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0" r:id="rId3"/>
    <p:sldId id="272" r:id="rId4"/>
    <p:sldId id="291" r:id="rId5"/>
    <p:sldId id="292" r:id="rId6"/>
    <p:sldId id="279" r:id="rId7"/>
    <p:sldId id="293" r:id="rId8"/>
    <p:sldId id="294" r:id="rId9"/>
    <p:sldId id="295" r:id="rId10"/>
    <p:sldId id="296" r:id="rId11"/>
    <p:sldId id="298" r:id="rId12"/>
    <p:sldId id="299" r:id="rId13"/>
    <p:sldId id="300" r:id="rId14"/>
    <p:sldId id="260" r:id="rId15"/>
    <p:sldId id="276" r:id="rId16"/>
    <p:sldId id="28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79649" autoAdjust="0"/>
  </p:normalViewPr>
  <p:slideViewPr>
    <p:cSldViewPr snapToGrid="0" snapToObjects="1">
      <p:cViewPr varScale="1">
        <p:scale>
          <a:sx n="99" d="100"/>
          <a:sy n="99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7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B137-10EF-024E-98EC-1467DDC6DF96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C60B-BB3D-FC41-B05F-1E2297B5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0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52F25-D5EC-874F-A515-D3C87D64A997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04D6-EC0A-544B-8F9C-E144965C6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05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04D6-EC0A-544B-8F9C-E144965C6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04D6-EC0A-544B-8F9C-E144965C6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7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"/>
            <a:ext cx="2506218" cy="72276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765" y="1143000"/>
            <a:ext cx="4309035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43000"/>
            <a:ext cx="4309035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1045399" y="6614866"/>
            <a:ext cx="7335071" cy="243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43" y="1143000"/>
            <a:ext cx="8889803" cy="547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14865"/>
            <a:ext cx="755553" cy="243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2784" y="6614866"/>
            <a:ext cx="471216" cy="24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FC3ED8-F61F-294C-A6EE-5FF11B2E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55553" y="6620816"/>
            <a:ext cx="7917231" cy="25851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8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rgbClr val="FF6600"/>
          </a:solidFill>
          <a:latin typeface="Century Gothic (headings)"/>
          <a:ea typeface="+mj-ea"/>
          <a:cs typeface="Century Gothic (headings)"/>
        </a:defRPr>
      </a:lvl1pPr>
    </p:titleStyle>
    <p:bodyStyle>
      <a:lvl1pPr marL="347472" indent="-384048" algn="l" defTabSz="4572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FF6600"/>
        </a:buClr>
        <a:buSzPct val="70000"/>
        <a:buFont typeface="Lucida Grande"/>
        <a:buChar char="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594360" indent="-274320" algn="l" defTabSz="4572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rgbClr val="FF6600"/>
        </a:buClr>
        <a:buSzPct val="55000"/>
        <a:buFont typeface="Wingdings" charset="2"/>
        <a:buChar char="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841248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FF6600"/>
        </a:buClr>
        <a:buSzPct val="100000"/>
        <a:buFont typeface="Lucida Grande"/>
        <a:buChar char="-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FF6600"/>
        </a:buClr>
        <a:buFont typeface="Arial"/>
        <a:buChar char="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91995"/>
            <a:ext cx="9144000" cy="1969288"/>
          </a:xfrm>
        </p:spPr>
        <p:txBody>
          <a:bodyPr>
            <a:normAutofit/>
          </a:bodyPr>
          <a:lstStyle/>
          <a:p>
            <a:r>
              <a:rPr lang="en-US" sz="5400" baseline="30000" dirty="0"/>
              <a:t>The </a:t>
            </a:r>
            <a:r>
              <a:rPr lang="en-US" sz="5400" baseline="30000" dirty="0" smtClean="0"/>
              <a:t>Story </a:t>
            </a:r>
            <a:r>
              <a:rPr lang="en-US" sz="5400" baseline="30000" dirty="0"/>
              <a:t>of ChronoShare, </a:t>
            </a:r>
            <a:r>
              <a:rPr lang="en-US" sz="5400" baseline="30000" dirty="0" smtClean="0"/>
              <a:t>or How </a:t>
            </a:r>
            <a:r>
              <a:rPr lang="en-US" sz="5400" baseline="30000" dirty="0"/>
              <a:t>NDN </a:t>
            </a:r>
            <a:r>
              <a:rPr lang="en-US" sz="5400" baseline="30000" dirty="0" smtClean="0"/>
              <a:t>Brought Distributed File Sharing Back</a:t>
            </a:r>
            <a:endParaRPr lang="en-US" sz="54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3699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Alex Afanasyev</a:t>
            </a:r>
            <a:r>
              <a:rPr lang="en-US" dirty="0" smtClean="0"/>
              <a:t>, </a:t>
            </a:r>
            <a:r>
              <a:rPr lang="en-US" dirty="0" err="1" smtClean="0"/>
              <a:t>Zhenkai</a:t>
            </a:r>
            <a:r>
              <a:rPr lang="en-US" dirty="0" smtClean="0"/>
              <a:t> Zhu, </a:t>
            </a:r>
            <a:r>
              <a:rPr lang="en-US" dirty="0" err="1" smtClean="0"/>
              <a:t>Yingdi</a:t>
            </a:r>
            <a:r>
              <a:rPr lang="en-US" dirty="0" smtClean="0"/>
              <a:t> Yu, </a:t>
            </a:r>
            <a:r>
              <a:rPr lang="en-US" dirty="0" err="1" smtClean="0"/>
              <a:t>Lijing</a:t>
            </a:r>
            <a:r>
              <a:rPr lang="en-US" dirty="0" smtClean="0"/>
              <a:t> Wang, and </a:t>
            </a:r>
            <a:r>
              <a:rPr lang="en-US" dirty="0" err="1" smtClean="0"/>
              <a:t>Lixia</a:t>
            </a:r>
            <a:r>
              <a:rPr lang="en-US" dirty="0" smtClean="0"/>
              <a:t> Zhang</a:t>
            </a:r>
          </a:p>
          <a:p>
            <a:endParaRPr lang="en-US" dirty="0"/>
          </a:p>
          <a:p>
            <a:r>
              <a:rPr lang="en-US" sz="2400" dirty="0" smtClean="0"/>
              <a:t>IEEE </a:t>
            </a:r>
            <a:r>
              <a:rPr lang="en-US" sz="2400" dirty="0"/>
              <a:t>MASS 2015 Workshop on Content-Centric Networking (CCN 2015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October 19, 2015</a:t>
            </a:r>
          </a:p>
        </p:txBody>
      </p:sp>
    </p:spTree>
    <p:extLst>
      <p:ext uri="{BB962C8B-B14F-4D97-AF65-F5344CB8AC3E}">
        <p14:creationId xmlns:p14="http://schemas.microsoft.com/office/powerpoint/2010/main" val="419274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ChronoShare Namespaces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eparation of control/data/view namespaces</a:t>
            </a:r>
          </a:p>
          <a:p>
            <a:pPr lvl="1"/>
            <a:r>
              <a:rPr lang="en-US" b="1" dirty="0" smtClean="0"/>
              <a:t>Control namespace </a:t>
            </a:r>
          </a:p>
          <a:p>
            <a:pPr lvl="2"/>
            <a:r>
              <a:rPr lang="en-US" dirty="0" smtClean="0"/>
              <a:t>state (ChronoSync): who produced and how much data</a:t>
            </a:r>
          </a:p>
          <a:p>
            <a:pPr lvl="2"/>
            <a:r>
              <a:rPr lang="en-US" dirty="0"/>
              <a:t>actions: describe produced data</a:t>
            </a:r>
          </a:p>
          <a:p>
            <a:pPr lvl="3"/>
            <a:r>
              <a:rPr lang="en-US" dirty="0"/>
              <a:t>new files, file updated, file removals</a:t>
            </a:r>
          </a:p>
          <a:p>
            <a:pPr lvl="1"/>
            <a:r>
              <a:rPr lang="en-US" b="1" dirty="0" smtClean="0"/>
              <a:t>Data namespace</a:t>
            </a:r>
          </a:p>
          <a:p>
            <a:pPr lvl="2"/>
            <a:r>
              <a:rPr lang="en-US" dirty="0" smtClean="0"/>
              <a:t>files</a:t>
            </a:r>
          </a:p>
          <a:p>
            <a:pPr lvl="1"/>
            <a:r>
              <a:rPr lang="en-US" b="1" dirty="0" smtClean="0"/>
              <a:t>View namespace</a:t>
            </a:r>
          </a:p>
          <a:p>
            <a:pPr lvl="2"/>
            <a:r>
              <a:rPr lang="en-US" dirty="0"/>
              <a:t>the same as file system name space</a:t>
            </a:r>
          </a:p>
          <a:p>
            <a:pPr lvl="2"/>
            <a:r>
              <a:rPr lang="en-US" dirty="0"/>
              <a:t>file names as user sees them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3E83-E8D7-BC4A-9FB8-DCA18F146DA3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Namespace: </a:t>
            </a:r>
            <a:r>
              <a:rPr lang="en-US" b="1" dirty="0" smtClean="0"/>
              <a:t>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Naming pattern</a:t>
            </a:r>
            <a:endParaRPr lang="en-US" b="1" dirty="0" smtClean="0"/>
          </a:p>
          <a:p>
            <a:pPr marL="594360" lvl="2" indent="-3840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b="1" dirty="0" smtClean="0"/>
              <a:t>&lt;name-rendezvous&gt;/&lt;app-name&gt;/&lt;folder</a:t>
            </a:r>
            <a:r>
              <a:rPr lang="en-US" b="1" dirty="0"/>
              <a:t>-</a:t>
            </a:r>
            <a:r>
              <a:rPr lang="en-US" b="1" dirty="0" smtClean="0"/>
              <a:t>name&gt;/&lt;digest&gt;</a:t>
            </a:r>
          </a:p>
          <a:p>
            <a:pPr marL="100584"/>
            <a:r>
              <a:rPr lang="en-US" dirty="0" smtClean="0"/>
              <a:t>Naming components</a:t>
            </a:r>
          </a:p>
          <a:p>
            <a:pPr marL="594360" lvl="2" indent="-3840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b="1" dirty="0" smtClean="0"/>
              <a:t>&lt;</a:t>
            </a:r>
            <a:r>
              <a:rPr lang="en-US" b="1" dirty="0"/>
              <a:t>name-rendezvous</a:t>
            </a:r>
            <a:r>
              <a:rPr lang="en-US" b="1" dirty="0" smtClean="0"/>
              <a:t>&gt;</a:t>
            </a:r>
            <a:r>
              <a:rPr lang="en-US" dirty="0" smtClean="0"/>
              <a:t>: NDN prefix to rendezvous ChronoShare participants (who will receive Sync Interests)</a:t>
            </a:r>
          </a:p>
          <a:p>
            <a:pPr marL="896112" lvl="3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dirty="0" smtClean="0"/>
              <a:t>/</a:t>
            </a:r>
            <a:r>
              <a:rPr lang="en-US" dirty="0" err="1" smtClean="0"/>
              <a:t>ndn</a:t>
            </a:r>
            <a:r>
              <a:rPr lang="en-US" dirty="0" smtClean="0"/>
              <a:t>/multicast</a:t>
            </a:r>
          </a:p>
          <a:p>
            <a:pPr marL="594360" lvl="2" indent="-3840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b="1" dirty="0" smtClean="0"/>
              <a:t>&lt;app-name&gt;</a:t>
            </a:r>
            <a:r>
              <a:rPr lang="en-US" dirty="0" smtClean="0"/>
              <a:t>: one-component to </a:t>
            </a:r>
            <a:r>
              <a:rPr lang="en-US" dirty="0" err="1" smtClean="0"/>
              <a:t>demultiplex</a:t>
            </a:r>
            <a:r>
              <a:rPr lang="en-US" dirty="0" smtClean="0"/>
              <a:t> </a:t>
            </a:r>
            <a:r>
              <a:rPr lang="en-US" dirty="0" err="1" smtClean="0"/>
              <a:t>ChronoShare</a:t>
            </a:r>
            <a:r>
              <a:rPr lang="en-US" dirty="0" smtClean="0"/>
              <a:t> application interests</a:t>
            </a:r>
          </a:p>
          <a:p>
            <a:pPr marL="896112" lvl="3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dirty="0" smtClean="0"/>
              <a:t>ChronoShare</a:t>
            </a:r>
          </a:p>
          <a:p>
            <a:pPr marL="594360" lvl="2" indent="-3840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b="1" dirty="0" smtClean="0"/>
              <a:t>&lt;folder-name&gt;</a:t>
            </a:r>
            <a:r>
              <a:rPr lang="en-US" dirty="0" smtClean="0"/>
              <a:t>: one-component to </a:t>
            </a:r>
            <a:r>
              <a:rPr lang="en-US" dirty="0" err="1" smtClean="0"/>
              <a:t>demultiplex</a:t>
            </a:r>
            <a:r>
              <a:rPr lang="en-US" dirty="0" smtClean="0"/>
              <a:t> </a:t>
            </a:r>
            <a:r>
              <a:rPr lang="en-US" dirty="0" err="1" smtClean="0"/>
              <a:t>ChronoShare</a:t>
            </a:r>
            <a:r>
              <a:rPr lang="en-US" dirty="0" smtClean="0"/>
              <a:t> interests for a specific shared folder</a:t>
            </a:r>
          </a:p>
          <a:p>
            <a:pPr marL="896112" lvl="3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dirty="0" smtClean="0"/>
              <a:t>testing4</a:t>
            </a:r>
          </a:p>
          <a:p>
            <a:pPr marL="594360" lvl="2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b="1" dirty="0" smtClean="0"/>
              <a:t>&lt;digest&gt;</a:t>
            </a:r>
            <a:r>
              <a:rPr lang="en-US" dirty="0" smtClean="0"/>
              <a:t>: root digest representing the shared folder state</a:t>
            </a:r>
          </a:p>
          <a:p>
            <a:pPr marL="100584"/>
            <a:r>
              <a:rPr lang="en-US" dirty="0" smtClean="0"/>
              <a:t>Example</a:t>
            </a:r>
            <a:endParaRPr lang="en-US" dirty="0"/>
          </a:p>
          <a:p>
            <a:pPr marL="594360" lvl="2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b="1" dirty="0" smtClean="0"/>
              <a:t>/</a:t>
            </a:r>
            <a:r>
              <a:rPr lang="en-US" b="1" dirty="0" err="1" smtClean="0"/>
              <a:t>ndn</a:t>
            </a:r>
            <a:r>
              <a:rPr lang="en-US" b="1" dirty="0" smtClean="0"/>
              <a:t>/multicast</a:t>
            </a:r>
            <a:r>
              <a:rPr lang="en-US" dirty="0" smtClean="0"/>
              <a:t>/ChronoShare/testing4/109f75ca81...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3E83-E8D7-BC4A-9FB8-DCA18F146DA3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3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Namespace: </a:t>
            </a:r>
            <a:r>
              <a:rPr lang="en-US" b="1" dirty="0" smtClean="0"/>
              <a:t>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Naming pattern</a:t>
            </a:r>
            <a:endParaRPr lang="en-US" sz="2400" b="1" dirty="0" smtClean="0"/>
          </a:p>
          <a:p>
            <a:pPr marL="594360" lvl="2" indent="-3840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sz="1800" b="1" dirty="0" smtClean="0"/>
              <a:t>&lt;user’s device name&gt;/&lt;app-name&gt;/ACTION/&lt;folder</a:t>
            </a:r>
            <a:r>
              <a:rPr lang="en-US" sz="1800" b="1" dirty="0"/>
              <a:t>-</a:t>
            </a:r>
            <a:r>
              <a:rPr lang="en-US" sz="1800" b="1" dirty="0" smtClean="0"/>
              <a:t>name&gt;/&lt;</a:t>
            </a:r>
            <a:r>
              <a:rPr lang="en-US" sz="1800" b="1" dirty="0" err="1" smtClean="0"/>
              <a:t>seq</a:t>
            </a:r>
            <a:r>
              <a:rPr lang="en-US" sz="1800" b="1" dirty="0" smtClean="0"/>
              <a:t>-no&gt;</a:t>
            </a:r>
          </a:p>
          <a:p>
            <a:pPr marL="100584"/>
            <a:r>
              <a:rPr lang="en-US" sz="2400" dirty="0" smtClean="0"/>
              <a:t>Naming components</a:t>
            </a:r>
          </a:p>
          <a:p>
            <a:pPr marL="594360" lvl="2" indent="-3840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sz="1800" b="1" dirty="0" smtClean="0"/>
              <a:t>&lt;user’s </a:t>
            </a:r>
            <a:r>
              <a:rPr lang="en-US" sz="1800" b="1" dirty="0"/>
              <a:t>device name</a:t>
            </a:r>
            <a:r>
              <a:rPr lang="en-US" sz="1800" b="1" dirty="0" smtClean="0"/>
              <a:t>&gt;</a:t>
            </a:r>
            <a:r>
              <a:rPr lang="en-US" sz="1800" dirty="0" smtClean="0"/>
              <a:t>: NDN prefix under which user published data on the specific device</a:t>
            </a:r>
          </a:p>
          <a:p>
            <a:pPr marL="896112" lvl="3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sz="1600" dirty="0" smtClean="0"/>
              <a:t>This is prefix under which user is authorized data publishing</a:t>
            </a:r>
            <a:endParaRPr lang="en-US" sz="1200" dirty="0"/>
          </a:p>
          <a:p>
            <a:pPr marL="896112" lvl="3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sz="1600" dirty="0" err="1" smtClean="0"/>
              <a:t>Macbook</a:t>
            </a:r>
            <a:r>
              <a:rPr lang="en-US" sz="1600" dirty="0" smtClean="0"/>
              <a:t> of an Alex in UCLA: /</a:t>
            </a:r>
            <a:r>
              <a:rPr lang="en-US" sz="1600" dirty="0" err="1" smtClean="0"/>
              <a:t>ndn</a:t>
            </a:r>
            <a:r>
              <a:rPr lang="en-US" sz="1600" dirty="0" smtClean="0"/>
              <a:t>/</a:t>
            </a:r>
            <a:r>
              <a:rPr lang="en-US" sz="1600" dirty="0" err="1" smtClean="0"/>
              <a:t>edu</a:t>
            </a:r>
            <a:r>
              <a:rPr lang="en-US" sz="1600" dirty="0" smtClean="0"/>
              <a:t>/</a:t>
            </a:r>
            <a:r>
              <a:rPr lang="en-US" sz="1600" dirty="0" err="1" smtClean="0"/>
              <a:t>ucla</a:t>
            </a:r>
            <a:r>
              <a:rPr lang="en-US" sz="1600" dirty="0" smtClean="0"/>
              <a:t>/</a:t>
            </a:r>
            <a:r>
              <a:rPr lang="en-US" sz="1600" dirty="0" err="1" smtClean="0"/>
              <a:t>alex</a:t>
            </a:r>
            <a:r>
              <a:rPr lang="en-US" sz="1600" dirty="0" smtClean="0"/>
              <a:t>/</a:t>
            </a:r>
            <a:r>
              <a:rPr lang="en-US" sz="1600" dirty="0" err="1" smtClean="0"/>
              <a:t>macbook</a:t>
            </a:r>
            <a:endParaRPr lang="en-US" sz="1600" dirty="0" smtClean="0"/>
          </a:p>
          <a:p>
            <a:pPr lvl="3"/>
            <a:r>
              <a:rPr lang="en-US" sz="1500" dirty="0"/>
              <a:t>Hierarchy in affiliation, not </a:t>
            </a:r>
            <a:r>
              <a:rPr lang="en-US" sz="1500" dirty="0" smtClean="0"/>
              <a:t>location</a:t>
            </a:r>
            <a:endParaRPr lang="en-US" sz="1500" dirty="0"/>
          </a:p>
          <a:p>
            <a:pPr lvl="3"/>
            <a:r>
              <a:rPr lang="en-US" sz="1500" dirty="0"/>
              <a:t>Requires authorization from /</a:t>
            </a:r>
            <a:r>
              <a:rPr lang="en-US" sz="1500" dirty="0" err="1"/>
              <a:t>ndn</a:t>
            </a:r>
            <a:r>
              <a:rPr lang="en-US" sz="1500" dirty="0" smtClean="0"/>
              <a:t>/</a:t>
            </a:r>
            <a:r>
              <a:rPr lang="en-US" sz="1500" dirty="0" err="1" smtClean="0"/>
              <a:t>edu</a:t>
            </a:r>
            <a:r>
              <a:rPr lang="en-US" sz="1500" dirty="0" smtClean="0"/>
              <a:t>/</a:t>
            </a:r>
            <a:r>
              <a:rPr lang="en-US" sz="1500" dirty="0" err="1" smtClean="0"/>
              <a:t>ucla</a:t>
            </a:r>
            <a:r>
              <a:rPr lang="en-US" sz="1500" dirty="0" smtClean="0"/>
              <a:t> to </a:t>
            </a:r>
            <a:r>
              <a:rPr lang="en-US" sz="1500" dirty="0"/>
              <a:t>publish under /</a:t>
            </a:r>
            <a:r>
              <a:rPr lang="en-US" sz="1500" dirty="0" err="1"/>
              <a:t>ndn</a:t>
            </a:r>
            <a:r>
              <a:rPr lang="en-US" sz="1500" dirty="0" smtClean="0"/>
              <a:t>/</a:t>
            </a:r>
            <a:r>
              <a:rPr lang="en-US" sz="1500" dirty="0" err="1" smtClean="0"/>
              <a:t>edu</a:t>
            </a:r>
            <a:r>
              <a:rPr lang="en-US" sz="1500" dirty="0" smtClean="0"/>
              <a:t>/</a:t>
            </a:r>
            <a:r>
              <a:rPr lang="en-US" sz="1500" dirty="0" err="1" smtClean="0"/>
              <a:t>ucla</a:t>
            </a:r>
            <a:r>
              <a:rPr lang="en-US" sz="1500" dirty="0" smtClean="0"/>
              <a:t>/</a:t>
            </a:r>
            <a:r>
              <a:rPr lang="en-US" sz="1500" dirty="0" err="1" smtClean="0"/>
              <a:t>alex</a:t>
            </a:r>
            <a:r>
              <a:rPr lang="en-US" sz="1500" dirty="0" smtClean="0"/>
              <a:t> </a:t>
            </a:r>
            <a:r>
              <a:rPr lang="en-US" sz="1500" dirty="0"/>
              <a:t>prefix</a:t>
            </a:r>
            <a:endParaRPr lang="en-US" sz="900" dirty="0" smtClean="0"/>
          </a:p>
          <a:p>
            <a:pPr marL="594360" lvl="2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sz="1800" b="1" dirty="0" smtClean="0"/>
              <a:t>&lt;</a:t>
            </a:r>
            <a:r>
              <a:rPr lang="en-US" sz="1800" b="1" dirty="0" err="1" smtClean="0"/>
              <a:t>seq</a:t>
            </a:r>
            <a:r>
              <a:rPr lang="en-US" sz="1800" b="1" dirty="0" smtClean="0"/>
              <a:t>-no&gt;</a:t>
            </a:r>
            <a:r>
              <a:rPr lang="en-US" sz="1800" dirty="0" smtClean="0"/>
              <a:t>: number, representing sequence number of the action</a:t>
            </a:r>
          </a:p>
          <a:p>
            <a:pPr marL="347472" lvl="1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endParaRPr lang="en-US" sz="2000" dirty="0" smtClean="0"/>
          </a:p>
          <a:p>
            <a:pPr marL="100584"/>
            <a:r>
              <a:rPr lang="en-US" sz="2400" dirty="0" smtClean="0"/>
              <a:t>Example</a:t>
            </a:r>
            <a:endParaRPr lang="en-US" sz="2400" dirty="0"/>
          </a:p>
          <a:p>
            <a:pPr marL="594360" lvl="2" indent="-384048">
              <a:spcBef>
                <a:spcPts val="800"/>
              </a:spcBef>
              <a:spcAft>
                <a:spcPts val="800"/>
              </a:spcAft>
              <a:buSzPct val="70000"/>
              <a:buFont typeface="Lucida Grande"/>
              <a:buChar char="♢"/>
            </a:pPr>
            <a:r>
              <a:rPr lang="en-US" sz="1800" b="1" dirty="0" smtClean="0"/>
              <a:t>/</a:t>
            </a:r>
            <a:r>
              <a:rPr lang="en-US" sz="1800" b="1" dirty="0" err="1" smtClean="0"/>
              <a:t>ndn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edu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ucla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alex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macbook</a:t>
            </a:r>
            <a:r>
              <a:rPr lang="en-US" sz="1800" dirty="0" smtClean="0"/>
              <a:t>/ChronoShare/ACTION/testing4/_</a:t>
            </a:r>
            <a:r>
              <a:rPr lang="en-US" sz="1800" dirty="0" err="1" smtClean="0"/>
              <a:t>seq</a:t>
            </a:r>
            <a:r>
              <a:rPr lang="en-US" sz="1800" dirty="0" smtClean="0"/>
              <a:t>=42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3E83-E8D7-BC4A-9FB8-DCA18F146DA3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1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Namespace: </a:t>
            </a:r>
            <a:r>
              <a:rPr lang="en-US" b="1" dirty="0" smtClean="0"/>
              <a:t>Files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Naming pattern</a:t>
            </a:r>
          </a:p>
          <a:p>
            <a:pPr lvl="1"/>
            <a:r>
              <a:rPr lang="en-US" sz="2000" b="1" dirty="0" smtClean="0"/>
              <a:t>/&lt;user’s device name&gt;/&lt;app-name&gt;/FILE/&lt;version&gt;/</a:t>
            </a:r>
            <a:r>
              <a:rPr lang="en-US" sz="2000" b="1" dirty="0"/>
              <a:t>&lt;segment</a:t>
            </a:r>
            <a:r>
              <a:rPr lang="en-US" sz="2000" b="1" dirty="0" smtClean="0"/>
              <a:t>&gt;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Naming components</a:t>
            </a:r>
          </a:p>
          <a:p>
            <a:pPr lvl="1"/>
            <a:r>
              <a:rPr lang="en-US" sz="2000" b="1" dirty="0" smtClean="0"/>
              <a:t>&lt;version&gt;</a:t>
            </a:r>
            <a:r>
              <a:rPr lang="en-US" sz="2000" dirty="0" smtClean="0"/>
              <a:t>: version of the file produced by user’s device</a:t>
            </a:r>
          </a:p>
          <a:p>
            <a:pPr lvl="1"/>
            <a:r>
              <a:rPr lang="en-US" sz="2000" b="1" dirty="0" smtClean="0"/>
              <a:t>&lt;segment&gt;</a:t>
            </a:r>
            <a:r>
              <a:rPr lang="en-US" sz="2000" dirty="0" smtClean="0"/>
              <a:t>: segment number of the file (0 if file has only one segment)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/</a:t>
            </a:r>
            <a:r>
              <a:rPr lang="en-US" sz="2000" b="1" dirty="0" err="1" smtClean="0"/>
              <a:t>ndn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ucla.edu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zhenkai</a:t>
            </a:r>
            <a:r>
              <a:rPr lang="en-US" sz="2000" dirty="0" smtClean="0"/>
              <a:t>/</a:t>
            </a:r>
            <a:r>
              <a:rPr lang="en-US" sz="2000" dirty="0" err="1" smtClean="0"/>
              <a:t>ChornoShare</a:t>
            </a:r>
            <a:r>
              <a:rPr lang="en-US" sz="2000" dirty="0" smtClean="0"/>
              <a:t>/FILE/_v=</a:t>
            </a:r>
            <a:r>
              <a:rPr lang="hu-HU" sz="2000" dirty="0" smtClean="0"/>
              <a:t>1/_seg=143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3E83-E8D7-BC4A-9FB8-DCA18F146DA3}" type="datetime1">
              <a:rPr lang="en-US" smtClean="0"/>
              <a:t>10/20/15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8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Operational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local action triggers ChronoSync </a:t>
            </a:r>
            <a:r>
              <a:rPr lang="en-US" dirty="0" err="1" smtClean="0"/>
              <a:t>sync’up</a:t>
            </a:r>
            <a:endParaRPr lang="en-US" dirty="0" smtClean="0"/>
          </a:p>
          <a:p>
            <a:pPr lvl="1"/>
            <a:r>
              <a:rPr lang="en-US" dirty="0" smtClean="0"/>
              <a:t>Eventual synchronization across all devices of all users</a:t>
            </a:r>
          </a:p>
          <a:p>
            <a:pPr lvl="1"/>
            <a:r>
              <a:rPr lang="en-US" dirty="0" smtClean="0"/>
              <a:t>Remote users discover that a new action has been applied</a:t>
            </a:r>
          </a:p>
          <a:p>
            <a:r>
              <a:rPr lang="en-US" dirty="0" smtClean="0"/>
              <a:t>Devices request missing action items</a:t>
            </a:r>
          </a:p>
          <a:p>
            <a:pPr lvl="1"/>
            <a:r>
              <a:rPr lang="en-US" dirty="0" smtClean="0"/>
              <a:t>All devices request the same piece of data</a:t>
            </a:r>
          </a:p>
          <a:p>
            <a:r>
              <a:rPr lang="en-US" dirty="0" smtClean="0"/>
              <a:t>Action items may result in fetching new/updated file data</a:t>
            </a:r>
          </a:p>
          <a:p>
            <a:pPr lvl="1"/>
            <a:r>
              <a:rPr lang="en-US" dirty="0" smtClean="0"/>
              <a:t>Collection of action items builds a shared folder tree</a:t>
            </a:r>
          </a:p>
          <a:p>
            <a:r>
              <a:rPr lang="en-US" dirty="0"/>
              <a:t>Local synchronizing policies</a:t>
            </a:r>
          </a:p>
          <a:p>
            <a:pPr lvl="1"/>
            <a:r>
              <a:rPr lang="en-US" dirty="0"/>
              <a:t>When and which file should be fetched</a:t>
            </a:r>
          </a:p>
          <a:p>
            <a:pPr lvl="2"/>
            <a:r>
              <a:rPr lang="en-US" dirty="0"/>
              <a:t>mobile devices may want to fetch only current version</a:t>
            </a:r>
          </a:p>
          <a:p>
            <a:pPr lvl="2"/>
            <a:r>
              <a:rPr lang="en-US" dirty="0"/>
              <a:t>stationary devices may fetch all the files, prioritizing the current version</a:t>
            </a:r>
          </a:p>
          <a:p>
            <a:pPr lvl="1"/>
            <a:r>
              <a:rPr lang="en-US" dirty="0"/>
              <a:t>When to facilitate heterogeneous devices and connectivity </a:t>
            </a:r>
          </a:p>
          <a:p>
            <a:pPr lvl="2"/>
            <a:r>
              <a:rPr lang="en-US" dirty="0"/>
              <a:t>Bluetooth, Wi-Fi, cellular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5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Handle Mobility and Disconnects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Basic system picture</a:t>
            </a:r>
          </a:p>
          <a:p>
            <a:pPr lvl="1"/>
            <a:r>
              <a:rPr lang="en-US" dirty="0" smtClean="0"/>
              <a:t>User/device names are in general location-independent</a:t>
            </a:r>
          </a:p>
          <a:p>
            <a:pPr lvl="1"/>
            <a:r>
              <a:rPr lang="en-US" dirty="0" smtClean="0"/>
              <a:t>If a name prefix is in FIB, it is reachable, otherwise its location prefix should be in FIB</a:t>
            </a:r>
          </a:p>
          <a:p>
            <a:pPr lvl="2"/>
            <a:r>
              <a:rPr lang="en-US" dirty="0" smtClean="0"/>
              <a:t>LINK object to reach one </a:t>
            </a:r>
          </a:p>
          <a:p>
            <a:pPr marL="612648" lvl="2" indent="0">
              <a:buNone/>
            </a:pPr>
            <a:r>
              <a:rPr lang="en-US" dirty="0" smtClean="0"/>
              <a:t>    the users</a:t>
            </a:r>
          </a:p>
          <a:p>
            <a:r>
              <a:rPr lang="en-US" dirty="0" smtClean="0"/>
              <a:t>The focus is on getting desired data, instead of tracking device status or locations</a:t>
            </a:r>
          </a:p>
          <a:p>
            <a:pPr lvl="1"/>
            <a:r>
              <a:rPr lang="en-US" dirty="0" smtClean="0"/>
              <a:t>Find device location prefix on a “need to know” basis</a:t>
            </a:r>
          </a:p>
          <a:p>
            <a:pPr lvl="1"/>
            <a:r>
              <a:rPr lang="en-US" dirty="0" smtClean="0"/>
              <a:t>A device can report its current location prefix</a:t>
            </a:r>
          </a:p>
          <a:p>
            <a:r>
              <a:rPr lang="en-US" dirty="0" smtClean="0"/>
              <a:t>How it works: focus on file, not device</a:t>
            </a:r>
          </a:p>
          <a:p>
            <a:pPr lvl="1"/>
            <a:r>
              <a:rPr lang="en-US" dirty="0" smtClean="0"/>
              <a:t>SYNC Interest brings back action data (=</a:t>
            </a:r>
            <a:r>
              <a:rPr lang="en-US" dirty="0" err="1" smtClean="0"/>
              <a:t>action+file</a:t>
            </a:r>
            <a:r>
              <a:rPr lang="en-US" dirty="0" smtClean="0"/>
              <a:t> name),</a:t>
            </a:r>
          </a:p>
          <a:p>
            <a:pPr lvl="1"/>
            <a:r>
              <a:rPr lang="en-US" dirty="0" smtClean="0"/>
              <a:t>Use file-name to fetch, if no reply, send to broadcast channel, asking “who has this file?”</a:t>
            </a:r>
          </a:p>
          <a:p>
            <a:pPr lvl="1"/>
            <a:r>
              <a:rPr lang="en-US" dirty="0" smtClean="0"/>
              <a:t>Whoever has the file replies with its location-prefix</a:t>
            </a:r>
          </a:p>
          <a:p>
            <a:r>
              <a:rPr lang="en-US" dirty="0" smtClean="0"/>
              <a:t>Handle device disconnect by fetching from cached copies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3318" y="2270978"/>
            <a:ext cx="5070682" cy="646331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A. Afanasyev, C. Yi, L. Wang, B. Zhang, and L. Zhang, "SNAMP: Secure Namespace Mapping to Scale NDN Forwarding," in Proceedings of 18th IEEE Global Internet Symposium (GI 2015), April 2015.</a:t>
            </a:r>
          </a:p>
        </p:txBody>
      </p:sp>
    </p:spTree>
    <p:extLst>
      <p:ext uri="{BB962C8B-B14F-4D97-AF65-F5344CB8AC3E}">
        <p14:creationId xmlns:p14="http://schemas.microsoft.com/office/powerpoint/2010/main" val="140061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ChronoSync provides universal function for distributed communication</a:t>
            </a:r>
          </a:p>
          <a:p>
            <a:pPr lvl="1"/>
            <a:r>
              <a:rPr lang="en-US" dirty="0" smtClean="0"/>
              <a:t>restrictions of </a:t>
            </a:r>
            <a:r>
              <a:rPr lang="en-US" dirty="0" err="1" smtClean="0"/>
              <a:t>ChoronoSync</a:t>
            </a:r>
            <a:r>
              <a:rPr lang="en-US" dirty="0" smtClean="0"/>
              <a:t> (per-producer sequence number) does not prohibit more complex applications to be build on top of it</a:t>
            </a:r>
          </a:p>
          <a:p>
            <a:pPr lvl="1"/>
            <a:r>
              <a:rPr lang="en-US" dirty="0" smtClean="0"/>
              <a:t>Use of an extra level of indirection</a:t>
            </a:r>
          </a:p>
          <a:p>
            <a:r>
              <a:rPr lang="en-US" dirty="0" smtClean="0"/>
              <a:t>NDN with the use of ChronoSync-based ChronoShare brings back truly distributed and secure file sharing</a:t>
            </a:r>
          </a:p>
          <a:p>
            <a:pPr lvl="1"/>
            <a:r>
              <a:rPr lang="en-US" dirty="0" smtClean="0"/>
              <a:t>name</a:t>
            </a:r>
            <a:r>
              <a:rPr lang="en-US" dirty="0"/>
              <a:t>-based multicast, mobile, and </a:t>
            </a:r>
            <a:r>
              <a:rPr lang="en-US" dirty="0" smtClean="0"/>
              <a:t>DTN-style data retrieval</a:t>
            </a:r>
          </a:p>
          <a:p>
            <a:pPr lvl="1"/>
            <a:r>
              <a:rPr lang="en-US" dirty="0" smtClean="0"/>
              <a:t>name</a:t>
            </a:r>
            <a:r>
              <a:rPr lang="en-US" dirty="0"/>
              <a:t>-based </a:t>
            </a:r>
            <a:r>
              <a:rPr lang="en-US" dirty="0" smtClean="0"/>
              <a:t>rendezvous</a:t>
            </a:r>
          </a:p>
          <a:p>
            <a:pPr lvl="1"/>
            <a:r>
              <a:rPr lang="en-US" dirty="0"/>
              <a:t>name-based communication scoping</a:t>
            </a:r>
          </a:p>
          <a:p>
            <a:pPr lvl="1"/>
            <a:r>
              <a:rPr lang="en-US" dirty="0" smtClean="0"/>
              <a:t>data</a:t>
            </a:r>
            <a:r>
              <a:rPr lang="en-US" dirty="0"/>
              <a:t>-oriented security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aa@cs.ucla.edu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643" y="1143000"/>
            <a:ext cx="6386709" cy="4043197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File sharing is in great demand today</a:t>
            </a:r>
          </a:p>
          <a:p>
            <a:r>
              <a:rPr lang="en-US" altLang="zh-CN" dirty="0" smtClean="0"/>
              <a:t>File synchronization models</a:t>
            </a:r>
          </a:p>
          <a:p>
            <a:pPr lvl="1"/>
            <a:r>
              <a:rPr lang="en-US" altLang="zh-CN" dirty="0" smtClean="0"/>
              <a:t>Centralized model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simple implementation, but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centralized control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single point of failure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delivery model mismatch</a:t>
            </a:r>
          </a:p>
          <a:p>
            <a:pPr lvl="1"/>
            <a:r>
              <a:rPr lang="en-US" altLang="zh-CN" dirty="0" smtClean="0"/>
              <a:t>Peer-to-peer model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decentralized control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no single point of failure</a:t>
            </a:r>
            <a:r>
              <a:rPr lang="en-US" dirty="0" smtClean="0"/>
              <a:t>, but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delivery model mismatch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underlying and p2p topology mismatch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83" y="1809431"/>
            <a:ext cx="893877" cy="893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33" y="2550761"/>
            <a:ext cx="866176" cy="754411"/>
          </a:xfrm>
          <a:prstGeom prst="rect">
            <a:avLst/>
          </a:prstGeom>
        </p:spPr>
      </p:pic>
      <p:pic>
        <p:nvPicPr>
          <p:cNvPr id="13" name="Picture 12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26" y="2854668"/>
            <a:ext cx="917112" cy="917112"/>
          </a:xfrm>
          <a:prstGeom prst="rect">
            <a:avLst/>
          </a:prstGeom>
        </p:spPr>
      </p:pic>
      <p:pic>
        <p:nvPicPr>
          <p:cNvPr id="14" name="Picture 13" descr="sear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2" y="1558746"/>
            <a:ext cx="1127715" cy="749674"/>
          </a:xfrm>
          <a:prstGeom prst="rect">
            <a:avLst/>
          </a:prstGeom>
        </p:spPr>
      </p:pic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78" y="3329171"/>
            <a:ext cx="945979" cy="945979"/>
          </a:xfrm>
          <a:prstGeom prst="rect">
            <a:avLst/>
          </a:prstGeom>
        </p:spPr>
      </p:pic>
      <p:pic>
        <p:nvPicPr>
          <p:cNvPr id="16" name="Picture 15" descr="searc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57" y="4021949"/>
            <a:ext cx="845321" cy="845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799" y="5271956"/>
            <a:ext cx="2519905" cy="139306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45" y="5186197"/>
            <a:ext cx="2694945" cy="14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Can We Share Files in a True Distributed Way in NDN?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43" y="1324378"/>
            <a:ext cx="8889803" cy="52904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Name-based data retrieval</a:t>
            </a:r>
          </a:p>
          <a:p>
            <a:pPr lvl="1"/>
            <a:r>
              <a:rPr lang="en-US" dirty="0" smtClean="0"/>
              <a:t>expressed Interest for the can bring data</a:t>
            </a:r>
          </a:p>
          <a:p>
            <a:pPr lvl="2"/>
            <a:r>
              <a:rPr lang="en-US" dirty="0" smtClean="0"/>
              <a:t>from the local database, local environment (</a:t>
            </a:r>
            <a:r>
              <a:rPr lang="en-US" dirty="0" err="1" smtClean="0"/>
              <a:t>WiFi</a:t>
            </a:r>
            <a:r>
              <a:rPr lang="en-US" dirty="0" smtClean="0"/>
              <a:t>, LAN)</a:t>
            </a:r>
          </a:p>
          <a:p>
            <a:pPr lvl="2"/>
            <a:r>
              <a:rPr lang="en-US" dirty="0" smtClean="0"/>
              <a:t>from the original producer or any other user sharing the same folder</a:t>
            </a:r>
          </a:p>
          <a:p>
            <a:r>
              <a:rPr lang="en-US" dirty="0"/>
              <a:t>Name-based rendezvous</a:t>
            </a:r>
          </a:p>
          <a:p>
            <a:pPr lvl="1"/>
            <a:r>
              <a:rPr lang="en-US" dirty="0"/>
              <a:t>Completely distributed, no need for central server</a:t>
            </a:r>
          </a:p>
          <a:p>
            <a:pPr lvl="2"/>
            <a:r>
              <a:rPr lang="en-US" dirty="0"/>
              <a:t>Dedicated instance can act as backup-storage/cloud</a:t>
            </a:r>
          </a:p>
          <a:p>
            <a:r>
              <a:rPr lang="en-US" dirty="0"/>
              <a:t>Built-in data-oriented security</a:t>
            </a:r>
          </a:p>
          <a:p>
            <a:pPr lvl="1"/>
            <a:r>
              <a:rPr lang="en-US" dirty="0"/>
              <a:t>data-oriented provenance, integrity, group-access </a:t>
            </a:r>
            <a:r>
              <a:rPr lang="en-US" dirty="0" smtClean="0"/>
              <a:t>control</a:t>
            </a:r>
          </a:p>
          <a:p>
            <a:r>
              <a:rPr lang="en-US" dirty="0"/>
              <a:t>Local communication is kept local</a:t>
            </a:r>
          </a:p>
          <a:p>
            <a:r>
              <a:rPr lang="en-US" dirty="0" smtClean="0"/>
              <a:t>Efficient data sharing</a:t>
            </a:r>
          </a:p>
          <a:p>
            <a:pPr lvl="1"/>
            <a:r>
              <a:rPr lang="en-US" dirty="0" smtClean="0"/>
              <a:t>Multicast fashion</a:t>
            </a:r>
          </a:p>
          <a:p>
            <a:pPr lvl="1"/>
            <a:r>
              <a:rPr lang="en-US" dirty="0"/>
              <a:t>“Multi-peer-to-multi-peer” file </a:t>
            </a:r>
            <a:r>
              <a:rPr lang="en-US" dirty="0" smtClean="0"/>
              <a:t>sharing</a:t>
            </a:r>
          </a:p>
          <a:p>
            <a:r>
              <a:rPr lang="en-US" dirty="0" smtClean="0"/>
              <a:t>Support </a:t>
            </a:r>
            <a:r>
              <a:rPr lang="en-US" dirty="0"/>
              <a:t>for device mobility and intermittent connectivity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7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ChronoShare: </a:t>
            </a:r>
            <a:br>
              <a:rPr lang="en-US" dirty="0" smtClean="0"/>
            </a:br>
            <a:r>
              <a:rPr lang="en-US" dirty="0" smtClean="0"/>
              <a:t>Distributed File Sharing in NDN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rcRect t="-13860" b="-13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806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ChronoSync as a Distributed Transport Function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11187" r="-11187"/>
          <a:stretch>
            <a:fillRect/>
          </a:stretch>
        </p:blipFill>
        <p:spPr>
          <a:xfrm>
            <a:off x="755553" y="1325422"/>
            <a:ext cx="7550162" cy="464728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91466" y="2012675"/>
            <a:ext cx="13281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files, actions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24428" y="4303128"/>
            <a:ext cx="149515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 about actions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6103676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Z. Zhu and A. Afanasyev, "Let's ChronoSync: Decentralized Dataset State Synchronization in Named Data Networking," in Proceedings of the 21st IEEE International Conference on Network Protocols (ICNP 2013), </a:t>
            </a:r>
            <a:r>
              <a:rPr lang="en-US" sz="1200" dirty="0" err="1"/>
              <a:t>Goettingen</a:t>
            </a:r>
            <a:r>
              <a:rPr lang="en-US" sz="1200" dirty="0"/>
              <a:t>, Germany, October 2013.</a:t>
            </a:r>
          </a:p>
        </p:txBody>
      </p:sp>
    </p:spTree>
    <p:extLst>
      <p:ext uri="{BB962C8B-B14F-4D97-AF65-F5344CB8AC3E}">
        <p14:creationId xmlns:p14="http://schemas.microsoft.com/office/powerpoint/2010/main" val="143543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ChronoSync: representation of knowledge about 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86765" y="1143000"/>
            <a:ext cx="4309035" cy="5325862"/>
          </a:xfrm>
        </p:spPr>
        <p:txBody>
          <a:bodyPr>
            <a:noAutofit/>
          </a:bodyPr>
          <a:lstStyle/>
          <a:p>
            <a:r>
              <a:rPr lang="en-US" sz="2000" dirty="0" smtClean="0"/>
              <a:t>Actions</a:t>
            </a:r>
          </a:p>
          <a:p>
            <a:pPr lvl="1"/>
            <a:r>
              <a:rPr lang="en-US" sz="1600" b="1" dirty="0" smtClean="0"/>
              <a:t>Operation on a shared folder</a:t>
            </a:r>
          </a:p>
          <a:p>
            <a:pPr lvl="1"/>
            <a:r>
              <a:rPr lang="en-US" sz="1600" dirty="0" smtClean="0"/>
              <a:t>/Alice/1, /Alice/2, ...</a:t>
            </a:r>
          </a:p>
          <a:p>
            <a:pPr lvl="1"/>
            <a:r>
              <a:rPr lang="en-US" sz="1600" dirty="0" smtClean="0"/>
              <a:t>/Bob/1, /Bob/2, ...</a:t>
            </a:r>
          </a:p>
          <a:p>
            <a:pPr lvl="1"/>
            <a:r>
              <a:rPr lang="en-US" sz="1600" dirty="0" smtClean="0"/>
              <a:t>/Dave/1, /Dave/2</a:t>
            </a:r>
          </a:p>
          <a:p>
            <a:r>
              <a:rPr lang="en-US" sz="2000" dirty="0" smtClean="0"/>
              <a:t>User’s device node</a:t>
            </a:r>
          </a:p>
          <a:p>
            <a:pPr lvl="1"/>
            <a:r>
              <a:rPr lang="en-US" sz="1600" b="1" dirty="0"/>
              <a:t>L</a:t>
            </a:r>
            <a:r>
              <a:rPr lang="en-US" sz="1600" b="1" dirty="0" smtClean="0"/>
              <a:t>atest user action -&gt; identify all actions from the user (on a device)</a:t>
            </a:r>
          </a:p>
          <a:p>
            <a:pPr lvl="1"/>
            <a:r>
              <a:rPr lang="en-US" sz="1600" dirty="0" smtClean="0"/>
              <a:t>/Alice/5  -&gt;  5 actions from Alice</a:t>
            </a:r>
          </a:p>
          <a:p>
            <a:pPr lvl="1"/>
            <a:r>
              <a:rPr lang="en-US" sz="1600" dirty="0" smtClean="0"/>
              <a:t>/Bob/11  -&gt; 11 actions from Bob</a:t>
            </a:r>
          </a:p>
          <a:p>
            <a:pPr lvl="1"/>
            <a:r>
              <a:rPr lang="en-US" sz="1600" dirty="0" smtClean="0"/>
              <a:t>/Dave/19  -&gt; 19 actions from Dave</a:t>
            </a:r>
          </a:p>
          <a:p>
            <a:r>
              <a:rPr lang="en-US" sz="2000" dirty="0" smtClean="0"/>
              <a:t>State digest (root digest)</a:t>
            </a:r>
          </a:p>
          <a:p>
            <a:pPr lvl="1"/>
            <a:r>
              <a:rPr lang="en-US" sz="1600" dirty="0" smtClean="0"/>
              <a:t>identify state of the whole shared dataset</a:t>
            </a:r>
          </a:p>
          <a:p>
            <a:pPr lvl="1"/>
            <a:r>
              <a:rPr lang="en-US" sz="1600" b="1" dirty="0" smtClean="0"/>
              <a:t>sha256(/Alice/5, /Bob/11, /Dave/19)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60" b="1267"/>
          <a:stretch/>
        </p:blipFill>
        <p:spPr>
          <a:xfrm>
            <a:off x="4648200" y="1411223"/>
            <a:ext cx="4308475" cy="2062557"/>
          </a:xfrm>
        </p:spPr>
      </p:pic>
      <p:sp>
        <p:nvSpPr>
          <p:cNvPr id="3" name="TextBox 2"/>
          <p:cNvSpPr txBox="1"/>
          <p:nvPr/>
        </p:nvSpPr>
        <p:spPr>
          <a:xfrm>
            <a:off x="6174494" y="3793760"/>
            <a:ext cx="14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“Digest tree”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49" y="4163092"/>
            <a:ext cx="4342126" cy="23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ChronoShare Operations (New/Update)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62021" y="1622906"/>
            <a:ext cx="1411153" cy="401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/shared</a:t>
            </a:r>
            <a:endParaRPr lang="en-US" dirty="0"/>
          </a:p>
        </p:txBody>
      </p:sp>
      <p:sp>
        <p:nvSpPr>
          <p:cNvPr id="12" name="Folded Corner 11"/>
          <p:cNvSpPr/>
          <p:nvPr/>
        </p:nvSpPr>
        <p:spPr>
          <a:xfrm>
            <a:off x="382112" y="2573506"/>
            <a:ext cx="1899321" cy="5843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/</a:t>
            </a:r>
            <a:r>
              <a:rPr lang="en-US" b="1" dirty="0" err="1" smtClean="0"/>
              <a:t>a.jpg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(v=1, c=/Alice)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7903" y="1017802"/>
            <a:ext cx="259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Shared Folder Tree</a:t>
            </a:r>
            <a:endParaRPr lang="en-US" sz="2400" b="1" dirty="0"/>
          </a:p>
        </p:txBody>
      </p:sp>
      <p:cxnSp>
        <p:nvCxnSpPr>
          <p:cNvPr id="17" name="Straight Connector 16"/>
          <p:cNvCxnSpPr>
            <a:stCxn id="10" idx="2"/>
            <a:endCxn id="12" idx="0"/>
          </p:cNvCxnSpPr>
          <p:nvPr/>
        </p:nvCxnSpPr>
        <p:spPr>
          <a:xfrm flipH="1">
            <a:off x="1331773" y="2024562"/>
            <a:ext cx="635825" cy="54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4228" y="1017802"/>
            <a:ext cx="297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Shared Folder Actions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58514" y="2024562"/>
            <a:ext cx="3292908" cy="447802"/>
            <a:chOff x="5158514" y="2024562"/>
            <a:chExt cx="3292908" cy="447802"/>
          </a:xfrm>
        </p:grpSpPr>
        <p:sp>
          <p:nvSpPr>
            <p:cNvPr id="21" name="Rectangle 20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/Alice/1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69987" y="2024562"/>
              <a:ext cx="2281435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v=1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58514" y="2682672"/>
            <a:ext cx="3292908" cy="447802"/>
            <a:chOff x="5158514" y="2682672"/>
            <a:chExt cx="3292908" cy="447802"/>
          </a:xfrm>
        </p:grpSpPr>
        <p:sp>
          <p:nvSpPr>
            <p:cNvPr id="26" name="Rectangle 25"/>
            <p:cNvSpPr/>
            <p:nvPr/>
          </p:nvSpPr>
          <p:spPr>
            <a:xfrm>
              <a:off x="5158514" y="268267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/Bob/1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69987" y="2682672"/>
              <a:ext cx="2281435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v=2</a:t>
              </a:r>
              <a:endParaRPr lang="en-US" dirty="0"/>
            </a:p>
          </p:txBody>
        </p:sp>
      </p:grpSp>
      <p:sp>
        <p:nvSpPr>
          <p:cNvPr id="28" name="Folded Corner 27"/>
          <p:cNvSpPr/>
          <p:nvPr/>
        </p:nvSpPr>
        <p:spPr>
          <a:xfrm>
            <a:off x="3259193" y="2608591"/>
            <a:ext cx="1899321" cy="5843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/</a:t>
            </a:r>
            <a:r>
              <a:rPr lang="en-US" b="1" dirty="0" err="1" smtClean="0"/>
              <a:t>a.jpg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(v=2, c=/Bob)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158514" y="3361540"/>
            <a:ext cx="3292908" cy="447802"/>
            <a:chOff x="5158514" y="3361540"/>
            <a:chExt cx="3292908" cy="447802"/>
          </a:xfrm>
        </p:grpSpPr>
        <p:sp>
          <p:nvSpPr>
            <p:cNvPr id="29" name="Rectangle 28"/>
            <p:cNvSpPr/>
            <p:nvPr/>
          </p:nvSpPr>
          <p:spPr>
            <a:xfrm>
              <a:off x="5158514" y="3361540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/Dave/1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69987" y="3361540"/>
              <a:ext cx="2281435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v=3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58514" y="4644393"/>
            <a:ext cx="3292908" cy="447802"/>
            <a:chOff x="5158514" y="4644393"/>
            <a:chExt cx="3292908" cy="447802"/>
          </a:xfrm>
        </p:grpSpPr>
        <p:sp>
          <p:nvSpPr>
            <p:cNvPr id="31" name="Rectangle 30"/>
            <p:cNvSpPr/>
            <p:nvPr/>
          </p:nvSpPr>
          <p:spPr>
            <a:xfrm>
              <a:off x="5158514" y="4644393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/Bob/2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69987" y="4644393"/>
              <a:ext cx="2281435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v=4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58514" y="5323261"/>
            <a:ext cx="3292908" cy="447802"/>
            <a:chOff x="5158514" y="5323261"/>
            <a:chExt cx="3292908" cy="447802"/>
          </a:xfrm>
        </p:grpSpPr>
        <p:sp>
          <p:nvSpPr>
            <p:cNvPr id="33" name="Rectangle 32"/>
            <p:cNvSpPr/>
            <p:nvPr/>
          </p:nvSpPr>
          <p:spPr>
            <a:xfrm>
              <a:off x="5158514" y="5323261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/Dave/2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69987" y="5323261"/>
              <a:ext cx="2281435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v=4</a:t>
              </a:r>
              <a:endParaRPr lang="en-US" dirty="0"/>
            </a:p>
          </p:txBody>
        </p:sp>
      </p:grpSp>
      <p:sp>
        <p:nvSpPr>
          <p:cNvPr id="35" name="Folded Corner 34"/>
          <p:cNvSpPr/>
          <p:nvPr/>
        </p:nvSpPr>
        <p:spPr>
          <a:xfrm>
            <a:off x="3267292" y="3282874"/>
            <a:ext cx="1899321" cy="5843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/</a:t>
            </a:r>
            <a:r>
              <a:rPr lang="en-US" b="1" dirty="0" err="1" smtClean="0"/>
              <a:t>a.jpg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(v=3, c=/Dave)</a:t>
            </a:r>
            <a:endParaRPr lang="en-US" dirty="0"/>
          </a:p>
        </p:txBody>
      </p:sp>
      <p:sp>
        <p:nvSpPr>
          <p:cNvPr id="36" name="Folded Corner 35"/>
          <p:cNvSpPr/>
          <p:nvPr/>
        </p:nvSpPr>
        <p:spPr>
          <a:xfrm>
            <a:off x="3259193" y="4573405"/>
            <a:ext cx="1899321" cy="5843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/</a:t>
            </a:r>
            <a:r>
              <a:rPr lang="en-US" b="1" dirty="0" err="1" smtClean="0"/>
              <a:t>a.jpg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(v=4, c=/Bob)</a:t>
            </a:r>
            <a:endParaRPr lang="en-US" dirty="0"/>
          </a:p>
        </p:txBody>
      </p:sp>
      <p:sp>
        <p:nvSpPr>
          <p:cNvPr id="37" name="Folded Corner 36"/>
          <p:cNvSpPr/>
          <p:nvPr/>
        </p:nvSpPr>
        <p:spPr>
          <a:xfrm>
            <a:off x="3267292" y="5237476"/>
            <a:ext cx="1899321" cy="5843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/</a:t>
            </a:r>
            <a:r>
              <a:rPr lang="en-US" b="1" dirty="0" err="1" smtClean="0"/>
              <a:t>a.jpg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(v=4, c=/Dave)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1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191E-6 4.67809E-7 L -0.31702 -0.00486 " pathEditMode="relative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294E-6 4.67809E-7 L -0.3172 -0.10468 " pathEditMode="relative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806 -0.38976 " pathEditMode="relative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ChronoShare Operations (Delete)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62021" y="1622906"/>
            <a:ext cx="1411153" cy="401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/shared</a:t>
            </a:r>
            <a:endParaRPr lang="en-US" dirty="0"/>
          </a:p>
        </p:txBody>
      </p:sp>
      <p:sp>
        <p:nvSpPr>
          <p:cNvPr id="12" name="Folded Corner 11"/>
          <p:cNvSpPr/>
          <p:nvPr/>
        </p:nvSpPr>
        <p:spPr>
          <a:xfrm>
            <a:off x="382112" y="2573506"/>
            <a:ext cx="1899321" cy="58437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/</a:t>
            </a:r>
            <a:r>
              <a:rPr lang="en-US" b="1" dirty="0" err="1" smtClean="0"/>
              <a:t>a.jpg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(v=4, c=/Dave)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7903" y="1017802"/>
            <a:ext cx="259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Shared Folder Tree</a:t>
            </a:r>
            <a:endParaRPr lang="en-US" sz="2400" b="1" dirty="0"/>
          </a:p>
        </p:txBody>
      </p:sp>
      <p:cxnSp>
        <p:nvCxnSpPr>
          <p:cNvPr id="17" name="Straight Connector 16"/>
          <p:cNvCxnSpPr>
            <a:stCxn id="10" idx="2"/>
            <a:endCxn id="12" idx="0"/>
          </p:cNvCxnSpPr>
          <p:nvPr/>
        </p:nvCxnSpPr>
        <p:spPr>
          <a:xfrm flipH="1">
            <a:off x="1331773" y="2024562"/>
            <a:ext cx="635825" cy="54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4228" y="1017802"/>
            <a:ext cx="297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Shared Folder Actions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58514" y="2024562"/>
            <a:ext cx="3514270" cy="447802"/>
            <a:chOff x="5158514" y="2024562"/>
            <a:chExt cx="3514270" cy="447802"/>
          </a:xfrm>
        </p:grpSpPr>
        <p:sp>
          <p:nvSpPr>
            <p:cNvPr id="21" name="Rectangle 20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/z/</a:t>
              </a:r>
              <a:r>
                <a:rPr lang="en-US" b="1" dirty="0" err="1" smtClean="0"/>
                <a:t>b.txt</a:t>
              </a:r>
              <a:r>
                <a:rPr lang="en-US" b="1" dirty="0" smtClean="0"/>
                <a:t> </a:t>
              </a:r>
              <a:r>
                <a:rPr lang="en-US" dirty="0" smtClean="0"/>
                <a:t>to v=1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7598" y="2024562"/>
            <a:ext cx="2213156" cy="2157352"/>
            <a:chOff x="1967598" y="2024562"/>
            <a:chExt cx="2213156" cy="2157352"/>
          </a:xfrm>
        </p:grpSpPr>
        <p:sp>
          <p:nvSpPr>
            <p:cNvPr id="43" name="Folded Corner 42"/>
            <p:cNvSpPr/>
            <p:nvPr/>
          </p:nvSpPr>
          <p:spPr>
            <a:xfrm>
              <a:off x="2281433" y="3597538"/>
              <a:ext cx="1899321" cy="584376"/>
            </a:xfrm>
            <a:prstGeom prst="foldedCorner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/</a:t>
              </a:r>
              <a:r>
                <a:rPr lang="en-US" b="1" dirty="0" err="1" smtClean="0"/>
                <a:t>b.txt</a:t>
              </a:r>
              <a:endParaRPr lang="en-US" b="1" dirty="0" smtClean="0"/>
            </a:p>
            <a:p>
              <a:pPr algn="ctr"/>
              <a:r>
                <a:rPr lang="en-US" dirty="0" smtClean="0"/>
                <a:t>(v=1, c=/Alice)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73174" y="2626483"/>
              <a:ext cx="1411153" cy="401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/z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10" idx="2"/>
              <a:endCxn id="44" idx="0"/>
            </p:cNvCxnSpPr>
            <p:nvPr/>
          </p:nvCxnSpPr>
          <p:spPr>
            <a:xfrm>
              <a:off x="1967598" y="2024562"/>
              <a:ext cx="1411153" cy="601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4" idx="2"/>
              <a:endCxn id="43" idx="0"/>
            </p:cNvCxnSpPr>
            <p:nvPr/>
          </p:nvCxnSpPr>
          <p:spPr>
            <a:xfrm flipH="1">
              <a:off x="3231094" y="3028139"/>
              <a:ext cx="147657" cy="569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158514" y="2804238"/>
            <a:ext cx="3514270" cy="447802"/>
            <a:chOff x="5158514" y="2024562"/>
            <a:chExt cx="3514270" cy="447802"/>
          </a:xfrm>
        </p:grpSpPr>
        <p:sp>
          <p:nvSpPr>
            <p:cNvPr id="48" name="Rectangle 47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/Alice/3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DELETE </a:t>
              </a:r>
              <a:r>
                <a:rPr lang="en-US" b="1" dirty="0" smtClean="0"/>
                <a:t>/z/</a:t>
              </a:r>
              <a:r>
                <a:rPr lang="en-US" b="1" dirty="0" err="1" smtClean="0"/>
                <a:t>b.txt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212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loud 38"/>
          <p:cNvSpPr/>
          <p:nvPr/>
        </p:nvSpPr>
        <p:spPr>
          <a:xfrm>
            <a:off x="3967223" y="3408812"/>
            <a:ext cx="5034890" cy="3212003"/>
          </a:xfrm>
          <a:prstGeom prst="cloud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ChronoSync Digest Tree Progress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3ED8-F61F-294C-A6EE-5FF11B2E816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IEEE MASS 2015 Workshop on CCN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534" y="1345694"/>
            <a:ext cx="3514270" cy="447802"/>
            <a:chOff x="5158514" y="2024562"/>
            <a:chExt cx="3514270" cy="447802"/>
          </a:xfrm>
        </p:grpSpPr>
        <p:sp>
          <p:nvSpPr>
            <p:cNvPr id="7" name="Rectangle 6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v=1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534" y="2120484"/>
            <a:ext cx="3514270" cy="447802"/>
            <a:chOff x="5158514" y="2682672"/>
            <a:chExt cx="3514270" cy="447802"/>
          </a:xfrm>
        </p:grpSpPr>
        <p:sp>
          <p:nvSpPr>
            <p:cNvPr id="10" name="Rectangle 9"/>
            <p:cNvSpPr/>
            <p:nvPr/>
          </p:nvSpPr>
          <p:spPr>
            <a:xfrm>
              <a:off x="5158514" y="268267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/Bob/1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69987" y="268267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v=2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534" y="2895274"/>
            <a:ext cx="3514270" cy="447802"/>
            <a:chOff x="5158514" y="3361540"/>
            <a:chExt cx="3514270" cy="447802"/>
          </a:xfrm>
        </p:grpSpPr>
        <p:sp>
          <p:nvSpPr>
            <p:cNvPr id="13" name="Rectangle 12"/>
            <p:cNvSpPr/>
            <p:nvPr/>
          </p:nvSpPr>
          <p:spPr>
            <a:xfrm>
              <a:off x="5158514" y="3361540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/Dave/1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69987" y="3361540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a.jpg</a:t>
              </a:r>
              <a:r>
                <a:rPr lang="en-US" b="1" dirty="0" smtClean="0"/>
                <a:t> </a:t>
              </a:r>
              <a:r>
                <a:rPr lang="en-US" dirty="0" smtClean="0"/>
                <a:t>to v=3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3534" y="3670064"/>
            <a:ext cx="3514270" cy="886854"/>
            <a:chOff x="213534" y="3502193"/>
            <a:chExt cx="3514270" cy="886854"/>
          </a:xfrm>
        </p:grpSpPr>
        <p:grpSp>
          <p:nvGrpSpPr>
            <p:cNvPr id="15" name="Group 14"/>
            <p:cNvGrpSpPr/>
            <p:nvPr/>
          </p:nvGrpSpPr>
          <p:grpSpPr>
            <a:xfrm>
              <a:off x="213534" y="3502193"/>
              <a:ext cx="3514270" cy="447802"/>
              <a:chOff x="5158514" y="4644393"/>
              <a:chExt cx="3514270" cy="44780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158514" y="4644393"/>
                <a:ext cx="1011473" cy="4478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/Bob/2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69987" y="4644393"/>
                <a:ext cx="2502797" cy="447802"/>
              </a:xfrm>
              <a:prstGeom prst="rect">
                <a:avLst/>
              </a:prstGeom>
              <a:solidFill>
                <a:srgbClr val="D9D9D9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UPDATE </a:t>
                </a:r>
                <a:r>
                  <a:rPr lang="en-US" b="1" dirty="0" smtClean="0"/>
                  <a:t>/</a:t>
                </a:r>
                <a:r>
                  <a:rPr lang="en-US" b="1" dirty="0" err="1" smtClean="0"/>
                  <a:t>a.jpg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to v=4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3534" y="3941245"/>
              <a:ext cx="3514270" cy="447802"/>
              <a:chOff x="5158514" y="5323261"/>
              <a:chExt cx="3514270" cy="4478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58514" y="5323261"/>
                <a:ext cx="1011473" cy="4478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/Dave/2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169987" y="5323261"/>
                <a:ext cx="2502797" cy="447802"/>
              </a:xfrm>
              <a:prstGeom prst="rect">
                <a:avLst/>
              </a:prstGeom>
              <a:solidFill>
                <a:srgbClr val="D9D9D9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UPDATE </a:t>
                </a:r>
                <a:r>
                  <a:rPr lang="en-US" b="1" dirty="0" smtClean="0"/>
                  <a:t>/</a:t>
                </a:r>
                <a:r>
                  <a:rPr lang="en-US" b="1" dirty="0" err="1" smtClean="0"/>
                  <a:t>a.jpg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to v=4</a:t>
                </a:r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13534" y="4883906"/>
            <a:ext cx="3514270" cy="447802"/>
            <a:chOff x="5158514" y="2024562"/>
            <a:chExt cx="3514270" cy="447802"/>
          </a:xfrm>
        </p:grpSpPr>
        <p:sp>
          <p:nvSpPr>
            <p:cNvPr id="22" name="Rectangle 21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/Alice/2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UPDATE </a:t>
              </a:r>
              <a:r>
                <a:rPr lang="en-US" b="1" dirty="0" smtClean="0"/>
                <a:t>/z/</a:t>
              </a:r>
              <a:r>
                <a:rPr lang="en-US" b="1" dirty="0" err="1" smtClean="0"/>
                <a:t>b.txt</a:t>
              </a:r>
              <a:r>
                <a:rPr lang="en-US" b="1" dirty="0" smtClean="0"/>
                <a:t> </a:t>
              </a:r>
              <a:r>
                <a:rPr lang="en-US" dirty="0" smtClean="0"/>
                <a:t>to v=1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3534" y="5658694"/>
            <a:ext cx="3514270" cy="447802"/>
            <a:chOff x="5158514" y="2024562"/>
            <a:chExt cx="3514270" cy="447802"/>
          </a:xfrm>
        </p:grpSpPr>
        <p:sp>
          <p:nvSpPr>
            <p:cNvPr id="25" name="Rectangle 24"/>
            <p:cNvSpPr/>
            <p:nvPr/>
          </p:nvSpPr>
          <p:spPr>
            <a:xfrm>
              <a:off x="5158514" y="2024562"/>
              <a:ext cx="1011473" cy="4478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/Alice/3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69987" y="2024562"/>
              <a:ext cx="2502797" cy="447802"/>
            </a:xfrm>
            <a:prstGeom prst="rect">
              <a:avLst/>
            </a:prstGeom>
            <a:solidFill>
              <a:srgbClr val="D9D9D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DELETE </a:t>
              </a:r>
              <a:r>
                <a:rPr lang="en-US" b="1" dirty="0" smtClean="0"/>
                <a:t>/z/</a:t>
              </a:r>
              <a:r>
                <a:rPr lang="en-US" b="1" dirty="0" err="1" smtClean="0"/>
                <a:t>b.txt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0x0000...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18188" y="4415991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20482" y="499414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34015" y="5572307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961396" y="4415991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92466" y="499414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631006" y="4415991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783406" y="499414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34015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192466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783406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/Dave/1</a:t>
            </a:r>
            <a:endParaRPr lang="en-US" dirty="0"/>
          </a:p>
        </p:txBody>
      </p:sp>
      <p:cxnSp>
        <p:nvCxnSpPr>
          <p:cNvPr id="41" name="Straight Connector 40"/>
          <p:cNvCxnSpPr>
            <a:stCxn id="35" idx="0"/>
            <a:endCxn id="27" idx="2"/>
          </p:cNvCxnSpPr>
          <p:nvPr/>
        </p:nvCxnSpPr>
        <p:spPr>
          <a:xfrm flipV="1">
            <a:off x="5239752" y="2146461"/>
            <a:ext cx="1671984" cy="412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0"/>
            <a:endCxn id="27" idx="2"/>
          </p:cNvCxnSpPr>
          <p:nvPr/>
        </p:nvCxnSpPr>
        <p:spPr>
          <a:xfrm flipV="1">
            <a:off x="6698203" y="2146461"/>
            <a:ext cx="213533" cy="412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0"/>
            <a:endCxn id="27" idx="2"/>
          </p:cNvCxnSpPr>
          <p:nvPr/>
        </p:nvCxnSpPr>
        <p:spPr>
          <a:xfrm flipH="1" flipV="1">
            <a:off x="6911736" y="2146461"/>
            <a:ext cx="1377407" cy="412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0xabc1...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0xbbad...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0x112a...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192466" y="2570697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/Bob/2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783406" y="2566104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/Dave/2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34015" y="2559459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/Alice/2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734015" y="2566104"/>
            <a:ext cx="1011473" cy="447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/Alice/3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0x331a...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0xbbaa...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192466" y="1616725"/>
            <a:ext cx="1438540" cy="529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0xccaa...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33741" y="3654058"/>
            <a:ext cx="335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Knowledge about </a:t>
            </a:r>
          </a:p>
          <a:p>
            <a:pPr algn="ctr"/>
            <a:r>
              <a:rPr lang="en-US" dirty="0" smtClean="0"/>
              <a:t>ChronoShare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8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DefaultWhite">
  <a:themeElements>
    <a:clrScheme name="Custom 13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DefaultWhite.thmx</Template>
  <TotalTime>5392</TotalTime>
  <Words>1689</Words>
  <Application>Microsoft Macintosh PowerPoint</Application>
  <PresentationFormat>On-screen Show (4:3)</PresentationFormat>
  <Paragraphs>269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DefaultWhite</vt:lpstr>
      <vt:lpstr>The Story of ChronoShare, or How NDN Brought Distributed File Sharing Back</vt:lpstr>
      <vt:lpstr>Introduction</vt:lpstr>
      <vt:lpstr>Can We Share Files in a True Distributed Way in NDN?</vt:lpstr>
      <vt:lpstr>ChronoShare:  Distributed File Sharing in NDN</vt:lpstr>
      <vt:lpstr>ChronoSync as a Distributed Transport Function</vt:lpstr>
      <vt:lpstr>ChronoSync: representation of knowledge about actions</vt:lpstr>
      <vt:lpstr>ChronoShare Operations (New/Update)</vt:lpstr>
      <vt:lpstr>ChronoShare Operations (Delete)</vt:lpstr>
      <vt:lpstr>ChronoSync Digest Tree Progress</vt:lpstr>
      <vt:lpstr>ChronoShare Namespaces</vt:lpstr>
      <vt:lpstr>Control Namespace: State</vt:lpstr>
      <vt:lpstr>Control Namespace: Actions</vt:lpstr>
      <vt:lpstr>Data Namespace: Files</vt:lpstr>
      <vt:lpstr>Advanced Operational Concepts</vt:lpstr>
      <vt:lpstr>Handle Mobility and Disconnects</vt:lpstr>
      <vt:lpstr>Conclusions</vt:lpstr>
      <vt:lpstr>Thanks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ChronoShare</dc:title>
  <dc:creator>Lixia Zhang</dc:creator>
  <cp:lastModifiedBy>Alex Afanasyev</cp:lastModifiedBy>
  <cp:revision>310</cp:revision>
  <dcterms:created xsi:type="dcterms:W3CDTF">2013-01-03T19:06:05Z</dcterms:created>
  <dcterms:modified xsi:type="dcterms:W3CDTF">2015-10-20T21:30:56Z</dcterms:modified>
</cp:coreProperties>
</file>