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notesSlides/notesSlide8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9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0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1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80"/>
  </p:notesMasterIdLst>
  <p:handoutMasterIdLst>
    <p:handoutMasterId r:id="rId81"/>
  </p:handoutMasterIdLst>
  <p:sldIdLst>
    <p:sldId id="256" r:id="rId2"/>
    <p:sldId id="257" r:id="rId3"/>
    <p:sldId id="258" r:id="rId4"/>
    <p:sldId id="259" r:id="rId5"/>
    <p:sldId id="260" r:id="rId6"/>
    <p:sldId id="30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310" r:id="rId23"/>
    <p:sldId id="311" r:id="rId24"/>
    <p:sldId id="312" r:id="rId25"/>
    <p:sldId id="313" r:id="rId26"/>
    <p:sldId id="314" r:id="rId27"/>
    <p:sldId id="315" r:id="rId28"/>
    <p:sldId id="277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38" r:id="rId37"/>
    <p:sldId id="339" r:id="rId38"/>
    <p:sldId id="341" r:id="rId39"/>
    <p:sldId id="342" r:id="rId40"/>
    <p:sldId id="343" r:id="rId41"/>
    <p:sldId id="344" r:id="rId42"/>
    <p:sldId id="345" r:id="rId43"/>
    <p:sldId id="352" r:id="rId44"/>
    <p:sldId id="346" r:id="rId45"/>
    <p:sldId id="347" r:id="rId46"/>
    <p:sldId id="348" r:id="rId47"/>
    <p:sldId id="349" r:id="rId48"/>
    <p:sldId id="350" r:id="rId49"/>
    <p:sldId id="351" r:id="rId50"/>
    <p:sldId id="278" r:id="rId51"/>
    <p:sldId id="353" r:id="rId52"/>
    <p:sldId id="280" r:id="rId53"/>
    <p:sldId id="281" r:id="rId54"/>
    <p:sldId id="282" r:id="rId55"/>
    <p:sldId id="283" r:id="rId56"/>
    <p:sldId id="284" r:id="rId57"/>
    <p:sldId id="285" r:id="rId58"/>
    <p:sldId id="286" r:id="rId59"/>
    <p:sldId id="287" r:id="rId60"/>
    <p:sldId id="288" r:id="rId61"/>
    <p:sldId id="289" r:id="rId62"/>
    <p:sldId id="290" r:id="rId63"/>
    <p:sldId id="291" r:id="rId64"/>
    <p:sldId id="292" r:id="rId65"/>
    <p:sldId id="293" r:id="rId66"/>
    <p:sldId id="294" r:id="rId67"/>
    <p:sldId id="298" r:id="rId68"/>
    <p:sldId id="299" r:id="rId69"/>
    <p:sldId id="300" r:id="rId70"/>
    <p:sldId id="301" r:id="rId71"/>
    <p:sldId id="304" r:id="rId72"/>
    <p:sldId id="305" r:id="rId73"/>
    <p:sldId id="306" r:id="rId74"/>
    <p:sldId id="307" r:id="rId75"/>
    <p:sldId id="354" r:id="rId76"/>
    <p:sldId id="355" r:id="rId77"/>
    <p:sldId id="356" r:id="rId78"/>
    <p:sldId id="357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Kotz" initials="A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20" autoAdjust="0"/>
  </p:normalViewPr>
  <p:slideViewPr>
    <p:cSldViewPr snapToGrid="0" snapToObjects="1">
      <p:cViewPr varScale="1">
        <p:scale>
          <a:sx n="172" d="100"/>
          <a:sy n="172" d="100"/>
        </p:scale>
        <p:origin x="-2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1" Type="http://schemas.openxmlformats.org/officeDocument/2006/relationships/handoutMaster" Target="handoutMasters/handoutMaster1.xml"/><Relationship Id="rId82" Type="http://schemas.openxmlformats.org/officeDocument/2006/relationships/printerSettings" Target="printerSettings/printerSettings1.bin"/><Relationship Id="rId83" Type="http://schemas.openxmlformats.org/officeDocument/2006/relationships/commentAuthors" Target="commentAuthors.xml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B893E-3F74-774D-9952-F4A143823D86}" type="datetimeFigureOut">
              <a:rPr lang="en-US" smtClean="0"/>
              <a:t>4/9/17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C48B7-3068-0A42-98A8-4C367427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00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32EAE-3C08-0D43-9E07-E80D1C92A2F2}" type="datetimeFigureOut">
              <a:rPr lang="en-US" smtClean="0"/>
              <a:t>4/9/17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E556A-40F9-084D-98C3-3BF4B514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2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474" indent="-281721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6884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7637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8391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9144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9898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0651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1405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713238-F521-5847-A8E4-3C653ED5FE32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5138" cy="320833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09" y="4344663"/>
            <a:ext cx="5005782" cy="41994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474" indent="-281721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6884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7637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8391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9144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9898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0651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1405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DE83F31-A868-7C4A-A6E8-4F7CF93F5DD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5138" cy="3208337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09" y="4344663"/>
            <a:ext cx="5005782" cy="41994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474" indent="-281721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6884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7637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8391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9144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9898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0651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1405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F517F8-A262-E745-BB87-52C90F749069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5138" cy="3208337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09" y="4344663"/>
            <a:ext cx="5005782" cy="41994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474" indent="-281721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6884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7637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8391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9144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9898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0651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1405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A1DE86-DB6C-484A-986B-BAE4701BA657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5138" cy="3208337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09" y="4344663"/>
            <a:ext cx="5005782" cy="41994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92ED-C7E3-5E48-B988-0B303B117E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12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92ED-C7E3-5E48-B988-0B303B117E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66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92ED-C7E3-5E48-B988-0B303B117E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38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92ED-C7E3-5E48-B988-0B303B117E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6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78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92ED-C7E3-5E48-B988-0B303B117E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9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86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474" indent="-281721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6884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7637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8391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9144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9898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0651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1405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D9D9951-70EE-CF4F-B2D0-476DB041C3A8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5138" cy="320833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09" y="4344663"/>
            <a:ext cx="5005782" cy="41994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92ED-C7E3-5E48-B988-0B303B117ED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41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68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92ED-C7E3-5E48-B988-0B303B117ED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41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92ED-C7E3-5E48-B988-0B303B117ED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48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92ED-C7E3-5E48-B988-0B303B117ED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11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92ED-C7E3-5E48-B988-0B303B117ED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463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92ED-C7E3-5E48-B988-0B303B117ED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635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92ED-C7E3-5E48-B988-0B303B117ED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290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92ED-C7E3-5E48-B988-0B303B117ED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0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3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92ED-C7E3-5E48-B988-0B303B117E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999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Universität Karlsruhe</a:t>
            </a:r>
          </a:p>
          <a:p>
            <a:r>
              <a:rPr lang="de-DE"/>
              <a:t>Institut für Telematik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Mobilkommunikation</a:t>
            </a:r>
          </a:p>
          <a:p>
            <a:r>
              <a:rPr lang="de-DE"/>
              <a:t>SS 1998</a:t>
            </a:r>
          </a:p>
        </p:txBody>
      </p:sp>
      <p:sp>
        <p:nvSpPr>
          <p:cNvPr id="2365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/>
              <a:t>Prof. Dr. Dr. h.c. G. Krüger</a:t>
            </a:r>
          </a:p>
          <a:p>
            <a:r>
              <a:rPr lang="de-DE"/>
              <a:t>E. Dorner / Dr. J. Schiller</a:t>
            </a:r>
          </a:p>
        </p:txBody>
      </p:sp>
      <p:sp>
        <p:nvSpPr>
          <p:cNvPr id="2365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A675D5-A0E4-9C48-8677-5E7A875DC2B3}" type="slidenum">
              <a:rPr lang="de-DE"/>
              <a:pPr/>
              <a:t>63</a:t>
            </a:fld>
            <a:endParaRPr lang="de-DE"/>
          </a:p>
        </p:txBody>
      </p:sp>
      <p:sp>
        <p:nvSpPr>
          <p:cNvPr id="2365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Universität Karlsruhe</a:t>
            </a:r>
          </a:p>
          <a:p>
            <a:r>
              <a:rPr lang="de-DE"/>
              <a:t>Institut für Telematik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Mobilkommunikation</a:t>
            </a:r>
          </a:p>
          <a:p>
            <a:r>
              <a:rPr lang="de-DE"/>
              <a:t>SS 1998</a:t>
            </a:r>
          </a:p>
        </p:txBody>
      </p:sp>
      <p:sp>
        <p:nvSpPr>
          <p:cNvPr id="23859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/>
              <a:t>Prof. Dr. Dr. h.c. G. Krüger</a:t>
            </a:r>
          </a:p>
          <a:p>
            <a:r>
              <a:rPr lang="de-DE"/>
              <a:t>E. Dorner / Dr. J. Schiller</a:t>
            </a:r>
          </a:p>
        </p:txBody>
      </p:sp>
      <p:sp>
        <p:nvSpPr>
          <p:cNvPr id="2385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2DFB0A-1A9E-674E-AE9B-C8D0309ABA8D}" type="slidenum">
              <a:rPr lang="de-DE"/>
              <a:pPr/>
              <a:t>64</a:t>
            </a:fld>
            <a:endParaRPr lang="de-DE"/>
          </a:p>
        </p:txBody>
      </p:sp>
      <p:sp>
        <p:nvSpPr>
          <p:cNvPr id="238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Universität Karlsruhe</a:t>
            </a:r>
          </a:p>
          <a:p>
            <a:r>
              <a:rPr lang="de-DE"/>
              <a:t>Institut für Telematik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/>
              <a:t>Mobilkommunikation</a:t>
            </a:r>
          </a:p>
          <a:p>
            <a:r>
              <a:rPr lang="de-DE"/>
              <a:t>SS 1998</a:t>
            </a:r>
          </a:p>
        </p:txBody>
      </p:sp>
      <p:sp>
        <p:nvSpPr>
          <p:cNvPr id="240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/>
              <a:t>Prof. Dr. Dr. h.c. G. Krüger</a:t>
            </a:r>
          </a:p>
          <a:p>
            <a:r>
              <a:rPr lang="de-DE"/>
              <a:t>E. Dorner / Dr. J. Schiller</a:t>
            </a:r>
          </a:p>
        </p:txBody>
      </p:sp>
      <p:sp>
        <p:nvSpPr>
          <p:cNvPr id="240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5762A9-35BC-0C49-9AAC-5EBBA5EB50B6}" type="slidenum">
              <a:rPr lang="de-DE"/>
              <a:pPr/>
              <a:t>65</a:t>
            </a:fld>
            <a:endParaRPr lang="de-DE"/>
          </a:p>
        </p:txBody>
      </p:sp>
      <p:sp>
        <p:nvSpPr>
          <p:cNvPr id="2406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92ED-C7E3-5E48-B988-0B303B117ED0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654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173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92ED-C7E3-5E48-B988-0B303B117ED0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414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900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334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916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64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14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474" indent="-281721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6884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7637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8391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9144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9898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0651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1405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721C55-4EB4-0144-AB83-843D8A183BF9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5138" cy="3208337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09" y="4344663"/>
            <a:ext cx="5005782" cy="41994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474" indent="-281721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6884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7637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8391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9144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9898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0651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1405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434978-833C-3247-ADB1-F1381F64BBB8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5138" cy="3208337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09" y="4344663"/>
            <a:ext cx="5005782" cy="41994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474" indent="-281721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6884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7637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8391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9144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9898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0651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1405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546AAA-8F29-2345-9DA7-8A406F06F729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5138" cy="320833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09" y="4344663"/>
            <a:ext cx="5005782" cy="41994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474" indent="-281721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6884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7637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8391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9144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9898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0651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1405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FA6FE42-2C47-AA43-AF06-5F550EB4895F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5138" cy="3208337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09" y="4344663"/>
            <a:ext cx="5005782" cy="41994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474" indent="-281721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6884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7637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8391" indent="-225377" defTabSz="917158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9144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9898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0651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1405" indent="-225377" algn="ctr" defTabSz="91715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7496C1-C1F1-2D41-BECF-3B8503573387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5338"/>
            <a:ext cx="4275138" cy="3208337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09" y="4344663"/>
            <a:ext cx="5005782" cy="41994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Sunday, April 9,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Sunday, April 9,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Sunday, April 9,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79225-9101-C240-AA36-2796DA551143}" type="datetimeFigureOut">
              <a:rPr lang="en-US"/>
              <a:pPr/>
              <a:t>4/9/17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5028" y="5691981"/>
            <a:ext cx="3876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8E1F92-480B-F749-80FE-2C527EA08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3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Sunday, April 9,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Sunday, April 9,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Sunday, April 9,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Sunday, April 9, 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Sunday, April 9, 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Sunday, April 9, 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Sunday, April 9,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Sunday, April 9,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CSE 40814/60814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5257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dirty="0" smtClean="0"/>
              <a:t>Computer Science &amp; Engineering, University of Notre Dame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6.png"/><Relationship Id="rId6" Type="http://schemas.openxmlformats.org/officeDocument/2006/relationships/oleObject" Target="../embeddings/oleObject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6.png"/><Relationship Id="rId6" Type="http://schemas.openxmlformats.org/officeDocument/2006/relationships/oleObject" Target="../embeddings/oleObject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6.png"/><Relationship Id="rId6" Type="http://schemas.openxmlformats.org/officeDocument/2006/relationships/oleObject" Target="../embeddings/oleObject1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6.png"/><Relationship Id="rId6" Type="http://schemas.openxmlformats.org/officeDocument/2006/relationships/oleObject" Target="../embeddings/oleObject13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6.png"/><Relationship Id="rId6" Type="http://schemas.openxmlformats.org/officeDocument/2006/relationships/oleObject" Target="../embeddings/oleObject15.bin"/><Relationship Id="rId7" Type="http://schemas.openxmlformats.org/officeDocument/2006/relationships/image" Target="../media/image27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file://localhost/http/::www.three-g.net:3g_europe_spectrum.gif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emf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40814/60814</a:t>
            </a:r>
          </a:p>
          <a:p>
            <a:r>
              <a:rPr lang="en-US" smtClean="0"/>
              <a:t>Spring 2017</a:t>
            </a:r>
            <a:endParaRPr lang="en-US" dirty="0"/>
          </a:p>
        </p:txBody>
      </p:sp>
      <p:pic>
        <p:nvPicPr>
          <p:cNvPr id="6" name="Picture 4" descr="phone-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42" y="3800319"/>
            <a:ext cx="4076758" cy="254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38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8540"/>
            <a:ext cx="8229600" cy="990600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Paging </a:t>
            </a:r>
            <a:r>
              <a:rPr lang="en-US" dirty="0" smtClean="0">
                <a:latin typeface="Helvetica" charset="0"/>
              </a:rPr>
              <a:t>Broadcast</a:t>
            </a:r>
            <a:endParaRPr lang="en-US" dirty="0">
              <a:latin typeface="Helvetica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601788" y="3276600"/>
          <a:ext cx="45561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" name="Clip" r:id="rId4" imgW="761744" imgH="708421" progId="MS_ClipArt_Gallery.2">
                  <p:embed/>
                </p:oleObj>
              </mc:Choice>
              <mc:Fallback>
                <p:oleObj name="Clip" r:id="rId4" imgW="761744" imgH="70842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3276600"/>
                        <a:ext cx="455612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984250" y="4267200"/>
            <a:ext cx="422275" cy="1066800"/>
            <a:chOff x="672" y="2688"/>
            <a:chExt cx="288" cy="672"/>
          </a:xfrm>
        </p:grpSpPr>
        <p:sp>
          <p:nvSpPr>
            <p:cNvPr id="30760" name="Rectangle 5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61" name="Line 6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5" name="Group 7"/>
          <p:cNvGrpSpPr>
            <a:grpSpLocks/>
          </p:cNvGrpSpPr>
          <p:nvPr/>
        </p:nvGrpSpPr>
        <p:grpSpPr bwMode="auto">
          <a:xfrm>
            <a:off x="2743200" y="4114800"/>
            <a:ext cx="422275" cy="1066800"/>
            <a:chOff x="672" y="2688"/>
            <a:chExt cx="288" cy="672"/>
          </a:xfrm>
        </p:grpSpPr>
        <p:sp>
          <p:nvSpPr>
            <p:cNvPr id="30758" name="Rectangle 8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59" name="Line 9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6" name="Group 10"/>
          <p:cNvGrpSpPr>
            <a:grpSpLocks/>
          </p:cNvGrpSpPr>
          <p:nvPr/>
        </p:nvGrpSpPr>
        <p:grpSpPr bwMode="auto">
          <a:xfrm>
            <a:off x="3235325" y="1447800"/>
            <a:ext cx="422275" cy="1066800"/>
            <a:chOff x="672" y="2688"/>
            <a:chExt cx="288" cy="672"/>
          </a:xfrm>
        </p:grpSpPr>
        <p:sp>
          <p:nvSpPr>
            <p:cNvPr id="30756" name="Rectangle 11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57" name="Line 12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7" name="Group 13"/>
          <p:cNvGrpSpPr>
            <a:grpSpLocks/>
          </p:cNvGrpSpPr>
          <p:nvPr/>
        </p:nvGrpSpPr>
        <p:grpSpPr bwMode="auto">
          <a:xfrm>
            <a:off x="844550" y="1295400"/>
            <a:ext cx="422275" cy="1066800"/>
            <a:chOff x="672" y="2688"/>
            <a:chExt cx="288" cy="672"/>
          </a:xfrm>
        </p:grpSpPr>
        <p:sp>
          <p:nvSpPr>
            <p:cNvPr id="30754" name="Rectangle 14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55" name="Line 15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8" name="Rectangle 16"/>
          <p:cNvSpPr>
            <a:spLocks noChangeArrowheads="1"/>
          </p:cNvSpPr>
          <p:nvPr/>
        </p:nvSpPr>
        <p:spPr bwMode="auto">
          <a:xfrm>
            <a:off x="4502150" y="3200400"/>
            <a:ext cx="1265238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29" name="Line 17"/>
          <p:cNvSpPr>
            <a:spLocks noChangeShapeType="1"/>
          </p:cNvSpPr>
          <p:nvPr/>
        </p:nvSpPr>
        <p:spPr bwMode="auto">
          <a:xfrm>
            <a:off x="4572000" y="3810000"/>
            <a:ext cx="422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8"/>
          <p:cNvSpPr>
            <a:spLocks noChangeShapeType="1"/>
          </p:cNvSpPr>
          <p:nvPr/>
        </p:nvSpPr>
        <p:spPr bwMode="auto">
          <a:xfrm>
            <a:off x="5275263" y="3810000"/>
            <a:ext cx="422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9"/>
          <p:cNvSpPr>
            <a:spLocks noChangeShapeType="1"/>
          </p:cNvSpPr>
          <p:nvPr/>
        </p:nvSpPr>
        <p:spPr bwMode="auto">
          <a:xfrm flipV="1">
            <a:off x="4994275" y="3429000"/>
            <a:ext cx="350838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20"/>
          <p:cNvSpPr>
            <a:spLocks noChangeShapeType="1"/>
          </p:cNvSpPr>
          <p:nvPr/>
        </p:nvSpPr>
        <p:spPr bwMode="auto">
          <a:xfrm flipH="1" flipV="1">
            <a:off x="4924425" y="3429000"/>
            <a:ext cx="350838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33" name="Group 21"/>
          <p:cNvGrpSpPr>
            <a:grpSpLocks/>
          </p:cNvGrpSpPr>
          <p:nvPr/>
        </p:nvGrpSpPr>
        <p:grpSpPr bwMode="auto">
          <a:xfrm>
            <a:off x="7104063" y="3657600"/>
            <a:ext cx="422275" cy="1066800"/>
            <a:chOff x="672" y="2688"/>
            <a:chExt cx="288" cy="672"/>
          </a:xfrm>
        </p:grpSpPr>
        <p:sp>
          <p:nvSpPr>
            <p:cNvPr id="30752" name="Rectangle 22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53" name="Line 23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34" name="Group 24"/>
          <p:cNvGrpSpPr>
            <a:grpSpLocks/>
          </p:cNvGrpSpPr>
          <p:nvPr/>
        </p:nvGrpSpPr>
        <p:grpSpPr bwMode="auto">
          <a:xfrm>
            <a:off x="8440738" y="2514600"/>
            <a:ext cx="422275" cy="1066800"/>
            <a:chOff x="672" y="2688"/>
            <a:chExt cx="288" cy="672"/>
          </a:xfrm>
        </p:grpSpPr>
        <p:sp>
          <p:nvSpPr>
            <p:cNvPr id="30750" name="Rectangle 25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51" name="Line 26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35" name="Group 27"/>
          <p:cNvGrpSpPr>
            <a:grpSpLocks/>
          </p:cNvGrpSpPr>
          <p:nvPr/>
        </p:nvGrpSpPr>
        <p:grpSpPr bwMode="auto">
          <a:xfrm>
            <a:off x="7385050" y="990600"/>
            <a:ext cx="422275" cy="1066800"/>
            <a:chOff x="672" y="2688"/>
            <a:chExt cx="288" cy="672"/>
          </a:xfrm>
        </p:grpSpPr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49" name="Line 29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36" name="Line 30"/>
          <p:cNvSpPr>
            <a:spLocks noChangeShapeType="1"/>
          </p:cNvSpPr>
          <p:nvPr/>
        </p:nvSpPr>
        <p:spPr bwMode="auto">
          <a:xfrm flipH="1" flipV="1">
            <a:off x="4010025" y="2667000"/>
            <a:ext cx="631825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Line 31"/>
          <p:cNvSpPr>
            <a:spLocks noChangeShapeType="1"/>
          </p:cNvSpPr>
          <p:nvPr/>
        </p:nvSpPr>
        <p:spPr bwMode="auto">
          <a:xfrm flipV="1">
            <a:off x="5556250" y="2408238"/>
            <a:ext cx="1266825" cy="792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Line 32"/>
          <p:cNvSpPr>
            <a:spLocks noChangeShapeType="1"/>
          </p:cNvSpPr>
          <p:nvPr/>
        </p:nvSpPr>
        <p:spPr bwMode="auto">
          <a:xfrm flipV="1">
            <a:off x="5767388" y="3276600"/>
            <a:ext cx="2039937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Line 33"/>
          <p:cNvSpPr>
            <a:spLocks noChangeShapeType="1"/>
          </p:cNvSpPr>
          <p:nvPr/>
        </p:nvSpPr>
        <p:spPr bwMode="auto">
          <a:xfrm>
            <a:off x="5627688" y="3962400"/>
            <a:ext cx="1195387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Line 34"/>
          <p:cNvSpPr>
            <a:spLocks noChangeShapeType="1"/>
          </p:cNvSpPr>
          <p:nvPr/>
        </p:nvSpPr>
        <p:spPr bwMode="auto">
          <a:xfrm flipH="1" flipV="1">
            <a:off x="1547813" y="2438400"/>
            <a:ext cx="2954337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Line 35"/>
          <p:cNvSpPr>
            <a:spLocks noChangeShapeType="1"/>
          </p:cNvSpPr>
          <p:nvPr/>
        </p:nvSpPr>
        <p:spPr bwMode="auto">
          <a:xfrm flipH="1">
            <a:off x="1617663" y="3657600"/>
            <a:ext cx="2884487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Line 36"/>
          <p:cNvSpPr>
            <a:spLocks noChangeShapeType="1"/>
          </p:cNvSpPr>
          <p:nvPr/>
        </p:nvSpPr>
        <p:spPr bwMode="auto">
          <a:xfrm flipH="1">
            <a:off x="3516313" y="3886200"/>
            <a:ext cx="985837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Text Box 37"/>
          <p:cNvSpPr txBox="1">
            <a:spLocks noChangeArrowheads="1"/>
          </p:cNvSpPr>
          <p:nvPr/>
        </p:nvSpPr>
        <p:spPr bwMode="auto">
          <a:xfrm>
            <a:off x="6315075" y="2805113"/>
            <a:ext cx="124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079/8132627?</a:t>
            </a:r>
          </a:p>
        </p:txBody>
      </p:sp>
      <p:sp>
        <p:nvSpPr>
          <p:cNvPr id="30744" name="Text Box 38"/>
          <p:cNvSpPr txBox="1">
            <a:spLocks noChangeArrowheads="1"/>
          </p:cNvSpPr>
          <p:nvPr/>
        </p:nvSpPr>
        <p:spPr bwMode="auto">
          <a:xfrm>
            <a:off x="4430713" y="2514600"/>
            <a:ext cx="124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079/8132627?</a:t>
            </a:r>
          </a:p>
        </p:txBody>
      </p:sp>
      <p:sp>
        <p:nvSpPr>
          <p:cNvPr id="30745" name="Text Box 39"/>
          <p:cNvSpPr txBox="1">
            <a:spLocks noChangeArrowheads="1"/>
          </p:cNvSpPr>
          <p:nvPr/>
        </p:nvSpPr>
        <p:spPr bwMode="auto">
          <a:xfrm>
            <a:off x="2673350" y="3352800"/>
            <a:ext cx="1243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079/8132627?</a:t>
            </a:r>
          </a:p>
        </p:txBody>
      </p:sp>
      <p:sp>
        <p:nvSpPr>
          <p:cNvPr id="30746" name="Text Box 40"/>
          <p:cNvSpPr txBox="1">
            <a:spLocks noChangeArrowheads="1"/>
          </p:cNvSpPr>
          <p:nvPr/>
        </p:nvSpPr>
        <p:spPr bwMode="auto">
          <a:xfrm>
            <a:off x="4010025" y="4267200"/>
            <a:ext cx="1243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079/8132627?</a:t>
            </a:r>
          </a:p>
        </p:txBody>
      </p:sp>
      <p:sp>
        <p:nvSpPr>
          <p:cNvPr id="30747" name="Text Box 41"/>
          <p:cNvSpPr txBox="1">
            <a:spLocks noChangeArrowheads="1"/>
          </p:cNvSpPr>
          <p:nvPr/>
        </p:nvSpPr>
        <p:spPr bwMode="auto">
          <a:xfrm>
            <a:off x="1314450" y="5665788"/>
            <a:ext cx="5129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fr-CH" sz="2000"/>
              <a:t>Note: paging makes sense only over a </a:t>
            </a:r>
            <a:r>
              <a:rPr lang="fr-CH" sz="2000" i="1"/>
              <a:t>small</a:t>
            </a:r>
            <a:r>
              <a:rPr lang="fr-CH" sz="2000"/>
              <a:t> area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723088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8540"/>
            <a:ext cx="8229600" cy="990600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Response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601788" y="3276600"/>
          <a:ext cx="45561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0" name="Clip" r:id="rId4" imgW="761744" imgH="708421" progId="MS_ClipArt_Gallery.2">
                  <p:embed/>
                </p:oleObj>
              </mc:Choice>
              <mc:Fallback>
                <p:oleObj name="Clip" r:id="rId4" imgW="761744" imgH="70842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3276600"/>
                        <a:ext cx="455612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984250" y="4267200"/>
            <a:ext cx="422275" cy="1066800"/>
            <a:chOff x="672" y="2688"/>
            <a:chExt cx="288" cy="672"/>
          </a:xfrm>
        </p:grpSpPr>
        <p:sp>
          <p:nvSpPr>
            <p:cNvPr id="32804" name="Rectangle 5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05" name="Line 6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73" name="Group 7"/>
          <p:cNvGrpSpPr>
            <a:grpSpLocks/>
          </p:cNvGrpSpPr>
          <p:nvPr/>
        </p:nvGrpSpPr>
        <p:grpSpPr bwMode="auto">
          <a:xfrm>
            <a:off x="2743200" y="4114800"/>
            <a:ext cx="422275" cy="1066800"/>
            <a:chOff x="672" y="2688"/>
            <a:chExt cx="288" cy="672"/>
          </a:xfrm>
        </p:grpSpPr>
        <p:sp>
          <p:nvSpPr>
            <p:cNvPr id="32802" name="Rectangle 8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03" name="Line 9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74" name="Group 10"/>
          <p:cNvGrpSpPr>
            <a:grpSpLocks/>
          </p:cNvGrpSpPr>
          <p:nvPr/>
        </p:nvGrpSpPr>
        <p:grpSpPr bwMode="auto">
          <a:xfrm>
            <a:off x="3235325" y="1447800"/>
            <a:ext cx="422275" cy="1066800"/>
            <a:chOff x="672" y="2688"/>
            <a:chExt cx="288" cy="672"/>
          </a:xfrm>
        </p:grpSpPr>
        <p:sp>
          <p:nvSpPr>
            <p:cNvPr id="32800" name="Rectangle 11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01" name="Line 12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75" name="Group 13"/>
          <p:cNvGrpSpPr>
            <a:grpSpLocks/>
          </p:cNvGrpSpPr>
          <p:nvPr/>
        </p:nvGrpSpPr>
        <p:grpSpPr bwMode="auto">
          <a:xfrm>
            <a:off x="844550" y="1295400"/>
            <a:ext cx="422275" cy="1066800"/>
            <a:chOff x="672" y="2688"/>
            <a:chExt cx="288" cy="672"/>
          </a:xfrm>
        </p:grpSpPr>
        <p:sp>
          <p:nvSpPr>
            <p:cNvPr id="32798" name="Rectangle 14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99" name="Line 15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6" name="Rectangle 16"/>
          <p:cNvSpPr>
            <a:spLocks noChangeArrowheads="1"/>
          </p:cNvSpPr>
          <p:nvPr/>
        </p:nvSpPr>
        <p:spPr bwMode="auto">
          <a:xfrm>
            <a:off x="4502150" y="3200400"/>
            <a:ext cx="1265238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777" name="Line 17"/>
          <p:cNvSpPr>
            <a:spLocks noChangeShapeType="1"/>
          </p:cNvSpPr>
          <p:nvPr/>
        </p:nvSpPr>
        <p:spPr bwMode="auto">
          <a:xfrm>
            <a:off x="4572000" y="3810000"/>
            <a:ext cx="422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18"/>
          <p:cNvSpPr>
            <a:spLocks noChangeShapeType="1"/>
          </p:cNvSpPr>
          <p:nvPr/>
        </p:nvSpPr>
        <p:spPr bwMode="auto">
          <a:xfrm>
            <a:off x="5275263" y="3810000"/>
            <a:ext cx="422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9"/>
          <p:cNvSpPr>
            <a:spLocks noChangeShapeType="1"/>
          </p:cNvSpPr>
          <p:nvPr/>
        </p:nvSpPr>
        <p:spPr bwMode="auto">
          <a:xfrm flipV="1">
            <a:off x="4994275" y="3429000"/>
            <a:ext cx="350838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20"/>
          <p:cNvSpPr>
            <a:spLocks noChangeShapeType="1"/>
          </p:cNvSpPr>
          <p:nvPr/>
        </p:nvSpPr>
        <p:spPr bwMode="auto">
          <a:xfrm flipH="1" flipV="1">
            <a:off x="4924425" y="3429000"/>
            <a:ext cx="350838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81" name="Group 21"/>
          <p:cNvGrpSpPr>
            <a:grpSpLocks/>
          </p:cNvGrpSpPr>
          <p:nvPr/>
        </p:nvGrpSpPr>
        <p:grpSpPr bwMode="auto">
          <a:xfrm>
            <a:off x="7104063" y="3657600"/>
            <a:ext cx="422275" cy="1066800"/>
            <a:chOff x="672" y="2688"/>
            <a:chExt cx="288" cy="672"/>
          </a:xfrm>
        </p:grpSpPr>
        <p:sp>
          <p:nvSpPr>
            <p:cNvPr id="32796" name="Rectangle 22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97" name="Line 23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82" name="Group 24"/>
          <p:cNvGrpSpPr>
            <a:grpSpLocks/>
          </p:cNvGrpSpPr>
          <p:nvPr/>
        </p:nvGrpSpPr>
        <p:grpSpPr bwMode="auto">
          <a:xfrm>
            <a:off x="8440738" y="2514600"/>
            <a:ext cx="422275" cy="1066800"/>
            <a:chOff x="672" y="2688"/>
            <a:chExt cx="288" cy="672"/>
          </a:xfrm>
        </p:grpSpPr>
        <p:sp>
          <p:nvSpPr>
            <p:cNvPr id="32794" name="Rectangle 25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95" name="Line 26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83" name="Group 27"/>
          <p:cNvGrpSpPr>
            <a:grpSpLocks/>
          </p:cNvGrpSpPr>
          <p:nvPr/>
        </p:nvGrpSpPr>
        <p:grpSpPr bwMode="auto">
          <a:xfrm>
            <a:off x="7385050" y="990600"/>
            <a:ext cx="422275" cy="1066800"/>
            <a:chOff x="672" y="2688"/>
            <a:chExt cx="288" cy="672"/>
          </a:xfrm>
        </p:grpSpPr>
        <p:sp>
          <p:nvSpPr>
            <p:cNvPr id="32792" name="Rectangle 28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93" name="Line 29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2784" name="Object 30"/>
          <p:cNvGraphicFramePr>
            <a:graphicFrameLocks noChangeAspect="1"/>
          </p:cNvGraphicFramePr>
          <p:nvPr/>
        </p:nvGraphicFramePr>
        <p:xfrm>
          <a:off x="8002588" y="5486400"/>
          <a:ext cx="45561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1" name="Clip" r:id="rId6" imgW="761744" imgH="708421" progId="MS_ClipArt_Gallery.2">
                  <p:embed/>
                </p:oleObj>
              </mc:Choice>
              <mc:Fallback>
                <p:oleObj name="Clip" r:id="rId6" imgW="761744" imgH="70842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2588" y="5486400"/>
                        <a:ext cx="455612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5" name="Line 31"/>
          <p:cNvSpPr>
            <a:spLocks noChangeShapeType="1"/>
          </p:cNvSpPr>
          <p:nvPr/>
        </p:nvSpPr>
        <p:spPr bwMode="auto">
          <a:xfrm flipH="1" flipV="1">
            <a:off x="5908675" y="3733800"/>
            <a:ext cx="1125538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Text Box 32"/>
          <p:cNvSpPr txBox="1">
            <a:spLocks noChangeArrowheads="1"/>
          </p:cNvSpPr>
          <p:nvPr/>
        </p:nvSpPr>
        <p:spPr bwMode="auto">
          <a:xfrm>
            <a:off x="7793038" y="4862513"/>
            <a:ext cx="1160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079/8132627</a:t>
            </a:r>
          </a:p>
        </p:txBody>
      </p:sp>
      <p:sp>
        <p:nvSpPr>
          <p:cNvPr id="32787" name="Text Box 33"/>
          <p:cNvSpPr txBox="1">
            <a:spLocks noChangeArrowheads="1"/>
          </p:cNvSpPr>
          <p:nvPr/>
        </p:nvSpPr>
        <p:spPr bwMode="auto">
          <a:xfrm>
            <a:off x="6189663" y="3429000"/>
            <a:ext cx="1160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079/8132627</a:t>
            </a:r>
          </a:p>
        </p:txBody>
      </p:sp>
      <p:grpSp>
        <p:nvGrpSpPr>
          <p:cNvPr id="32788" name="Group 34"/>
          <p:cNvGrpSpPr>
            <a:grpSpLocks/>
          </p:cNvGrpSpPr>
          <p:nvPr/>
        </p:nvGrpSpPr>
        <p:grpSpPr bwMode="auto">
          <a:xfrm rot="2401763">
            <a:off x="7456488" y="5105400"/>
            <a:ext cx="631825" cy="152400"/>
            <a:chOff x="2640" y="3216"/>
            <a:chExt cx="2112" cy="432"/>
          </a:xfrm>
        </p:grpSpPr>
        <p:sp>
          <p:nvSpPr>
            <p:cNvPr id="32789" name="Line 35"/>
            <p:cNvSpPr>
              <a:spLocks noChangeShapeType="1"/>
            </p:cNvSpPr>
            <p:nvPr/>
          </p:nvSpPr>
          <p:spPr bwMode="auto">
            <a:xfrm flipH="1">
              <a:off x="3360" y="3216"/>
              <a:ext cx="624" cy="4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Line 36"/>
            <p:cNvSpPr>
              <a:spLocks noChangeShapeType="1"/>
            </p:cNvSpPr>
            <p:nvPr/>
          </p:nvSpPr>
          <p:spPr bwMode="auto">
            <a:xfrm>
              <a:off x="3360" y="3648"/>
              <a:ext cx="1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Line 37"/>
            <p:cNvSpPr>
              <a:spLocks noChangeShapeType="1"/>
            </p:cNvSpPr>
            <p:nvPr/>
          </p:nvSpPr>
          <p:spPr bwMode="auto">
            <a:xfrm flipH="1">
              <a:off x="2640" y="3216"/>
              <a:ext cx="13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548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8540"/>
            <a:ext cx="8229600" cy="990600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Channel Assignment</a:t>
            </a:r>
          </a:p>
        </p:txBody>
      </p:sp>
      <p:graphicFrame>
        <p:nvGraphicFramePr>
          <p:cNvPr id="34819" name="Object 1024"/>
          <p:cNvGraphicFramePr>
            <a:graphicFrameLocks noChangeAspect="1"/>
          </p:cNvGraphicFramePr>
          <p:nvPr/>
        </p:nvGraphicFramePr>
        <p:xfrm>
          <a:off x="1812925" y="3352800"/>
          <a:ext cx="4556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4" name="Clip" r:id="rId4" imgW="761744" imgH="708421" progId="MS_ClipArt_Gallery.2">
                  <p:embed/>
                </p:oleObj>
              </mc:Choice>
              <mc:Fallback>
                <p:oleObj name="Clip" r:id="rId4" imgW="761744" imgH="70842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3352800"/>
                        <a:ext cx="45561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984250" y="4267200"/>
            <a:ext cx="422275" cy="1066800"/>
            <a:chOff x="672" y="2688"/>
            <a:chExt cx="288" cy="672"/>
          </a:xfrm>
        </p:grpSpPr>
        <p:sp>
          <p:nvSpPr>
            <p:cNvPr id="34859" name="Rectangle 5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60" name="Line 6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1" name="Group 7"/>
          <p:cNvGrpSpPr>
            <a:grpSpLocks/>
          </p:cNvGrpSpPr>
          <p:nvPr/>
        </p:nvGrpSpPr>
        <p:grpSpPr bwMode="auto">
          <a:xfrm>
            <a:off x="2743200" y="4114800"/>
            <a:ext cx="422275" cy="1066800"/>
            <a:chOff x="672" y="2688"/>
            <a:chExt cx="288" cy="672"/>
          </a:xfrm>
        </p:grpSpPr>
        <p:sp>
          <p:nvSpPr>
            <p:cNvPr id="34857" name="Rectangle 8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58" name="Line 9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2" name="Group 10"/>
          <p:cNvGrpSpPr>
            <a:grpSpLocks/>
          </p:cNvGrpSpPr>
          <p:nvPr/>
        </p:nvGrpSpPr>
        <p:grpSpPr bwMode="auto">
          <a:xfrm>
            <a:off x="3235325" y="1447800"/>
            <a:ext cx="422275" cy="1066800"/>
            <a:chOff x="672" y="2688"/>
            <a:chExt cx="288" cy="672"/>
          </a:xfrm>
        </p:grpSpPr>
        <p:sp>
          <p:nvSpPr>
            <p:cNvPr id="34855" name="Rectangle 11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56" name="Line 12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3" name="Group 13"/>
          <p:cNvGrpSpPr>
            <a:grpSpLocks/>
          </p:cNvGrpSpPr>
          <p:nvPr/>
        </p:nvGrpSpPr>
        <p:grpSpPr bwMode="auto">
          <a:xfrm>
            <a:off x="844550" y="1295400"/>
            <a:ext cx="422275" cy="1066800"/>
            <a:chOff x="672" y="2688"/>
            <a:chExt cx="288" cy="672"/>
          </a:xfrm>
        </p:grpSpPr>
        <p:sp>
          <p:nvSpPr>
            <p:cNvPr id="34853" name="Rectangle 14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54" name="Line 15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4" name="Rectangle 16"/>
          <p:cNvSpPr>
            <a:spLocks noChangeArrowheads="1"/>
          </p:cNvSpPr>
          <p:nvPr/>
        </p:nvSpPr>
        <p:spPr bwMode="auto">
          <a:xfrm>
            <a:off x="4502150" y="3200400"/>
            <a:ext cx="1265238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825" name="Line 17"/>
          <p:cNvSpPr>
            <a:spLocks noChangeShapeType="1"/>
          </p:cNvSpPr>
          <p:nvPr/>
        </p:nvSpPr>
        <p:spPr bwMode="auto">
          <a:xfrm>
            <a:off x="4572000" y="3810000"/>
            <a:ext cx="422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8"/>
          <p:cNvSpPr>
            <a:spLocks noChangeShapeType="1"/>
          </p:cNvSpPr>
          <p:nvPr/>
        </p:nvSpPr>
        <p:spPr bwMode="auto">
          <a:xfrm>
            <a:off x="5275263" y="3810000"/>
            <a:ext cx="422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9"/>
          <p:cNvSpPr>
            <a:spLocks noChangeShapeType="1"/>
          </p:cNvSpPr>
          <p:nvPr/>
        </p:nvSpPr>
        <p:spPr bwMode="auto">
          <a:xfrm flipV="1">
            <a:off x="4994275" y="3429000"/>
            <a:ext cx="350838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20"/>
          <p:cNvSpPr>
            <a:spLocks noChangeShapeType="1"/>
          </p:cNvSpPr>
          <p:nvPr/>
        </p:nvSpPr>
        <p:spPr bwMode="auto">
          <a:xfrm flipH="1" flipV="1">
            <a:off x="4924425" y="3429000"/>
            <a:ext cx="350838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29" name="Group 21"/>
          <p:cNvGrpSpPr>
            <a:grpSpLocks/>
          </p:cNvGrpSpPr>
          <p:nvPr/>
        </p:nvGrpSpPr>
        <p:grpSpPr bwMode="auto">
          <a:xfrm>
            <a:off x="7104063" y="3657600"/>
            <a:ext cx="422275" cy="1066800"/>
            <a:chOff x="672" y="2688"/>
            <a:chExt cx="288" cy="672"/>
          </a:xfrm>
        </p:grpSpPr>
        <p:sp>
          <p:nvSpPr>
            <p:cNvPr id="34851" name="Rectangle 22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52" name="Line 23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30" name="Group 24"/>
          <p:cNvGrpSpPr>
            <a:grpSpLocks/>
          </p:cNvGrpSpPr>
          <p:nvPr/>
        </p:nvGrpSpPr>
        <p:grpSpPr bwMode="auto">
          <a:xfrm>
            <a:off x="8440738" y="2514600"/>
            <a:ext cx="422275" cy="1066800"/>
            <a:chOff x="672" y="2688"/>
            <a:chExt cx="288" cy="672"/>
          </a:xfrm>
        </p:grpSpPr>
        <p:sp>
          <p:nvSpPr>
            <p:cNvPr id="34849" name="Rectangle 25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50" name="Line 26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31" name="Group 27"/>
          <p:cNvGrpSpPr>
            <a:grpSpLocks/>
          </p:cNvGrpSpPr>
          <p:nvPr/>
        </p:nvGrpSpPr>
        <p:grpSpPr bwMode="auto">
          <a:xfrm>
            <a:off x="7385050" y="990600"/>
            <a:ext cx="422275" cy="1066800"/>
            <a:chOff x="672" y="2688"/>
            <a:chExt cx="288" cy="672"/>
          </a:xfrm>
        </p:grpSpPr>
        <p:sp>
          <p:nvSpPr>
            <p:cNvPr id="34847" name="Rectangle 28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48" name="Line 29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4832" name="Object 1025"/>
          <p:cNvGraphicFramePr>
            <a:graphicFrameLocks noChangeAspect="1"/>
          </p:cNvGraphicFramePr>
          <p:nvPr/>
        </p:nvGraphicFramePr>
        <p:xfrm>
          <a:off x="8002588" y="5486400"/>
          <a:ext cx="45561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5" name="Clip" r:id="rId6" imgW="761744" imgH="708421" progId="MS_ClipArt_Gallery.2">
                  <p:embed/>
                </p:oleObj>
              </mc:Choice>
              <mc:Fallback>
                <p:oleObj name="Clip" r:id="rId6" imgW="761744" imgH="70842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2588" y="5486400"/>
                        <a:ext cx="455612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3" name="Line 31"/>
          <p:cNvSpPr>
            <a:spLocks noChangeShapeType="1"/>
          </p:cNvSpPr>
          <p:nvPr/>
        </p:nvSpPr>
        <p:spPr bwMode="auto">
          <a:xfrm flipH="1" flipV="1">
            <a:off x="5908675" y="3733800"/>
            <a:ext cx="1125538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34" name="Group 32"/>
          <p:cNvGrpSpPr>
            <a:grpSpLocks/>
          </p:cNvGrpSpPr>
          <p:nvPr/>
        </p:nvGrpSpPr>
        <p:grpSpPr bwMode="auto">
          <a:xfrm rot="2401763">
            <a:off x="2251075" y="3886200"/>
            <a:ext cx="633413" cy="152400"/>
            <a:chOff x="2640" y="3216"/>
            <a:chExt cx="2112" cy="432"/>
          </a:xfrm>
        </p:grpSpPr>
        <p:sp>
          <p:nvSpPr>
            <p:cNvPr id="34844" name="Line 33"/>
            <p:cNvSpPr>
              <a:spLocks noChangeShapeType="1"/>
            </p:cNvSpPr>
            <p:nvPr/>
          </p:nvSpPr>
          <p:spPr bwMode="auto">
            <a:xfrm flipH="1">
              <a:off x="3360" y="3216"/>
              <a:ext cx="624" cy="4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Line 34"/>
            <p:cNvSpPr>
              <a:spLocks noChangeShapeType="1"/>
            </p:cNvSpPr>
            <p:nvPr/>
          </p:nvSpPr>
          <p:spPr bwMode="auto">
            <a:xfrm>
              <a:off x="3360" y="3648"/>
              <a:ext cx="1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6" name="Line 35"/>
            <p:cNvSpPr>
              <a:spLocks noChangeShapeType="1"/>
            </p:cNvSpPr>
            <p:nvPr/>
          </p:nvSpPr>
          <p:spPr bwMode="auto">
            <a:xfrm flipH="1">
              <a:off x="2640" y="3216"/>
              <a:ext cx="13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35" name="Group 36"/>
          <p:cNvGrpSpPr>
            <a:grpSpLocks/>
          </p:cNvGrpSpPr>
          <p:nvPr/>
        </p:nvGrpSpPr>
        <p:grpSpPr bwMode="auto">
          <a:xfrm rot="2401763">
            <a:off x="7526338" y="5029200"/>
            <a:ext cx="633412" cy="152400"/>
            <a:chOff x="2640" y="3216"/>
            <a:chExt cx="2112" cy="432"/>
          </a:xfrm>
        </p:grpSpPr>
        <p:sp>
          <p:nvSpPr>
            <p:cNvPr id="34841" name="Line 37"/>
            <p:cNvSpPr>
              <a:spLocks noChangeShapeType="1"/>
            </p:cNvSpPr>
            <p:nvPr/>
          </p:nvSpPr>
          <p:spPr bwMode="auto">
            <a:xfrm flipH="1">
              <a:off x="3360" y="3216"/>
              <a:ext cx="624" cy="4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2" name="Line 38"/>
            <p:cNvSpPr>
              <a:spLocks noChangeShapeType="1"/>
            </p:cNvSpPr>
            <p:nvPr/>
          </p:nvSpPr>
          <p:spPr bwMode="auto">
            <a:xfrm>
              <a:off x="3360" y="3648"/>
              <a:ext cx="1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3" name="Line 39"/>
            <p:cNvSpPr>
              <a:spLocks noChangeShapeType="1"/>
            </p:cNvSpPr>
            <p:nvPr/>
          </p:nvSpPr>
          <p:spPr bwMode="auto">
            <a:xfrm flipH="1">
              <a:off x="2640" y="3216"/>
              <a:ext cx="13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36" name="Line 40"/>
          <p:cNvSpPr>
            <a:spLocks noChangeShapeType="1"/>
          </p:cNvSpPr>
          <p:nvPr/>
        </p:nvSpPr>
        <p:spPr bwMode="auto">
          <a:xfrm rot="7276670" flipH="1" flipV="1">
            <a:off x="3224213" y="3944937"/>
            <a:ext cx="1219200" cy="492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Text Box 41"/>
          <p:cNvSpPr txBox="1">
            <a:spLocks noChangeArrowheads="1"/>
          </p:cNvSpPr>
          <p:nvPr/>
        </p:nvSpPr>
        <p:spPr bwMode="auto">
          <a:xfrm>
            <a:off x="1814513" y="3948113"/>
            <a:ext cx="795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Channel</a:t>
            </a:r>
          </a:p>
          <a:p>
            <a:r>
              <a:rPr lang="en-US"/>
              <a:t>47</a:t>
            </a:r>
          </a:p>
        </p:txBody>
      </p:sp>
      <p:sp>
        <p:nvSpPr>
          <p:cNvPr id="34838" name="Text Box 42"/>
          <p:cNvSpPr txBox="1">
            <a:spLocks noChangeArrowheads="1"/>
          </p:cNvSpPr>
          <p:nvPr/>
        </p:nvSpPr>
        <p:spPr bwMode="auto">
          <a:xfrm>
            <a:off x="3376613" y="3657600"/>
            <a:ext cx="795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Channel</a:t>
            </a:r>
          </a:p>
          <a:p>
            <a:r>
              <a:rPr lang="en-US"/>
              <a:t>47</a:t>
            </a:r>
          </a:p>
        </p:txBody>
      </p:sp>
      <p:sp>
        <p:nvSpPr>
          <p:cNvPr id="34839" name="Text Box 43"/>
          <p:cNvSpPr txBox="1">
            <a:spLocks noChangeArrowheads="1"/>
          </p:cNvSpPr>
          <p:nvPr/>
        </p:nvSpPr>
        <p:spPr bwMode="auto">
          <a:xfrm>
            <a:off x="5838825" y="3962400"/>
            <a:ext cx="7953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Channel</a:t>
            </a:r>
          </a:p>
          <a:p>
            <a:r>
              <a:rPr lang="en-US"/>
              <a:t>68</a:t>
            </a:r>
          </a:p>
        </p:txBody>
      </p:sp>
      <p:sp>
        <p:nvSpPr>
          <p:cNvPr id="34840" name="Text Box 44"/>
          <p:cNvSpPr txBox="1">
            <a:spLocks noChangeArrowheads="1"/>
          </p:cNvSpPr>
          <p:nvPr/>
        </p:nvSpPr>
        <p:spPr bwMode="auto">
          <a:xfrm>
            <a:off x="6962775" y="4953000"/>
            <a:ext cx="796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Channel</a:t>
            </a:r>
          </a:p>
          <a:p>
            <a:r>
              <a:rPr lang="en-US"/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332414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8540"/>
            <a:ext cx="8229600" cy="990600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Conversation</a:t>
            </a:r>
          </a:p>
        </p:txBody>
      </p:sp>
      <p:graphicFrame>
        <p:nvGraphicFramePr>
          <p:cNvPr id="36867" name="Object 1024"/>
          <p:cNvGraphicFramePr>
            <a:graphicFrameLocks noChangeAspect="1"/>
          </p:cNvGraphicFramePr>
          <p:nvPr/>
        </p:nvGraphicFramePr>
        <p:xfrm>
          <a:off x="1812925" y="3352800"/>
          <a:ext cx="4556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8" name="Clip" r:id="rId4" imgW="761744" imgH="708421" progId="MS_ClipArt_Gallery.2">
                  <p:embed/>
                </p:oleObj>
              </mc:Choice>
              <mc:Fallback>
                <p:oleObj name="Clip" r:id="rId4" imgW="761744" imgH="70842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3352800"/>
                        <a:ext cx="45561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984250" y="4267200"/>
            <a:ext cx="422275" cy="1066800"/>
            <a:chOff x="672" y="2688"/>
            <a:chExt cx="288" cy="672"/>
          </a:xfrm>
        </p:grpSpPr>
        <p:sp>
          <p:nvSpPr>
            <p:cNvPr id="36904" name="Rectangle 5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905" name="Line 6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69" name="Group 7"/>
          <p:cNvGrpSpPr>
            <a:grpSpLocks/>
          </p:cNvGrpSpPr>
          <p:nvPr/>
        </p:nvGrpSpPr>
        <p:grpSpPr bwMode="auto">
          <a:xfrm>
            <a:off x="2743200" y="4114800"/>
            <a:ext cx="422275" cy="1066800"/>
            <a:chOff x="672" y="2688"/>
            <a:chExt cx="288" cy="672"/>
          </a:xfrm>
        </p:grpSpPr>
        <p:sp>
          <p:nvSpPr>
            <p:cNvPr id="36902" name="Rectangle 8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903" name="Line 9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0" name="Group 10"/>
          <p:cNvGrpSpPr>
            <a:grpSpLocks/>
          </p:cNvGrpSpPr>
          <p:nvPr/>
        </p:nvGrpSpPr>
        <p:grpSpPr bwMode="auto">
          <a:xfrm>
            <a:off x="3235325" y="1447800"/>
            <a:ext cx="422275" cy="1066800"/>
            <a:chOff x="672" y="2688"/>
            <a:chExt cx="288" cy="672"/>
          </a:xfrm>
        </p:grpSpPr>
        <p:sp>
          <p:nvSpPr>
            <p:cNvPr id="36900" name="Rectangle 11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901" name="Line 12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1" name="Group 13"/>
          <p:cNvGrpSpPr>
            <a:grpSpLocks/>
          </p:cNvGrpSpPr>
          <p:nvPr/>
        </p:nvGrpSpPr>
        <p:grpSpPr bwMode="auto">
          <a:xfrm>
            <a:off x="844550" y="1295400"/>
            <a:ext cx="422275" cy="1066800"/>
            <a:chOff x="672" y="2688"/>
            <a:chExt cx="288" cy="672"/>
          </a:xfrm>
        </p:grpSpPr>
        <p:sp>
          <p:nvSpPr>
            <p:cNvPr id="36898" name="Rectangle 14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899" name="Line 15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2" name="Group 16"/>
          <p:cNvGrpSpPr>
            <a:grpSpLocks/>
          </p:cNvGrpSpPr>
          <p:nvPr/>
        </p:nvGrpSpPr>
        <p:grpSpPr bwMode="auto">
          <a:xfrm>
            <a:off x="4502150" y="3200400"/>
            <a:ext cx="1265238" cy="762000"/>
            <a:chOff x="3072" y="2016"/>
            <a:chExt cx="864" cy="480"/>
          </a:xfrm>
        </p:grpSpPr>
        <p:sp>
          <p:nvSpPr>
            <p:cNvPr id="36893" name="Rectangle 17"/>
            <p:cNvSpPr>
              <a:spLocks noChangeArrowheads="1"/>
            </p:cNvSpPr>
            <p:nvPr/>
          </p:nvSpPr>
          <p:spPr bwMode="auto">
            <a:xfrm>
              <a:off x="3072" y="2016"/>
              <a:ext cx="864" cy="4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894" name="Line 18"/>
            <p:cNvSpPr>
              <a:spLocks noChangeShapeType="1"/>
            </p:cNvSpPr>
            <p:nvPr/>
          </p:nvSpPr>
          <p:spPr bwMode="auto">
            <a:xfrm>
              <a:off x="3120" y="2400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Line 19"/>
            <p:cNvSpPr>
              <a:spLocks noChangeShapeType="1"/>
            </p:cNvSpPr>
            <p:nvPr/>
          </p:nvSpPr>
          <p:spPr bwMode="auto">
            <a:xfrm>
              <a:off x="3600" y="2400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Line 20"/>
            <p:cNvSpPr>
              <a:spLocks noChangeShapeType="1"/>
            </p:cNvSpPr>
            <p:nvPr/>
          </p:nvSpPr>
          <p:spPr bwMode="auto">
            <a:xfrm flipV="1">
              <a:off x="3408" y="2160"/>
              <a:ext cx="24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Line 21"/>
            <p:cNvSpPr>
              <a:spLocks noChangeShapeType="1"/>
            </p:cNvSpPr>
            <p:nvPr/>
          </p:nvSpPr>
          <p:spPr bwMode="auto">
            <a:xfrm flipH="1" flipV="1">
              <a:off x="3360" y="2160"/>
              <a:ext cx="24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3" name="Group 22"/>
          <p:cNvGrpSpPr>
            <a:grpSpLocks/>
          </p:cNvGrpSpPr>
          <p:nvPr/>
        </p:nvGrpSpPr>
        <p:grpSpPr bwMode="auto">
          <a:xfrm>
            <a:off x="7104063" y="3657600"/>
            <a:ext cx="422275" cy="1066800"/>
            <a:chOff x="672" y="2688"/>
            <a:chExt cx="288" cy="672"/>
          </a:xfrm>
        </p:grpSpPr>
        <p:sp>
          <p:nvSpPr>
            <p:cNvPr id="36891" name="Rectangle 23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892" name="Line 24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4" name="Group 25"/>
          <p:cNvGrpSpPr>
            <a:grpSpLocks/>
          </p:cNvGrpSpPr>
          <p:nvPr/>
        </p:nvGrpSpPr>
        <p:grpSpPr bwMode="auto">
          <a:xfrm>
            <a:off x="8440738" y="2514600"/>
            <a:ext cx="422275" cy="1066800"/>
            <a:chOff x="672" y="2688"/>
            <a:chExt cx="288" cy="672"/>
          </a:xfrm>
        </p:grpSpPr>
        <p:sp>
          <p:nvSpPr>
            <p:cNvPr id="36889" name="Rectangle 26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890" name="Line 27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5" name="Group 28"/>
          <p:cNvGrpSpPr>
            <a:grpSpLocks/>
          </p:cNvGrpSpPr>
          <p:nvPr/>
        </p:nvGrpSpPr>
        <p:grpSpPr bwMode="auto">
          <a:xfrm>
            <a:off x="7385050" y="990600"/>
            <a:ext cx="422275" cy="1066800"/>
            <a:chOff x="672" y="2688"/>
            <a:chExt cx="288" cy="672"/>
          </a:xfrm>
        </p:grpSpPr>
        <p:sp>
          <p:nvSpPr>
            <p:cNvPr id="36887" name="Rectangle 29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888" name="Line 30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6876" name="Object 1025"/>
          <p:cNvGraphicFramePr>
            <a:graphicFrameLocks noChangeAspect="1"/>
          </p:cNvGraphicFramePr>
          <p:nvPr/>
        </p:nvGraphicFramePr>
        <p:xfrm>
          <a:off x="8002588" y="5486400"/>
          <a:ext cx="45561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9" name="Clip" r:id="rId6" imgW="761744" imgH="708421" progId="MS_ClipArt_Gallery.2">
                  <p:embed/>
                </p:oleObj>
              </mc:Choice>
              <mc:Fallback>
                <p:oleObj name="Clip" r:id="rId6" imgW="761744" imgH="70842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2588" y="5486400"/>
                        <a:ext cx="455612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7" name="Line 32"/>
          <p:cNvSpPr>
            <a:spLocks noChangeShapeType="1"/>
          </p:cNvSpPr>
          <p:nvPr/>
        </p:nvSpPr>
        <p:spPr bwMode="auto">
          <a:xfrm flipH="1" flipV="1">
            <a:off x="5908675" y="3733800"/>
            <a:ext cx="1125538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78" name="Group 33"/>
          <p:cNvGrpSpPr>
            <a:grpSpLocks/>
          </p:cNvGrpSpPr>
          <p:nvPr/>
        </p:nvGrpSpPr>
        <p:grpSpPr bwMode="auto">
          <a:xfrm rot="2401763">
            <a:off x="2251075" y="3886200"/>
            <a:ext cx="633413" cy="152400"/>
            <a:chOff x="2640" y="3216"/>
            <a:chExt cx="2112" cy="432"/>
          </a:xfrm>
        </p:grpSpPr>
        <p:sp>
          <p:nvSpPr>
            <p:cNvPr id="36884" name="Line 34"/>
            <p:cNvSpPr>
              <a:spLocks noChangeShapeType="1"/>
            </p:cNvSpPr>
            <p:nvPr/>
          </p:nvSpPr>
          <p:spPr bwMode="auto">
            <a:xfrm flipH="1">
              <a:off x="3360" y="3216"/>
              <a:ext cx="624" cy="4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5" name="Line 35"/>
            <p:cNvSpPr>
              <a:spLocks noChangeShapeType="1"/>
            </p:cNvSpPr>
            <p:nvPr/>
          </p:nvSpPr>
          <p:spPr bwMode="auto">
            <a:xfrm>
              <a:off x="3360" y="3648"/>
              <a:ext cx="1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Line 36"/>
            <p:cNvSpPr>
              <a:spLocks noChangeShapeType="1"/>
            </p:cNvSpPr>
            <p:nvPr/>
          </p:nvSpPr>
          <p:spPr bwMode="auto">
            <a:xfrm flipH="1">
              <a:off x="2640" y="3216"/>
              <a:ext cx="13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9" name="Group 37"/>
          <p:cNvGrpSpPr>
            <a:grpSpLocks/>
          </p:cNvGrpSpPr>
          <p:nvPr/>
        </p:nvGrpSpPr>
        <p:grpSpPr bwMode="auto">
          <a:xfrm rot="2401763">
            <a:off x="7526338" y="5029200"/>
            <a:ext cx="633412" cy="152400"/>
            <a:chOff x="2640" y="3216"/>
            <a:chExt cx="2112" cy="432"/>
          </a:xfrm>
        </p:grpSpPr>
        <p:sp>
          <p:nvSpPr>
            <p:cNvPr id="36881" name="Line 38"/>
            <p:cNvSpPr>
              <a:spLocks noChangeShapeType="1"/>
            </p:cNvSpPr>
            <p:nvPr/>
          </p:nvSpPr>
          <p:spPr bwMode="auto">
            <a:xfrm flipH="1">
              <a:off x="3360" y="3216"/>
              <a:ext cx="624" cy="4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Line 39"/>
            <p:cNvSpPr>
              <a:spLocks noChangeShapeType="1"/>
            </p:cNvSpPr>
            <p:nvPr/>
          </p:nvSpPr>
          <p:spPr bwMode="auto">
            <a:xfrm>
              <a:off x="3360" y="3648"/>
              <a:ext cx="1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3" name="Line 40"/>
            <p:cNvSpPr>
              <a:spLocks noChangeShapeType="1"/>
            </p:cNvSpPr>
            <p:nvPr/>
          </p:nvSpPr>
          <p:spPr bwMode="auto">
            <a:xfrm flipH="1">
              <a:off x="2640" y="3216"/>
              <a:ext cx="13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80" name="Line 41"/>
          <p:cNvSpPr>
            <a:spLocks noChangeShapeType="1"/>
          </p:cNvSpPr>
          <p:nvPr/>
        </p:nvSpPr>
        <p:spPr bwMode="auto">
          <a:xfrm rot="7276670" flipH="1" flipV="1">
            <a:off x="3224213" y="3944937"/>
            <a:ext cx="1219200" cy="492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9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ight Arrow 47"/>
          <p:cNvSpPr/>
          <p:nvPr/>
        </p:nvSpPr>
        <p:spPr bwMode="auto">
          <a:xfrm rot="16442766">
            <a:off x="4585493" y="3050382"/>
            <a:ext cx="3579813" cy="311150"/>
          </a:xfrm>
          <a:prstGeom prst="rightArrow">
            <a:avLst>
              <a:gd name="adj1" fmla="val 50000"/>
              <a:gd name="adj2" fmla="val 14733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216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Helvetica" charset="0"/>
              </a:rPr>
              <a:t>Handoff (</a:t>
            </a:r>
            <a:r>
              <a:rPr lang="en-US" dirty="0">
                <a:latin typeface="Helvetica" charset="0"/>
              </a:rPr>
              <a:t>or </a:t>
            </a:r>
            <a:r>
              <a:rPr lang="en-US" dirty="0" smtClean="0">
                <a:latin typeface="Helvetica" charset="0"/>
              </a:rPr>
              <a:t>Handover)</a:t>
            </a:r>
            <a:endParaRPr lang="en-US" dirty="0">
              <a:latin typeface="Helvetica" charset="0"/>
            </a:endParaRPr>
          </a:p>
        </p:txBody>
      </p:sp>
      <p:graphicFrame>
        <p:nvGraphicFramePr>
          <p:cNvPr id="38916" name="Object 1024"/>
          <p:cNvGraphicFramePr>
            <a:graphicFrameLocks noChangeAspect="1"/>
          </p:cNvGraphicFramePr>
          <p:nvPr/>
        </p:nvGraphicFramePr>
        <p:xfrm>
          <a:off x="1812925" y="3352800"/>
          <a:ext cx="4556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2" name="Clip" r:id="rId4" imgW="761744" imgH="708421" progId="MS_ClipArt_Gallery.2">
                  <p:embed/>
                </p:oleObj>
              </mc:Choice>
              <mc:Fallback>
                <p:oleObj name="Clip" r:id="rId4" imgW="761744" imgH="70842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3352800"/>
                        <a:ext cx="45561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17" name="Group 4"/>
          <p:cNvGrpSpPr>
            <a:grpSpLocks/>
          </p:cNvGrpSpPr>
          <p:nvPr/>
        </p:nvGrpSpPr>
        <p:grpSpPr bwMode="auto">
          <a:xfrm>
            <a:off x="984250" y="4267200"/>
            <a:ext cx="422275" cy="1066800"/>
            <a:chOff x="672" y="2688"/>
            <a:chExt cx="288" cy="672"/>
          </a:xfrm>
        </p:grpSpPr>
        <p:sp>
          <p:nvSpPr>
            <p:cNvPr id="38957" name="Rectangle 5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58" name="Line 6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918" name="Group 7"/>
          <p:cNvGrpSpPr>
            <a:grpSpLocks/>
          </p:cNvGrpSpPr>
          <p:nvPr/>
        </p:nvGrpSpPr>
        <p:grpSpPr bwMode="auto">
          <a:xfrm>
            <a:off x="2743200" y="4114800"/>
            <a:ext cx="422275" cy="1066800"/>
            <a:chOff x="672" y="2688"/>
            <a:chExt cx="288" cy="672"/>
          </a:xfrm>
        </p:grpSpPr>
        <p:sp>
          <p:nvSpPr>
            <p:cNvPr id="38955" name="Rectangle 8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56" name="Line 9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919" name="Group 10"/>
          <p:cNvGrpSpPr>
            <a:grpSpLocks/>
          </p:cNvGrpSpPr>
          <p:nvPr/>
        </p:nvGrpSpPr>
        <p:grpSpPr bwMode="auto">
          <a:xfrm>
            <a:off x="3235325" y="1447800"/>
            <a:ext cx="422275" cy="1066800"/>
            <a:chOff x="672" y="2688"/>
            <a:chExt cx="288" cy="672"/>
          </a:xfrm>
        </p:grpSpPr>
        <p:sp>
          <p:nvSpPr>
            <p:cNvPr id="38953" name="Rectangle 11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54" name="Line 12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920" name="Group 13"/>
          <p:cNvGrpSpPr>
            <a:grpSpLocks/>
          </p:cNvGrpSpPr>
          <p:nvPr/>
        </p:nvGrpSpPr>
        <p:grpSpPr bwMode="auto">
          <a:xfrm>
            <a:off x="844550" y="1295400"/>
            <a:ext cx="422275" cy="1066800"/>
            <a:chOff x="672" y="2688"/>
            <a:chExt cx="288" cy="672"/>
          </a:xfrm>
        </p:grpSpPr>
        <p:sp>
          <p:nvSpPr>
            <p:cNvPr id="38951" name="Rectangle 14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52" name="Line 15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21" name="Rectangle 16"/>
          <p:cNvSpPr>
            <a:spLocks noChangeArrowheads="1"/>
          </p:cNvSpPr>
          <p:nvPr/>
        </p:nvSpPr>
        <p:spPr bwMode="auto">
          <a:xfrm>
            <a:off x="4502150" y="3200400"/>
            <a:ext cx="1265238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22" name="Line 17"/>
          <p:cNvSpPr>
            <a:spLocks noChangeShapeType="1"/>
          </p:cNvSpPr>
          <p:nvPr/>
        </p:nvSpPr>
        <p:spPr bwMode="auto">
          <a:xfrm>
            <a:off x="4572000" y="3810000"/>
            <a:ext cx="422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8"/>
          <p:cNvSpPr>
            <a:spLocks noChangeShapeType="1"/>
          </p:cNvSpPr>
          <p:nvPr/>
        </p:nvSpPr>
        <p:spPr bwMode="auto">
          <a:xfrm>
            <a:off x="5275263" y="3810000"/>
            <a:ext cx="422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9"/>
          <p:cNvSpPr>
            <a:spLocks noChangeShapeType="1"/>
          </p:cNvSpPr>
          <p:nvPr/>
        </p:nvSpPr>
        <p:spPr bwMode="auto">
          <a:xfrm flipV="1">
            <a:off x="4994275" y="3429000"/>
            <a:ext cx="350838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20"/>
          <p:cNvSpPr>
            <a:spLocks noChangeShapeType="1"/>
          </p:cNvSpPr>
          <p:nvPr/>
        </p:nvSpPr>
        <p:spPr bwMode="auto">
          <a:xfrm flipH="1" flipV="1">
            <a:off x="4924425" y="3429000"/>
            <a:ext cx="350838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26" name="Group 21"/>
          <p:cNvGrpSpPr>
            <a:grpSpLocks/>
          </p:cNvGrpSpPr>
          <p:nvPr/>
        </p:nvGrpSpPr>
        <p:grpSpPr bwMode="auto">
          <a:xfrm>
            <a:off x="7104063" y="3657600"/>
            <a:ext cx="422275" cy="1066800"/>
            <a:chOff x="672" y="2688"/>
            <a:chExt cx="288" cy="672"/>
          </a:xfrm>
        </p:grpSpPr>
        <p:sp>
          <p:nvSpPr>
            <p:cNvPr id="38949" name="Rectangle 22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50" name="Line 23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927" name="Group 24"/>
          <p:cNvGrpSpPr>
            <a:grpSpLocks/>
          </p:cNvGrpSpPr>
          <p:nvPr/>
        </p:nvGrpSpPr>
        <p:grpSpPr bwMode="auto">
          <a:xfrm>
            <a:off x="8440738" y="2514600"/>
            <a:ext cx="422275" cy="1066800"/>
            <a:chOff x="672" y="2688"/>
            <a:chExt cx="288" cy="672"/>
          </a:xfrm>
        </p:grpSpPr>
        <p:sp>
          <p:nvSpPr>
            <p:cNvPr id="38947" name="Rectangle 25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48" name="Line 26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928" name="Group 27"/>
          <p:cNvGrpSpPr>
            <a:grpSpLocks/>
          </p:cNvGrpSpPr>
          <p:nvPr/>
        </p:nvGrpSpPr>
        <p:grpSpPr bwMode="auto">
          <a:xfrm>
            <a:off x="7385050" y="990600"/>
            <a:ext cx="422275" cy="1066800"/>
            <a:chOff x="672" y="2688"/>
            <a:chExt cx="288" cy="672"/>
          </a:xfrm>
        </p:grpSpPr>
        <p:sp>
          <p:nvSpPr>
            <p:cNvPr id="38945" name="Rectangle 28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46" name="Line 29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Line 31"/>
          <p:cNvSpPr>
            <a:spLocks noChangeShapeType="1"/>
          </p:cNvSpPr>
          <p:nvPr/>
        </p:nvSpPr>
        <p:spPr bwMode="auto">
          <a:xfrm flipH="1">
            <a:off x="5919788" y="2133600"/>
            <a:ext cx="1254125" cy="1295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30" name="Group 32"/>
          <p:cNvGrpSpPr>
            <a:grpSpLocks/>
          </p:cNvGrpSpPr>
          <p:nvPr/>
        </p:nvGrpSpPr>
        <p:grpSpPr bwMode="auto">
          <a:xfrm rot="2401763">
            <a:off x="2251075" y="3886200"/>
            <a:ext cx="633413" cy="152400"/>
            <a:chOff x="2640" y="3216"/>
            <a:chExt cx="2112" cy="432"/>
          </a:xfrm>
        </p:grpSpPr>
        <p:sp>
          <p:nvSpPr>
            <p:cNvPr id="38942" name="Line 33"/>
            <p:cNvSpPr>
              <a:spLocks noChangeShapeType="1"/>
            </p:cNvSpPr>
            <p:nvPr/>
          </p:nvSpPr>
          <p:spPr bwMode="auto">
            <a:xfrm flipH="1">
              <a:off x="3360" y="3216"/>
              <a:ext cx="624" cy="4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3" name="Line 34"/>
            <p:cNvSpPr>
              <a:spLocks noChangeShapeType="1"/>
            </p:cNvSpPr>
            <p:nvPr/>
          </p:nvSpPr>
          <p:spPr bwMode="auto">
            <a:xfrm>
              <a:off x="3360" y="3648"/>
              <a:ext cx="1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4" name="Line 35"/>
            <p:cNvSpPr>
              <a:spLocks noChangeShapeType="1"/>
            </p:cNvSpPr>
            <p:nvPr/>
          </p:nvSpPr>
          <p:spPr bwMode="auto">
            <a:xfrm flipH="1">
              <a:off x="2640" y="3216"/>
              <a:ext cx="13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6"/>
          <p:cNvGrpSpPr>
            <a:grpSpLocks/>
          </p:cNvGrpSpPr>
          <p:nvPr/>
        </p:nvGrpSpPr>
        <p:grpSpPr bwMode="auto">
          <a:xfrm rot="90855">
            <a:off x="6681788" y="1143000"/>
            <a:ext cx="633412" cy="152400"/>
            <a:chOff x="2640" y="3216"/>
            <a:chExt cx="2112" cy="432"/>
          </a:xfrm>
        </p:grpSpPr>
        <p:sp>
          <p:nvSpPr>
            <p:cNvPr id="38939" name="Line 37"/>
            <p:cNvSpPr>
              <a:spLocks noChangeShapeType="1"/>
            </p:cNvSpPr>
            <p:nvPr/>
          </p:nvSpPr>
          <p:spPr bwMode="auto">
            <a:xfrm flipH="1">
              <a:off x="3360" y="3216"/>
              <a:ext cx="624" cy="4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Line 38"/>
            <p:cNvSpPr>
              <a:spLocks noChangeShapeType="1"/>
            </p:cNvSpPr>
            <p:nvPr/>
          </p:nvSpPr>
          <p:spPr bwMode="auto">
            <a:xfrm>
              <a:off x="3360" y="3648"/>
              <a:ext cx="1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1" name="Line 39"/>
            <p:cNvSpPr>
              <a:spLocks noChangeShapeType="1"/>
            </p:cNvSpPr>
            <p:nvPr/>
          </p:nvSpPr>
          <p:spPr bwMode="auto">
            <a:xfrm flipH="1">
              <a:off x="2640" y="3216"/>
              <a:ext cx="13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32" name="Line 40"/>
          <p:cNvSpPr>
            <a:spLocks noChangeShapeType="1"/>
          </p:cNvSpPr>
          <p:nvPr/>
        </p:nvSpPr>
        <p:spPr bwMode="auto">
          <a:xfrm rot="7276670" flipH="1" flipV="1">
            <a:off x="3224213" y="3944937"/>
            <a:ext cx="1219200" cy="492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1"/>
          <p:cNvSpPr>
            <a:spLocks noChangeShapeType="1"/>
          </p:cNvSpPr>
          <p:nvPr/>
        </p:nvSpPr>
        <p:spPr bwMode="auto">
          <a:xfrm flipH="1" flipV="1">
            <a:off x="5919788" y="3776663"/>
            <a:ext cx="976312" cy="668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58" name="Object 42"/>
          <p:cNvGraphicFramePr>
            <a:graphicFrameLocks noChangeAspect="1"/>
          </p:cNvGraphicFramePr>
          <p:nvPr/>
        </p:nvGraphicFramePr>
        <p:xfrm>
          <a:off x="5919788" y="5121275"/>
          <a:ext cx="45561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3" name="Clip" r:id="rId6" imgW="761744" imgH="708421" progId="MS_ClipArt_Gallery.2">
                  <p:embed/>
                </p:oleObj>
              </mc:Choice>
              <mc:Fallback>
                <p:oleObj name="Clip" r:id="rId6" imgW="761744" imgH="70842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5121275"/>
                        <a:ext cx="455612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36"/>
          <p:cNvGrpSpPr>
            <a:grpSpLocks/>
          </p:cNvGrpSpPr>
          <p:nvPr/>
        </p:nvGrpSpPr>
        <p:grpSpPr bwMode="auto">
          <a:xfrm rot="-2280000">
            <a:off x="6367463" y="4859338"/>
            <a:ext cx="633412" cy="90487"/>
            <a:chOff x="2640" y="3216"/>
            <a:chExt cx="2112" cy="432"/>
          </a:xfrm>
        </p:grpSpPr>
        <p:sp>
          <p:nvSpPr>
            <p:cNvPr id="38936" name="Line 37"/>
            <p:cNvSpPr>
              <a:spLocks noChangeShapeType="1"/>
            </p:cNvSpPr>
            <p:nvPr/>
          </p:nvSpPr>
          <p:spPr bwMode="auto">
            <a:xfrm flipH="1">
              <a:off x="3360" y="3216"/>
              <a:ext cx="624" cy="4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Line 38"/>
            <p:cNvSpPr>
              <a:spLocks noChangeShapeType="1"/>
            </p:cNvSpPr>
            <p:nvPr/>
          </p:nvSpPr>
          <p:spPr bwMode="auto">
            <a:xfrm>
              <a:off x="3360" y="3648"/>
              <a:ext cx="1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Line 39"/>
            <p:cNvSpPr>
              <a:spLocks noChangeShapeType="1"/>
            </p:cNvSpPr>
            <p:nvPr/>
          </p:nvSpPr>
          <p:spPr bwMode="auto">
            <a:xfrm flipH="1">
              <a:off x="2640" y="3216"/>
              <a:ext cx="13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835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3.7037E-6 L 0.02031 -0.59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-296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216"/>
            <a:ext cx="8229600" cy="990600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Message Sequence Chart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96875" y="1281113"/>
            <a:ext cx="733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/>
              <a:t>Caller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360613" y="1128713"/>
            <a:ext cx="81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Base</a:t>
            </a:r>
          </a:p>
          <a:p>
            <a:r>
              <a:rPr lang="en-US" b="1"/>
              <a:t>Station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262438" y="1219200"/>
            <a:ext cx="777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/>
              <a:t>Switch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061075" y="1143000"/>
            <a:ext cx="81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Base</a:t>
            </a:r>
          </a:p>
          <a:p>
            <a:r>
              <a:rPr lang="en-US" b="1"/>
              <a:t>Station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8097838" y="1276350"/>
            <a:ext cx="73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/>
              <a:t>Callee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65188" y="1905000"/>
            <a:ext cx="1828800" cy="609600"/>
            <a:chOff x="624" y="1200"/>
            <a:chExt cx="1248" cy="384"/>
          </a:xfrm>
        </p:grpSpPr>
        <p:sp>
          <p:nvSpPr>
            <p:cNvPr id="41037" name="Line 9"/>
            <p:cNvSpPr>
              <a:spLocks noChangeShapeType="1"/>
            </p:cNvSpPr>
            <p:nvPr/>
          </p:nvSpPr>
          <p:spPr bwMode="auto">
            <a:xfrm>
              <a:off x="624" y="1392"/>
              <a:ext cx="12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8" name="Text Box 10"/>
            <p:cNvSpPr txBox="1">
              <a:spLocks noChangeArrowheads="1"/>
            </p:cNvSpPr>
            <p:nvPr/>
          </p:nvSpPr>
          <p:spPr bwMode="auto">
            <a:xfrm>
              <a:off x="624" y="1200"/>
              <a:ext cx="11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Periodic registration</a:t>
              </a:r>
            </a:p>
          </p:txBody>
        </p:sp>
        <p:sp>
          <p:nvSpPr>
            <p:cNvPr id="41039" name="Line 11"/>
            <p:cNvSpPr>
              <a:spLocks noChangeShapeType="1"/>
            </p:cNvSpPr>
            <p:nvPr/>
          </p:nvSpPr>
          <p:spPr bwMode="auto">
            <a:xfrm>
              <a:off x="624" y="1488"/>
              <a:ext cx="12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0" name="Line 12"/>
            <p:cNvSpPr>
              <a:spLocks noChangeShapeType="1"/>
            </p:cNvSpPr>
            <p:nvPr/>
          </p:nvSpPr>
          <p:spPr bwMode="auto">
            <a:xfrm>
              <a:off x="624" y="1584"/>
              <a:ext cx="12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6542088" y="1981200"/>
            <a:ext cx="1828800" cy="609600"/>
            <a:chOff x="6542088" y="1981200"/>
            <a:chExt cx="1828800" cy="609600"/>
          </a:xfrm>
        </p:grpSpPr>
        <p:sp>
          <p:nvSpPr>
            <p:cNvPr id="41033" name="Line 13"/>
            <p:cNvSpPr>
              <a:spLocks noChangeShapeType="1"/>
            </p:cNvSpPr>
            <p:nvPr/>
          </p:nvSpPr>
          <p:spPr bwMode="auto">
            <a:xfrm>
              <a:off x="6542088" y="22860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4" name="Text Box 14"/>
            <p:cNvSpPr txBox="1">
              <a:spLocks noChangeArrowheads="1"/>
            </p:cNvSpPr>
            <p:nvPr/>
          </p:nvSpPr>
          <p:spPr bwMode="auto">
            <a:xfrm>
              <a:off x="6542088" y="1981200"/>
              <a:ext cx="17018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Periodic registration</a:t>
              </a:r>
            </a:p>
          </p:txBody>
        </p:sp>
        <p:sp>
          <p:nvSpPr>
            <p:cNvPr id="41035" name="Line 15"/>
            <p:cNvSpPr>
              <a:spLocks noChangeShapeType="1"/>
            </p:cNvSpPr>
            <p:nvPr/>
          </p:nvSpPr>
          <p:spPr bwMode="auto">
            <a:xfrm>
              <a:off x="6542088" y="24384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6" name="Line 16"/>
            <p:cNvSpPr>
              <a:spLocks noChangeShapeType="1"/>
            </p:cNvSpPr>
            <p:nvPr/>
          </p:nvSpPr>
          <p:spPr bwMode="auto">
            <a:xfrm>
              <a:off x="6542088" y="25908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855663" y="2728913"/>
            <a:ext cx="1828800" cy="336550"/>
            <a:chOff x="856032" y="2728913"/>
            <a:chExt cx="1828800" cy="336550"/>
          </a:xfrm>
        </p:grpSpPr>
        <p:sp>
          <p:nvSpPr>
            <p:cNvPr id="41031" name="Line 17"/>
            <p:cNvSpPr>
              <a:spLocks noChangeShapeType="1"/>
            </p:cNvSpPr>
            <p:nvPr/>
          </p:nvSpPr>
          <p:spPr bwMode="auto">
            <a:xfrm>
              <a:off x="856032" y="30480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2" name="Text Box 19"/>
            <p:cNvSpPr txBox="1">
              <a:spLocks noChangeArrowheads="1"/>
            </p:cNvSpPr>
            <p:nvPr/>
          </p:nvSpPr>
          <p:spPr bwMode="auto">
            <a:xfrm>
              <a:off x="994717" y="2728913"/>
              <a:ext cx="13255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Service request</a:t>
              </a:r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2782888" y="2819400"/>
            <a:ext cx="1758950" cy="336550"/>
            <a:chOff x="2782112" y="2819400"/>
            <a:chExt cx="1758950" cy="336550"/>
          </a:xfrm>
        </p:grpSpPr>
        <p:sp>
          <p:nvSpPr>
            <p:cNvPr id="41029" name="Line 18"/>
            <p:cNvSpPr>
              <a:spLocks noChangeShapeType="1"/>
            </p:cNvSpPr>
            <p:nvPr/>
          </p:nvSpPr>
          <p:spPr bwMode="auto">
            <a:xfrm>
              <a:off x="2782112" y="3124200"/>
              <a:ext cx="1758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0" name="Text Box 20"/>
            <p:cNvSpPr txBox="1">
              <a:spLocks noChangeArrowheads="1"/>
            </p:cNvSpPr>
            <p:nvPr/>
          </p:nvSpPr>
          <p:spPr bwMode="auto">
            <a:xfrm>
              <a:off x="2923400" y="2819400"/>
              <a:ext cx="13239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Service request</a:t>
              </a:r>
            </a:p>
          </p:txBody>
        </p:sp>
      </p:grpSp>
      <p:grpSp>
        <p:nvGrpSpPr>
          <p:cNvPr id="6" name="Group 85"/>
          <p:cNvGrpSpPr>
            <a:grpSpLocks/>
          </p:cNvGrpSpPr>
          <p:nvPr/>
        </p:nvGrpSpPr>
        <p:grpSpPr bwMode="auto">
          <a:xfrm>
            <a:off x="2782888" y="5106988"/>
            <a:ext cx="1758950" cy="336550"/>
            <a:chOff x="2782112" y="5106988"/>
            <a:chExt cx="1758950" cy="336550"/>
          </a:xfrm>
        </p:grpSpPr>
        <p:sp>
          <p:nvSpPr>
            <p:cNvPr id="41027" name="Line 21"/>
            <p:cNvSpPr>
              <a:spLocks noChangeShapeType="1"/>
            </p:cNvSpPr>
            <p:nvPr/>
          </p:nvSpPr>
          <p:spPr bwMode="auto">
            <a:xfrm>
              <a:off x="2782112" y="5426075"/>
              <a:ext cx="1758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8" name="Text Box 22"/>
            <p:cNvSpPr txBox="1">
              <a:spLocks noChangeArrowheads="1"/>
            </p:cNvSpPr>
            <p:nvPr/>
          </p:nvSpPr>
          <p:spPr bwMode="auto">
            <a:xfrm>
              <a:off x="2975787" y="5106988"/>
              <a:ext cx="14462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Ring indication</a:t>
              </a:r>
            </a:p>
          </p:txBody>
        </p:sp>
      </p:grpSp>
      <p:grpSp>
        <p:nvGrpSpPr>
          <p:cNvPr id="7" name="Group 86"/>
          <p:cNvGrpSpPr>
            <a:grpSpLocks/>
          </p:cNvGrpSpPr>
          <p:nvPr/>
        </p:nvGrpSpPr>
        <p:grpSpPr bwMode="auto">
          <a:xfrm>
            <a:off x="865188" y="5183188"/>
            <a:ext cx="1758950" cy="336550"/>
            <a:chOff x="865760" y="5183188"/>
            <a:chExt cx="1758950" cy="336550"/>
          </a:xfrm>
        </p:grpSpPr>
        <p:sp>
          <p:nvSpPr>
            <p:cNvPr id="41025" name="Line 23"/>
            <p:cNvSpPr>
              <a:spLocks noChangeShapeType="1"/>
            </p:cNvSpPr>
            <p:nvPr/>
          </p:nvSpPr>
          <p:spPr bwMode="auto">
            <a:xfrm>
              <a:off x="865760" y="5502275"/>
              <a:ext cx="1758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6" name="Text Box 24"/>
            <p:cNvSpPr txBox="1">
              <a:spLocks noChangeArrowheads="1"/>
            </p:cNvSpPr>
            <p:nvPr/>
          </p:nvSpPr>
          <p:spPr bwMode="auto">
            <a:xfrm>
              <a:off x="1129285" y="5183188"/>
              <a:ext cx="14462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Ring indication</a:t>
              </a:r>
            </a:p>
          </p:txBody>
        </p:sp>
      </p:grp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4641850" y="3333750"/>
            <a:ext cx="1828800" cy="336550"/>
            <a:chOff x="4641850" y="3333750"/>
            <a:chExt cx="1828800" cy="336550"/>
          </a:xfrm>
        </p:grpSpPr>
        <p:sp>
          <p:nvSpPr>
            <p:cNvPr id="41023" name="Line 25"/>
            <p:cNvSpPr>
              <a:spLocks noChangeShapeType="1"/>
            </p:cNvSpPr>
            <p:nvPr/>
          </p:nvSpPr>
          <p:spPr bwMode="auto">
            <a:xfrm>
              <a:off x="4641850" y="3652838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4" name="Text Box 26"/>
            <p:cNvSpPr txBox="1">
              <a:spLocks noChangeArrowheads="1"/>
            </p:cNvSpPr>
            <p:nvPr/>
          </p:nvSpPr>
          <p:spPr bwMode="auto">
            <a:xfrm>
              <a:off x="4953000" y="3333750"/>
              <a:ext cx="1219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Page request</a:t>
              </a:r>
            </a:p>
          </p:txBody>
        </p:sp>
      </p:grpSp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2782888" y="3409950"/>
            <a:ext cx="1758950" cy="336550"/>
            <a:chOff x="2782112" y="3409950"/>
            <a:chExt cx="1758950" cy="336550"/>
          </a:xfrm>
        </p:grpSpPr>
        <p:sp>
          <p:nvSpPr>
            <p:cNvPr id="41021" name="Line 27"/>
            <p:cNvSpPr>
              <a:spLocks noChangeShapeType="1"/>
            </p:cNvSpPr>
            <p:nvPr/>
          </p:nvSpPr>
          <p:spPr bwMode="auto">
            <a:xfrm>
              <a:off x="2782112" y="3729038"/>
              <a:ext cx="1758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2" name="Text Box 28"/>
            <p:cNvSpPr txBox="1">
              <a:spLocks noChangeArrowheads="1"/>
            </p:cNvSpPr>
            <p:nvPr/>
          </p:nvSpPr>
          <p:spPr bwMode="auto">
            <a:xfrm>
              <a:off x="3091675" y="3409950"/>
              <a:ext cx="1219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Page request</a:t>
              </a:r>
            </a:p>
          </p:txBody>
        </p:sp>
      </p:grpSp>
      <p:grpSp>
        <p:nvGrpSpPr>
          <p:cNvPr id="10" name="Group 81"/>
          <p:cNvGrpSpPr>
            <a:grpSpLocks/>
          </p:cNvGrpSpPr>
          <p:nvPr/>
        </p:nvGrpSpPr>
        <p:grpSpPr bwMode="auto">
          <a:xfrm>
            <a:off x="865188" y="3562350"/>
            <a:ext cx="1758950" cy="336550"/>
            <a:chOff x="865760" y="3562350"/>
            <a:chExt cx="1758950" cy="336550"/>
          </a:xfrm>
        </p:grpSpPr>
        <p:sp>
          <p:nvSpPr>
            <p:cNvPr id="41019" name="Line 29"/>
            <p:cNvSpPr>
              <a:spLocks noChangeShapeType="1"/>
            </p:cNvSpPr>
            <p:nvPr/>
          </p:nvSpPr>
          <p:spPr bwMode="auto">
            <a:xfrm flipH="1">
              <a:off x="865760" y="3881438"/>
              <a:ext cx="1758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0" name="Text Box 30"/>
            <p:cNvSpPr txBox="1">
              <a:spLocks noChangeArrowheads="1"/>
            </p:cNvSpPr>
            <p:nvPr/>
          </p:nvSpPr>
          <p:spPr bwMode="auto">
            <a:xfrm>
              <a:off x="994348" y="3562350"/>
              <a:ext cx="15811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Paging broadcast</a:t>
              </a:r>
            </a:p>
          </p:txBody>
        </p:sp>
      </p:grpSp>
      <p:grpSp>
        <p:nvGrpSpPr>
          <p:cNvPr id="11" name="Group 82"/>
          <p:cNvGrpSpPr>
            <a:grpSpLocks/>
          </p:cNvGrpSpPr>
          <p:nvPr/>
        </p:nvGrpSpPr>
        <p:grpSpPr bwMode="auto">
          <a:xfrm>
            <a:off x="6542088" y="3638550"/>
            <a:ext cx="1828800" cy="336550"/>
            <a:chOff x="6542088" y="3638550"/>
            <a:chExt cx="1828800" cy="336550"/>
          </a:xfrm>
        </p:grpSpPr>
        <p:sp>
          <p:nvSpPr>
            <p:cNvPr id="41017" name="Line 31"/>
            <p:cNvSpPr>
              <a:spLocks noChangeShapeType="1"/>
            </p:cNvSpPr>
            <p:nvPr/>
          </p:nvSpPr>
          <p:spPr bwMode="auto">
            <a:xfrm>
              <a:off x="6542088" y="3957638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8" name="Text Box 32"/>
            <p:cNvSpPr txBox="1">
              <a:spLocks noChangeArrowheads="1"/>
            </p:cNvSpPr>
            <p:nvPr/>
          </p:nvSpPr>
          <p:spPr bwMode="auto">
            <a:xfrm>
              <a:off x="6670675" y="3638550"/>
              <a:ext cx="15811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Paging broadcast</a:t>
              </a:r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6542088" y="4019550"/>
            <a:ext cx="1757362" cy="336550"/>
            <a:chOff x="4464" y="2679"/>
            <a:chExt cx="1200" cy="212"/>
          </a:xfrm>
        </p:grpSpPr>
        <p:sp>
          <p:nvSpPr>
            <p:cNvPr id="41015" name="Line 34"/>
            <p:cNvSpPr>
              <a:spLocks noChangeShapeType="1"/>
            </p:cNvSpPr>
            <p:nvPr/>
          </p:nvSpPr>
          <p:spPr bwMode="auto">
            <a:xfrm flipH="1">
              <a:off x="4464" y="2880"/>
              <a:ext cx="1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6" name="Text Box 35"/>
            <p:cNvSpPr txBox="1">
              <a:spLocks noChangeArrowheads="1"/>
            </p:cNvSpPr>
            <p:nvPr/>
          </p:nvSpPr>
          <p:spPr bwMode="auto">
            <a:xfrm>
              <a:off x="4622" y="2679"/>
              <a:ext cx="10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Paging response</a:t>
              </a:r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4641850" y="4110038"/>
            <a:ext cx="1758950" cy="336550"/>
            <a:chOff x="4464" y="2679"/>
            <a:chExt cx="1200" cy="212"/>
          </a:xfrm>
        </p:grpSpPr>
        <p:sp>
          <p:nvSpPr>
            <p:cNvPr id="41013" name="Line 37"/>
            <p:cNvSpPr>
              <a:spLocks noChangeShapeType="1"/>
            </p:cNvSpPr>
            <p:nvPr/>
          </p:nvSpPr>
          <p:spPr bwMode="auto">
            <a:xfrm flipH="1">
              <a:off x="4464" y="2880"/>
              <a:ext cx="1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4" name="Text Box 38"/>
            <p:cNvSpPr txBox="1">
              <a:spLocks noChangeArrowheads="1"/>
            </p:cNvSpPr>
            <p:nvPr/>
          </p:nvSpPr>
          <p:spPr bwMode="auto">
            <a:xfrm>
              <a:off x="4623" y="2679"/>
              <a:ext cx="10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Paging response</a:t>
              </a:r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2782888" y="4552950"/>
            <a:ext cx="1758950" cy="336550"/>
            <a:chOff x="2782112" y="4552950"/>
            <a:chExt cx="1758950" cy="336550"/>
          </a:xfrm>
        </p:grpSpPr>
        <p:sp>
          <p:nvSpPr>
            <p:cNvPr id="41011" name="Line 39"/>
            <p:cNvSpPr>
              <a:spLocks noChangeShapeType="1"/>
            </p:cNvSpPr>
            <p:nvPr/>
          </p:nvSpPr>
          <p:spPr bwMode="auto">
            <a:xfrm flipH="1">
              <a:off x="2782112" y="4872038"/>
              <a:ext cx="1758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2" name="Text Box 40"/>
            <p:cNvSpPr txBox="1">
              <a:spLocks noChangeArrowheads="1"/>
            </p:cNvSpPr>
            <p:nvPr/>
          </p:nvSpPr>
          <p:spPr bwMode="auto">
            <a:xfrm>
              <a:off x="3026587" y="4552950"/>
              <a:ext cx="13414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Assign Ch. 47</a:t>
              </a:r>
            </a:p>
          </p:txBody>
        </p:sp>
      </p:grpSp>
      <p:grpSp>
        <p:nvGrpSpPr>
          <p:cNvPr id="15" name="Group 84"/>
          <p:cNvGrpSpPr>
            <a:grpSpLocks/>
          </p:cNvGrpSpPr>
          <p:nvPr/>
        </p:nvGrpSpPr>
        <p:grpSpPr bwMode="auto">
          <a:xfrm>
            <a:off x="865188" y="4705350"/>
            <a:ext cx="1758950" cy="336550"/>
            <a:chOff x="865760" y="4705350"/>
            <a:chExt cx="1758950" cy="336550"/>
          </a:xfrm>
        </p:grpSpPr>
        <p:sp>
          <p:nvSpPr>
            <p:cNvPr id="41009" name="Line 41"/>
            <p:cNvSpPr>
              <a:spLocks noChangeShapeType="1"/>
            </p:cNvSpPr>
            <p:nvPr/>
          </p:nvSpPr>
          <p:spPr bwMode="auto">
            <a:xfrm flipH="1">
              <a:off x="865760" y="5024438"/>
              <a:ext cx="1758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0" name="Text Box 42"/>
            <p:cNvSpPr txBox="1">
              <a:spLocks noChangeArrowheads="1"/>
            </p:cNvSpPr>
            <p:nvPr/>
          </p:nvSpPr>
          <p:spPr bwMode="auto">
            <a:xfrm>
              <a:off x="1105473" y="4705350"/>
              <a:ext cx="1352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Tune to Ch.47</a:t>
              </a:r>
            </a:p>
          </p:txBody>
        </p:sp>
      </p:grp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4641850" y="4552950"/>
            <a:ext cx="1828800" cy="336550"/>
            <a:chOff x="3168" y="3015"/>
            <a:chExt cx="1248" cy="212"/>
          </a:xfrm>
        </p:grpSpPr>
        <p:sp>
          <p:nvSpPr>
            <p:cNvPr id="41007" name="Line 44"/>
            <p:cNvSpPr>
              <a:spLocks noChangeShapeType="1"/>
            </p:cNvSpPr>
            <p:nvPr/>
          </p:nvSpPr>
          <p:spPr bwMode="auto">
            <a:xfrm>
              <a:off x="3168" y="3216"/>
              <a:ext cx="12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8" name="Text Box 45"/>
            <p:cNvSpPr txBox="1">
              <a:spLocks noChangeArrowheads="1"/>
            </p:cNvSpPr>
            <p:nvPr/>
          </p:nvSpPr>
          <p:spPr bwMode="auto">
            <a:xfrm>
              <a:off x="3335" y="3015"/>
              <a:ext cx="9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Assign Ch. 68</a:t>
              </a:r>
            </a:p>
          </p:txBody>
        </p:sp>
      </p:grpSp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6542088" y="4643438"/>
            <a:ext cx="1828800" cy="336550"/>
            <a:chOff x="3168" y="3015"/>
            <a:chExt cx="1248" cy="212"/>
          </a:xfrm>
        </p:grpSpPr>
        <p:sp>
          <p:nvSpPr>
            <p:cNvPr id="41005" name="Line 47"/>
            <p:cNvSpPr>
              <a:spLocks noChangeShapeType="1"/>
            </p:cNvSpPr>
            <p:nvPr/>
          </p:nvSpPr>
          <p:spPr bwMode="auto">
            <a:xfrm>
              <a:off x="3168" y="3216"/>
              <a:ext cx="12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6" name="Text Box 48"/>
            <p:cNvSpPr txBox="1">
              <a:spLocks noChangeArrowheads="1"/>
            </p:cNvSpPr>
            <p:nvPr/>
          </p:nvSpPr>
          <p:spPr bwMode="auto">
            <a:xfrm>
              <a:off x="3314" y="3015"/>
              <a:ext cx="9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Tune to Ch. 68</a:t>
              </a:r>
            </a:p>
          </p:txBody>
        </p:sp>
      </p:grpSp>
      <p:grpSp>
        <p:nvGrpSpPr>
          <p:cNvPr id="18" name="Group 87"/>
          <p:cNvGrpSpPr>
            <a:grpSpLocks/>
          </p:cNvGrpSpPr>
          <p:nvPr/>
        </p:nvGrpSpPr>
        <p:grpSpPr bwMode="auto">
          <a:xfrm>
            <a:off x="6542088" y="5086350"/>
            <a:ext cx="1828800" cy="336550"/>
            <a:chOff x="6542088" y="5086350"/>
            <a:chExt cx="1828800" cy="336550"/>
          </a:xfrm>
        </p:grpSpPr>
        <p:sp>
          <p:nvSpPr>
            <p:cNvPr id="41003" name="Line 49"/>
            <p:cNvSpPr>
              <a:spLocks noChangeShapeType="1"/>
            </p:cNvSpPr>
            <p:nvPr/>
          </p:nvSpPr>
          <p:spPr bwMode="auto">
            <a:xfrm>
              <a:off x="6542088" y="5405438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Text Box 50"/>
            <p:cNvSpPr txBox="1">
              <a:spLocks noChangeArrowheads="1"/>
            </p:cNvSpPr>
            <p:nvPr/>
          </p:nvSpPr>
          <p:spPr bwMode="auto">
            <a:xfrm>
              <a:off x="6886575" y="5086350"/>
              <a:ext cx="10048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Alert tone</a:t>
              </a:r>
            </a:p>
          </p:txBody>
        </p:sp>
      </p:grpSp>
      <p:grpSp>
        <p:nvGrpSpPr>
          <p:cNvPr id="19" name="Group 51"/>
          <p:cNvGrpSpPr>
            <a:grpSpLocks/>
          </p:cNvGrpSpPr>
          <p:nvPr/>
        </p:nvGrpSpPr>
        <p:grpSpPr bwMode="auto">
          <a:xfrm>
            <a:off x="6542088" y="5467350"/>
            <a:ext cx="1757362" cy="336550"/>
            <a:chOff x="4464" y="3591"/>
            <a:chExt cx="1200" cy="212"/>
          </a:xfrm>
        </p:grpSpPr>
        <p:sp>
          <p:nvSpPr>
            <p:cNvPr id="41001" name="Line 52"/>
            <p:cNvSpPr>
              <a:spLocks noChangeShapeType="1"/>
            </p:cNvSpPr>
            <p:nvPr/>
          </p:nvSpPr>
          <p:spPr bwMode="auto">
            <a:xfrm flipH="1">
              <a:off x="4464" y="3792"/>
              <a:ext cx="1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Text Box 53"/>
            <p:cNvSpPr txBox="1">
              <a:spLocks noChangeArrowheads="1"/>
            </p:cNvSpPr>
            <p:nvPr/>
          </p:nvSpPr>
          <p:spPr bwMode="auto">
            <a:xfrm>
              <a:off x="4684" y="3591"/>
              <a:ext cx="9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User response</a:t>
              </a:r>
            </a:p>
          </p:txBody>
        </p:sp>
      </p:grpSp>
      <p:grpSp>
        <p:nvGrpSpPr>
          <p:cNvPr id="20" name="Group 54"/>
          <p:cNvGrpSpPr>
            <a:grpSpLocks/>
          </p:cNvGrpSpPr>
          <p:nvPr/>
        </p:nvGrpSpPr>
        <p:grpSpPr bwMode="auto">
          <a:xfrm>
            <a:off x="4641850" y="5557838"/>
            <a:ext cx="1758950" cy="336550"/>
            <a:chOff x="4464" y="3591"/>
            <a:chExt cx="1200" cy="212"/>
          </a:xfrm>
        </p:grpSpPr>
        <p:sp>
          <p:nvSpPr>
            <p:cNvPr id="40999" name="Line 55"/>
            <p:cNvSpPr>
              <a:spLocks noChangeShapeType="1"/>
            </p:cNvSpPr>
            <p:nvPr/>
          </p:nvSpPr>
          <p:spPr bwMode="auto">
            <a:xfrm flipH="1">
              <a:off x="4464" y="3792"/>
              <a:ext cx="1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0" name="Text Box 56"/>
            <p:cNvSpPr txBox="1">
              <a:spLocks noChangeArrowheads="1"/>
            </p:cNvSpPr>
            <p:nvPr/>
          </p:nvSpPr>
          <p:spPr bwMode="auto">
            <a:xfrm>
              <a:off x="4684" y="3591"/>
              <a:ext cx="90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User response</a:t>
              </a:r>
            </a:p>
          </p:txBody>
        </p:sp>
      </p:grpSp>
      <p:grpSp>
        <p:nvGrpSpPr>
          <p:cNvPr id="21" name="Group 57"/>
          <p:cNvGrpSpPr>
            <a:grpSpLocks/>
          </p:cNvGrpSpPr>
          <p:nvPr/>
        </p:nvGrpSpPr>
        <p:grpSpPr bwMode="auto">
          <a:xfrm>
            <a:off x="2782888" y="5634038"/>
            <a:ext cx="1889125" cy="336550"/>
            <a:chOff x="1872" y="3696"/>
            <a:chExt cx="1290" cy="212"/>
          </a:xfrm>
        </p:grpSpPr>
        <p:sp>
          <p:nvSpPr>
            <p:cNvPr id="40997" name="Line 58"/>
            <p:cNvSpPr>
              <a:spLocks noChangeShapeType="1"/>
            </p:cNvSpPr>
            <p:nvPr/>
          </p:nvSpPr>
          <p:spPr bwMode="auto">
            <a:xfrm flipH="1">
              <a:off x="1872" y="3897"/>
              <a:ext cx="1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Text Box 59"/>
            <p:cNvSpPr txBox="1">
              <a:spLocks noChangeArrowheads="1"/>
            </p:cNvSpPr>
            <p:nvPr/>
          </p:nvSpPr>
          <p:spPr bwMode="auto">
            <a:xfrm>
              <a:off x="1931" y="3696"/>
              <a:ext cx="12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Stop ring indication</a:t>
              </a:r>
            </a:p>
          </p:txBody>
        </p:sp>
      </p:grp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874713" y="5710238"/>
            <a:ext cx="1889125" cy="336550"/>
            <a:chOff x="1872" y="3696"/>
            <a:chExt cx="1290" cy="212"/>
          </a:xfrm>
        </p:grpSpPr>
        <p:sp>
          <p:nvSpPr>
            <p:cNvPr id="40995" name="Line 61"/>
            <p:cNvSpPr>
              <a:spLocks noChangeShapeType="1"/>
            </p:cNvSpPr>
            <p:nvPr/>
          </p:nvSpPr>
          <p:spPr bwMode="auto">
            <a:xfrm flipH="1">
              <a:off x="1872" y="3897"/>
              <a:ext cx="1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6" name="Text Box 62"/>
            <p:cNvSpPr txBox="1">
              <a:spLocks noChangeArrowheads="1"/>
            </p:cNvSpPr>
            <p:nvPr/>
          </p:nvSpPr>
          <p:spPr bwMode="auto">
            <a:xfrm>
              <a:off x="1931" y="3696"/>
              <a:ext cx="12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Stop ring indication</a:t>
              </a:r>
            </a:p>
          </p:txBody>
        </p:sp>
      </p:grpSp>
      <p:grpSp>
        <p:nvGrpSpPr>
          <p:cNvPr id="40989" name="Group 75"/>
          <p:cNvGrpSpPr>
            <a:grpSpLocks/>
          </p:cNvGrpSpPr>
          <p:nvPr/>
        </p:nvGrpSpPr>
        <p:grpSpPr bwMode="auto">
          <a:xfrm>
            <a:off x="698500" y="1744663"/>
            <a:ext cx="7769225" cy="4562475"/>
            <a:chOff x="698076" y="1686995"/>
            <a:chExt cx="7769225" cy="4995863"/>
          </a:xfrm>
        </p:grpSpPr>
        <p:cxnSp>
          <p:nvCxnSpPr>
            <p:cNvPr id="65" name="Straight Connector 64"/>
            <p:cNvCxnSpPr/>
            <p:nvPr/>
          </p:nvCxnSpPr>
          <p:spPr bwMode="auto">
            <a:xfrm rot="5400000">
              <a:off x="3972294" y="4184927"/>
              <a:ext cx="499586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2124444" y="4184927"/>
              <a:ext cx="499586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5400000">
              <a:off x="5969369" y="4184927"/>
              <a:ext cx="499586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5400000">
              <a:off x="243257" y="4184927"/>
              <a:ext cx="499586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-1799856" y="4184927"/>
              <a:ext cx="499586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3752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>
          <a:xfrm>
            <a:off x="457200" y="368216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宋体" charset="0"/>
              </a:rPr>
              <a:t>Cellular Network Generations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libri" charset="0"/>
                <a:ea typeface="宋体" charset="0"/>
              </a:rPr>
              <a:t>It is useful to think of </a:t>
            </a:r>
            <a:r>
              <a:rPr lang="en-US" sz="2800" dirty="0" smtClean="0">
                <a:latin typeface="Calibri" charset="0"/>
                <a:ea typeface="宋体" charset="0"/>
              </a:rPr>
              <a:t>a cellular network in </a:t>
            </a:r>
            <a:r>
              <a:rPr lang="en-US" sz="2800" dirty="0">
                <a:latin typeface="Calibri" charset="0"/>
                <a:ea typeface="宋体" charset="0"/>
              </a:rPr>
              <a:t>terms of </a:t>
            </a:r>
            <a:r>
              <a:rPr lang="en-US" sz="2800" b="1" i="1" dirty="0">
                <a:latin typeface="Calibri" charset="0"/>
                <a:ea typeface="宋体" charset="0"/>
              </a:rPr>
              <a:t>generations</a:t>
            </a:r>
            <a:r>
              <a:rPr lang="en-US" sz="2800" dirty="0">
                <a:latin typeface="Calibri" charset="0"/>
                <a:ea typeface="宋体" charset="0"/>
              </a:rPr>
              <a:t>: 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宋体" charset="0"/>
              </a:rPr>
              <a:t>0G:  Briefcase-size mobile radio telephones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宋体" charset="0"/>
              </a:rPr>
              <a:t>1G:  </a:t>
            </a:r>
            <a:r>
              <a:rPr lang="en-US" sz="2400" i="1" dirty="0">
                <a:latin typeface="Calibri" charset="0"/>
                <a:ea typeface="宋体" charset="0"/>
              </a:rPr>
              <a:t>Analog</a:t>
            </a:r>
            <a:r>
              <a:rPr lang="en-US" sz="2400" dirty="0">
                <a:latin typeface="Calibri" charset="0"/>
                <a:ea typeface="宋体" charset="0"/>
              </a:rPr>
              <a:t> cellular telephony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宋体" charset="0"/>
              </a:rPr>
              <a:t>2G:  </a:t>
            </a:r>
            <a:r>
              <a:rPr lang="en-US" sz="2400" i="1" dirty="0">
                <a:latin typeface="Calibri" charset="0"/>
                <a:ea typeface="宋体" charset="0"/>
              </a:rPr>
              <a:t>Digital</a:t>
            </a:r>
            <a:r>
              <a:rPr lang="en-US" sz="2400" dirty="0">
                <a:latin typeface="Calibri" charset="0"/>
                <a:ea typeface="宋体" charset="0"/>
              </a:rPr>
              <a:t> cellular telephony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宋体" charset="0"/>
              </a:rPr>
              <a:t>3G:  </a:t>
            </a:r>
            <a:r>
              <a:rPr lang="en-US" sz="2400" i="1" dirty="0">
                <a:latin typeface="Calibri" charset="0"/>
                <a:ea typeface="宋体" charset="0"/>
              </a:rPr>
              <a:t>High-speed</a:t>
            </a:r>
            <a:r>
              <a:rPr lang="en-US" sz="2400" dirty="0">
                <a:latin typeface="Calibri" charset="0"/>
                <a:ea typeface="宋体" charset="0"/>
              </a:rPr>
              <a:t> digital cellular telephony (including </a:t>
            </a:r>
            <a:r>
              <a:rPr lang="en-US" sz="2400" i="1" dirty="0">
                <a:latin typeface="Calibri" charset="0"/>
                <a:ea typeface="宋体" charset="0"/>
              </a:rPr>
              <a:t>video telephony</a:t>
            </a:r>
            <a:r>
              <a:rPr lang="en-US" sz="2400" dirty="0">
                <a:latin typeface="Calibri" charset="0"/>
                <a:ea typeface="宋体" charset="0"/>
              </a:rPr>
              <a:t>)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宋体" charset="0"/>
              </a:rPr>
              <a:t>4G:  IP-based “anytime, anywhere” voice, data, and multimedia telephony at </a:t>
            </a:r>
            <a:r>
              <a:rPr lang="en-US" sz="2400" i="1" dirty="0">
                <a:latin typeface="Calibri" charset="0"/>
                <a:ea typeface="宋体" charset="0"/>
              </a:rPr>
              <a:t>faster</a:t>
            </a:r>
            <a:r>
              <a:rPr lang="en-US" sz="2400" dirty="0">
                <a:latin typeface="Calibri" charset="0"/>
                <a:ea typeface="宋体" charset="0"/>
              </a:rPr>
              <a:t> data rates than 3G </a:t>
            </a:r>
            <a:br>
              <a:rPr lang="en-US" sz="2400" dirty="0">
                <a:latin typeface="Calibri" charset="0"/>
                <a:ea typeface="宋体" charset="0"/>
              </a:rPr>
            </a:br>
            <a:r>
              <a:rPr lang="en-US" sz="2400" dirty="0" smtClean="0">
                <a:latin typeface="Calibri" charset="0"/>
                <a:ea typeface="宋体" charset="0"/>
              </a:rPr>
              <a:t>(being deployed now)</a:t>
            </a:r>
            <a:endParaRPr lang="en-US" sz="2400" dirty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7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457200" y="37854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Calibri" charset="0"/>
                <a:ea typeface="宋体" charset="0"/>
              </a:rPr>
              <a:t>Evolution of Cellular Networks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014538"/>
            <a:ext cx="68008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V="1">
            <a:off x="1692275" y="4508500"/>
            <a:ext cx="0" cy="1081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1403350" y="5661025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/>
              <a:t>1G</a:t>
            </a:r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3924300" y="4797425"/>
            <a:ext cx="0" cy="719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extBox 11"/>
          <p:cNvSpPr txBox="1">
            <a:spLocks noChangeArrowheads="1"/>
          </p:cNvSpPr>
          <p:nvPr/>
        </p:nvSpPr>
        <p:spPr bwMode="auto">
          <a:xfrm>
            <a:off x="3708400" y="5661025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/>
              <a:t>2G</a:t>
            </a:r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6443663" y="4797425"/>
            <a:ext cx="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Box 14"/>
          <p:cNvSpPr txBox="1">
            <a:spLocks noChangeArrowheads="1"/>
          </p:cNvSpPr>
          <p:nvPr/>
        </p:nvSpPr>
        <p:spPr bwMode="auto">
          <a:xfrm>
            <a:off x="6156325" y="5661025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/>
              <a:t>3G</a:t>
            </a:r>
            <a:endParaRPr lang="zh-CN" altLang="en-US"/>
          </a:p>
        </p:txBody>
      </p:sp>
      <p:sp>
        <p:nvSpPr>
          <p:cNvPr id="7178" name="TextBox 15"/>
          <p:cNvSpPr txBox="1">
            <a:spLocks noChangeArrowheads="1"/>
          </p:cNvSpPr>
          <p:nvPr/>
        </p:nvSpPr>
        <p:spPr bwMode="auto">
          <a:xfrm>
            <a:off x="7308850" y="5661025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/>
              <a:t>4G</a:t>
            </a:r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7524750" y="3860800"/>
            <a:ext cx="0" cy="1655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5292725" y="4797425"/>
            <a:ext cx="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1" name="TextBox 21"/>
          <p:cNvSpPr txBox="1">
            <a:spLocks noChangeArrowheads="1"/>
          </p:cNvSpPr>
          <p:nvPr/>
        </p:nvSpPr>
        <p:spPr bwMode="auto">
          <a:xfrm>
            <a:off x="4932363" y="5661025"/>
            <a:ext cx="792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/>
              <a:t>2.5G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Calibri" charset="0"/>
                <a:ea typeface="宋体" charset="0"/>
              </a:rPr>
              <a:t>The Multiple Access Problem</a:t>
            </a:r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Calibri" charset="0"/>
                <a:ea typeface="宋体" charset="0"/>
              </a:rPr>
              <a:t>The base stations need to serve many mobile terminals at the same time (both downlink and uplink)</a:t>
            </a:r>
          </a:p>
          <a:p>
            <a:pPr eaLnBrk="1" hangingPunct="1"/>
            <a:r>
              <a:rPr lang="en-US" altLang="zh-CN" dirty="0">
                <a:latin typeface="Calibri" charset="0"/>
                <a:ea typeface="宋体" charset="0"/>
              </a:rPr>
              <a:t>All mobiles in the cell need to transmit to the base station</a:t>
            </a:r>
          </a:p>
          <a:p>
            <a:pPr eaLnBrk="1" hangingPunct="1"/>
            <a:r>
              <a:rPr lang="en-US" altLang="zh-CN" dirty="0">
                <a:latin typeface="Calibri" charset="0"/>
                <a:ea typeface="宋体" charset="0"/>
              </a:rPr>
              <a:t>Interference among different senders and receivers</a:t>
            </a:r>
          </a:p>
          <a:p>
            <a:pPr eaLnBrk="1" hangingPunct="1"/>
            <a:r>
              <a:rPr lang="en-US" altLang="zh-CN" dirty="0">
                <a:latin typeface="Calibri" charset="0"/>
                <a:ea typeface="宋体" charset="0"/>
              </a:rPr>
              <a:t>So we need </a:t>
            </a:r>
            <a:r>
              <a:rPr lang="en-US" altLang="zh-CN" b="1" dirty="0">
                <a:latin typeface="Calibri" charset="0"/>
                <a:ea typeface="宋体" charset="0"/>
              </a:rPr>
              <a:t>multiple access scheme</a:t>
            </a:r>
            <a:endParaRPr lang="zh-CN" altLang="en-US" b="1" dirty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7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457200" y="378798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Calibri" charset="0"/>
                <a:ea typeface="宋体" charset="0"/>
              </a:rPr>
              <a:t>Multiple Access Schemes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83789"/>
            <a:ext cx="56864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1619250" y="4937711"/>
            <a:ext cx="72723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CN" sz="2400" dirty="0"/>
              <a:t> Frequency Division Multiple Access (FDMA)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zh-CN" sz="2400" dirty="0"/>
              <a:t> Time Division Multiple Access (TDMA)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zh-CN" sz="2400" dirty="0"/>
              <a:t> Code Division Multiple Access (CDMA)</a:t>
            </a:r>
          </a:p>
          <a:p>
            <a:pPr eaLnBrk="1" hangingPunct="1"/>
            <a:endParaRPr lang="zh-CN" altLang="en-US" sz="2400" dirty="0"/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835276" y="4528053"/>
            <a:ext cx="6264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2800" dirty="0"/>
              <a:t>3 orthogonal </a:t>
            </a:r>
            <a:r>
              <a:rPr lang="en-US" altLang="zh-CN" sz="2800" dirty="0" smtClean="0"/>
              <a:t>schemes</a:t>
            </a:r>
            <a:r>
              <a:rPr lang="en-US" altLang="zh-CN" sz="2800" dirty="0"/>
              <a:t>: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5738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1410493" y="1614452"/>
            <a:ext cx="6542088" cy="1981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54873" y="347472"/>
            <a:ext cx="8796825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</a:rPr>
              <a:t>Public Switched Telephone Network - </a:t>
            </a:r>
            <a:r>
              <a:rPr lang="en-US" dirty="0" smtClean="0">
                <a:latin typeface="Helvetica" charset="0"/>
              </a:rPr>
              <a:t>PSTN</a:t>
            </a:r>
            <a:endParaRPr lang="en-US" dirty="0">
              <a:latin typeface="Helvetica" charset="0"/>
            </a:endParaRPr>
          </a:p>
        </p:txBody>
      </p:sp>
      <p:pic>
        <p:nvPicPr>
          <p:cNvPr id="1741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" y="5272052"/>
            <a:ext cx="5222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443" y="5272052"/>
            <a:ext cx="5222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37381" y="3824252"/>
            <a:ext cx="98425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Local</a:t>
            </a:r>
          </a:p>
          <a:p>
            <a:r>
              <a:rPr lang="en-US"/>
              <a:t>switch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7530306" y="3824252"/>
            <a:ext cx="98425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Local</a:t>
            </a:r>
          </a:p>
          <a:p>
            <a:r>
              <a:rPr lang="en-US"/>
              <a:t>switch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1129506" y="4357652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762918" y="2300252"/>
            <a:ext cx="10541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Transit</a:t>
            </a:r>
          </a:p>
          <a:p>
            <a:r>
              <a:rPr lang="en-US"/>
              <a:t>switch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369218" y="4506877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Outgoing </a:t>
            </a:r>
          </a:p>
          <a:p>
            <a:pPr algn="l"/>
            <a:r>
              <a:rPr lang="en-US"/>
              <a:t>call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8022431" y="4357652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795293" y="4419565"/>
            <a:ext cx="8905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/>
              <a:t>Incoming</a:t>
            </a:r>
          </a:p>
          <a:p>
            <a:pPr algn="r"/>
            <a:r>
              <a:rPr lang="en-US"/>
              <a:t>call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1199356" y="2909852"/>
            <a:ext cx="985837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6263481" y="2376452"/>
            <a:ext cx="1055687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Transit</a:t>
            </a:r>
          </a:p>
          <a:p>
            <a:r>
              <a:rPr lang="en-US"/>
              <a:t>switch</a:t>
            </a: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966743" y="2986052"/>
            <a:ext cx="985838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4506118" y="1766852"/>
            <a:ext cx="10541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Transit</a:t>
            </a:r>
          </a:p>
          <a:p>
            <a:r>
              <a:rPr lang="en-US"/>
              <a:t>switch</a:t>
            </a: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V="1">
            <a:off x="2817018" y="2071652"/>
            <a:ext cx="16891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5560218" y="1995452"/>
            <a:ext cx="703263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669506" y="2649502"/>
            <a:ext cx="1890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Long distance network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2134393" y="5459377"/>
            <a:ext cx="58181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dirty="0">
                <a:latin typeface="Helvetica" charset="0"/>
              </a:rPr>
              <a:t>- Transfer mode: </a:t>
            </a:r>
            <a:r>
              <a:rPr lang="en-US" b="1" dirty="0">
                <a:latin typeface="Helvetica" charset="0"/>
              </a:rPr>
              <a:t>circuit switching</a:t>
            </a:r>
          </a:p>
          <a:p>
            <a:pPr algn="l">
              <a:spcBef>
                <a:spcPts val="600"/>
              </a:spcBef>
            </a:pPr>
            <a:r>
              <a:rPr lang="en-US" dirty="0">
                <a:latin typeface="Helvetica" charset="0"/>
              </a:rPr>
              <a:t>- All the network (except part of the access network) is digital</a:t>
            </a:r>
          </a:p>
          <a:p>
            <a:pPr algn="l">
              <a:spcBef>
                <a:spcPts val="600"/>
              </a:spcBef>
            </a:pPr>
            <a:r>
              <a:rPr lang="en-US" dirty="0">
                <a:latin typeface="Helvetica" charset="0"/>
              </a:rPr>
              <a:t>- Each voice channel is usually 64kb/s</a:t>
            </a:r>
          </a:p>
        </p:txBody>
      </p:sp>
    </p:spTree>
    <p:extLst>
      <p:ext uri="{BB962C8B-B14F-4D97-AF65-F5344CB8AC3E}">
        <p14:creationId xmlns:p14="http://schemas.microsoft.com/office/powerpoint/2010/main" val="406703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457200" y="378798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Calibri" charset="0"/>
                <a:ea typeface="宋体" charset="0"/>
              </a:rPr>
              <a:t>Frequency Division Multiple Access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282174"/>
            <a:ext cx="8229600" cy="34691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b="1" dirty="0">
                <a:latin typeface="Calibri" charset="0"/>
                <a:ea typeface="宋体" charset="0"/>
              </a:rPr>
              <a:t>Each mobile is assigned a separate frequency channel for the duration of the call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dirty="0">
                <a:latin typeface="Calibri" charset="0"/>
                <a:ea typeface="宋体" charset="0"/>
              </a:rPr>
              <a:t>Sufficient </a:t>
            </a:r>
            <a:r>
              <a:rPr lang="en-US" altLang="zh-CN" b="1" dirty="0">
                <a:latin typeface="Calibri" charset="0"/>
                <a:ea typeface="宋体" charset="0"/>
              </a:rPr>
              <a:t>guard band</a:t>
            </a:r>
            <a:r>
              <a:rPr lang="en-US" altLang="zh-CN" dirty="0">
                <a:latin typeface="Calibri" charset="0"/>
                <a:ea typeface="宋体" charset="0"/>
              </a:rPr>
              <a:t> is required to prevent adjacent channel interference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dirty="0">
                <a:latin typeface="Calibri" charset="0"/>
                <a:ea typeface="宋体" charset="0"/>
              </a:rPr>
              <a:t>Usually, mobile terminals will have </a:t>
            </a:r>
            <a:r>
              <a:rPr lang="en-US" altLang="zh-CN" b="1" dirty="0">
                <a:latin typeface="Calibri" charset="0"/>
                <a:ea typeface="宋体" charset="0"/>
              </a:rPr>
              <a:t>one downlink frequency band and one uplink frequency band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dirty="0">
                <a:latin typeface="Calibri" charset="0"/>
                <a:ea typeface="宋体" charset="0"/>
              </a:rPr>
              <a:t>Different cellular network protocols use different frequencies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dirty="0">
                <a:latin typeface="Calibri" charset="0"/>
                <a:ea typeface="宋体" charset="0"/>
              </a:rPr>
              <a:t>Frequency is a precious and </a:t>
            </a:r>
            <a:r>
              <a:rPr lang="en-US" altLang="zh-CN" dirty="0" smtClean="0">
                <a:latin typeface="Calibri" charset="0"/>
                <a:ea typeface="宋体" charset="0"/>
              </a:rPr>
              <a:t>scarce resource</a:t>
            </a:r>
          </a:p>
          <a:p>
            <a:pPr lvl="1">
              <a:lnSpc>
                <a:spcPct val="80000"/>
              </a:lnSpc>
            </a:pPr>
            <a:r>
              <a:rPr lang="en-US" altLang="zh-CN" sz="2400" dirty="0" smtClean="0">
                <a:latin typeface="Calibri" charset="0"/>
                <a:ea typeface="宋体" charset="0"/>
              </a:rPr>
              <a:t>Cognitive radio research</a:t>
            </a:r>
            <a:endParaRPr lang="zh-CN" altLang="en-US" sz="2400" dirty="0">
              <a:latin typeface="Calibri" charset="0"/>
              <a:ea typeface="宋体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77" y="1383446"/>
            <a:ext cx="62293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969002" y="2751871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/>
              <a:t>frequency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79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457200" y="378798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Calibri" charset="0"/>
                <a:ea typeface="宋体" charset="0"/>
              </a:rPr>
              <a:t>Time Division Multiple Access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864034"/>
            <a:ext cx="8229600" cy="18716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cs typeface="+mn-cs"/>
              </a:rPr>
              <a:t>Time is divided into </a:t>
            </a:r>
            <a:r>
              <a:rPr lang="en-US" altLang="zh-CN" b="1" dirty="0" smtClean="0">
                <a:cs typeface="+mn-cs"/>
              </a:rPr>
              <a:t>slots</a:t>
            </a:r>
            <a:r>
              <a:rPr lang="en-US" altLang="zh-CN" dirty="0" smtClean="0">
                <a:cs typeface="+mn-cs"/>
              </a:rPr>
              <a:t> and only one mobile terminal transmits during each slot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cs typeface="+mn-cs"/>
              </a:rPr>
              <a:t>Each user is given a specific slot. No competition in cellular network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dirty="0" smtClean="0">
                <a:cs typeface="+mn-cs"/>
              </a:rPr>
              <a:t>Unlike Carrier Sensing Multiple Access (CSMA) in Wi-Fi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71044"/>
            <a:ext cx="63436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322010" y="3821634"/>
            <a:ext cx="4391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dirty="0"/>
              <a:t>Guard time – </a:t>
            </a:r>
            <a:r>
              <a:rPr lang="en-US" altLang="zh-CN" dirty="0" smtClean="0"/>
              <a:t>signals </a:t>
            </a:r>
            <a:r>
              <a:rPr lang="en-US" altLang="zh-CN" dirty="0"/>
              <a:t>transmitted by mobile terminals at different locations do </a:t>
            </a:r>
            <a:r>
              <a:rPr lang="en-US" altLang="zh-CN" dirty="0" smtClean="0"/>
              <a:t>not </a:t>
            </a:r>
            <a:r>
              <a:rPr lang="en-US" altLang="zh-CN" dirty="0"/>
              <a:t>arrive at the base station at the same time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254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FDMA (1G)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414313"/>
            <a:ext cx="8768866" cy="256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4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TDMA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149269"/>
            <a:ext cx="8625301" cy="252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13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F/TDMA (2G)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370139"/>
            <a:ext cx="8488362" cy="248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91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CDMA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2366964"/>
            <a:ext cx="8699500" cy="254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57826" y="5505798"/>
            <a:ext cx="240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Uses the whole band!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6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CDMA (sometimes shown like this:)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2366964"/>
            <a:ext cx="8496300" cy="24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26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CDMA (3G) (or this:)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66963"/>
            <a:ext cx="8721587" cy="255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11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457200" y="356712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Calibri" charset="0"/>
                <a:ea typeface="宋体" charset="0"/>
              </a:rPr>
              <a:t>Code Division Multiple Access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457200" y="1407157"/>
            <a:ext cx="8229600" cy="4649244"/>
          </a:xfrm>
        </p:spPr>
        <p:txBody>
          <a:bodyPr/>
          <a:lstStyle/>
          <a:p>
            <a:pPr eaLnBrk="1" hangingPunct="1"/>
            <a:r>
              <a:rPr lang="en-US" altLang="zh-CN" sz="2400" dirty="0">
                <a:latin typeface="Calibri" charset="0"/>
                <a:ea typeface="宋体" charset="0"/>
              </a:rPr>
              <a:t>Use of </a:t>
            </a:r>
            <a:r>
              <a:rPr lang="en-US" altLang="zh-CN" sz="2400" b="1" dirty="0">
                <a:latin typeface="Calibri" charset="0"/>
                <a:ea typeface="宋体" charset="0"/>
              </a:rPr>
              <a:t>orthogonal codes </a:t>
            </a:r>
            <a:r>
              <a:rPr lang="en-US" altLang="zh-CN" sz="2400" dirty="0">
                <a:latin typeface="Calibri" charset="0"/>
                <a:ea typeface="宋体" charset="0"/>
              </a:rPr>
              <a:t>to separate different transmissions</a:t>
            </a:r>
          </a:p>
          <a:p>
            <a:pPr eaLnBrk="1" hangingPunct="1"/>
            <a:r>
              <a:rPr lang="en-US" altLang="zh-CN" sz="2400" dirty="0">
                <a:latin typeface="Calibri" charset="0"/>
                <a:ea typeface="宋体" charset="0"/>
              </a:rPr>
              <a:t>Each symbol of bit is transmitted as a larger number of bits using </a:t>
            </a:r>
            <a:r>
              <a:rPr lang="en-US" altLang="zh-CN" sz="2400" dirty="0" smtClean="0">
                <a:latin typeface="Calibri" charset="0"/>
                <a:ea typeface="宋体" charset="0"/>
              </a:rPr>
              <a:t>a user-specific </a:t>
            </a:r>
            <a:r>
              <a:rPr lang="en-US" altLang="zh-CN" sz="2400" dirty="0">
                <a:latin typeface="Calibri" charset="0"/>
                <a:ea typeface="宋体" charset="0"/>
              </a:rPr>
              <a:t>code – </a:t>
            </a:r>
            <a:r>
              <a:rPr lang="en-US" altLang="zh-CN" sz="2400" b="1" dirty="0" smtClean="0">
                <a:latin typeface="Calibri" charset="0"/>
                <a:ea typeface="宋体" charset="0"/>
              </a:rPr>
              <a:t>spreading</a:t>
            </a:r>
            <a:endParaRPr lang="en-US" altLang="zh-CN" sz="2400" b="1" dirty="0">
              <a:latin typeface="Calibri" charset="0"/>
              <a:ea typeface="宋体" charset="0"/>
            </a:endParaRPr>
          </a:p>
          <a:p>
            <a:pPr lvl="1" eaLnBrk="1" hangingPunct="1"/>
            <a:r>
              <a:rPr lang="en-US" altLang="zh-CN" sz="2000" dirty="0">
                <a:latin typeface="Calibri" charset="0"/>
                <a:ea typeface="宋体" charset="0"/>
              </a:rPr>
              <a:t>Bandwidth occupied by the signal is much larger than the information transmission rate</a:t>
            </a:r>
          </a:p>
          <a:p>
            <a:pPr lvl="1" eaLnBrk="1" hangingPunct="1"/>
            <a:r>
              <a:rPr lang="en-US" altLang="zh-CN" sz="2000" dirty="0">
                <a:latin typeface="Calibri" charset="0"/>
                <a:ea typeface="宋体" charset="0"/>
              </a:rPr>
              <a:t>But all users use the same frequency band together</a:t>
            </a:r>
            <a:endParaRPr lang="zh-CN" altLang="en-US" sz="2000" dirty="0">
              <a:latin typeface="Calibri" charset="0"/>
              <a:ea typeface="宋体" charset="0"/>
            </a:endParaRPr>
          </a:p>
        </p:txBody>
      </p:sp>
      <p:pic>
        <p:nvPicPr>
          <p:cNvPr id="12292" name="Picture 2" descr="http://upload.wikimedia.org/wikipedia/commons/thumb/7/7e/Generation_of_CDMA.svg/750px-Generation_of_CDM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76224"/>
            <a:ext cx="71437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>
          <a:xfrm>
            <a:off x="7524750" y="4195324"/>
            <a:ext cx="0" cy="935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6372225" y="3906399"/>
            <a:ext cx="2592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/>
              <a:t>Orthogonal among users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62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Basics: Some Math</a:t>
            </a:r>
            <a:endParaRPr lang="en-US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9388" y="2069894"/>
            <a:ext cx="1692275" cy="422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52920" rIns="0" bIns="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6000" dirty="0">
                <a:latin typeface="Times New Roman" charset="0"/>
                <a:cs typeface="msmincho" charset="0"/>
              </a:rPr>
              <a:t> 1</a:t>
            </a:r>
          </a:p>
          <a:p>
            <a:pPr algn="ctr"/>
            <a:r>
              <a:rPr lang="en-US" sz="6000" dirty="0">
                <a:latin typeface="Times New Roman" charset="0"/>
                <a:cs typeface="msmincho" charset="0"/>
              </a:rPr>
              <a:t>x</a:t>
            </a:r>
          </a:p>
          <a:p>
            <a:pPr algn="ctr"/>
            <a:r>
              <a:rPr lang="en-US" sz="6000" dirty="0">
                <a:latin typeface="Times New Roman" charset="0"/>
                <a:cs typeface="msmincho" charset="0"/>
              </a:rPr>
              <a:t> 1</a:t>
            </a:r>
          </a:p>
          <a:p>
            <a:pPr algn="ctr"/>
            <a:r>
              <a:rPr lang="en-US" sz="6000" dirty="0">
                <a:latin typeface="Times New Roman" charset="0"/>
                <a:cs typeface="msmincho" charset="0"/>
              </a:rPr>
              <a:t>=</a:t>
            </a:r>
          </a:p>
          <a:p>
            <a:pPr algn="ctr"/>
            <a:r>
              <a:rPr lang="en-US" sz="6000" dirty="0">
                <a:latin typeface="Times New Roman" charset="0"/>
                <a:cs typeface="msmincho" charset="0"/>
              </a:rPr>
              <a:t> 1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71775" y="2077831"/>
            <a:ext cx="1692275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52920" rIns="0" bIns="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6000">
                <a:latin typeface="Times New Roman" charset="0"/>
                <a:cs typeface="msmincho" charset="0"/>
              </a:rPr>
              <a:t> 1</a:t>
            </a:r>
          </a:p>
          <a:p>
            <a:pPr algn="ctr"/>
            <a:r>
              <a:rPr lang="en-US" sz="6000">
                <a:latin typeface="Times New Roman" charset="0"/>
                <a:cs typeface="msmincho" charset="0"/>
              </a:rPr>
              <a:t>x</a:t>
            </a:r>
          </a:p>
          <a:p>
            <a:pPr algn="ctr"/>
            <a:r>
              <a:rPr lang="en-US" sz="6000">
                <a:latin typeface="Times New Roman" charset="0"/>
                <a:cs typeface="msmincho" charset="0"/>
              </a:rPr>
              <a:t>-1</a:t>
            </a:r>
          </a:p>
          <a:p>
            <a:pPr algn="ctr"/>
            <a:r>
              <a:rPr lang="en-US" sz="6000">
                <a:latin typeface="Times New Roman" charset="0"/>
                <a:cs typeface="msmincho" charset="0"/>
              </a:rPr>
              <a:t>=</a:t>
            </a:r>
          </a:p>
          <a:p>
            <a:pPr algn="ctr"/>
            <a:r>
              <a:rPr lang="en-US" sz="6000">
                <a:latin typeface="Times New Roman" charset="0"/>
                <a:cs typeface="msmincho" charset="0"/>
              </a:rPr>
              <a:t>-1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11750" y="2077831"/>
            <a:ext cx="1692275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52920" rIns="0" bIns="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6000">
                <a:latin typeface="Times New Roman" charset="0"/>
                <a:cs typeface="msmincho" charset="0"/>
              </a:rPr>
              <a:t>-1</a:t>
            </a:r>
          </a:p>
          <a:p>
            <a:pPr algn="ctr"/>
            <a:r>
              <a:rPr lang="en-US" sz="6000">
                <a:latin typeface="Times New Roman" charset="0"/>
                <a:cs typeface="msmincho" charset="0"/>
              </a:rPr>
              <a:t>x</a:t>
            </a:r>
          </a:p>
          <a:p>
            <a:pPr algn="ctr"/>
            <a:r>
              <a:rPr lang="en-US" sz="6000">
                <a:latin typeface="Times New Roman" charset="0"/>
                <a:cs typeface="msmincho" charset="0"/>
              </a:rPr>
              <a:t> 1</a:t>
            </a:r>
          </a:p>
          <a:p>
            <a:pPr algn="ctr"/>
            <a:r>
              <a:rPr lang="en-US" sz="6000">
                <a:latin typeface="Times New Roman" charset="0"/>
                <a:cs typeface="msmincho" charset="0"/>
              </a:rPr>
              <a:t>=</a:t>
            </a:r>
          </a:p>
          <a:p>
            <a:pPr algn="ctr"/>
            <a:r>
              <a:rPr lang="en-US" sz="6000">
                <a:latin typeface="Times New Roman" charset="0"/>
                <a:cs typeface="msmincho" charset="0"/>
              </a:rPr>
              <a:t>-1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451725" y="2077831"/>
            <a:ext cx="1692275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52920" rIns="0" bIns="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6000">
                <a:latin typeface="Times New Roman" charset="0"/>
                <a:cs typeface="msmincho" charset="0"/>
              </a:rPr>
              <a:t>-1</a:t>
            </a:r>
          </a:p>
          <a:p>
            <a:pPr algn="ctr"/>
            <a:r>
              <a:rPr lang="en-US" sz="6000">
                <a:latin typeface="Times New Roman" charset="0"/>
                <a:cs typeface="msmincho" charset="0"/>
              </a:rPr>
              <a:t>x</a:t>
            </a:r>
          </a:p>
          <a:p>
            <a:pPr algn="ctr"/>
            <a:r>
              <a:rPr lang="en-US" sz="6000">
                <a:latin typeface="Times New Roman" charset="0"/>
                <a:cs typeface="msmincho" charset="0"/>
              </a:rPr>
              <a:t> -1</a:t>
            </a:r>
          </a:p>
          <a:p>
            <a:pPr algn="ctr"/>
            <a:r>
              <a:rPr lang="en-US" sz="6000">
                <a:latin typeface="Times New Roman" charset="0"/>
                <a:cs typeface="msmincho" charset="0"/>
              </a:rPr>
              <a:t>=</a:t>
            </a:r>
          </a:p>
          <a:p>
            <a:pPr algn="ctr"/>
            <a:r>
              <a:rPr lang="en-US" sz="6000">
                <a:latin typeface="Times New Roman" charset="0"/>
                <a:cs typeface="msmincho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329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381997"/>
            <a:ext cx="8229600" cy="990600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Basic </a:t>
            </a:r>
            <a:r>
              <a:rPr lang="en-US" dirty="0" smtClean="0">
                <a:latin typeface="Helvetica" charset="0"/>
              </a:rPr>
              <a:t>Call</a:t>
            </a:r>
            <a:endParaRPr lang="en-US" dirty="0">
              <a:latin typeface="Helvetica" charset="0"/>
            </a:endParaRPr>
          </a:p>
        </p:txBody>
      </p:sp>
      <p:sp>
        <p:nvSpPr>
          <p:cNvPr id="27652" name="Line 3"/>
          <p:cNvSpPr>
            <a:spLocks noChangeShapeType="1"/>
          </p:cNvSpPr>
          <p:nvPr/>
        </p:nvSpPr>
        <p:spPr bwMode="auto">
          <a:xfrm>
            <a:off x="2813050" y="1905997"/>
            <a:ext cx="0" cy="480060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81188" y="1363072"/>
            <a:ext cx="1800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Calling terminal</a:t>
            </a:r>
          </a:p>
        </p:txBody>
      </p:sp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5556250" y="1905997"/>
            <a:ext cx="0" cy="236220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133975" y="1372597"/>
            <a:ext cx="947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Network</a:t>
            </a:r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8440738" y="1905997"/>
            <a:ext cx="0" cy="472440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88250" y="1363072"/>
            <a:ext cx="1560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Called terminal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2813050" y="2134597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787775" y="1815510"/>
            <a:ext cx="869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Off-hook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2813050" y="2591797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789363" y="2272710"/>
            <a:ext cx="865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Dial tone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2813050" y="3048997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854450" y="2729910"/>
            <a:ext cx="733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Dialing</a:t>
            </a: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2813050" y="3506197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554413" y="3187110"/>
            <a:ext cx="1335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Ring indication</a:t>
            </a: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5556250" y="3429997"/>
            <a:ext cx="2884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6400800" y="3125197"/>
            <a:ext cx="105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Alert signal</a:t>
            </a:r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flipH="1">
            <a:off x="5556250" y="3887197"/>
            <a:ext cx="2884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6538913" y="3568110"/>
            <a:ext cx="852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Off hook</a:t>
            </a:r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H="1">
            <a:off x="2813050" y="3963397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3181350" y="3644310"/>
            <a:ext cx="1946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Remove ring indication</a:t>
            </a: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2813050" y="4725397"/>
            <a:ext cx="5627688" cy="381000"/>
          </a:xfrm>
          <a:prstGeom prst="leftRightArrow">
            <a:avLst>
              <a:gd name="adj1" fmla="val 50000"/>
              <a:gd name="adj2" fmla="val 29541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4564063" y="4482510"/>
            <a:ext cx="2001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Bi-directional channel</a:t>
            </a:r>
          </a:p>
        </p:txBody>
      </p:sp>
      <p:sp>
        <p:nvSpPr>
          <p:cNvPr id="27674" name="Line 25"/>
          <p:cNvSpPr>
            <a:spLocks noChangeShapeType="1"/>
          </p:cNvSpPr>
          <p:nvPr/>
        </p:nvSpPr>
        <p:spPr bwMode="auto">
          <a:xfrm>
            <a:off x="5556250" y="5334997"/>
            <a:ext cx="0" cy="137160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2813050" y="5639797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3740150" y="5320710"/>
            <a:ext cx="820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On hook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5210175" y="5836647"/>
            <a:ext cx="693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Billing</a:t>
            </a:r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5556250" y="5715997"/>
            <a:ext cx="2884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6375400" y="5396910"/>
            <a:ext cx="1317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On hook signal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280988" y="2210797"/>
            <a:ext cx="1658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Resource allocation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266700" y="3110910"/>
            <a:ext cx="177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dirty="0"/>
              <a:t>Translation + routing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422275" y="4801597"/>
            <a:ext cx="1171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Conversation</a:t>
            </a:r>
          </a:p>
        </p:txBody>
      </p:sp>
    </p:spTree>
    <p:extLst>
      <p:ext uri="{BB962C8B-B14F-4D97-AF65-F5344CB8AC3E}">
        <p14:creationId xmlns:p14="http://schemas.microsoft.com/office/powerpoint/2010/main" val="22231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CDMA Example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6413" y="1439863"/>
            <a:ext cx="81803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3200" dirty="0">
                <a:latin typeface="Times New Roman" charset="0"/>
                <a:cs typeface="msmincho" charset="0"/>
              </a:rPr>
              <a:t>Low-Bandwidth Signal: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398"/>
            <a:ext cx="8732699" cy="85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9751" y="3240088"/>
            <a:ext cx="806312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3200" dirty="0">
                <a:latin typeface="Times New Roman" charset="0"/>
                <a:cs typeface="msmincho" charset="0"/>
              </a:rPr>
              <a:t>High-Bandwidth Spreading Code: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28663"/>
            <a:ext cx="8507412" cy="8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9751" y="5040313"/>
            <a:ext cx="81470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3200" dirty="0">
                <a:latin typeface="Times New Roman" charset="0"/>
                <a:cs typeface="msmincho" charset="0"/>
              </a:rPr>
              <a:t>...repeated...</a:t>
            </a:r>
          </a:p>
        </p:txBody>
      </p:sp>
    </p:spTree>
    <p:extLst>
      <p:ext uri="{BB962C8B-B14F-4D97-AF65-F5344CB8AC3E}">
        <p14:creationId xmlns:p14="http://schemas.microsoft.com/office/powerpoint/2010/main" val="131653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CDMA Example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6413" y="1439863"/>
            <a:ext cx="81803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3200">
                <a:latin typeface="Times New Roman" charset="0"/>
                <a:cs typeface="msmincho" charset="0"/>
              </a:rPr>
              <a:t>Low-Bandwidth Signal: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77272"/>
            <a:ext cx="8507412" cy="8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9751" y="3096529"/>
            <a:ext cx="81470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3200" dirty="0">
                <a:latin typeface="Times New Roman" charset="0"/>
                <a:cs typeface="msmincho" charset="0"/>
              </a:rPr>
              <a:t>High-Bandwidth Spreading Code: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22282"/>
            <a:ext cx="8507412" cy="8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9113" y="4542405"/>
            <a:ext cx="81676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3200" dirty="0">
                <a:latin typeface="Times New Roman" charset="0"/>
                <a:cs typeface="msmincho" charset="0"/>
              </a:rPr>
              <a:t>Mix is a simple </a:t>
            </a:r>
            <a:r>
              <a:rPr lang="en-US" sz="3200" dirty="0" smtClean="0">
                <a:latin typeface="Times New Roman" charset="0"/>
                <a:cs typeface="msmincho" charset="0"/>
              </a:rPr>
              <a:t>multiplication</a:t>
            </a:r>
            <a:endParaRPr lang="en-US" sz="3200" dirty="0">
              <a:latin typeface="Times New Roman" charset="0"/>
              <a:cs typeface="msmincho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72085"/>
            <a:ext cx="8507412" cy="8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39750" y="5897596"/>
            <a:ext cx="8147051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3200" dirty="0">
                <a:latin typeface="Times New Roman" charset="0"/>
                <a:cs typeface="msmincho" charset="0"/>
              </a:rPr>
              <a:t>… and </a:t>
            </a:r>
            <a:r>
              <a:rPr lang="en-US" sz="3200" dirty="0" smtClean="0">
                <a:latin typeface="Times New Roman" charset="0"/>
                <a:cs typeface="msmincho" charset="0"/>
              </a:rPr>
              <a:t>then transmit</a:t>
            </a:r>
            <a:r>
              <a:rPr lang="en-US" sz="3200" dirty="0">
                <a:latin typeface="Times New Roman" charset="0"/>
                <a:cs typeface="msmincho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78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CDMA Example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6413" y="1439863"/>
            <a:ext cx="81803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3200">
                <a:latin typeface="Times New Roman" charset="0"/>
                <a:cs typeface="msmincho" charset="0"/>
              </a:rPr>
              <a:t>To Decode / Receive, take the signal: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77272"/>
            <a:ext cx="876592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90379"/>
            <a:ext cx="876592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9750" y="2820454"/>
            <a:ext cx="81803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3200" dirty="0">
                <a:latin typeface="Times New Roman" charset="0"/>
                <a:cs typeface="msmincho" charset="0"/>
              </a:rPr>
              <a:t>Multiply by the </a:t>
            </a:r>
            <a:r>
              <a:rPr lang="en-US" sz="3200" b="1" dirty="0">
                <a:latin typeface="Times New Roman" charset="0"/>
                <a:cs typeface="msmincho" charset="0"/>
              </a:rPr>
              <a:t>same</a:t>
            </a:r>
            <a:r>
              <a:rPr lang="en-US" sz="3200" dirty="0">
                <a:latin typeface="Times New Roman" charset="0"/>
                <a:cs typeface="msmincho" charset="0"/>
              </a:rPr>
              <a:t> Spreading Code: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9113" y="4443018"/>
            <a:ext cx="81803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3200" dirty="0">
                <a:latin typeface="Times New Roman" charset="0"/>
                <a:cs typeface="msmincho" charset="0"/>
              </a:rPr>
              <a:t>… to get ...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50612"/>
            <a:ext cx="876592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29786"/>
            <a:ext cx="876592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03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Use Wrong Code?</a:t>
            </a:r>
            <a:endParaRPr lang="en-US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06413" y="1439863"/>
            <a:ext cx="8221519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3200" dirty="0">
                <a:latin typeface="Times New Roman" charset="0"/>
                <a:cs typeface="msmincho" charset="0"/>
              </a:rPr>
              <a:t>Take the same signal: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22057"/>
            <a:ext cx="881000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9750" y="2831497"/>
            <a:ext cx="8221519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3200" dirty="0">
                <a:latin typeface="Times New Roman" charset="0"/>
                <a:cs typeface="msmincho" charset="0"/>
              </a:rPr>
              <a:t>Multiply by the </a:t>
            </a:r>
            <a:r>
              <a:rPr lang="en-US" sz="3200" b="1" dirty="0">
                <a:latin typeface="Times New Roman" charset="0"/>
                <a:cs typeface="msmincho" charset="0"/>
              </a:rPr>
              <a:t>wrong</a:t>
            </a:r>
            <a:r>
              <a:rPr lang="en-US" sz="3200" dirty="0">
                <a:latin typeface="Times New Roman" charset="0"/>
                <a:cs typeface="msmincho" charset="0"/>
              </a:rPr>
              <a:t> Spreading Code: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68906"/>
            <a:ext cx="881000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9113" y="4310502"/>
            <a:ext cx="8221519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3200" dirty="0">
                <a:latin typeface="Times New Roman" charset="0"/>
                <a:cs typeface="msmincho" charset="0"/>
              </a:rPr>
              <a:t>… you get ...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68313" y="5749750"/>
            <a:ext cx="8221519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224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7191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ctr"/>
            <a:r>
              <a:rPr lang="en-US" sz="2800" dirty="0">
                <a:latin typeface="Times New Roman" charset="0"/>
                <a:cs typeface="msmincho" charset="0"/>
              </a:rPr>
              <a:t>… which clearly hasn't recovered the original signal.</a:t>
            </a:r>
          </a:p>
          <a:p>
            <a:pPr algn="ctr"/>
            <a:r>
              <a:rPr lang="en-US" sz="2800" dirty="0">
                <a:latin typeface="Times New Roman" charset="0"/>
                <a:cs typeface="msmincho" charset="0"/>
              </a:rPr>
              <a:t>Using wrong code is like being off-frequency.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40182"/>
            <a:ext cx="881000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88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right code AND accurate timing!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4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graphicFrame>
        <p:nvGraphicFramePr>
          <p:cNvPr id="9" name="Group 2"/>
          <p:cNvGraphicFramePr>
            <a:graphicFrameLocks noGrp="1"/>
          </p:cNvGraphicFramePr>
          <p:nvPr/>
        </p:nvGraphicFramePr>
        <p:xfrm>
          <a:off x="489600" y="1468955"/>
          <a:ext cx="8101440" cy="4099000"/>
        </p:xfrm>
        <a:graphic>
          <a:graphicData uri="http://schemas.openxmlformats.org/drawingml/2006/table">
            <a:tbl>
              <a:tblPr/>
              <a:tblGrid>
                <a:gridCol w="2468160"/>
                <a:gridCol w="347040"/>
                <a:gridCol w="347040"/>
                <a:gridCol w="347040"/>
                <a:gridCol w="347040"/>
                <a:gridCol w="34848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426240"/>
              </a:tblGrid>
              <a:tr h="98506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Data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685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66460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039469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Spreading Code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986504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CDMA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85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489600" y="1468955"/>
          <a:ext cx="8101440" cy="4099000"/>
        </p:xfrm>
        <a:graphic>
          <a:graphicData uri="http://schemas.openxmlformats.org/drawingml/2006/table">
            <a:tbl>
              <a:tblPr/>
              <a:tblGrid>
                <a:gridCol w="2468160"/>
                <a:gridCol w="347040"/>
                <a:gridCol w="347040"/>
                <a:gridCol w="347040"/>
                <a:gridCol w="347040"/>
                <a:gridCol w="34848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426240"/>
              </a:tblGrid>
              <a:tr h="98506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Data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685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66460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039469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Spreading Code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986504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CDMA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55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489600" y="1468955"/>
          <a:ext cx="8101440" cy="4099000"/>
        </p:xfrm>
        <a:graphic>
          <a:graphicData uri="http://schemas.openxmlformats.org/drawingml/2006/table">
            <a:tbl>
              <a:tblPr/>
              <a:tblGrid>
                <a:gridCol w="2468160"/>
                <a:gridCol w="347040"/>
                <a:gridCol w="347040"/>
                <a:gridCol w="347040"/>
                <a:gridCol w="347040"/>
                <a:gridCol w="34848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426240"/>
              </a:tblGrid>
              <a:tr h="98506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Data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685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66460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039469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Spreading Code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986504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CDMA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73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489600" y="1468955"/>
          <a:ext cx="8101440" cy="4099000"/>
        </p:xfrm>
        <a:graphic>
          <a:graphicData uri="http://schemas.openxmlformats.org/drawingml/2006/table">
            <a:tbl>
              <a:tblPr/>
              <a:tblGrid>
                <a:gridCol w="2468160"/>
                <a:gridCol w="347040"/>
                <a:gridCol w="347040"/>
                <a:gridCol w="347040"/>
                <a:gridCol w="347040"/>
                <a:gridCol w="34848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426240"/>
              </a:tblGrid>
              <a:tr h="98506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Data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685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66460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039469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Spreading Code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986504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CDMA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26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489600" y="1468955"/>
          <a:ext cx="8101440" cy="4099000"/>
        </p:xfrm>
        <a:graphic>
          <a:graphicData uri="http://schemas.openxmlformats.org/drawingml/2006/table">
            <a:tbl>
              <a:tblPr/>
              <a:tblGrid>
                <a:gridCol w="2468160"/>
                <a:gridCol w="347040"/>
                <a:gridCol w="347040"/>
                <a:gridCol w="347040"/>
                <a:gridCol w="347040"/>
                <a:gridCol w="34848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426240"/>
              </a:tblGrid>
              <a:tr h="98506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Data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685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66460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039469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Spreading Code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986504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CDMA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72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64276" y="36755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宋体" charset="0"/>
              </a:rPr>
              <a:t>Cellular Network Basics </a:t>
            </a:r>
          </a:p>
        </p:txBody>
      </p:sp>
      <p:sp>
        <p:nvSpPr>
          <p:cNvPr id="4099" name="Text Placeholder 3"/>
          <p:cNvSpPr>
            <a:spLocks noGrp="1"/>
          </p:cNvSpPr>
          <p:nvPr>
            <p:ph type="body" sz="half" idx="1"/>
          </p:nvPr>
        </p:nvSpPr>
        <p:spPr>
          <a:xfrm>
            <a:off x="457200" y="1559531"/>
            <a:ext cx="8229600" cy="2185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latin typeface="Calibri" charset="0"/>
                <a:ea typeface="宋体" charset="0"/>
              </a:rPr>
              <a:t>Cellular  </a:t>
            </a:r>
            <a:r>
              <a:rPr lang="en-US" sz="2200" dirty="0">
                <a:latin typeface="Calibri" charset="0"/>
                <a:ea typeface="宋体" charset="0"/>
              </a:rPr>
              <a:t>network/telephony is a </a:t>
            </a:r>
            <a:r>
              <a:rPr lang="en-US" sz="2200" i="1" dirty="0">
                <a:latin typeface="Calibri" charset="0"/>
                <a:ea typeface="宋体" charset="0"/>
              </a:rPr>
              <a:t>radio</a:t>
            </a:r>
            <a:r>
              <a:rPr lang="en-US" sz="2200" dirty="0">
                <a:latin typeface="Calibri" charset="0"/>
                <a:ea typeface="宋体" charset="0"/>
              </a:rPr>
              <a:t>-based technology; radio waves are electromagnetic waves that </a:t>
            </a:r>
            <a:r>
              <a:rPr lang="en-US" sz="2200" i="1" dirty="0">
                <a:latin typeface="Calibri" charset="0"/>
                <a:ea typeface="宋体" charset="0"/>
              </a:rPr>
              <a:t>antennas</a:t>
            </a:r>
            <a:r>
              <a:rPr lang="en-US" sz="2200" dirty="0">
                <a:latin typeface="Calibri" charset="0"/>
                <a:ea typeface="宋体" charset="0"/>
              </a:rPr>
              <a:t> propagate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latin typeface="Calibri" charset="0"/>
                <a:ea typeface="宋体" charset="0"/>
              </a:rPr>
              <a:t>Most signals are in the 850 MHz, 900 MHz, 1800 MHz, and 1900 MHz frequency bands</a:t>
            </a:r>
          </a:p>
          <a:p>
            <a:pPr eaLnBrk="1" hangingPunct="1">
              <a:lnSpc>
                <a:spcPct val="80000"/>
              </a:lnSpc>
            </a:pPr>
            <a:endParaRPr lang="en-US" sz="2200" dirty="0">
              <a:latin typeface="Calibri" charset="0"/>
              <a:ea typeface="宋体" charset="0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3201441"/>
            <a:ext cx="6624637" cy="2125662"/>
          </a:xfrm>
        </p:spPr>
      </p:pic>
      <p:sp>
        <p:nvSpPr>
          <p:cNvPr id="7" name="Left Brace 6"/>
          <p:cNvSpPr/>
          <p:nvPr/>
        </p:nvSpPr>
        <p:spPr>
          <a:xfrm rot="16200000">
            <a:off x="4800600" y="5019128"/>
            <a:ext cx="762000" cy="304800"/>
          </a:xfrm>
          <a:prstGeom prst="leftBrace">
            <a:avLst>
              <a:gd name="adj1" fmla="val 25000"/>
              <a:gd name="adj2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fr-FR"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2971800" y="5552528"/>
            <a:ext cx="4191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5F5F5F"/>
                </a:solidFill>
                <a:latin typeface="Georgia" charset="0"/>
              </a:rPr>
              <a:t>Cell phones operate in this frequency range (note the </a:t>
            </a:r>
            <a:r>
              <a:rPr lang="en-US" i="1">
                <a:solidFill>
                  <a:srgbClr val="5F5F5F"/>
                </a:solidFill>
                <a:latin typeface="Georgia" charset="0"/>
              </a:rPr>
              <a:t>logarithmic</a:t>
            </a:r>
            <a:r>
              <a:rPr lang="en-US">
                <a:solidFill>
                  <a:srgbClr val="5F5F5F"/>
                </a:solidFill>
                <a:latin typeface="Georgia" charset="0"/>
              </a:rPr>
              <a:t> scale)</a:t>
            </a:r>
          </a:p>
        </p:txBody>
      </p:sp>
    </p:spTree>
    <p:extLst>
      <p:ext uri="{BB962C8B-B14F-4D97-AF65-F5344CB8AC3E}">
        <p14:creationId xmlns:p14="http://schemas.microsoft.com/office/powerpoint/2010/main" val="177270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489600" y="1468955"/>
          <a:ext cx="8101440" cy="4099000"/>
        </p:xfrm>
        <a:graphic>
          <a:graphicData uri="http://schemas.openxmlformats.org/drawingml/2006/table">
            <a:tbl>
              <a:tblPr/>
              <a:tblGrid>
                <a:gridCol w="2468160"/>
                <a:gridCol w="347040"/>
                <a:gridCol w="347040"/>
                <a:gridCol w="347040"/>
                <a:gridCol w="347040"/>
                <a:gridCol w="34848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426240"/>
              </a:tblGrid>
              <a:tr h="98506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Data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685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66460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039469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Spreading Code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986504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CDMA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64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489600" y="1468955"/>
          <a:ext cx="8101440" cy="4099000"/>
        </p:xfrm>
        <a:graphic>
          <a:graphicData uri="http://schemas.openxmlformats.org/drawingml/2006/table">
            <a:tbl>
              <a:tblPr/>
              <a:tblGrid>
                <a:gridCol w="2468160"/>
                <a:gridCol w="347040"/>
                <a:gridCol w="347040"/>
                <a:gridCol w="347040"/>
                <a:gridCol w="347040"/>
                <a:gridCol w="34848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426240"/>
              </a:tblGrid>
              <a:tr h="98506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Data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685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66460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039469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Spreading Code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986504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CDMA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73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619745"/>
              </p:ext>
            </p:extLst>
          </p:nvPr>
        </p:nvGraphicFramePr>
        <p:xfrm>
          <a:off x="489600" y="1468955"/>
          <a:ext cx="8101440" cy="4099000"/>
        </p:xfrm>
        <a:graphic>
          <a:graphicData uri="http://schemas.openxmlformats.org/drawingml/2006/table">
            <a:tbl>
              <a:tblPr/>
              <a:tblGrid>
                <a:gridCol w="2468160"/>
                <a:gridCol w="347040"/>
                <a:gridCol w="347040"/>
                <a:gridCol w="347040"/>
                <a:gridCol w="347040"/>
                <a:gridCol w="34848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426240"/>
              </a:tblGrid>
              <a:tr h="98506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Data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685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66460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039469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Spreading </a:t>
                      </a:r>
                      <a:r>
                        <a:rPr kumimoji="0" lang="en-US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Code A</a:t>
                      </a:r>
                      <a:endParaRPr kumimoji="0" 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S Gothic" charset="0"/>
                      </a:endParaRP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986504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CDMA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29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925290"/>
              </p:ext>
            </p:extLst>
          </p:nvPr>
        </p:nvGraphicFramePr>
        <p:xfrm>
          <a:off x="489600" y="1468955"/>
          <a:ext cx="8101440" cy="4099000"/>
        </p:xfrm>
        <a:graphic>
          <a:graphicData uri="http://schemas.openxmlformats.org/drawingml/2006/table">
            <a:tbl>
              <a:tblPr/>
              <a:tblGrid>
                <a:gridCol w="2468160"/>
                <a:gridCol w="347040"/>
                <a:gridCol w="347040"/>
                <a:gridCol w="347040"/>
                <a:gridCol w="347040"/>
                <a:gridCol w="34848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347040"/>
                <a:gridCol w="426240"/>
              </a:tblGrid>
              <a:tr h="98506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Data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685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66460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039469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Spreading </a:t>
                      </a:r>
                      <a:r>
                        <a:rPr kumimoji="0" lang="en-US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Code B</a:t>
                      </a:r>
                      <a:endParaRPr kumimoji="0" 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S Gothic" charset="0"/>
                      </a:endParaRP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S Gothic" charset="0"/>
                      </a:endParaRP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S Gothic" charset="0"/>
                      </a:endParaRP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S Gothic" charset="0"/>
                      </a:endParaRP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S Gothic" charset="0"/>
                      </a:endParaRP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S Gothic" charset="0"/>
                      </a:endParaRP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S Gothic" charset="0"/>
                      </a:endParaRP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S Gothic" charset="0"/>
                      </a:endParaRP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S Gothic" charset="0"/>
                      </a:endParaRP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S Gothic" charset="0"/>
                      </a:endParaRP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986504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CDMA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S Gothic" charset="0"/>
                      </a:endParaRP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S Gothic" charset="0"/>
                      </a:endParaRP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S Gothic" charset="0"/>
                      </a:endParaRP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S Gothic" charset="0"/>
                      </a:endParaRP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S Gothic" charset="0"/>
                      </a:endParaRP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S Gothic" charset="0"/>
                      </a:endParaRP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S Gothic" charset="0"/>
                      </a:endParaRP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S Gothic" charset="0"/>
                      </a:endParaRP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81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508321" y="1661934"/>
          <a:ext cx="8095680" cy="5005459"/>
        </p:xfrm>
        <a:graphic>
          <a:graphicData uri="http://schemas.openxmlformats.org/drawingml/2006/table">
            <a:tbl>
              <a:tblPr/>
              <a:tblGrid>
                <a:gridCol w="2468160"/>
                <a:gridCol w="351360"/>
                <a:gridCol w="351360"/>
                <a:gridCol w="351360"/>
                <a:gridCol w="351360"/>
                <a:gridCol w="35280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5680"/>
              </a:tblGrid>
              <a:tr h="1039469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CDMA</a:t>
                      </a:r>
                    </a:p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A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039469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CMDA</a:t>
                      </a:r>
                    </a:p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B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NOISE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4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4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4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BAND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3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508321" y="1661934"/>
          <a:ext cx="8095680" cy="5005459"/>
        </p:xfrm>
        <a:graphic>
          <a:graphicData uri="http://schemas.openxmlformats.org/drawingml/2006/table">
            <a:tbl>
              <a:tblPr/>
              <a:tblGrid>
                <a:gridCol w="2468160"/>
                <a:gridCol w="351360"/>
                <a:gridCol w="351360"/>
                <a:gridCol w="351360"/>
                <a:gridCol w="351360"/>
                <a:gridCol w="35280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5680"/>
              </a:tblGrid>
              <a:tr h="1039469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CDMA</a:t>
                      </a:r>
                    </a:p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A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039469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CMDA</a:t>
                      </a:r>
                    </a:p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B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+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NOISE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4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4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4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BAND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0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7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6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4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4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89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776888"/>
              </p:ext>
            </p:extLst>
          </p:nvPr>
        </p:nvGraphicFramePr>
        <p:xfrm>
          <a:off x="535680" y="1293256"/>
          <a:ext cx="8249760" cy="5034596"/>
        </p:xfrm>
        <a:graphic>
          <a:graphicData uri="http://schemas.openxmlformats.org/drawingml/2006/table">
            <a:tbl>
              <a:tblPr/>
              <a:tblGrid>
                <a:gridCol w="2620800"/>
                <a:gridCol w="351360"/>
                <a:gridCol w="351360"/>
                <a:gridCol w="351360"/>
                <a:gridCol w="351360"/>
                <a:gridCol w="35280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7120"/>
              </a:tblGrid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BAND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0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7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6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4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4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49685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66460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039469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Spreading </a:t>
                      </a:r>
                      <a:r>
                        <a:rPr kumimoji="0" lang="en-US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Code A</a:t>
                      </a:r>
                      <a:endParaRPr kumimoji="0" 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S Gothic" charset="0"/>
                      </a:endParaRP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Demod</a:t>
                      </a:r>
                    </a:p>
                  </a:txBody>
                  <a:tcPr marL="81638" marR="81638" marT="71261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Add these</a:t>
                      </a:r>
                    </a:p>
                  </a:txBody>
                  <a:tcPr marL="81638" marR="81638" marT="71261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└───────┬───────┘</a:t>
                      </a:r>
                    </a:p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</a:t>
                      </a:r>
                    </a:p>
                  </a:txBody>
                  <a:tcPr marL="81638" marR="81638" marT="56859" marB="42456" horzOverflow="overflow">
                    <a:lnL>
                      <a:noFill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└───────┬───────┘</a:t>
                      </a:r>
                    </a:p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</a:t>
                      </a:r>
                    </a:p>
                  </a:txBody>
                  <a:tcPr marL="81638" marR="81638" marT="56859" marB="42456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Total</a:t>
                      </a:r>
                    </a:p>
                  </a:txBody>
                  <a:tcPr marL="81638" marR="81638" marT="71261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gridSpan="8"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>
                      <a:noFill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 or -1?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gridSpan="8"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>
                      <a:noFill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 anchor="ctr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5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graphicFrame>
        <p:nvGraphicFramePr>
          <p:cNvPr id="5" name="Group 2"/>
          <p:cNvGraphicFramePr>
            <a:graphicFrameLocks noGrp="1"/>
          </p:cNvGraphicFramePr>
          <p:nvPr/>
        </p:nvGraphicFramePr>
        <p:xfrm>
          <a:off x="535680" y="1290376"/>
          <a:ext cx="8249760" cy="5034596"/>
        </p:xfrm>
        <a:graphic>
          <a:graphicData uri="http://schemas.openxmlformats.org/drawingml/2006/table">
            <a:tbl>
              <a:tblPr/>
              <a:tblGrid>
                <a:gridCol w="2620800"/>
                <a:gridCol w="351360"/>
                <a:gridCol w="351360"/>
                <a:gridCol w="351360"/>
                <a:gridCol w="351360"/>
                <a:gridCol w="35280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7120"/>
              </a:tblGrid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BAND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0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7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6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4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4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49685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66460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039469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Spreading Code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Demod</a:t>
                      </a:r>
                    </a:p>
                  </a:txBody>
                  <a:tcPr marL="81638" marR="81638" marT="71261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0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-2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-3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7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-3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-6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-4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-4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-5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Add these</a:t>
                      </a:r>
                    </a:p>
                  </a:txBody>
                  <a:tcPr marL="81638" marR="81638" marT="71261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└───────┬───────┘</a:t>
                      </a:r>
                    </a:p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</a:t>
                      </a:r>
                    </a:p>
                  </a:txBody>
                  <a:tcPr marL="81638" marR="81638" marT="56859" marB="42456" horzOverflow="overflow">
                    <a:lnL>
                      <a:noFill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└───────┬───────┘</a:t>
                      </a:r>
                    </a:p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</a:t>
                      </a:r>
                    </a:p>
                  </a:txBody>
                  <a:tcPr marL="81638" marR="81638" marT="56859" marB="42456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Total</a:t>
                      </a:r>
                    </a:p>
                  </a:txBody>
                  <a:tcPr marL="81638" marR="81638" marT="71261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gridSpan="8"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>
                      <a:noFill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 or -1?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gridSpan="8"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>
                      <a:noFill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 anchor="ctr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86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535680" y="1290376"/>
          <a:ext cx="8248320" cy="5034596"/>
        </p:xfrm>
        <a:graphic>
          <a:graphicData uri="http://schemas.openxmlformats.org/drawingml/2006/table">
            <a:tbl>
              <a:tblPr/>
              <a:tblGrid>
                <a:gridCol w="2620800"/>
                <a:gridCol w="351360"/>
                <a:gridCol w="351360"/>
                <a:gridCol w="351360"/>
                <a:gridCol w="351360"/>
                <a:gridCol w="35280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5680"/>
              </a:tblGrid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BAND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0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7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6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4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4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49685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66460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039469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Spreading Code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Demod</a:t>
                      </a:r>
                    </a:p>
                  </a:txBody>
                  <a:tcPr marL="81638" marR="81638" marT="71261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0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-2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-3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7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-3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-6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-4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-4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-5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Add these</a:t>
                      </a:r>
                    </a:p>
                  </a:txBody>
                  <a:tcPr marL="81638" marR="81638" marT="71261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└───────┬───────┘</a:t>
                      </a:r>
                    </a:p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</a:t>
                      </a:r>
                    </a:p>
                  </a:txBody>
                  <a:tcPr marL="81638" marR="81638" marT="56859" marB="42456" horzOverflow="overflow">
                    <a:lnL>
                      <a:noFill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└───────┬───────┘</a:t>
                      </a:r>
                    </a:p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</a:t>
                      </a:r>
                    </a:p>
                  </a:txBody>
                  <a:tcPr marL="81638" marR="81638" marT="56859" marB="42456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Total</a:t>
                      </a:r>
                    </a:p>
                  </a:txBody>
                  <a:tcPr marL="81638" marR="81638" marT="71261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9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-3</a:t>
                      </a:r>
                    </a:p>
                  </a:txBody>
                  <a:tcPr marL="81638" marR="81638" marT="56859" marB="42456" anchor="ctr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 or -1?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gridSpan="8">
                  <a:txBody>
                    <a:bodyPr/>
                    <a:lstStyle/>
                    <a:p>
                      <a:endParaRPr lang="en-US" sz="1600"/>
                    </a:p>
                  </a:txBody>
                  <a:tcPr marL="82944" marR="82944" marT="41476" marB="41476" anchor="ctr" horzOverflow="overflow">
                    <a:lnL>
                      <a:noFill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44" marR="82944" marT="41476" marB="41476" anchor="ctr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05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535680" y="1290376"/>
          <a:ext cx="8249760" cy="5034596"/>
        </p:xfrm>
        <a:graphic>
          <a:graphicData uri="http://schemas.openxmlformats.org/drawingml/2006/table">
            <a:tbl>
              <a:tblPr/>
              <a:tblGrid>
                <a:gridCol w="2620800"/>
                <a:gridCol w="351360"/>
                <a:gridCol w="351360"/>
                <a:gridCol w="351360"/>
                <a:gridCol w="351360"/>
                <a:gridCol w="35280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1360"/>
                <a:gridCol w="357120"/>
              </a:tblGrid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BAND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0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7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32655" marR="32655" marT="47061" marB="32659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6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4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4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49685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66460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x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039469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Spreading Code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=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Demod</a:t>
                      </a:r>
                    </a:p>
                  </a:txBody>
                  <a:tcPr marL="81638" marR="81638" marT="71261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0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-2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-3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7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-3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2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-6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-4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-4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3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-5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5</a:t>
                      </a:r>
                    </a:p>
                  </a:txBody>
                  <a:tcPr marL="81638" marR="81638" marT="56859" marB="42456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Add these</a:t>
                      </a:r>
                    </a:p>
                  </a:txBody>
                  <a:tcPr marL="81638" marR="81638" marT="71261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└───────┬───────┘</a:t>
                      </a:r>
                    </a:p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</a:t>
                      </a:r>
                    </a:p>
                  </a:txBody>
                  <a:tcPr marL="81638" marR="81638" marT="56859" marB="42456" horzOverflow="overflow">
                    <a:lnL>
                      <a:noFill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└───────┬───────┘</a:t>
                      </a:r>
                    </a:p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</a:t>
                      </a:r>
                    </a:p>
                  </a:txBody>
                  <a:tcPr marL="81638" marR="81638" marT="56859" marB="42456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Total</a:t>
                      </a:r>
                    </a:p>
                  </a:txBody>
                  <a:tcPr marL="81638" marR="81638" marT="71261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9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-3</a:t>
                      </a:r>
                    </a:p>
                  </a:txBody>
                  <a:tcPr marL="81638" marR="81638" marT="56859" marB="42456" anchor="ctr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593">
                <a:tc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 or -1?</a:t>
                      </a:r>
                    </a:p>
                  </a:txBody>
                  <a:tcPr marL="81638" marR="81638" marT="71261" marB="42456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1</a:t>
                      </a:r>
                    </a:p>
                  </a:txBody>
                  <a:tcPr marL="81638" marR="81638" marT="56859" marB="42456" anchor="ctr" horzOverflow="overflow">
                    <a:lnL>
                      <a:noFill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S Gothic" charset="0"/>
                        </a:rPr>
                        <a:t>-1</a:t>
                      </a:r>
                    </a:p>
                  </a:txBody>
                  <a:tcPr marL="81638" marR="81638" marT="56859" marB="42456" anchor="ctr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8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457200" y="378534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Calibri" charset="0"/>
                <a:ea typeface="宋体" charset="0"/>
              </a:rPr>
              <a:t>Cellular Network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468313" y="1566285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zh-CN" sz="2400" b="1" dirty="0">
                <a:latin typeface="Calibri" charset="0"/>
                <a:ea typeface="宋体" charset="0"/>
              </a:rPr>
              <a:t>Base stations </a:t>
            </a:r>
            <a:r>
              <a:rPr lang="en-US" altLang="zh-CN" sz="2400" dirty="0">
                <a:latin typeface="Calibri" charset="0"/>
                <a:ea typeface="宋体" charset="0"/>
              </a:rPr>
              <a:t>transmit to and receive from </a:t>
            </a:r>
            <a:r>
              <a:rPr lang="en-US" altLang="zh-CN" sz="2400" dirty="0" smtClean="0">
                <a:latin typeface="Calibri" charset="0"/>
                <a:ea typeface="宋体" charset="0"/>
              </a:rPr>
              <a:t>mobile devices </a:t>
            </a:r>
            <a:r>
              <a:rPr lang="en-US" altLang="zh-CN" sz="2400" dirty="0">
                <a:latin typeface="Calibri" charset="0"/>
                <a:ea typeface="宋体" charset="0"/>
              </a:rPr>
              <a:t>at the assigned spectrum</a:t>
            </a:r>
          </a:p>
          <a:p>
            <a:pPr lvl="1" eaLnBrk="1" hangingPunct="1"/>
            <a:r>
              <a:rPr lang="en-US" altLang="zh-CN" sz="2000" dirty="0">
                <a:latin typeface="Calibri" charset="0"/>
                <a:ea typeface="宋体" charset="0"/>
              </a:rPr>
              <a:t>Multiple base stations use the same spectrum (</a:t>
            </a:r>
            <a:r>
              <a:rPr lang="en-US" altLang="zh-CN" sz="2000" b="1" dirty="0">
                <a:latin typeface="Calibri" charset="0"/>
                <a:ea typeface="宋体" charset="0"/>
              </a:rPr>
              <a:t>spectral reuse</a:t>
            </a:r>
            <a:r>
              <a:rPr lang="en-US" altLang="zh-CN" sz="2000" dirty="0">
                <a:latin typeface="Calibri" charset="0"/>
                <a:ea typeface="宋体" charset="0"/>
              </a:rPr>
              <a:t>)</a:t>
            </a:r>
          </a:p>
          <a:p>
            <a:pPr eaLnBrk="1" hangingPunct="1"/>
            <a:r>
              <a:rPr lang="en-US" altLang="zh-CN" sz="2400" dirty="0">
                <a:latin typeface="Calibri" charset="0"/>
                <a:ea typeface="宋体" charset="0"/>
              </a:rPr>
              <a:t>The service area of each base station is called a </a:t>
            </a:r>
            <a:r>
              <a:rPr lang="en-US" altLang="zh-CN" sz="2400" b="1" dirty="0">
                <a:latin typeface="Calibri" charset="0"/>
                <a:ea typeface="宋体" charset="0"/>
              </a:rPr>
              <a:t>cell</a:t>
            </a:r>
          </a:p>
          <a:p>
            <a:pPr eaLnBrk="1" hangingPunct="1"/>
            <a:r>
              <a:rPr lang="en-US" altLang="zh-CN" sz="2400" dirty="0">
                <a:latin typeface="Calibri" charset="0"/>
                <a:ea typeface="宋体" charset="0"/>
              </a:rPr>
              <a:t>Each mobile terminal is typically served by the ‘closest’ base stations</a:t>
            </a:r>
          </a:p>
          <a:p>
            <a:pPr lvl="1" eaLnBrk="1" hangingPunct="1"/>
            <a:r>
              <a:rPr lang="en-US" altLang="zh-CN" sz="2000" b="1" dirty="0">
                <a:latin typeface="Calibri" charset="0"/>
                <a:ea typeface="宋体" charset="0"/>
              </a:rPr>
              <a:t>Handoff</a:t>
            </a:r>
            <a:r>
              <a:rPr lang="en-US" altLang="zh-CN" sz="2000" dirty="0">
                <a:latin typeface="Calibri" charset="0"/>
                <a:ea typeface="宋体" charset="0"/>
              </a:rPr>
              <a:t> when terminals move</a:t>
            </a:r>
            <a:endParaRPr lang="zh-CN" altLang="en-US" sz="2000" dirty="0">
              <a:latin typeface="Calibri" charset="0"/>
              <a:ea typeface="宋体" charset="0"/>
            </a:endParaRPr>
          </a:p>
        </p:txBody>
      </p:sp>
      <p:pic>
        <p:nvPicPr>
          <p:cNvPr id="5124" name="Picture 2" descr="http://www.orms-today.org/orms-4-02/art/bourjolly_F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33" y="3644572"/>
            <a:ext cx="44577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60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Calibri" charset="0"/>
                <a:ea typeface="宋体" charset="0"/>
              </a:rPr>
              <a:t>GSM (2G)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Calibri" charset="0"/>
                <a:ea typeface="宋体" charset="0"/>
              </a:rPr>
              <a:t>Abbreviation for Global System for Mobile Communications</a:t>
            </a:r>
          </a:p>
          <a:p>
            <a:pPr eaLnBrk="1" hangingPunct="1"/>
            <a:r>
              <a:rPr lang="en-US" altLang="zh-CN" dirty="0">
                <a:latin typeface="Calibri" charset="0"/>
                <a:ea typeface="宋体" charset="0"/>
              </a:rPr>
              <a:t>Concurrent development in USA and Europe in the </a:t>
            </a:r>
            <a:r>
              <a:rPr lang="en-US" altLang="zh-CN" dirty="0" smtClean="0">
                <a:latin typeface="Calibri" charset="0"/>
                <a:ea typeface="宋体" charset="0"/>
              </a:rPr>
              <a:t>1980s</a:t>
            </a:r>
            <a:endParaRPr lang="en-US" altLang="zh-CN" dirty="0">
              <a:latin typeface="Calibri" charset="0"/>
              <a:ea typeface="宋体" charset="0"/>
            </a:endParaRPr>
          </a:p>
          <a:p>
            <a:pPr eaLnBrk="1" hangingPunct="1"/>
            <a:r>
              <a:rPr lang="en-US" altLang="zh-CN" dirty="0">
                <a:latin typeface="Calibri" charset="0"/>
                <a:ea typeface="宋体" charset="0"/>
              </a:rPr>
              <a:t>The European system was called GSM and deployed in the early </a:t>
            </a:r>
            <a:r>
              <a:rPr lang="en-US" altLang="zh-CN" dirty="0" smtClean="0">
                <a:latin typeface="Calibri" charset="0"/>
                <a:ea typeface="宋体" charset="0"/>
              </a:rPr>
              <a:t>1990s</a:t>
            </a:r>
            <a:endParaRPr lang="en-US" altLang="zh-CN" dirty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0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GSM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lnSpc>
                <a:spcPct val="80000"/>
              </a:lnSpc>
            </a:pPr>
            <a:r>
              <a:rPr lang="en-US" altLang="zh-CN" sz="2800" dirty="0">
                <a:latin typeface="Calibri" charset="0"/>
                <a:ea typeface="宋体" charset="0"/>
              </a:rPr>
              <a:t>Voice, 3.1 </a:t>
            </a:r>
            <a:r>
              <a:rPr lang="en-US" altLang="zh-CN" sz="2800" dirty="0" smtClean="0">
                <a:latin typeface="Calibri" charset="0"/>
                <a:ea typeface="宋体" charset="0"/>
              </a:rPr>
              <a:t>kHz</a:t>
            </a:r>
          </a:p>
          <a:p>
            <a:pPr marL="342900" lvl="2" indent="-342900">
              <a:lnSpc>
                <a:spcPct val="80000"/>
              </a:lnSpc>
            </a:pPr>
            <a:r>
              <a:rPr lang="en-US" sz="2800" b="1" dirty="0">
                <a:latin typeface="Calibri" charset="0"/>
                <a:ea typeface="宋体" charset="0"/>
              </a:rPr>
              <a:t>Short Message Service (SMS) </a:t>
            </a:r>
            <a:endParaRPr lang="en-US" sz="2800" b="1" dirty="0" smtClean="0">
              <a:latin typeface="Calibri" charset="0"/>
              <a:ea typeface="宋体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 charset="0"/>
                <a:ea typeface="宋体" charset="0"/>
              </a:rPr>
              <a:t>1985 GSM standard that allows messages of at most 160 chars. (incl. spaces) to be sent between handsets and other stations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 charset="0"/>
                <a:ea typeface="宋体" charset="0"/>
              </a:rPr>
              <a:t>Multi-billion $ </a:t>
            </a:r>
            <a:r>
              <a:rPr lang="en-US" dirty="0" smtClean="0">
                <a:latin typeface="Calibri" charset="0"/>
                <a:ea typeface="宋体" charset="0"/>
              </a:rPr>
              <a:t>industry</a:t>
            </a:r>
            <a:endParaRPr lang="en-US" sz="2800" dirty="0">
              <a:latin typeface="Calibri" charset="0"/>
              <a:ea typeface="宋体" charset="0"/>
            </a:endParaRPr>
          </a:p>
          <a:p>
            <a:pPr marL="342900" lvl="2" indent="-342900">
              <a:lnSpc>
                <a:spcPct val="80000"/>
              </a:lnSpc>
            </a:pPr>
            <a:r>
              <a:rPr lang="en-US" sz="2800" dirty="0">
                <a:latin typeface="Calibri" charset="0"/>
                <a:ea typeface="宋体" charset="0"/>
              </a:rPr>
              <a:t>General Packet Radio Service (GPRS)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 charset="0"/>
                <a:ea typeface="宋体" charset="0"/>
              </a:rPr>
              <a:t>GSM upgrade that provides IP-based packet data transmission up to 114 kbps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 charset="0"/>
                <a:ea typeface="宋体" charset="0"/>
              </a:rPr>
              <a:t>Users can “simultaneously” make calls and send data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 charset="0"/>
                <a:ea typeface="宋体" charset="0"/>
              </a:rPr>
              <a:t>GPRS provides “always on” Internet access and the Multimedia Messaging Service (MMS) whereby users can send rich text, audio, video messages to each other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 charset="0"/>
                <a:ea typeface="宋体" charset="0"/>
              </a:rPr>
              <a:t>Performance degrades as number of users increase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 charset="0"/>
                <a:ea typeface="宋体" charset="0"/>
              </a:rPr>
              <a:t>GPRS is an example of</a:t>
            </a:r>
            <a:r>
              <a:rPr lang="en-US" b="1" dirty="0">
                <a:latin typeface="Calibri" charset="0"/>
                <a:ea typeface="宋体" charset="0"/>
              </a:rPr>
              <a:t> 2.5G telephony – 2G service similar to </a:t>
            </a:r>
            <a:r>
              <a:rPr lang="en-US" b="1" dirty="0" smtClean="0">
                <a:latin typeface="Calibri" charset="0"/>
                <a:ea typeface="宋体" charset="0"/>
              </a:rPr>
              <a:t>3G</a:t>
            </a:r>
            <a:endParaRPr lang="en-US" b="1" dirty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2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457200" y="378798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Calibri" charset="0"/>
                <a:ea typeface="宋体" charset="0"/>
              </a:rPr>
              <a:t>GSM Channels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477838" y="4187814"/>
            <a:ext cx="8229600" cy="2590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000" dirty="0">
                <a:latin typeface="Calibri" charset="0"/>
                <a:ea typeface="宋体" charset="0"/>
              </a:rPr>
              <a:t>Physical Channel: Each timeslot on a carrier is referred to as a physical channel</a:t>
            </a:r>
          </a:p>
          <a:p>
            <a:pPr eaLnBrk="1" hangingPunct="1"/>
            <a:r>
              <a:rPr lang="en-US" altLang="zh-CN" sz="2000" dirty="0">
                <a:latin typeface="Calibri" charset="0"/>
                <a:ea typeface="宋体" charset="0"/>
              </a:rPr>
              <a:t>Logical Channel: Variety of information is transmitted between the MS and BTS. Different types of logical channels:</a:t>
            </a:r>
          </a:p>
          <a:p>
            <a:pPr lvl="1" eaLnBrk="1" hangingPunct="1"/>
            <a:r>
              <a:rPr lang="en-US" altLang="zh-CN" sz="2000" dirty="0">
                <a:latin typeface="Calibri" charset="0"/>
                <a:ea typeface="宋体" charset="0"/>
              </a:rPr>
              <a:t>Traffic channel</a:t>
            </a:r>
          </a:p>
          <a:p>
            <a:pPr lvl="1" eaLnBrk="1" hangingPunct="1"/>
            <a:r>
              <a:rPr lang="en-US" altLang="zh-CN" sz="2000" dirty="0">
                <a:latin typeface="Calibri" charset="0"/>
                <a:ea typeface="宋体" charset="0"/>
              </a:rPr>
              <a:t>Control Channel</a:t>
            </a:r>
            <a:endParaRPr lang="zh-CN" altLang="en-US" sz="2000" dirty="0">
              <a:latin typeface="Calibri" charset="0"/>
              <a:ea typeface="宋体" charset="0"/>
            </a:endParaRPr>
          </a:p>
        </p:txBody>
      </p:sp>
      <p:graphicFrame>
        <p:nvGraphicFramePr>
          <p:cNvPr id="1638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59926"/>
              </p:ext>
            </p:extLst>
          </p:nvPr>
        </p:nvGraphicFramePr>
        <p:xfrm>
          <a:off x="2184985" y="1327891"/>
          <a:ext cx="82867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6" name="Bitmap Image" r:id="rId4" imgW="828791" imgH="2295238" progId="PBrush">
                  <p:embed/>
                </p:oleObj>
              </mc:Choice>
              <mc:Fallback>
                <p:oleObj name="Bitmap Image" r:id="rId4" imgW="828791" imgH="229523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985" y="1327891"/>
                        <a:ext cx="828675" cy="26765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977115"/>
              </p:ext>
            </p:extLst>
          </p:nvPr>
        </p:nvGraphicFramePr>
        <p:xfrm>
          <a:off x="6116638" y="2805102"/>
          <a:ext cx="1143000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7" name="Bitmap Image" r:id="rId6" imgW="638264" imgH="428798" progId="PBrush">
                  <p:embed/>
                </p:oleObj>
              </mc:Choice>
              <mc:Fallback>
                <p:oleObj name="Bitmap Image" r:id="rId6" imgW="638264" imgH="42879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638" y="2805102"/>
                        <a:ext cx="1143000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Freeform 16"/>
          <p:cNvSpPr>
            <a:spLocks/>
          </p:cNvSpPr>
          <p:nvPr/>
        </p:nvSpPr>
        <p:spPr bwMode="auto">
          <a:xfrm>
            <a:off x="2916238" y="1738302"/>
            <a:ext cx="4038600" cy="1066800"/>
          </a:xfrm>
          <a:custGeom>
            <a:avLst/>
            <a:gdLst>
              <a:gd name="T0" fmla="*/ 0 w 2352"/>
              <a:gd name="T1" fmla="*/ 0 h 624"/>
              <a:gd name="T2" fmla="*/ 2147483647 w 2352"/>
              <a:gd name="T3" fmla="*/ 2147483647 h 624"/>
              <a:gd name="T4" fmla="*/ 2147483647 w 2352"/>
              <a:gd name="T5" fmla="*/ 2147483647 h 624"/>
              <a:gd name="T6" fmla="*/ 2147483647 w 2352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2352"/>
              <a:gd name="T13" fmla="*/ 0 h 624"/>
              <a:gd name="T14" fmla="*/ 2352 w 2352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52" h="624">
                <a:moveTo>
                  <a:pt x="0" y="0"/>
                </a:moveTo>
                <a:lnTo>
                  <a:pt x="1248" y="288"/>
                </a:lnTo>
                <a:lnTo>
                  <a:pt x="1056" y="336"/>
                </a:lnTo>
                <a:lnTo>
                  <a:pt x="2352" y="624"/>
                </a:ln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Freeform 18"/>
          <p:cNvSpPr>
            <a:spLocks/>
          </p:cNvSpPr>
          <p:nvPr/>
        </p:nvSpPr>
        <p:spPr bwMode="auto">
          <a:xfrm rot="10800000">
            <a:off x="2916238" y="2043102"/>
            <a:ext cx="3733800" cy="990600"/>
          </a:xfrm>
          <a:custGeom>
            <a:avLst/>
            <a:gdLst>
              <a:gd name="T0" fmla="*/ 0 w 2352"/>
              <a:gd name="T1" fmla="*/ 0 h 624"/>
              <a:gd name="T2" fmla="*/ 2147483647 w 2352"/>
              <a:gd name="T3" fmla="*/ 2147483647 h 624"/>
              <a:gd name="T4" fmla="*/ 2147483647 w 2352"/>
              <a:gd name="T5" fmla="*/ 2147483647 h 624"/>
              <a:gd name="T6" fmla="*/ 2147483647 w 2352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2352"/>
              <a:gd name="T13" fmla="*/ 0 h 624"/>
              <a:gd name="T14" fmla="*/ 2352 w 2352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52" h="624">
                <a:moveTo>
                  <a:pt x="0" y="0"/>
                </a:moveTo>
                <a:lnTo>
                  <a:pt x="1248" y="288"/>
                </a:lnTo>
                <a:lnTo>
                  <a:pt x="1056" y="336"/>
                </a:lnTo>
                <a:lnTo>
                  <a:pt x="2352" y="624"/>
                </a:lnTo>
              </a:path>
            </a:pathLst>
          </a:custGeom>
          <a:noFill/>
          <a:ln w="15875">
            <a:solidFill>
              <a:srgbClr val="339966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19"/>
          <p:cNvSpPr txBox="1">
            <a:spLocks noChangeArrowheads="1"/>
          </p:cNvSpPr>
          <p:nvPr/>
        </p:nvSpPr>
        <p:spPr bwMode="auto">
          <a:xfrm>
            <a:off x="4135438" y="1584314"/>
            <a:ext cx="120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3333CC"/>
                </a:solidFill>
              </a:rPr>
              <a:t>Downlink</a:t>
            </a:r>
            <a:endParaRPr lang="en-US" altLang="zh-CN" sz="2400" b="1">
              <a:solidFill>
                <a:srgbClr val="3333CC"/>
              </a:solidFill>
            </a:endParaRPr>
          </a:p>
        </p:txBody>
      </p:sp>
      <p:sp>
        <p:nvSpPr>
          <p:cNvPr id="16393" name="Text Box 20"/>
          <p:cNvSpPr txBox="1">
            <a:spLocks noChangeArrowheads="1"/>
          </p:cNvSpPr>
          <p:nvPr/>
        </p:nvSpPr>
        <p:spPr bwMode="auto">
          <a:xfrm>
            <a:off x="4287838" y="2651114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3333CC"/>
                </a:solidFill>
              </a:rPr>
              <a:t>Uplink</a:t>
            </a:r>
            <a:endParaRPr lang="en-US" altLang="zh-CN" sz="2400">
              <a:solidFill>
                <a:srgbClr val="3333CC"/>
              </a:solidFill>
              <a:latin typeface="Times New Roman" charset="0"/>
            </a:endParaRP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565150" y="1882764"/>
            <a:ext cx="1512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2800" dirty="0"/>
              <a:t>Channels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6781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457200" y="367755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Calibri" charset="0"/>
                <a:ea typeface="宋体" charset="0"/>
              </a:rPr>
              <a:t>GSM Frequencies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>
                <a:latin typeface="Calibri" charset="0"/>
                <a:ea typeface="宋体" charset="0"/>
              </a:rPr>
              <a:t>Originally designed on 900MHz range, now also available on 800MHz, 1800MHz and 1900 MHz ranges.</a:t>
            </a:r>
          </a:p>
          <a:p>
            <a:pPr eaLnBrk="1" hangingPunct="1"/>
            <a:r>
              <a:rPr lang="en-US" altLang="zh-CN" sz="2800" b="1" dirty="0">
                <a:latin typeface="Calibri" charset="0"/>
                <a:ea typeface="宋体" charset="0"/>
              </a:rPr>
              <a:t>Separate </a:t>
            </a:r>
            <a:r>
              <a:rPr lang="en-US" altLang="zh-CN" sz="2800" b="1" dirty="0" smtClean="0">
                <a:latin typeface="Calibri" charset="0"/>
                <a:ea typeface="宋体" charset="0"/>
              </a:rPr>
              <a:t>uplink </a:t>
            </a:r>
            <a:r>
              <a:rPr lang="en-US" altLang="zh-CN" sz="2800" b="1" dirty="0">
                <a:latin typeface="Calibri" charset="0"/>
                <a:ea typeface="宋体" charset="0"/>
              </a:rPr>
              <a:t>and </a:t>
            </a:r>
            <a:r>
              <a:rPr lang="en-US" altLang="zh-CN" sz="2800" b="1" dirty="0" smtClean="0">
                <a:latin typeface="Calibri" charset="0"/>
                <a:ea typeface="宋体" charset="0"/>
              </a:rPr>
              <a:t>downlink </a:t>
            </a:r>
            <a:r>
              <a:rPr lang="en-US" altLang="zh-CN" sz="2800" b="1" dirty="0">
                <a:latin typeface="Calibri" charset="0"/>
                <a:ea typeface="宋体" charset="0"/>
              </a:rPr>
              <a:t>frequencies</a:t>
            </a:r>
          </a:p>
          <a:p>
            <a:pPr lvl="1" eaLnBrk="1" hangingPunct="1"/>
            <a:r>
              <a:rPr lang="en-US" altLang="zh-CN" sz="2400" dirty="0">
                <a:latin typeface="Calibri" charset="0"/>
                <a:ea typeface="宋体" charset="0"/>
              </a:rPr>
              <a:t>One example channel on the 1800 MHz frequency band, where RF carriers are </a:t>
            </a:r>
            <a:r>
              <a:rPr lang="en-US" altLang="zh-CN" sz="2400" dirty="0" smtClean="0">
                <a:latin typeface="Calibri" charset="0"/>
                <a:ea typeface="宋体" charset="0"/>
              </a:rPr>
              <a:t>spaced </a:t>
            </a:r>
            <a:r>
              <a:rPr lang="en-US" altLang="zh-CN" sz="2400" dirty="0">
                <a:latin typeface="Calibri" charset="0"/>
                <a:ea typeface="宋体" charset="0"/>
              </a:rPr>
              <a:t>every 200 k</a:t>
            </a:r>
            <a:r>
              <a:rPr lang="en-US" altLang="zh-CN" sz="2400" dirty="0" smtClean="0">
                <a:latin typeface="Calibri" charset="0"/>
                <a:ea typeface="宋体" charset="0"/>
              </a:rPr>
              <a:t>Hz</a:t>
            </a:r>
            <a:endParaRPr lang="zh-CN" altLang="en-US" sz="2400" dirty="0">
              <a:latin typeface="Calibri" charset="0"/>
              <a:ea typeface="宋体" charset="0"/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1042988" y="4589024"/>
            <a:ext cx="2971800" cy="609600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/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4929188" y="4589024"/>
            <a:ext cx="2971800" cy="609600"/>
          </a:xfrm>
          <a:prstGeom prst="rect">
            <a:avLst/>
          </a:prstGeom>
          <a:solidFill>
            <a:srgbClr val="CCFFFF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874713" y="5235136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3333CC"/>
                </a:solidFill>
              </a:rPr>
              <a:t>1710 MHz</a:t>
            </a:r>
          </a:p>
        </p:txBody>
      </p:sp>
      <p:sp>
        <p:nvSpPr>
          <p:cNvPr id="17415" name="Line 5"/>
          <p:cNvSpPr>
            <a:spLocks noChangeShapeType="1"/>
          </p:cNvSpPr>
          <p:nvPr/>
        </p:nvSpPr>
        <p:spPr bwMode="auto">
          <a:xfrm>
            <a:off x="3938588" y="4589024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6"/>
          <p:cNvSpPr>
            <a:spLocks noChangeShapeType="1"/>
          </p:cNvSpPr>
          <p:nvPr/>
        </p:nvSpPr>
        <p:spPr bwMode="auto">
          <a:xfrm>
            <a:off x="3938588" y="5198624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7138988" y="5235136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3333CC"/>
                </a:solidFill>
              </a:rPr>
              <a:t>1880 MHz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4852988" y="5235136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3333CC"/>
                </a:solidFill>
              </a:rPr>
              <a:t>1805 MHz</a:t>
            </a:r>
          </a:p>
        </p:txBody>
      </p:sp>
      <p:sp>
        <p:nvSpPr>
          <p:cNvPr id="17419" name="Text Box 9"/>
          <p:cNvSpPr txBox="1">
            <a:spLocks noChangeArrowheads="1"/>
          </p:cNvSpPr>
          <p:nvPr/>
        </p:nvSpPr>
        <p:spPr bwMode="auto">
          <a:xfrm>
            <a:off x="3176588" y="5235136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3333CC"/>
                </a:solidFill>
              </a:rPr>
              <a:t>1785 MHz</a:t>
            </a:r>
          </a:p>
        </p:txBody>
      </p:sp>
      <p:sp>
        <p:nvSpPr>
          <p:cNvPr id="17420" name="Text Box 10"/>
          <p:cNvSpPr txBox="1">
            <a:spLocks noChangeArrowheads="1"/>
          </p:cNvSpPr>
          <p:nvPr/>
        </p:nvSpPr>
        <p:spPr bwMode="auto">
          <a:xfrm>
            <a:off x="1452563" y="4284224"/>
            <a:ext cx="2181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3333CC"/>
                </a:solidFill>
              </a:rPr>
              <a:t>UPLINK FREQUENCIES</a:t>
            </a:r>
            <a:endParaRPr lang="en-US" altLang="zh-CN" sz="1200">
              <a:solidFill>
                <a:srgbClr val="3333CC"/>
              </a:solidFill>
              <a:latin typeface="Times New Roman" charset="0"/>
            </a:endParaRPr>
          </a:p>
        </p:txBody>
      </p:sp>
      <p:sp>
        <p:nvSpPr>
          <p:cNvPr id="17421" name="Text Box 11"/>
          <p:cNvSpPr txBox="1">
            <a:spLocks noChangeArrowheads="1"/>
          </p:cNvSpPr>
          <p:nvPr/>
        </p:nvSpPr>
        <p:spPr bwMode="auto">
          <a:xfrm>
            <a:off x="5157788" y="4284224"/>
            <a:ext cx="2497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3333CC"/>
                </a:solidFill>
              </a:rPr>
              <a:t>DOWNLINK FREQUENCIES</a:t>
            </a:r>
            <a:endParaRPr lang="en-US" altLang="zh-CN" sz="1200">
              <a:solidFill>
                <a:srgbClr val="3333CC"/>
              </a:solidFill>
              <a:latin typeface="Times New Roman" charset="0"/>
            </a:endParaRPr>
          </a:p>
        </p:txBody>
      </p:sp>
      <p:sp>
        <p:nvSpPr>
          <p:cNvPr id="17422" name="AutoShape 12"/>
          <p:cNvSpPr>
            <a:spLocks/>
          </p:cNvSpPr>
          <p:nvPr/>
        </p:nvSpPr>
        <p:spPr bwMode="auto">
          <a:xfrm rot="5400000">
            <a:off x="2719388" y="3979424"/>
            <a:ext cx="685800" cy="3886200"/>
          </a:xfrm>
          <a:prstGeom prst="rightBrace">
            <a:avLst>
              <a:gd name="adj1" fmla="val 47222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/>
          </a:p>
        </p:txBody>
      </p:sp>
      <p:sp>
        <p:nvSpPr>
          <p:cNvPr id="17423" name="Text Box 13"/>
          <p:cNvSpPr txBox="1">
            <a:spLocks noChangeArrowheads="1"/>
          </p:cNvSpPr>
          <p:nvPr/>
        </p:nvSpPr>
        <p:spPr bwMode="auto">
          <a:xfrm>
            <a:off x="1500188" y="6341624"/>
            <a:ext cx="554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3333CC"/>
                </a:solidFill>
              </a:rPr>
              <a:t>UPLINK AND DOWNLINK FREQUENCY SEPARATED BY 95MHZ</a:t>
            </a:r>
            <a:endParaRPr lang="en-US" altLang="zh-CN" sz="1200">
              <a:solidFill>
                <a:srgbClr val="3333CC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00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Calibri" charset="0"/>
                <a:ea typeface="宋体" charset="0"/>
              </a:rPr>
              <a:t>GSM Architecture</a:t>
            </a:r>
            <a:endParaRPr lang="zh-CN" altLang="en-US">
              <a:latin typeface="Calibri" charset="0"/>
              <a:ea typeface="宋体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2764"/>
            <a:ext cx="65198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50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Calibri" charset="0"/>
                <a:ea typeface="宋体" charset="0"/>
              </a:rPr>
              <a:t>Mobile Station (MS)</a:t>
            </a:r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3000" dirty="0">
                <a:latin typeface="Calibri" charset="0"/>
                <a:ea typeface="宋体" charset="0"/>
              </a:rPr>
              <a:t>MS is the </a:t>
            </a:r>
            <a:r>
              <a:rPr lang="en-US" altLang="zh-CN" sz="3000" dirty="0" smtClean="0">
                <a:latin typeface="Calibri" charset="0"/>
                <a:ea typeface="宋体" charset="0"/>
              </a:rPr>
              <a:t>user’s </a:t>
            </a:r>
            <a:r>
              <a:rPr lang="en-US" altLang="zh-CN" sz="3000" dirty="0">
                <a:latin typeface="Calibri" charset="0"/>
                <a:ea typeface="宋体" charset="0"/>
              </a:rPr>
              <a:t>handset and has two parts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3000" dirty="0">
                <a:latin typeface="Calibri" charset="0"/>
                <a:ea typeface="宋体" charset="0"/>
              </a:rPr>
              <a:t>Mobile Equipment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600" dirty="0">
                <a:latin typeface="Calibri" charset="0"/>
                <a:ea typeface="宋体" charset="0"/>
              </a:rPr>
              <a:t>Radio equipment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600" dirty="0">
                <a:latin typeface="Calibri" charset="0"/>
                <a:ea typeface="宋体" charset="0"/>
              </a:rPr>
              <a:t>User interface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600" dirty="0">
                <a:latin typeface="Calibri" charset="0"/>
                <a:ea typeface="宋体" charset="0"/>
              </a:rPr>
              <a:t>Processing capability and memory required for various tasks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CN" sz="2200" dirty="0">
                <a:latin typeface="Calibri" charset="0"/>
                <a:ea typeface="宋体" charset="0"/>
              </a:rPr>
              <a:t>Call </a:t>
            </a:r>
            <a:r>
              <a:rPr lang="en-US" altLang="zh-CN" sz="2200" dirty="0" err="1">
                <a:latin typeface="Calibri" charset="0"/>
                <a:ea typeface="宋体" charset="0"/>
              </a:rPr>
              <a:t>signalling</a:t>
            </a:r>
            <a:endParaRPr lang="en-US" altLang="zh-CN" sz="2200" dirty="0">
              <a:latin typeface="Calibri" charset="0"/>
              <a:ea typeface="宋体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zh-CN" sz="2200" dirty="0">
                <a:latin typeface="Calibri" charset="0"/>
                <a:ea typeface="宋体" charset="0"/>
              </a:rPr>
              <a:t>Encryption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CN" sz="2200" dirty="0">
                <a:latin typeface="Calibri" charset="0"/>
                <a:ea typeface="宋体" charset="0"/>
              </a:rPr>
              <a:t>SMS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600" dirty="0">
                <a:latin typeface="Calibri" charset="0"/>
                <a:ea typeface="宋体" charset="0"/>
              </a:rPr>
              <a:t>Equipment </a:t>
            </a:r>
            <a:r>
              <a:rPr lang="en-US" altLang="zh-CN" sz="2600" b="1" dirty="0">
                <a:latin typeface="Calibri" charset="0"/>
                <a:ea typeface="宋体" charset="0"/>
              </a:rPr>
              <a:t>IMEI</a:t>
            </a:r>
            <a:r>
              <a:rPr lang="en-US" altLang="zh-CN" sz="2600" dirty="0">
                <a:latin typeface="Calibri" charset="0"/>
                <a:ea typeface="宋体" charset="0"/>
              </a:rPr>
              <a:t> </a:t>
            </a:r>
            <a:r>
              <a:rPr lang="en-US" altLang="zh-CN" sz="2600" dirty="0" smtClean="0">
                <a:latin typeface="Calibri" charset="0"/>
                <a:ea typeface="宋体" charset="0"/>
              </a:rPr>
              <a:t>(Intl. Mobile Equipment Identity) number (like serial number)</a:t>
            </a:r>
            <a:endParaRPr lang="en-US" altLang="zh-CN" sz="2600" dirty="0">
              <a:latin typeface="Calibri" charset="0"/>
              <a:ea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3000" dirty="0">
                <a:latin typeface="Calibri" charset="0"/>
                <a:ea typeface="宋体" charset="0"/>
              </a:rPr>
              <a:t>Subscriber Identity </a:t>
            </a:r>
            <a:r>
              <a:rPr lang="en-US" altLang="zh-CN" sz="3000" dirty="0" smtClean="0">
                <a:latin typeface="Calibri" charset="0"/>
                <a:ea typeface="宋体" charset="0"/>
              </a:rPr>
              <a:t>Module (SIM)</a:t>
            </a:r>
            <a:endParaRPr lang="zh-CN" altLang="en-US" sz="3000" dirty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8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adrassecurityprinters.com/Admin/products/30_sim_c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38" y="4197684"/>
            <a:ext cx="2638035" cy="197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Calibri" charset="0"/>
                <a:ea typeface="宋体" charset="0"/>
              </a:rPr>
              <a:t>Subscriber Identity Module</a:t>
            </a:r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2048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>
                <a:latin typeface="Calibri" charset="0"/>
                <a:ea typeface="宋体" charset="0"/>
              </a:rPr>
              <a:t>A small smart card</a:t>
            </a:r>
          </a:p>
          <a:p>
            <a:pPr eaLnBrk="1" hangingPunct="1"/>
            <a:r>
              <a:rPr lang="en-US" altLang="zh-CN" sz="2400" dirty="0">
                <a:latin typeface="Calibri" charset="0"/>
                <a:ea typeface="宋体" charset="0"/>
              </a:rPr>
              <a:t>Encryption codes needed to identify the subscriber</a:t>
            </a:r>
          </a:p>
          <a:p>
            <a:pPr eaLnBrk="1" hangingPunct="1"/>
            <a:r>
              <a:rPr lang="en-US" altLang="zh-CN" sz="2400" dirty="0">
                <a:latin typeface="Calibri" charset="0"/>
                <a:ea typeface="宋体" charset="0"/>
              </a:rPr>
              <a:t>Subscriber </a:t>
            </a:r>
            <a:r>
              <a:rPr lang="en-US" altLang="zh-CN" sz="2400" b="1" dirty="0">
                <a:latin typeface="Calibri" charset="0"/>
                <a:ea typeface="宋体" charset="0"/>
              </a:rPr>
              <a:t>IMSI</a:t>
            </a:r>
            <a:r>
              <a:rPr lang="en-US" altLang="zh-CN" sz="2400" dirty="0">
                <a:latin typeface="Calibri" charset="0"/>
                <a:ea typeface="宋体" charset="0"/>
              </a:rPr>
              <a:t> </a:t>
            </a:r>
            <a:r>
              <a:rPr lang="en-US" altLang="zh-CN" sz="2400" dirty="0" smtClean="0">
                <a:latin typeface="Calibri" charset="0"/>
                <a:ea typeface="宋体" charset="0"/>
              </a:rPr>
              <a:t>(Intl. Mobile Subscriber Identity) number</a:t>
            </a:r>
          </a:p>
          <a:p>
            <a:pPr lvl="1"/>
            <a:r>
              <a:rPr lang="en-US" altLang="zh-CN" dirty="0" smtClean="0">
                <a:latin typeface="Calibri" charset="0"/>
                <a:ea typeface="宋体" charset="0"/>
              </a:rPr>
              <a:t>64 bit number; includes:</a:t>
            </a:r>
            <a:endParaRPr lang="en-US" altLang="zh-CN" sz="2000" dirty="0" smtClean="0">
              <a:latin typeface="Calibri" charset="0"/>
              <a:ea typeface="宋体" charset="0"/>
            </a:endParaRPr>
          </a:p>
          <a:p>
            <a:pPr lvl="1"/>
            <a:r>
              <a:rPr lang="en-US" altLang="zh-CN" sz="2000" dirty="0" smtClean="0">
                <a:latin typeface="Calibri" charset="0"/>
                <a:ea typeface="宋体" charset="0"/>
              </a:rPr>
              <a:t>MCC (Mobile Country Code): 3 decimal places, intl. standardized</a:t>
            </a:r>
          </a:p>
          <a:p>
            <a:pPr lvl="1"/>
            <a:r>
              <a:rPr lang="en-US" altLang="zh-CN" dirty="0" smtClean="0">
                <a:latin typeface="Calibri" charset="0"/>
                <a:ea typeface="宋体" charset="0"/>
              </a:rPr>
              <a:t>MNC (Mobile Network Code): 2 decimal places, network within country</a:t>
            </a:r>
          </a:p>
          <a:p>
            <a:pPr lvl="1"/>
            <a:r>
              <a:rPr lang="en-US" altLang="zh-CN" sz="2000" dirty="0" smtClean="0">
                <a:latin typeface="Calibri" charset="0"/>
                <a:ea typeface="宋体" charset="0"/>
              </a:rPr>
              <a:t>MSIN (Mobile Subscriber Identification Number): max. 10 dec</a:t>
            </a:r>
            <a:r>
              <a:rPr lang="en-US" altLang="zh-CN" dirty="0" smtClean="0">
                <a:latin typeface="Calibri" charset="0"/>
                <a:ea typeface="宋体" charset="0"/>
              </a:rPr>
              <a:t>imal places</a:t>
            </a:r>
            <a:endParaRPr lang="en-US" altLang="zh-CN" sz="2000" dirty="0">
              <a:latin typeface="Calibri" charset="0"/>
              <a:ea typeface="宋体" charset="0"/>
            </a:endParaRPr>
          </a:p>
          <a:p>
            <a:pPr eaLnBrk="1" hangingPunct="1"/>
            <a:r>
              <a:rPr lang="en-US" altLang="zh-CN" sz="2400" dirty="0">
                <a:latin typeface="Calibri" charset="0"/>
                <a:ea typeface="宋体" charset="0"/>
              </a:rPr>
              <a:t>Subscriber’s own information (telephone directory)</a:t>
            </a:r>
          </a:p>
          <a:p>
            <a:pPr eaLnBrk="1" hangingPunct="1"/>
            <a:r>
              <a:rPr lang="en-US" altLang="zh-CN" sz="2400" dirty="0">
                <a:latin typeface="Calibri" charset="0"/>
                <a:ea typeface="宋体" charset="0"/>
              </a:rPr>
              <a:t>Third party applications (</a:t>
            </a:r>
            <a:r>
              <a:rPr lang="en-US" altLang="zh-CN" sz="2400" dirty="0" smtClean="0">
                <a:latin typeface="Calibri" charset="0"/>
                <a:ea typeface="宋体" charset="0"/>
              </a:rPr>
              <a:t>banking, </a:t>
            </a:r>
            <a:r>
              <a:rPr lang="en-US" altLang="zh-CN" sz="2400" dirty="0">
                <a:latin typeface="Calibri" charset="0"/>
                <a:ea typeface="宋体" charset="0"/>
              </a:rPr>
              <a:t>etc.)</a:t>
            </a:r>
          </a:p>
          <a:p>
            <a:pPr eaLnBrk="1" hangingPunct="1"/>
            <a:r>
              <a:rPr lang="en-US" altLang="zh-CN" sz="2400" dirty="0">
                <a:latin typeface="Calibri" charset="0"/>
                <a:ea typeface="宋体" charset="0"/>
              </a:rPr>
              <a:t>Can also be used in other systems besides GSM, e.g., some WLAN access points accept SIM based user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230064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457200" y="356704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Calibri" charset="0"/>
                <a:ea typeface="宋体" charset="0"/>
              </a:rPr>
              <a:t>Base Station Subsystem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err="1" smtClean="0">
                <a:cs typeface="+mn-cs"/>
              </a:rPr>
              <a:t>Transcoding</a:t>
            </a:r>
            <a:r>
              <a:rPr lang="en-US" altLang="zh-CN" dirty="0" smtClean="0">
                <a:cs typeface="+mn-cs"/>
              </a:rPr>
              <a:t> Rate and Adaptation Unit (TRAU)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dirty="0" smtClean="0">
                <a:cs typeface="+mn-cs"/>
              </a:rPr>
              <a:t>Performs coding between the 64kbps PCM coding used in the backbone network and the 13kbps coding used for the Mobile Station (MS)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cs typeface="+mn-cs"/>
              </a:rPr>
              <a:t>Base Station Controller (BSC)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dirty="0" smtClean="0">
                <a:cs typeface="+mn-cs"/>
              </a:rPr>
              <a:t>Controls the channel (time slot) allocation implemented by the </a:t>
            </a:r>
            <a:r>
              <a:rPr lang="en-US" altLang="zh-CN" dirty="0" err="1" smtClean="0">
                <a:cs typeface="+mn-cs"/>
              </a:rPr>
              <a:t>BTSes</a:t>
            </a:r>
            <a:endParaRPr lang="en-US" altLang="zh-CN" dirty="0" smtClean="0"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dirty="0" smtClean="0">
                <a:cs typeface="+mn-cs"/>
              </a:rPr>
              <a:t>Manages the handovers within BSS area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dirty="0" smtClean="0">
                <a:cs typeface="+mn-cs"/>
              </a:rPr>
              <a:t>Knows which mobile stations are within the cell and informs the MSC/VLR about this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cs typeface="+mn-cs"/>
              </a:rPr>
              <a:t>Base Transceiver System (BTS)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dirty="0" smtClean="0">
                <a:cs typeface="+mn-cs"/>
              </a:rPr>
              <a:t>Controls several transmitters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dirty="0" smtClean="0">
                <a:cs typeface="+mn-cs"/>
              </a:rPr>
              <a:t>Each transmitter has 8 time slots, some used for signaling, on a specific frequency</a:t>
            </a:r>
          </a:p>
        </p:txBody>
      </p:sp>
    </p:spTree>
    <p:extLst>
      <p:ext uri="{BB962C8B-B14F-4D97-AF65-F5344CB8AC3E}">
        <p14:creationId xmlns:p14="http://schemas.microsoft.com/office/powerpoint/2010/main" val="363856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457200" y="356704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Calibri" charset="0"/>
                <a:ea typeface="宋体" charset="0"/>
              </a:rPr>
              <a:t>Network and Switching Subsystem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963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2200" dirty="0">
                <a:latin typeface="Calibri" charset="0"/>
                <a:ea typeface="宋体" charset="0"/>
              </a:rPr>
              <a:t>The backbone of a GSM network is a telephone network with additional cellular network capabilities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200" b="1" dirty="0">
                <a:latin typeface="Calibri" charset="0"/>
                <a:ea typeface="宋体" charset="0"/>
              </a:rPr>
              <a:t>Mobile Switching Center (MSC)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dirty="0" smtClean="0">
                <a:latin typeface="Calibri" charset="0"/>
                <a:ea typeface="宋体" charset="0"/>
              </a:rPr>
              <a:t>A </a:t>
            </a:r>
            <a:r>
              <a:rPr lang="en-US" altLang="zh-CN" sz="2000" dirty="0">
                <a:latin typeface="Calibri" charset="0"/>
                <a:ea typeface="宋体" charset="0"/>
              </a:rPr>
              <a:t>typical telephony exchange (ISDN exchange) which supports mobile communications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b="1" dirty="0">
                <a:latin typeface="Calibri" charset="0"/>
                <a:ea typeface="宋体" charset="0"/>
              </a:rPr>
              <a:t>Visitor Location Register (VLR)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CN" sz="1700" dirty="0">
                <a:latin typeface="Calibri" charset="0"/>
                <a:ea typeface="宋体" charset="0"/>
              </a:rPr>
              <a:t>A database, part of the MSC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CN" sz="1700" dirty="0">
                <a:latin typeface="Calibri" charset="0"/>
                <a:ea typeface="宋体" charset="0"/>
              </a:rPr>
              <a:t>Contains the location of the active Mobile Stations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200" b="1" dirty="0">
                <a:latin typeface="Calibri" charset="0"/>
                <a:ea typeface="宋体" charset="0"/>
              </a:rPr>
              <a:t>Gateway Mobile Switching Center (GMSC)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dirty="0">
                <a:latin typeface="Calibri" charset="0"/>
                <a:ea typeface="宋体" charset="0"/>
              </a:rPr>
              <a:t>Links the system to PSTN and other operators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200" b="1" dirty="0">
                <a:latin typeface="Calibri" charset="0"/>
                <a:ea typeface="宋体" charset="0"/>
              </a:rPr>
              <a:t>Home Location Register (HLR)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dirty="0">
                <a:latin typeface="Calibri" charset="0"/>
                <a:ea typeface="宋体" charset="0"/>
              </a:rPr>
              <a:t>Contain subscriber information, including authentication information in Authentication Center (</a:t>
            </a:r>
            <a:r>
              <a:rPr lang="en-US" altLang="zh-CN" sz="2000" dirty="0" err="1">
                <a:latin typeface="Calibri" charset="0"/>
                <a:ea typeface="宋体" charset="0"/>
              </a:rPr>
              <a:t>AuC</a:t>
            </a:r>
            <a:r>
              <a:rPr lang="en-US" altLang="zh-CN" sz="2000" dirty="0">
                <a:latin typeface="Calibri" charset="0"/>
                <a:ea typeface="宋体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200" dirty="0">
                <a:latin typeface="Calibri" charset="0"/>
                <a:ea typeface="宋体" charset="0"/>
              </a:rPr>
              <a:t>Equipment Identity Register (EIR)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dirty="0">
                <a:latin typeface="Calibri" charset="0"/>
                <a:ea typeface="宋体" charset="0"/>
              </a:rPr>
              <a:t>International Mobile Station Equipment Identity (IMEI) codes for e.g., blacklisting stolen phones</a:t>
            </a:r>
            <a:endParaRPr lang="zh-CN" altLang="en-US" sz="2000" dirty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9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Calibri" charset="0"/>
                <a:ea typeface="宋体" charset="0"/>
              </a:rPr>
              <a:t>Home Location Register</a:t>
            </a:r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2500" dirty="0">
                <a:latin typeface="Calibri" charset="0"/>
                <a:ea typeface="宋体" charset="0"/>
              </a:rPr>
              <a:t>One database per operator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500" dirty="0">
                <a:latin typeface="Calibri" charset="0"/>
                <a:ea typeface="宋体" charset="0"/>
              </a:rPr>
              <a:t>Contains all the permanent subscriber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>
                <a:latin typeface="Calibri" charset="0"/>
                <a:ea typeface="宋体" charset="0"/>
              </a:rPr>
              <a:t>MSISDN (Mobile Subscriber ISDN number) is the telephone number of the subscriber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>
                <a:latin typeface="Calibri" charset="0"/>
                <a:ea typeface="宋体" charset="0"/>
              </a:rPr>
              <a:t>International Mobile Subscriber Identity (IMSI) is a 15 digit code used to identify the subscriber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 smtClean="0">
                <a:latin typeface="Calibri" charset="0"/>
                <a:ea typeface="宋体" charset="0"/>
              </a:rPr>
              <a:t>IMSI </a:t>
            </a:r>
            <a:r>
              <a:rPr lang="en-US" altLang="zh-CN" sz="2200" dirty="0">
                <a:latin typeface="Calibri" charset="0"/>
                <a:ea typeface="宋体" charset="0"/>
              </a:rPr>
              <a:t>code is used to link the MSISDN number to the subscriber’s SIM (Subscriber Identity Module)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>
                <a:latin typeface="Calibri" charset="0"/>
                <a:ea typeface="宋体" charset="0"/>
              </a:rPr>
              <a:t>Charging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 dirty="0">
                <a:latin typeface="Calibri" charset="0"/>
                <a:ea typeface="宋体" charset="0"/>
              </a:rPr>
              <a:t>Services available to the customer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500" dirty="0">
                <a:latin typeface="Calibri" charset="0"/>
                <a:ea typeface="宋体" charset="0"/>
              </a:rPr>
              <a:t>Also the </a:t>
            </a:r>
            <a:r>
              <a:rPr lang="en-US" altLang="zh-CN" sz="2500" dirty="0" smtClean="0">
                <a:latin typeface="Calibri" charset="0"/>
                <a:ea typeface="宋体" charset="0"/>
              </a:rPr>
              <a:t>subscriber’s </a:t>
            </a:r>
            <a:r>
              <a:rPr lang="en-US" altLang="zh-CN" sz="2500" dirty="0">
                <a:latin typeface="Calibri" charset="0"/>
                <a:ea typeface="宋体" charset="0"/>
              </a:rPr>
              <a:t>present Location Area Code, which refers to the MSC, which can connect to the MS.</a:t>
            </a:r>
            <a:endParaRPr lang="zh-CN" altLang="en-US" sz="2500" dirty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4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Architecture of Cellular Networks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98650" y="1764585"/>
            <a:ext cx="4010025" cy="43672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2800"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573239"/>
              </p:ext>
            </p:extLst>
          </p:nvPr>
        </p:nvGraphicFramePr>
        <p:xfrm>
          <a:off x="469900" y="3212385"/>
          <a:ext cx="6080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Clip" r:id="rId3" imgW="761744" imgH="708421" progId="MS_ClipArt_Gallery.2">
                  <p:embed/>
                </p:oleObj>
              </mc:Choice>
              <mc:Fallback>
                <p:oleObj name="Clip" r:id="rId3" imgW="761744" imgH="70842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3212385"/>
                        <a:ext cx="608013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5"/>
          <p:cNvGrpSpPr>
            <a:grpSpLocks/>
          </p:cNvGrpSpPr>
          <p:nvPr/>
        </p:nvGrpSpPr>
        <p:grpSpPr bwMode="auto">
          <a:xfrm rot="90855">
            <a:off x="1336675" y="3288585"/>
            <a:ext cx="914400" cy="152400"/>
            <a:chOff x="2640" y="3216"/>
            <a:chExt cx="2112" cy="432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3360" y="3216"/>
              <a:ext cx="624" cy="4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3360" y="3648"/>
              <a:ext cx="1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2640" y="3216"/>
              <a:ext cx="13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010025" y="3517185"/>
            <a:ext cx="1195388" cy="609600"/>
            <a:chOff x="3072" y="2016"/>
            <a:chExt cx="864" cy="480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072" y="2016"/>
              <a:ext cx="864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120" y="2400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3600" y="2400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3408" y="2160"/>
              <a:ext cx="24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 flipV="1">
              <a:off x="3360" y="2160"/>
              <a:ext cx="24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2601913" y="3059985"/>
            <a:ext cx="422275" cy="1066800"/>
            <a:chOff x="672" y="2688"/>
            <a:chExt cx="288" cy="672"/>
          </a:xfrm>
        </p:grpSpPr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3024188" y="3974385"/>
            <a:ext cx="9858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6400800" y="2374185"/>
            <a:ext cx="1898650" cy="3200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/>
              <a:t>External</a:t>
            </a:r>
          </a:p>
          <a:p>
            <a:r>
              <a:rPr lang="en-US" sz="2800"/>
              <a:t>Network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5205413" y="3974385"/>
            <a:ext cx="1195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4994275" y="2666285"/>
            <a:ext cx="0" cy="850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auto">
          <a:xfrm>
            <a:off x="4740275" y="2053510"/>
            <a:ext cx="465138" cy="612775"/>
          </a:xfrm>
          <a:prstGeom prst="can">
            <a:avLst>
              <a:gd name="adj" fmla="val 3293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3373438" y="454429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>
              <a:latin typeface="Euclid Symbo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010025" y="5734923"/>
            <a:ext cx="197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fr-CH" sz="2000"/>
              <a:t>Cellular Network</a:t>
            </a:r>
            <a:endParaRPr lang="en-GB" sz="2000"/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685800" y="400454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>
              <a:latin typeface="Euclid Symbol" charset="0"/>
            </a:endParaRPr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>
            <a:off x="277813" y="3836273"/>
            <a:ext cx="9685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fr-CH" sz="2000" b="1" dirty="0"/>
              <a:t>Mobile</a:t>
            </a:r>
            <a:br>
              <a:rPr lang="fr-CH" sz="2000" b="1" dirty="0"/>
            </a:br>
            <a:r>
              <a:rPr lang="fr-CH" sz="2000" b="1" dirty="0"/>
              <a:t>Station</a:t>
            </a:r>
            <a:endParaRPr lang="en-GB" sz="2000" b="1" dirty="0"/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2317750" y="4247435"/>
            <a:ext cx="9685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fr-CH" sz="2000" b="1" dirty="0"/>
              <a:t>Base</a:t>
            </a:r>
            <a:br>
              <a:rPr lang="fr-CH" sz="2000" b="1" dirty="0"/>
            </a:br>
            <a:r>
              <a:rPr lang="fr-CH" sz="2000" b="1" dirty="0"/>
              <a:t>Station</a:t>
            </a:r>
            <a:endParaRPr lang="en-GB" sz="2000" b="1" dirty="0"/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3892550" y="4247435"/>
            <a:ext cx="12678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fr-CH" sz="2000" b="1" dirty="0"/>
              <a:t>Mobile</a:t>
            </a:r>
            <a:br>
              <a:rPr lang="fr-CH" sz="2000" b="1" dirty="0"/>
            </a:br>
            <a:r>
              <a:rPr lang="fr-CH" sz="2000" b="1" dirty="0"/>
              <a:t>Switching</a:t>
            </a:r>
            <a:br>
              <a:rPr lang="fr-CH" sz="2000" b="1" dirty="0"/>
            </a:br>
            <a:r>
              <a:rPr lang="fr-CH" sz="2000" b="1" dirty="0"/>
              <a:t>Center</a:t>
            </a:r>
            <a:endParaRPr lang="en-GB" sz="2000" b="1" dirty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2387600" y="1805860"/>
            <a:ext cx="23479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fr-CH" sz="2000"/>
              <a:t>Server</a:t>
            </a:r>
            <a:br>
              <a:rPr lang="fr-CH" sz="2000"/>
            </a:br>
            <a:r>
              <a:rPr lang="fr-CH" sz="2000"/>
              <a:t>(e.g., Home Location</a:t>
            </a:r>
            <a:br>
              <a:rPr lang="fr-CH" sz="2000"/>
            </a:br>
            <a:r>
              <a:rPr lang="fr-CH" sz="2000"/>
              <a:t>Register)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39523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Calibri" charset="0"/>
                <a:ea typeface="宋体" charset="0"/>
              </a:rPr>
              <a:t>Other Systems</a:t>
            </a:r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2500">
                <a:latin typeface="Calibri" charset="0"/>
                <a:ea typeface="宋体" charset="0"/>
              </a:rPr>
              <a:t>Operations Support System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>
                <a:latin typeface="Calibri" charset="0"/>
                <a:ea typeface="宋体" charset="0"/>
              </a:rPr>
              <a:t>The management network for the whole GSM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>
                <a:latin typeface="Calibri" charset="0"/>
                <a:ea typeface="宋体" charset="0"/>
              </a:rPr>
              <a:t>Usually vendor dependent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>
                <a:latin typeface="Calibri" charset="0"/>
                <a:ea typeface="宋体" charset="0"/>
              </a:rPr>
              <a:t>Very loosely specified in the GSM standards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500">
                <a:latin typeface="Calibri" charset="0"/>
                <a:ea typeface="宋体" charset="0"/>
              </a:rPr>
              <a:t>Value added services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>
                <a:latin typeface="Calibri" charset="0"/>
                <a:ea typeface="宋体" charset="0"/>
              </a:rPr>
              <a:t>Voice mail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>
                <a:latin typeface="Calibri" charset="0"/>
                <a:ea typeface="宋体" charset="0"/>
              </a:rPr>
              <a:t>Call forwarding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>
                <a:latin typeface="Calibri" charset="0"/>
                <a:ea typeface="宋体" charset="0"/>
              </a:rPr>
              <a:t>Group calls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500">
                <a:latin typeface="Calibri" charset="0"/>
                <a:ea typeface="宋体" charset="0"/>
              </a:rPr>
              <a:t>Short Message Service Center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>
                <a:latin typeface="Calibri" charset="0"/>
                <a:ea typeface="宋体" charset="0"/>
              </a:rPr>
              <a:t>Stores and forwards the SMS messages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>
                <a:latin typeface="Calibri" charset="0"/>
                <a:ea typeface="宋体" charset="0"/>
              </a:rPr>
              <a:t>Like an E-mail server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200">
                <a:latin typeface="Calibri" charset="0"/>
                <a:ea typeface="宋体" charset="0"/>
              </a:rPr>
              <a:t>Required to operate the SMS services</a:t>
            </a:r>
            <a:endParaRPr lang="zh-CN" altLang="en-US" sz="220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3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Calibri" charset="0"/>
                <a:ea typeface="宋体" charset="0"/>
              </a:rPr>
              <a:t>Location Updates</a:t>
            </a:r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dirty="0">
                <a:latin typeface="Calibri" charset="0"/>
                <a:ea typeface="宋体" charset="0"/>
              </a:rPr>
              <a:t>The cells overlap and usually a mobile station can ‘see’ several transceivers (</a:t>
            </a:r>
            <a:r>
              <a:rPr lang="en-US" altLang="zh-CN" dirty="0" err="1">
                <a:latin typeface="Calibri" charset="0"/>
                <a:ea typeface="宋体" charset="0"/>
              </a:rPr>
              <a:t>BTSes</a:t>
            </a:r>
            <a:r>
              <a:rPr lang="en-US" altLang="zh-CN" dirty="0">
                <a:latin typeface="Calibri" charset="0"/>
                <a:ea typeface="宋体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>
                <a:latin typeface="Calibri" charset="0"/>
                <a:ea typeface="宋体" charset="0"/>
              </a:rPr>
              <a:t>The MS monitors the identifier for the BSC controlling the cells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>
                <a:latin typeface="Calibri" charset="0"/>
                <a:ea typeface="宋体" charset="0"/>
              </a:rPr>
              <a:t>When the mobile station reaches a new BSC’s area, it requests </a:t>
            </a:r>
            <a:r>
              <a:rPr lang="en-US" altLang="zh-CN" dirty="0" smtClean="0">
                <a:latin typeface="Calibri" charset="0"/>
                <a:ea typeface="宋体" charset="0"/>
              </a:rPr>
              <a:t>a </a:t>
            </a:r>
            <a:r>
              <a:rPr lang="en-US" altLang="zh-CN" dirty="0">
                <a:latin typeface="Calibri" charset="0"/>
                <a:ea typeface="宋体" charset="0"/>
              </a:rPr>
              <a:t>location update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>
                <a:latin typeface="Calibri" charset="0"/>
                <a:ea typeface="宋体" charset="0"/>
              </a:rPr>
              <a:t>The update is forwarded to the MSC, entered into the VLR, the old BSC is notified and an acknowledgement is passed back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1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Calibri" charset="0"/>
                <a:ea typeface="宋体" charset="0"/>
              </a:rPr>
              <a:t>Handoff (Handover)</a:t>
            </a:r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3000" dirty="0">
                <a:latin typeface="Calibri" charset="0"/>
                <a:ea typeface="宋体" charset="0"/>
              </a:rPr>
              <a:t>When a call is in process, the changes in location need special processing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000" dirty="0">
                <a:latin typeface="Calibri" charset="0"/>
                <a:ea typeface="宋体" charset="0"/>
              </a:rPr>
              <a:t>Within a BSS, the BSC, which knows the current radio link configuration (including feedbacks from the MS), prepares an available channel in the new BTS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000" dirty="0">
                <a:latin typeface="Calibri" charset="0"/>
                <a:ea typeface="宋体" charset="0"/>
              </a:rPr>
              <a:t>The MS is told to switch over to the new BTS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000" dirty="0">
                <a:latin typeface="Calibri" charset="0"/>
                <a:ea typeface="宋体" charset="0"/>
              </a:rPr>
              <a:t>This is called a </a:t>
            </a:r>
            <a:r>
              <a:rPr lang="en-US" altLang="zh-CN" sz="3000" b="1" dirty="0">
                <a:latin typeface="Calibri" charset="0"/>
                <a:ea typeface="宋体" charset="0"/>
              </a:rPr>
              <a:t>hard handoff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600" dirty="0">
                <a:latin typeface="Calibri" charset="0"/>
                <a:ea typeface="宋体" charset="0"/>
              </a:rPr>
              <a:t>In a </a:t>
            </a:r>
            <a:r>
              <a:rPr lang="en-US" altLang="zh-CN" sz="2600" b="1" dirty="0">
                <a:latin typeface="Calibri" charset="0"/>
                <a:ea typeface="宋体" charset="0"/>
              </a:rPr>
              <a:t>soft handoff</a:t>
            </a:r>
            <a:r>
              <a:rPr lang="en-US" altLang="zh-CN" sz="2600" dirty="0">
                <a:latin typeface="Calibri" charset="0"/>
                <a:ea typeface="宋体" charset="0"/>
              </a:rPr>
              <a:t>, the MS is connected to two </a:t>
            </a:r>
            <a:r>
              <a:rPr lang="en-US" altLang="zh-CN" sz="2600" dirty="0" err="1">
                <a:latin typeface="Calibri" charset="0"/>
                <a:ea typeface="宋体" charset="0"/>
              </a:rPr>
              <a:t>BTSes</a:t>
            </a:r>
            <a:r>
              <a:rPr lang="en-US" altLang="zh-CN" sz="2600" dirty="0">
                <a:latin typeface="Calibri" charset="0"/>
                <a:ea typeface="宋体" charset="0"/>
              </a:rPr>
              <a:t> simultaneously</a:t>
            </a:r>
            <a:endParaRPr lang="zh-CN" altLang="en-US" sz="2600" dirty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8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4 types of handover</a:t>
            </a:r>
          </a:p>
        </p:txBody>
      </p:sp>
      <p:sp>
        <p:nvSpPr>
          <p:cNvPr id="235524" name="Rectangle 3"/>
          <p:cNvSpPr>
            <a:spLocks noChangeArrowheads="1"/>
          </p:cNvSpPr>
          <p:nvPr/>
        </p:nvSpPr>
        <p:spPr bwMode="auto">
          <a:xfrm>
            <a:off x="4686300" y="5254625"/>
            <a:ext cx="762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MSC</a:t>
            </a:r>
          </a:p>
        </p:txBody>
      </p:sp>
      <p:sp>
        <p:nvSpPr>
          <p:cNvPr id="235525" name="Rectangle 4"/>
          <p:cNvSpPr>
            <a:spLocks noChangeArrowheads="1"/>
          </p:cNvSpPr>
          <p:nvPr/>
        </p:nvSpPr>
        <p:spPr bwMode="auto">
          <a:xfrm>
            <a:off x="5905500" y="5254625"/>
            <a:ext cx="762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MSC</a:t>
            </a:r>
          </a:p>
        </p:txBody>
      </p:sp>
      <p:sp>
        <p:nvSpPr>
          <p:cNvPr id="235526" name="Rectangle 5"/>
          <p:cNvSpPr>
            <a:spLocks noChangeArrowheads="1"/>
          </p:cNvSpPr>
          <p:nvPr/>
        </p:nvSpPr>
        <p:spPr bwMode="auto">
          <a:xfrm>
            <a:off x="4686300" y="4568825"/>
            <a:ext cx="762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BSC</a:t>
            </a:r>
          </a:p>
        </p:txBody>
      </p:sp>
      <p:sp>
        <p:nvSpPr>
          <p:cNvPr id="235527" name="Rectangle 6"/>
          <p:cNvSpPr>
            <a:spLocks noChangeArrowheads="1"/>
          </p:cNvSpPr>
          <p:nvPr/>
        </p:nvSpPr>
        <p:spPr bwMode="auto">
          <a:xfrm>
            <a:off x="5905500" y="4568825"/>
            <a:ext cx="762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BSC</a:t>
            </a:r>
          </a:p>
        </p:txBody>
      </p:sp>
      <p:sp>
        <p:nvSpPr>
          <p:cNvPr id="235528" name="Rectangle 7"/>
          <p:cNvSpPr>
            <a:spLocks noChangeArrowheads="1"/>
          </p:cNvSpPr>
          <p:nvPr/>
        </p:nvSpPr>
        <p:spPr bwMode="auto">
          <a:xfrm>
            <a:off x="3467100" y="4568825"/>
            <a:ext cx="762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BSC</a:t>
            </a:r>
          </a:p>
        </p:txBody>
      </p:sp>
      <p:sp>
        <p:nvSpPr>
          <p:cNvPr id="235529" name="Rectangle 8"/>
          <p:cNvSpPr>
            <a:spLocks noChangeArrowheads="1"/>
          </p:cNvSpPr>
          <p:nvPr/>
        </p:nvSpPr>
        <p:spPr bwMode="auto">
          <a:xfrm>
            <a:off x="3467100" y="3883025"/>
            <a:ext cx="762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BTS</a:t>
            </a:r>
          </a:p>
        </p:txBody>
      </p:sp>
      <p:sp>
        <p:nvSpPr>
          <p:cNvPr id="235530" name="Rectangle 9"/>
          <p:cNvSpPr>
            <a:spLocks noChangeArrowheads="1"/>
          </p:cNvSpPr>
          <p:nvPr/>
        </p:nvSpPr>
        <p:spPr bwMode="auto">
          <a:xfrm>
            <a:off x="4686300" y="3883025"/>
            <a:ext cx="762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BTS</a:t>
            </a:r>
          </a:p>
        </p:txBody>
      </p:sp>
      <p:sp>
        <p:nvSpPr>
          <p:cNvPr id="235531" name="Rectangle 10"/>
          <p:cNvSpPr>
            <a:spLocks noChangeArrowheads="1"/>
          </p:cNvSpPr>
          <p:nvPr/>
        </p:nvSpPr>
        <p:spPr bwMode="auto">
          <a:xfrm>
            <a:off x="5905500" y="3883025"/>
            <a:ext cx="762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BTS</a:t>
            </a:r>
          </a:p>
        </p:txBody>
      </p:sp>
      <p:sp>
        <p:nvSpPr>
          <p:cNvPr id="235532" name="Rectangle 11"/>
          <p:cNvSpPr>
            <a:spLocks noChangeArrowheads="1"/>
          </p:cNvSpPr>
          <p:nvPr/>
        </p:nvSpPr>
        <p:spPr bwMode="auto">
          <a:xfrm>
            <a:off x="2247900" y="3883025"/>
            <a:ext cx="762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BTS</a:t>
            </a:r>
          </a:p>
        </p:txBody>
      </p:sp>
      <p:cxnSp>
        <p:nvCxnSpPr>
          <p:cNvPr id="235533" name="AutoShape 12"/>
          <p:cNvCxnSpPr>
            <a:cxnSpLocks noChangeShapeType="1"/>
            <a:stCxn id="235524" idx="3"/>
            <a:endCxn id="235525" idx="1"/>
          </p:cNvCxnSpPr>
          <p:nvPr/>
        </p:nvCxnSpPr>
        <p:spPr bwMode="auto">
          <a:xfrm>
            <a:off x="5448300" y="5445125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534" name="AutoShape 13"/>
          <p:cNvCxnSpPr>
            <a:cxnSpLocks noChangeShapeType="1"/>
            <a:stCxn id="235524" idx="0"/>
            <a:endCxn id="235526" idx="2"/>
          </p:cNvCxnSpPr>
          <p:nvPr/>
        </p:nvCxnSpPr>
        <p:spPr bwMode="auto">
          <a:xfrm rot="-5400000">
            <a:off x="4914900" y="5102225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535" name="AutoShape 14"/>
          <p:cNvCxnSpPr>
            <a:cxnSpLocks noChangeShapeType="1"/>
            <a:stCxn id="235524" idx="1"/>
            <a:endCxn id="235528" idx="2"/>
          </p:cNvCxnSpPr>
          <p:nvPr/>
        </p:nvCxnSpPr>
        <p:spPr bwMode="auto">
          <a:xfrm rot="10800000">
            <a:off x="3848100" y="4949825"/>
            <a:ext cx="838200" cy="4953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35536" name="AutoShape 15"/>
          <p:cNvCxnSpPr>
            <a:cxnSpLocks noChangeShapeType="1"/>
            <a:stCxn id="235528" idx="1"/>
            <a:endCxn id="235532" idx="2"/>
          </p:cNvCxnSpPr>
          <p:nvPr/>
        </p:nvCxnSpPr>
        <p:spPr bwMode="auto">
          <a:xfrm rot="10800000">
            <a:off x="2628900" y="4264025"/>
            <a:ext cx="838200" cy="4953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35537" name="AutoShape 16"/>
          <p:cNvCxnSpPr>
            <a:cxnSpLocks noChangeShapeType="1"/>
            <a:stCxn id="235528" idx="0"/>
            <a:endCxn id="235529" idx="2"/>
          </p:cNvCxnSpPr>
          <p:nvPr/>
        </p:nvCxnSpPr>
        <p:spPr bwMode="auto">
          <a:xfrm rot="-5400000">
            <a:off x="3695700" y="4416425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538" name="AutoShape 17"/>
          <p:cNvCxnSpPr>
            <a:cxnSpLocks noChangeShapeType="1"/>
            <a:stCxn id="235526" idx="0"/>
            <a:endCxn id="235530" idx="2"/>
          </p:cNvCxnSpPr>
          <p:nvPr/>
        </p:nvCxnSpPr>
        <p:spPr bwMode="auto">
          <a:xfrm rot="-5400000">
            <a:off x="4914900" y="4416425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539" name="AutoShape 18"/>
          <p:cNvCxnSpPr>
            <a:cxnSpLocks noChangeShapeType="1"/>
            <a:stCxn id="235527" idx="0"/>
            <a:endCxn id="235531" idx="2"/>
          </p:cNvCxnSpPr>
          <p:nvPr/>
        </p:nvCxnSpPr>
        <p:spPr bwMode="auto">
          <a:xfrm rot="-5400000">
            <a:off x="6134100" y="4416425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540" name="AutoShape 19"/>
          <p:cNvCxnSpPr>
            <a:cxnSpLocks noChangeShapeType="1"/>
            <a:stCxn id="235525" idx="0"/>
            <a:endCxn id="235527" idx="2"/>
          </p:cNvCxnSpPr>
          <p:nvPr/>
        </p:nvCxnSpPr>
        <p:spPr bwMode="auto">
          <a:xfrm rot="-5400000">
            <a:off x="6134100" y="5102225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541" name="AutoShape 20"/>
          <p:cNvCxnSpPr>
            <a:cxnSpLocks noChangeShapeType="1"/>
            <a:stCxn id="235525" idx="3"/>
          </p:cNvCxnSpPr>
          <p:nvPr/>
        </p:nvCxnSpPr>
        <p:spPr bwMode="auto">
          <a:xfrm>
            <a:off x="6667500" y="5445125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542" name="AutoShape 27"/>
          <p:cNvSpPr>
            <a:spLocks noChangeArrowheads="1"/>
          </p:cNvSpPr>
          <p:nvPr/>
        </p:nvSpPr>
        <p:spPr bwMode="auto">
          <a:xfrm>
            <a:off x="2057400" y="2667000"/>
            <a:ext cx="1143000" cy="989013"/>
          </a:xfrm>
          <a:prstGeom prst="hexagon">
            <a:avLst>
              <a:gd name="adj" fmla="val 28892"/>
              <a:gd name="vf" fmla="val 115470"/>
            </a:avLst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43" name="AutoShape 34"/>
          <p:cNvSpPr>
            <a:spLocks noChangeArrowheads="1"/>
          </p:cNvSpPr>
          <p:nvPr/>
        </p:nvSpPr>
        <p:spPr bwMode="auto">
          <a:xfrm>
            <a:off x="3276600" y="2667000"/>
            <a:ext cx="1143000" cy="989013"/>
          </a:xfrm>
          <a:prstGeom prst="hexagon">
            <a:avLst>
              <a:gd name="adj" fmla="val 28892"/>
              <a:gd name="vf" fmla="val 115470"/>
            </a:avLst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44" name="AutoShape 39"/>
          <p:cNvSpPr>
            <a:spLocks noChangeArrowheads="1"/>
          </p:cNvSpPr>
          <p:nvPr/>
        </p:nvSpPr>
        <p:spPr bwMode="auto">
          <a:xfrm>
            <a:off x="4495800" y="2667000"/>
            <a:ext cx="1143000" cy="989013"/>
          </a:xfrm>
          <a:prstGeom prst="hexagon">
            <a:avLst>
              <a:gd name="adj" fmla="val 28892"/>
              <a:gd name="vf" fmla="val 115470"/>
            </a:avLst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45" name="AutoShape 44"/>
          <p:cNvSpPr>
            <a:spLocks noChangeArrowheads="1"/>
          </p:cNvSpPr>
          <p:nvPr/>
        </p:nvSpPr>
        <p:spPr bwMode="auto">
          <a:xfrm>
            <a:off x="5715000" y="2667000"/>
            <a:ext cx="1143000" cy="989013"/>
          </a:xfrm>
          <a:prstGeom prst="hexagon">
            <a:avLst>
              <a:gd name="adj" fmla="val 28892"/>
              <a:gd name="vf" fmla="val 115470"/>
            </a:avLst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35546" name="AutoShape 48"/>
          <p:cNvCxnSpPr>
            <a:cxnSpLocks noChangeShapeType="1"/>
            <a:stCxn id="235532" idx="0"/>
          </p:cNvCxnSpPr>
          <p:nvPr/>
        </p:nvCxnSpPr>
        <p:spPr bwMode="auto">
          <a:xfrm flipH="1" flipV="1">
            <a:off x="2622550" y="3162300"/>
            <a:ext cx="6350" cy="720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5547" name="AutoShape 49"/>
          <p:cNvCxnSpPr>
            <a:cxnSpLocks noChangeShapeType="1"/>
            <a:stCxn id="235529" idx="0"/>
          </p:cNvCxnSpPr>
          <p:nvPr/>
        </p:nvCxnSpPr>
        <p:spPr bwMode="auto">
          <a:xfrm flipH="1" flipV="1">
            <a:off x="3841750" y="3162300"/>
            <a:ext cx="6350" cy="720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5548" name="AutoShape 50"/>
          <p:cNvCxnSpPr>
            <a:cxnSpLocks noChangeShapeType="1"/>
            <a:stCxn id="235530" idx="0"/>
          </p:cNvCxnSpPr>
          <p:nvPr/>
        </p:nvCxnSpPr>
        <p:spPr bwMode="auto">
          <a:xfrm flipH="1" flipV="1">
            <a:off x="5060950" y="3162300"/>
            <a:ext cx="6350" cy="720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5549" name="AutoShape 51"/>
          <p:cNvCxnSpPr>
            <a:cxnSpLocks noChangeShapeType="1"/>
            <a:stCxn id="235531" idx="0"/>
          </p:cNvCxnSpPr>
          <p:nvPr/>
        </p:nvCxnSpPr>
        <p:spPr bwMode="auto">
          <a:xfrm flipH="1" flipV="1">
            <a:off x="6280150" y="3162300"/>
            <a:ext cx="6350" cy="720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5550" name="Oval 22"/>
          <p:cNvSpPr>
            <a:spLocks noChangeArrowheads="1"/>
          </p:cNvSpPr>
          <p:nvPr/>
        </p:nvSpPr>
        <p:spPr bwMode="auto">
          <a:xfrm>
            <a:off x="2286000" y="2740025"/>
            <a:ext cx="381000" cy="381000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MS</a:t>
            </a:r>
          </a:p>
        </p:txBody>
      </p:sp>
      <p:sp>
        <p:nvSpPr>
          <p:cNvPr id="235551" name="Oval 24"/>
          <p:cNvSpPr>
            <a:spLocks noChangeArrowheads="1"/>
          </p:cNvSpPr>
          <p:nvPr/>
        </p:nvSpPr>
        <p:spPr bwMode="auto">
          <a:xfrm>
            <a:off x="3505200" y="2740025"/>
            <a:ext cx="381000" cy="381000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MS</a:t>
            </a:r>
          </a:p>
        </p:txBody>
      </p:sp>
      <p:sp>
        <p:nvSpPr>
          <p:cNvPr id="235552" name="Oval 25"/>
          <p:cNvSpPr>
            <a:spLocks noChangeArrowheads="1"/>
          </p:cNvSpPr>
          <p:nvPr/>
        </p:nvSpPr>
        <p:spPr bwMode="auto">
          <a:xfrm>
            <a:off x="4724400" y="2740025"/>
            <a:ext cx="381000" cy="381000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MS</a:t>
            </a:r>
          </a:p>
        </p:txBody>
      </p:sp>
      <p:sp>
        <p:nvSpPr>
          <p:cNvPr id="235553" name="Oval 26"/>
          <p:cNvSpPr>
            <a:spLocks noChangeArrowheads="1"/>
          </p:cNvSpPr>
          <p:nvPr/>
        </p:nvSpPr>
        <p:spPr bwMode="auto">
          <a:xfrm>
            <a:off x="5943600" y="2740025"/>
            <a:ext cx="381000" cy="381000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MS</a:t>
            </a:r>
          </a:p>
        </p:txBody>
      </p:sp>
      <p:cxnSp>
        <p:nvCxnSpPr>
          <p:cNvPr id="235554" name="AutoShape 52"/>
          <p:cNvCxnSpPr>
            <a:cxnSpLocks noChangeShapeType="1"/>
            <a:stCxn id="235550" idx="0"/>
            <a:endCxn id="235551" idx="0"/>
          </p:cNvCxnSpPr>
          <p:nvPr/>
        </p:nvCxnSpPr>
        <p:spPr bwMode="auto">
          <a:xfrm rot="5400000" flipV="1">
            <a:off x="3085306" y="2131219"/>
            <a:ext cx="1588" cy="1219200"/>
          </a:xfrm>
          <a:prstGeom prst="curvedConnector3">
            <a:avLst>
              <a:gd name="adj1" fmla="val -1440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35555" name="AutoShape 53"/>
          <p:cNvCxnSpPr>
            <a:cxnSpLocks noChangeShapeType="1"/>
            <a:stCxn id="235550" idx="0"/>
            <a:endCxn id="235552" idx="0"/>
          </p:cNvCxnSpPr>
          <p:nvPr/>
        </p:nvCxnSpPr>
        <p:spPr bwMode="auto">
          <a:xfrm rot="5400000" flipV="1">
            <a:off x="3694906" y="1521619"/>
            <a:ext cx="1588" cy="2438400"/>
          </a:xfrm>
          <a:prstGeom prst="curvedConnector3">
            <a:avLst>
              <a:gd name="adj1" fmla="val -22100005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35556" name="AutoShape 54"/>
          <p:cNvCxnSpPr>
            <a:cxnSpLocks noChangeShapeType="1"/>
            <a:stCxn id="235550" idx="0"/>
            <a:endCxn id="235553" idx="0"/>
          </p:cNvCxnSpPr>
          <p:nvPr/>
        </p:nvCxnSpPr>
        <p:spPr bwMode="auto">
          <a:xfrm rot="5400000" flipV="1">
            <a:off x="4304506" y="912019"/>
            <a:ext cx="1588" cy="3657600"/>
          </a:xfrm>
          <a:prstGeom prst="curvedConnector3">
            <a:avLst>
              <a:gd name="adj1" fmla="val -29100005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35557" name="AutoShape 55"/>
          <p:cNvCxnSpPr>
            <a:cxnSpLocks noChangeShapeType="1"/>
            <a:stCxn id="235550" idx="0"/>
            <a:endCxn id="235550" idx="2"/>
          </p:cNvCxnSpPr>
          <p:nvPr/>
        </p:nvCxnSpPr>
        <p:spPr bwMode="auto">
          <a:xfrm rot="-5400000" flipH="1" flipV="1">
            <a:off x="2286000" y="2740025"/>
            <a:ext cx="190500" cy="190500"/>
          </a:xfrm>
          <a:prstGeom prst="curvedConnector4">
            <a:avLst>
              <a:gd name="adj1" fmla="val -120000"/>
              <a:gd name="adj2" fmla="val 22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235558" name="Text Box 56"/>
          <p:cNvSpPr txBox="1">
            <a:spLocks noChangeArrowheads="1"/>
          </p:cNvSpPr>
          <p:nvPr/>
        </p:nvSpPr>
        <p:spPr bwMode="auto">
          <a:xfrm>
            <a:off x="1981200" y="22066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235559" name="Text Box 57"/>
          <p:cNvSpPr txBox="1">
            <a:spLocks noChangeArrowheads="1"/>
          </p:cNvSpPr>
          <p:nvPr/>
        </p:nvSpPr>
        <p:spPr bwMode="auto">
          <a:xfrm>
            <a:off x="3581400" y="23590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235560" name="Text Box 58"/>
          <p:cNvSpPr txBox="1">
            <a:spLocks noChangeArrowheads="1"/>
          </p:cNvSpPr>
          <p:nvPr/>
        </p:nvSpPr>
        <p:spPr bwMode="auto">
          <a:xfrm>
            <a:off x="4800600" y="23590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3</a:t>
            </a:r>
          </a:p>
        </p:txBody>
      </p:sp>
      <p:sp>
        <p:nvSpPr>
          <p:cNvPr id="235561" name="Text Box 59"/>
          <p:cNvSpPr txBox="1">
            <a:spLocks noChangeArrowheads="1"/>
          </p:cNvSpPr>
          <p:nvPr/>
        </p:nvSpPr>
        <p:spPr bwMode="auto">
          <a:xfrm>
            <a:off x="6019800" y="23590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5018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Handover decision</a:t>
            </a:r>
          </a:p>
        </p:txBody>
      </p:sp>
      <p:sp>
        <p:nvSpPr>
          <p:cNvPr id="237572" name="Line 3"/>
          <p:cNvSpPr>
            <a:spLocks noChangeShapeType="1"/>
          </p:cNvSpPr>
          <p:nvPr/>
        </p:nvSpPr>
        <p:spPr bwMode="auto">
          <a:xfrm flipV="1">
            <a:off x="2362200" y="27432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573" name="Line 4"/>
          <p:cNvSpPr>
            <a:spLocks noChangeShapeType="1"/>
          </p:cNvSpPr>
          <p:nvPr/>
        </p:nvSpPr>
        <p:spPr bwMode="auto">
          <a:xfrm flipV="1">
            <a:off x="6477000" y="27432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574" name="Text Box 5"/>
          <p:cNvSpPr txBox="1">
            <a:spLocks noChangeArrowheads="1"/>
          </p:cNvSpPr>
          <p:nvPr/>
        </p:nvSpPr>
        <p:spPr bwMode="auto">
          <a:xfrm>
            <a:off x="1752600" y="2133600"/>
            <a:ext cx="1311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receive level</a:t>
            </a:r>
          </a:p>
          <a:p>
            <a:r>
              <a:rPr lang="en-US" sz="1600"/>
              <a:t>BTS</a:t>
            </a:r>
            <a:r>
              <a:rPr lang="en-US" sz="1600" baseline="-25000"/>
              <a:t>old</a:t>
            </a:r>
            <a:endParaRPr lang="en-US" sz="1600"/>
          </a:p>
        </p:txBody>
      </p:sp>
      <p:sp>
        <p:nvSpPr>
          <p:cNvPr id="237575" name="Text Box 6"/>
          <p:cNvSpPr txBox="1">
            <a:spLocks noChangeArrowheads="1"/>
          </p:cNvSpPr>
          <p:nvPr/>
        </p:nvSpPr>
        <p:spPr bwMode="auto">
          <a:xfrm>
            <a:off x="5867400" y="2133600"/>
            <a:ext cx="1311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receive level</a:t>
            </a:r>
          </a:p>
          <a:p>
            <a:r>
              <a:rPr lang="en-US" sz="1600"/>
              <a:t>BTS</a:t>
            </a:r>
            <a:r>
              <a:rPr lang="en-US" sz="1600" baseline="-25000"/>
              <a:t>old</a:t>
            </a:r>
            <a:endParaRPr lang="en-US" sz="1600"/>
          </a:p>
        </p:txBody>
      </p:sp>
      <p:sp>
        <p:nvSpPr>
          <p:cNvPr id="237576" name="Line 7"/>
          <p:cNvSpPr>
            <a:spLocks noChangeShapeType="1"/>
          </p:cNvSpPr>
          <p:nvPr/>
        </p:nvSpPr>
        <p:spPr bwMode="auto">
          <a:xfrm>
            <a:off x="2362200" y="52578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577" name="Oval 9"/>
          <p:cNvSpPr>
            <a:spLocks noChangeArrowheads="1"/>
          </p:cNvSpPr>
          <p:nvPr/>
        </p:nvSpPr>
        <p:spPr bwMode="auto">
          <a:xfrm>
            <a:off x="2895600" y="4800600"/>
            <a:ext cx="381000" cy="381000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MS</a:t>
            </a:r>
          </a:p>
        </p:txBody>
      </p:sp>
      <p:sp>
        <p:nvSpPr>
          <p:cNvPr id="237578" name="Oval 10"/>
          <p:cNvSpPr>
            <a:spLocks noChangeArrowheads="1"/>
          </p:cNvSpPr>
          <p:nvPr/>
        </p:nvSpPr>
        <p:spPr bwMode="auto">
          <a:xfrm>
            <a:off x="5562600" y="4800600"/>
            <a:ext cx="381000" cy="381000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/>
              <a:t>MS</a:t>
            </a:r>
          </a:p>
        </p:txBody>
      </p:sp>
      <p:cxnSp>
        <p:nvCxnSpPr>
          <p:cNvPr id="237579" name="AutoShape 11"/>
          <p:cNvCxnSpPr>
            <a:cxnSpLocks noChangeShapeType="1"/>
            <a:stCxn id="237577" idx="6"/>
            <a:endCxn id="237578" idx="2"/>
          </p:cNvCxnSpPr>
          <p:nvPr/>
        </p:nvCxnSpPr>
        <p:spPr bwMode="auto">
          <a:xfrm>
            <a:off x="3276600" y="4991100"/>
            <a:ext cx="2286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237580" name="Freeform 12"/>
          <p:cNvSpPr>
            <a:spLocks/>
          </p:cNvSpPr>
          <p:nvPr/>
        </p:nvSpPr>
        <p:spPr bwMode="auto">
          <a:xfrm>
            <a:off x="2514600" y="2971800"/>
            <a:ext cx="3657600" cy="1752600"/>
          </a:xfrm>
          <a:custGeom>
            <a:avLst/>
            <a:gdLst>
              <a:gd name="T0" fmla="*/ 0 w 2304"/>
              <a:gd name="T1" fmla="*/ 0 h 1104"/>
              <a:gd name="T2" fmla="*/ 864 w 2304"/>
              <a:gd name="T3" fmla="*/ 864 h 1104"/>
              <a:gd name="T4" fmla="*/ 2304 w 2304"/>
              <a:gd name="T5" fmla="*/ 1104 h 1104"/>
              <a:gd name="T6" fmla="*/ 0 60000 65536"/>
              <a:gd name="T7" fmla="*/ 0 60000 65536"/>
              <a:gd name="T8" fmla="*/ 0 60000 65536"/>
              <a:gd name="T9" fmla="*/ 0 w 2304"/>
              <a:gd name="T10" fmla="*/ 0 h 1104"/>
              <a:gd name="T11" fmla="*/ 2304 w 2304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4" h="1104">
                <a:moveTo>
                  <a:pt x="0" y="0"/>
                </a:moveTo>
                <a:cubicBezTo>
                  <a:pt x="240" y="340"/>
                  <a:pt x="480" y="680"/>
                  <a:pt x="864" y="864"/>
                </a:cubicBezTo>
                <a:cubicBezTo>
                  <a:pt x="1248" y="1048"/>
                  <a:pt x="1776" y="1076"/>
                  <a:pt x="2304" y="110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581" name="Freeform 13"/>
          <p:cNvSpPr>
            <a:spLocks/>
          </p:cNvSpPr>
          <p:nvPr/>
        </p:nvSpPr>
        <p:spPr bwMode="auto">
          <a:xfrm flipH="1">
            <a:off x="2590800" y="2971800"/>
            <a:ext cx="3657600" cy="1752600"/>
          </a:xfrm>
          <a:custGeom>
            <a:avLst/>
            <a:gdLst>
              <a:gd name="T0" fmla="*/ 0 w 2304"/>
              <a:gd name="T1" fmla="*/ 0 h 1104"/>
              <a:gd name="T2" fmla="*/ 864 w 2304"/>
              <a:gd name="T3" fmla="*/ 864 h 1104"/>
              <a:gd name="T4" fmla="*/ 2304 w 2304"/>
              <a:gd name="T5" fmla="*/ 1104 h 1104"/>
              <a:gd name="T6" fmla="*/ 0 60000 65536"/>
              <a:gd name="T7" fmla="*/ 0 60000 65536"/>
              <a:gd name="T8" fmla="*/ 0 60000 65536"/>
              <a:gd name="T9" fmla="*/ 0 w 2304"/>
              <a:gd name="T10" fmla="*/ 0 h 1104"/>
              <a:gd name="T11" fmla="*/ 2304 w 2304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4" h="1104">
                <a:moveTo>
                  <a:pt x="0" y="0"/>
                </a:moveTo>
                <a:cubicBezTo>
                  <a:pt x="240" y="340"/>
                  <a:pt x="480" y="680"/>
                  <a:pt x="864" y="864"/>
                </a:cubicBezTo>
                <a:cubicBezTo>
                  <a:pt x="1248" y="1048"/>
                  <a:pt x="1776" y="1076"/>
                  <a:pt x="2304" y="110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582" name="Line 14"/>
          <p:cNvSpPr>
            <a:spLocks noChangeShapeType="1"/>
          </p:cNvSpPr>
          <p:nvPr/>
        </p:nvSpPr>
        <p:spPr bwMode="auto">
          <a:xfrm flipV="1">
            <a:off x="5029200" y="4267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583" name="Text Box 15"/>
          <p:cNvSpPr txBox="1">
            <a:spLocks noChangeArrowheads="1"/>
          </p:cNvSpPr>
          <p:nvPr/>
        </p:nvSpPr>
        <p:spPr bwMode="auto">
          <a:xfrm>
            <a:off x="5029200" y="4267200"/>
            <a:ext cx="1414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HO_MARGIN</a:t>
            </a:r>
          </a:p>
        </p:txBody>
      </p:sp>
      <p:sp>
        <p:nvSpPr>
          <p:cNvPr id="237584" name="Freeform 16"/>
          <p:cNvSpPr>
            <a:spLocks/>
          </p:cNvSpPr>
          <p:nvPr/>
        </p:nvSpPr>
        <p:spPr bwMode="auto">
          <a:xfrm>
            <a:off x="2514600" y="2971800"/>
            <a:ext cx="3581400" cy="1905000"/>
          </a:xfrm>
          <a:custGeom>
            <a:avLst/>
            <a:gdLst>
              <a:gd name="T0" fmla="*/ 0 w 2256"/>
              <a:gd name="T1" fmla="*/ 96 h 1200"/>
              <a:gd name="T2" fmla="*/ 48 w 2256"/>
              <a:gd name="T3" fmla="*/ 0 h 1200"/>
              <a:gd name="T4" fmla="*/ 48 w 2256"/>
              <a:gd name="T5" fmla="*/ 192 h 1200"/>
              <a:gd name="T6" fmla="*/ 144 w 2256"/>
              <a:gd name="T7" fmla="*/ 96 h 1200"/>
              <a:gd name="T8" fmla="*/ 192 w 2256"/>
              <a:gd name="T9" fmla="*/ 336 h 1200"/>
              <a:gd name="T10" fmla="*/ 240 w 2256"/>
              <a:gd name="T11" fmla="*/ 288 h 1200"/>
              <a:gd name="T12" fmla="*/ 288 w 2256"/>
              <a:gd name="T13" fmla="*/ 432 h 1200"/>
              <a:gd name="T14" fmla="*/ 384 w 2256"/>
              <a:gd name="T15" fmla="*/ 384 h 1200"/>
              <a:gd name="T16" fmla="*/ 432 w 2256"/>
              <a:gd name="T17" fmla="*/ 720 h 1200"/>
              <a:gd name="T18" fmla="*/ 480 w 2256"/>
              <a:gd name="T19" fmla="*/ 528 h 1200"/>
              <a:gd name="T20" fmla="*/ 480 w 2256"/>
              <a:gd name="T21" fmla="*/ 624 h 1200"/>
              <a:gd name="T22" fmla="*/ 528 w 2256"/>
              <a:gd name="T23" fmla="*/ 576 h 1200"/>
              <a:gd name="T24" fmla="*/ 576 w 2256"/>
              <a:gd name="T25" fmla="*/ 720 h 1200"/>
              <a:gd name="T26" fmla="*/ 624 w 2256"/>
              <a:gd name="T27" fmla="*/ 624 h 1200"/>
              <a:gd name="T28" fmla="*/ 672 w 2256"/>
              <a:gd name="T29" fmla="*/ 816 h 1200"/>
              <a:gd name="T30" fmla="*/ 768 w 2256"/>
              <a:gd name="T31" fmla="*/ 720 h 1200"/>
              <a:gd name="T32" fmla="*/ 816 w 2256"/>
              <a:gd name="T33" fmla="*/ 912 h 1200"/>
              <a:gd name="T34" fmla="*/ 864 w 2256"/>
              <a:gd name="T35" fmla="*/ 816 h 1200"/>
              <a:gd name="T36" fmla="*/ 912 w 2256"/>
              <a:gd name="T37" fmla="*/ 912 h 1200"/>
              <a:gd name="T38" fmla="*/ 960 w 2256"/>
              <a:gd name="T39" fmla="*/ 816 h 1200"/>
              <a:gd name="T40" fmla="*/ 960 w 2256"/>
              <a:gd name="T41" fmla="*/ 960 h 1200"/>
              <a:gd name="T42" fmla="*/ 1008 w 2256"/>
              <a:gd name="T43" fmla="*/ 864 h 1200"/>
              <a:gd name="T44" fmla="*/ 1056 w 2256"/>
              <a:gd name="T45" fmla="*/ 1056 h 1200"/>
              <a:gd name="T46" fmla="*/ 1152 w 2256"/>
              <a:gd name="T47" fmla="*/ 864 h 1200"/>
              <a:gd name="T48" fmla="*/ 1200 w 2256"/>
              <a:gd name="T49" fmla="*/ 1056 h 1200"/>
              <a:gd name="T50" fmla="*/ 1248 w 2256"/>
              <a:gd name="T51" fmla="*/ 960 h 1200"/>
              <a:gd name="T52" fmla="*/ 1296 w 2256"/>
              <a:gd name="T53" fmla="*/ 1104 h 1200"/>
              <a:gd name="T54" fmla="*/ 1392 w 2256"/>
              <a:gd name="T55" fmla="*/ 912 h 1200"/>
              <a:gd name="T56" fmla="*/ 1440 w 2256"/>
              <a:gd name="T57" fmla="*/ 1152 h 1200"/>
              <a:gd name="T58" fmla="*/ 1440 w 2256"/>
              <a:gd name="T59" fmla="*/ 1056 h 1200"/>
              <a:gd name="T60" fmla="*/ 1488 w 2256"/>
              <a:gd name="T61" fmla="*/ 1152 h 1200"/>
              <a:gd name="T62" fmla="*/ 1536 w 2256"/>
              <a:gd name="T63" fmla="*/ 960 h 1200"/>
              <a:gd name="T64" fmla="*/ 1584 w 2256"/>
              <a:gd name="T65" fmla="*/ 1104 h 1200"/>
              <a:gd name="T66" fmla="*/ 1680 w 2256"/>
              <a:gd name="T67" fmla="*/ 960 h 1200"/>
              <a:gd name="T68" fmla="*/ 1680 w 2256"/>
              <a:gd name="T69" fmla="*/ 1104 h 1200"/>
              <a:gd name="T70" fmla="*/ 1728 w 2256"/>
              <a:gd name="T71" fmla="*/ 1008 h 1200"/>
              <a:gd name="T72" fmla="*/ 1776 w 2256"/>
              <a:gd name="T73" fmla="*/ 1104 h 1200"/>
              <a:gd name="T74" fmla="*/ 1824 w 2256"/>
              <a:gd name="T75" fmla="*/ 1008 h 1200"/>
              <a:gd name="T76" fmla="*/ 1872 w 2256"/>
              <a:gd name="T77" fmla="*/ 1152 h 1200"/>
              <a:gd name="T78" fmla="*/ 1968 w 2256"/>
              <a:gd name="T79" fmla="*/ 1008 h 1200"/>
              <a:gd name="T80" fmla="*/ 2016 w 2256"/>
              <a:gd name="T81" fmla="*/ 1152 h 1200"/>
              <a:gd name="T82" fmla="*/ 2064 w 2256"/>
              <a:gd name="T83" fmla="*/ 1008 h 1200"/>
              <a:gd name="T84" fmla="*/ 2160 w 2256"/>
              <a:gd name="T85" fmla="*/ 1152 h 1200"/>
              <a:gd name="T86" fmla="*/ 2208 w 2256"/>
              <a:gd name="T87" fmla="*/ 1056 h 1200"/>
              <a:gd name="T88" fmla="*/ 2208 w 2256"/>
              <a:gd name="T89" fmla="*/ 1200 h 1200"/>
              <a:gd name="T90" fmla="*/ 2256 w 2256"/>
              <a:gd name="T91" fmla="*/ 1056 h 12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56"/>
              <a:gd name="T139" fmla="*/ 0 h 1200"/>
              <a:gd name="T140" fmla="*/ 2256 w 2256"/>
              <a:gd name="T141" fmla="*/ 1200 h 120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56" h="1200">
                <a:moveTo>
                  <a:pt x="0" y="96"/>
                </a:moveTo>
                <a:lnTo>
                  <a:pt x="48" y="0"/>
                </a:lnTo>
                <a:lnTo>
                  <a:pt x="48" y="192"/>
                </a:lnTo>
                <a:lnTo>
                  <a:pt x="144" y="96"/>
                </a:lnTo>
                <a:lnTo>
                  <a:pt x="192" y="336"/>
                </a:lnTo>
                <a:lnTo>
                  <a:pt x="240" y="288"/>
                </a:lnTo>
                <a:lnTo>
                  <a:pt x="288" y="432"/>
                </a:lnTo>
                <a:lnTo>
                  <a:pt x="384" y="384"/>
                </a:lnTo>
                <a:lnTo>
                  <a:pt x="432" y="720"/>
                </a:lnTo>
                <a:lnTo>
                  <a:pt x="480" y="528"/>
                </a:lnTo>
                <a:lnTo>
                  <a:pt x="480" y="624"/>
                </a:lnTo>
                <a:lnTo>
                  <a:pt x="528" y="576"/>
                </a:lnTo>
                <a:lnTo>
                  <a:pt x="576" y="720"/>
                </a:lnTo>
                <a:lnTo>
                  <a:pt x="624" y="624"/>
                </a:lnTo>
                <a:lnTo>
                  <a:pt x="672" y="816"/>
                </a:lnTo>
                <a:lnTo>
                  <a:pt x="768" y="720"/>
                </a:lnTo>
                <a:lnTo>
                  <a:pt x="816" y="912"/>
                </a:lnTo>
                <a:lnTo>
                  <a:pt x="864" y="816"/>
                </a:lnTo>
                <a:lnTo>
                  <a:pt x="912" y="912"/>
                </a:lnTo>
                <a:lnTo>
                  <a:pt x="960" y="816"/>
                </a:lnTo>
                <a:lnTo>
                  <a:pt x="960" y="960"/>
                </a:lnTo>
                <a:lnTo>
                  <a:pt x="1008" y="864"/>
                </a:lnTo>
                <a:lnTo>
                  <a:pt x="1056" y="1056"/>
                </a:lnTo>
                <a:lnTo>
                  <a:pt x="1152" y="864"/>
                </a:lnTo>
                <a:lnTo>
                  <a:pt x="1200" y="1056"/>
                </a:lnTo>
                <a:lnTo>
                  <a:pt x="1248" y="960"/>
                </a:lnTo>
                <a:lnTo>
                  <a:pt x="1296" y="1104"/>
                </a:lnTo>
                <a:lnTo>
                  <a:pt x="1392" y="912"/>
                </a:lnTo>
                <a:lnTo>
                  <a:pt x="1440" y="1152"/>
                </a:lnTo>
                <a:lnTo>
                  <a:pt x="1440" y="1056"/>
                </a:lnTo>
                <a:lnTo>
                  <a:pt x="1488" y="1152"/>
                </a:lnTo>
                <a:lnTo>
                  <a:pt x="1536" y="960"/>
                </a:lnTo>
                <a:lnTo>
                  <a:pt x="1584" y="1104"/>
                </a:lnTo>
                <a:lnTo>
                  <a:pt x="1680" y="960"/>
                </a:lnTo>
                <a:lnTo>
                  <a:pt x="1680" y="1104"/>
                </a:lnTo>
                <a:lnTo>
                  <a:pt x="1728" y="1008"/>
                </a:lnTo>
                <a:lnTo>
                  <a:pt x="1776" y="1104"/>
                </a:lnTo>
                <a:lnTo>
                  <a:pt x="1824" y="1008"/>
                </a:lnTo>
                <a:lnTo>
                  <a:pt x="1872" y="1152"/>
                </a:lnTo>
                <a:lnTo>
                  <a:pt x="1968" y="1008"/>
                </a:lnTo>
                <a:lnTo>
                  <a:pt x="2016" y="1152"/>
                </a:lnTo>
                <a:lnTo>
                  <a:pt x="2064" y="1008"/>
                </a:lnTo>
                <a:lnTo>
                  <a:pt x="2160" y="1152"/>
                </a:lnTo>
                <a:lnTo>
                  <a:pt x="2208" y="1056"/>
                </a:lnTo>
                <a:lnTo>
                  <a:pt x="2208" y="1200"/>
                </a:lnTo>
                <a:lnTo>
                  <a:pt x="2256" y="105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585" name="Freeform 17"/>
          <p:cNvSpPr>
            <a:spLocks/>
          </p:cNvSpPr>
          <p:nvPr/>
        </p:nvSpPr>
        <p:spPr bwMode="auto">
          <a:xfrm flipH="1">
            <a:off x="2667000" y="2971800"/>
            <a:ext cx="3581400" cy="1905000"/>
          </a:xfrm>
          <a:custGeom>
            <a:avLst/>
            <a:gdLst>
              <a:gd name="T0" fmla="*/ 0 w 2256"/>
              <a:gd name="T1" fmla="*/ 96 h 1200"/>
              <a:gd name="T2" fmla="*/ 48 w 2256"/>
              <a:gd name="T3" fmla="*/ 0 h 1200"/>
              <a:gd name="T4" fmla="*/ 48 w 2256"/>
              <a:gd name="T5" fmla="*/ 192 h 1200"/>
              <a:gd name="T6" fmla="*/ 144 w 2256"/>
              <a:gd name="T7" fmla="*/ 96 h 1200"/>
              <a:gd name="T8" fmla="*/ 192 w 2256"/>
              <a:gd name="T9" fmla="*/ 336 h 1200"/>
              <a:gd name="T10" fmla="*/ 240 w 2256"/>
              <a:gd name="T11" fmla="*/ 288 h 1200"/>
              <a:gd name="T12" fmla="*/ 288 w 2256"/>
              <a:gd name="T13" fmla="*/ 432 h 1200"/>
              <a:gd name="T14" fmla="*/ 384 w 2256"/>
              <a:gd name="T15" fmla="*/ 384 h 1200"/>
              <a:gd name="T16" fmla="*/ 432 w 2256"/>
              <a:gd name="T17" fmla="*/ 720 h 1200"/>
              <a:gd name="T18" fmla="*/ 480 w 2256"/>
              <a:gd name="T19" fmla="*/ 528 h 1200"/>
              <a:gd name="T20" fmla="*/ 480 w 2256"/>
              <a:gd name="T21" fmla="*/ 624 h 1200"/>
              <a:gd name="T22" fmla="*/ 528 w 2256"/>
              <a:gd name="T23" fmla="*/ 576 h 1200"/>
              <a:gd name="T24" fmla="*/ 576 w 2256"/>
              <a:gd name="T25" fmla="*/ 720 h 1200"/>
              <a:gd name="T26" fmla="*/ 624 w 2256"/>
              <a:gd name="T27" fmla="*/ 624 h 1200"/>
              <a:gd name="T28" fmla="*/ 672 w 2256"/>
              <a:gd name="T29" fmla="*/ 816 h 1200"/>
              <a:gd name="T30" fmla="*/ 768 w 2256"/>
              <a:gd name="T31" fmla="*/ 720 h 1200"/>
              <a:gd name="T32" fmla="*/ 816 w 2256"/>
              <a:gd name="T33" fmla="*/ 912 h 1200"/>
              <a:gd name="T34" fmla="*/ 864 w 2256"/>
              <a:gd name="T35" fmla="*/ 816 h 1200"/>
              <a:gd name="T36" fmla="*/ 912 w 2256"/>
              <a:gd name="T37" fmla="*/ 912 h 1200"/>
              <a:gd name="T38" fmla="*/ 960 w 2256"/>
              <a:gd name="T39" fmla="*/ 816 h 1200"/>
              <a:gd name="T40" fmla="*/ 960 w 2256"/>
              <a:gd name="T41" fmla="*/ 960 h 1200"/>
              <a:gd name="T42" fmla="*/ 1008 w 2256"/>
              <a:gd name="T43" fmla="*/ 864 h 1200"/>
              <a:gd name="T44" fmla="*/ 1056 w 2256"/>
              <a:gd name="T45" fmla="*/ 1056 h 1200"/>
              <a:gd name="T46" fmla="*/ 1152 w 2256"/>
              <a:gd name="T47" fmla="*/ 864 h 1200"/>
              <a:gd name="T48" fmla="*/ 1200 w 2256"/>
              <a:gd name="T49" fmla="*/ 1056 h 1200"/>
              <a:gd name="T50" fmla="*/ 1248 w 2256"/>
              <a:gd name="T51" fmla="*/ 960 h 1200"/>
              <a:gd name="T52" fmla="*/ 1296 w 2256"/>
              <a:gd name="T53" fmla="*/ 1104 h 1200"/>
              <a:gd name="T54" fmla="*/ 1392 w 2256"/>
              <a:gd name="T55" fmla="*/ 912 h 1200"/>
              <a:gd name="T56" fmla="*/ 1440 w 2256"/>
              <a:gd name="T57" fmla="*/ 1152 h 1200"/>
              <a:gd name="T58" fmla="*/ 1440 w 2256"/>
              <a:gd name="T59" fmla="*/ 1056 h 1200"/>
              <a:gd name="T60" fmla="*/ 1488 w 2256"/>
              <a:gd name="T61" fmla="*/ 1152 h 1200"/>
              <a:gd name="T62" fmla="*/ 1536 w 2256"/>
              <a:gd name="T63" fmla="*/ 960 h 1200"/>
              <a:gd name="T64" fmla="*/ 1584 w 2256"/>
              <a:gd name="T65" fmla="*/ 1104 h 1200"/>
              <a:gd name="T66" fmla="*/ 1680 w 2256"/>
              <a:gd name="T67" fmla="*/ 960 h 1200"/>
              <a:gd name="T68" fmla="*/ 1680 w 2256"/>
              <a:gd name="T69" fmla="*/ 1104 h 1200"/>
              <a:gd name="T70" fmla="*/ 1728 w 2256"/>
              <a:gd name="T71" fmla="*/ 1008 h 1200"/>
              <a:gd name="T72" fmla="*/ 1776 w 2256"/>
              <a:gd name="T73" fmla="*/ 1104 h 1200"/>
              <a:gd name="T74" fmla="*/ 1824 w 2256"/>
              <a:gd name="T75" fmla="*/ 1008 h 1200"/>
              <a:gd name="T76" fmla="*/ 1872 w 2256"/>
              <a:gd name="T77" fmla="*/ 1152 h 1200"/>
              <a:gd name="T78" fmla="*/ 1968 w 2256"/>
              <a:gd name="T79" fmla="*/ 1008 h 1200"/>
              <a:gd name="T80" fmla="*/ 2016 w 2256"/>
              <a:gd name="T81" fmla="*/ 1152 h 1200"/>
              <a:gd name="T82" fmla="*/ 2064 w 2256"/>
              <a:gd name="T83" fmla="*/ 1008 h 1200"/>
              <a:gd name="T84" fmla="*/ 2160 w 2256"/>
              <a:gd name="T85" fmla="*/ 1152 h 1200"/>
              <a:gd name="T86" fmla="*/ 2208 w 2256"/>
              <a:gd name="T87" fmla="*/ 1056 h 1200"/>
              <a:gd name="T88" fmla="*/ 2208 w 2256"/>
              <a:gd name="T89" fmla="*/ 1200 h 1200"/>
              <a:gd name="T90" fmla="*/ 2256 w 2256"/>
              <a:gd name="T91" fmla="*/ 1056 h 12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56"/>
              <a:gd name="T139" fmla="*/ 0 h 1200"/>
              <a:gd name="T140" fmla="*/ 2256 w 2256"/>
              <a:gd name="T141" fmla="*/ 1200 h 120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56" h="1200">
                <a:moveTo>
                  <a:pt x="0" y="96"/>
                </a:moveTo>
                <a:lnTo>
                  <a:pt x="48" y="0"/>
                </a:lnTo>
                <a:lnTo>
                  <a:pt x="48" y="192"/>
                </a:lnTo>
                <a:lnTo>
                  <a:pt x="144" y="96"/>
                </a:lnTo>
                <a:lnTo>
                  <a:pt x="192" y="336"/>
                </a:lnTo>
                <a:lnTo>
                  <a:pt x="240" y="288"/>
                </a:lnTo>
                <a:lnTo>
                  <a:pt x="288" y="432"/>
                </a:lnTo>
                <a:lnTo>
                  <a:pt x="384" y="384"/>
                </a:lnTo>
                <a:lnTo>
                  <a:pt x="432" y="720"/>
                </a:lnTo>
                <a:lnTo>
                  <a:pt x="480" y="528"/>
                </a:lnTo>
                <a:lnTo>
                  <a:pt x="480" y="624"/>
                </a:lnTo>
                <a:lnTo>
                  <a:pt x="528" y="576"/>
                </a:lnTo>
                <a:lnTo>
                  <a:pt x="576" y="720"/>
                </a:lnTo>
                <a:lnTo>
                  <a:pt x="624" y="624"/>
                </a:lnTo>
                <a:lnTo>
                  <a:pt x="672" y="816"/>
                </a:lnTo>
                <a:lnTo>
                  <a:pt x="768" y="720"/>
                </a:lnTo>
                <a:lnTo>
                  <a:pt x="816" y="912"/>
                </a:lnTo>
                <a:lnTo>
                  <a:pt x="864" y="816"/>
                </a:lnTo>
                <a:lnTo>
                  <a:pt x="912" y="912"/>
                </a:lnTo>
                <a:lnTo>
                  <a:pt x="960" y="816"/>
                </a:lnTo>
                <a:lnTo>
                  <a:pt x="960" y="960"/>
                </a:lnTo>
                <a:lnTo>
                  <a:pt x="1008" y="864"/>
                </a:lnTo>
                <a:lnTo>
                  <a:pt x="1056" y="1056"/>
                </a:lnTo>
                <a:lnTo>
                  <a:pt x="1152" y="864"/>
                </a:lnTo>
                <a:lnTo>
                  <a:pt x="1200" y="1056"/>
                </a:lnTo>
                <a:lnTo>
                  <a:pt x="1248" y="960"/>
                </a:lnTo>
                <a:lnTo>
                  <a:pt x="1296" y="1104"/>
                </a:lnTo>
                <a:lnTo>
                  <a:pt x="1392" y="912"/>
                </a:lnTo>
                <a:lnTo>
                  <a:pt x="1440" y="1152"/>
                </a:lnTo>
                <a:lnTo>
                  <a:pt x="1440" y="1056"/>
                </a:lnTo>
                <a:lnTo>
                  <a:pt x="1488" y="1152"/>
                </a:lnTo>
                <a:lnTo>
                  <a:pt x="1536" y="960"/>
                </a:lnTo>
                <a:lnTo>
                  <a:pt x="1584" y="1104"/>
                </a:lnTo>
                <a:lnTo>
                  <a:pt x="1680" y="960"/>
                </a:lnTo>
                <a:lnTo>
                  <a:pt x="1680" y="1104"/>
                </a:lnTo>
                <a:lnTo>
                  <a:pt x="1728" y="1008"/>
                </a:lnTo>
                <a:lnTo>
                  <a:pt x="1776" y="1104"/>
                </a:lnTo>
                <a:lnTo>
                  <a:pt x="1824" y="1008"/>
                </a:lnTo>
                <a:lnTo>
                  <a:pt x="1872" y="1152"/>
                </a:lnTo>
                <a:lnTo>
                  <a:pt x="1968" y="1008"/>
                </a:lnTo>
                <a:lnTo>
                  <a:pt x="2016" y="1152"/>
                </a:lnTo>
                <a:lnTo>
                  <a:pt x="2064" y="1008"/>
                </a:lnTo>
                <a:lnTo>
                  <a:pt x="2160" y="1152"/>
                </a:lnTo>
                <a:lnTo>
                  <a:pt x="2208" y="1056"/>
                </a:lnTo>
                <a:lnTo>
                  <a:pt x="2208" y="1200"/>
                </a:lnTo>
                <a:lnTo>
                  <a:pt x="2256" y="105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586" name="Line 18"/>
          <p:cNvSpPr>
            <a:spLocks noChangeShapeType="1"/>
          </p:cNvSpPr>
          <p:nvPr/>
        </p:nvSpPr>
        <p:spPr bwMode="auto">
          <a:xfrm>
            <a:off x="50292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587" name="Text Box 19"/>
          <p:cNvSpPr txBox="1">
            <a:spLocks noChangeArrowheads="1"/>
          </p:cNvSpPr>
          <p:nvPr/>
        </p:nvSpPr>
        <p:spPr bwMode="auto">
          <a:xfrm>
            <a:off x="3276600" y="5257800"/>
            <a:ext cx="765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BTS</a:t>
            </a:r>
            <a:r>
              <a:rPr lang="en-US" sz="1600" baseline="-25000"/>
              <a:t>old</a:t>
            </a:r>
            <a:endParaRPr lang="en-US" sz="1600"/>
          </a:p>
        </p:txBody>
      </p:sp>
      <p:sp>
        <p:nvSpPr>
          <p:cNvPr id="237588" name="Text Box 20"/>
          <p:cNvSpPr txBox="1">
            <a:spLocks noChangeArrowheads="1"/>
          </p:cNvSpPr>
          <p:nvPr/>
        </p:nvSpPr>
        <p:spPr bwMode="auto">
          <a:xfrm>
            <a:off x="5410200" y="5257800"/>
            <a:ext cx="835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BTS</a:t>
            </a:r>
            <a:r>
              <a:rPr lang="en-US" sz="1600" baseline="-25000"/>
              <a:t>new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63701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Handover procedure</a:t>
            </a:r>
          </a:p>
        </p:txBody>
      </p:sp>
      <p:sp>
        <p:nvSpPr>
          <p:cNvPr id="239620" name="Line 3"/>
          <p:cNvSpPr>
            <a:spLocks noChangeShapeType="1"/>
          </p:cNvSpPr>
          <p:nvPr/>
        </p:nvSpPr>
        <p:spPr bwMode="auto">
          <a:xfrm>
            <a:off x="2438400" y="2057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21" name="Line 4"/>
          <p:cNvSpPr>
            <a:spLocks noChangeShapeType="1"/>
          </p:cNvSpPr>
          <p:nvPr/>
        </p:nvSpPr>
        <p:spPr bwMode="auto">
          <a:xfrm>
            <a:off x="6553200" y="2057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22" name="Text Box 5"/>
          <p:cNvSpPr txBox="1">
            <a:spLocks noChangeArrowheads="1"/>
          </p:cNvSpPr>
          <p:nvPr/>
        </p:nvSpPr>
        <p:spPr bwMode="auto">
          <a:xfrm>
            <a:off x="3962400" y="4343400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HO access</a:t>
            </a:r>
          </a:p>
        </p:txBody>
      </p:sp>
      <p:sp>
        <p:nvSpPr>
          <p:cNvPr id="239623" name="Line 6"/>
          <p:cNvSpPr>
            <a:spLocks noChangeShapeType="1"/>
          </p:cNvSpPr>
          <p:nvPr/>
        </p:nvSpPr>
        <p:spPr bwMode="auto">
          <a:xfrm>
            <a:off x="1066800" y="46482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24" name="Text Box 10"/>
          <p:cNvSpPr txBox="1">
            <a:spLocks noChangeArrowheads="1"/>
          </p:cNvSpPr>
          <p:nvPr/>
        </p:nvSpPr>
        <p:spPr bwMode="auto">
          <a:xfrm>
            <a:off x="2103438" y="1779588"/>
            <a:ext cx="68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BTS</a:t>
            </a:r>
            <a:r>
              <a:rPr lang="en-US" sz="1400" baseline="-25000"/>
              <a:t>old</a:t>
            </a:r>
            <a:endParaRPr lang="en-US" sz="1400"/>
          </a:p>
        </p:txBody>
      </p:sp>
      <p:sp>
        <p:nvSpPr>
          <p:cNvPr id="239625" name="Text Box 11"/>
          <p:cNvSpPr txBox="1">
            <a:spLocks noChangeArrowheads="1"/>
          </p:cNvSpPr>
          <p:nvPr/>
        </p:nvSpPr>
        <p:spPr bwMode="auto">
          <a:xfrm>
            <a:off x="6180138" y="1779588"/>
            <a:ext cx="760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BSC</a:t>
            </a:r>
            <a:r>
              <a:rPr lang="en-US" sz="1400" baseline="-25000"/>
              <a:t>new</a:t>
            </a:r>
            <a:endParaRPr lang="en-US" sz="1400"/>
          </a:p>
        </p:txBody>
      </p:sp>
      <p:sp>
        <p:nvSpPr>
          <p:cNvPr id="239626" name="Line 22"/>
          <p:cNvSpPr>
            <a:spLocks noChangeShapeType="1"/>
          </p:cNvSpPr>
          <p:nvPr/>
        </p:nvSpPr>
        <p:spPr bwMode="auto">
          <a:xfrm>
            <a:off x="1066800" y="49530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27" name="Line 27"/>
          <p:cNvSpPr>
            <a:spLocks noChangeShapeType="1"/>
          </p:cNvSpPr>
          <p:nvPr/>
        </p:nvSpPr>
        <p:spPr bwMode="auto">
          <a:xfrm>
            <a:off x="3810000" y="2057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28" name="Text Box 28"/>
          <p:cNvSpPr txBox="1">
            <a:spLocks noChangeArrowheads="1"/>
          </p:cNvSpPr>
          <p:nvPr/>
        </p:nvSpPr>
        <p:spPr bwMode="auto">
          <a:xfrm>
            <a:off x="2438400" y="2057400"/>
            <a:ext cx="1266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measurement</a:t>
            </a:r>
          </a:p>
          <a:p>
            <a:r>
              <a:rPr lang="en-US" sz="1400"/>
              <a:t>result</a:t>
            </a:r>
          </a:p>
        </p:txBody>
      </p:sp>
      <p:sp>
        <p:nvSpPr>
          <p:cNvPr id="239629" name="Line 29"/>
          <p:cNvSpPr>
            <a:spLocks noChangeShapeType="1"/>
          </p:cNvSpPr>
          <p:nvPr/>
        </p:nvSpPr>
        <p:spPr bwMode="auto">
          <a:xfrm>
            <a:off x="2438400" y="2590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30" name="Text Box 30"/>
          <p:cNvSpPr txBox="1">
            <a:spLocks noChangeArrowheads="1"/>
          </p:cNvSpPr>
          <p:nvPr/>
        </p:nvSpPr>
        <p:spPr bwMode="auto">
          <a:xfrm>
            <a:off x="3457575" y="1779588"/>
            <a:ext cx="703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BSC</a:t>
            </a:r>
            <a:r>
              <a:rPr lang="en-US" sz="1400" baseline="-25000"/>
              <a:t>old</a:t>
            </a:r>
            <a:endParaRPr lang="en-US" sz="1400"/>
          </a:p>
        </p:txBody>
      </p:sp>
      <p:sp>
        <p:nvSpPr>
          <p:cNvPr id="239631" name="Line 37"/>
          <p:cNvSpPr>
            <a:spLocks noChangeShapeType="1"/>
          </p:cNvSpPr>
          <p:nvPr/>
        </p:nvSpPr>
        <p:spPr bwMode="auto">
          <a:xfrm>
            <a:off x="5181600" y="2057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32" name="Text Box 38"/>
          <p:cNvSpPr txBox="1">
            <a:spLocks noChangeArrowheads="1"/>
          </p:cNvSpPr>
          <p:nvPr/>
        </p:nvSpPr>
        <p:spPr bwMode="auto">
          <a:xfrm>
            <a:off x="3352800" y="4648200"/>
            <a:ext cx="1652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Link establishment</a:t>
            </a:r>
          </a:p>
        </p:txBody>
      </p:sp>
      <p:sp>
        <p:nvSpPr>
          <p:cNvPr id="239633" name="Text Box 40"/>
          <p:cNvSpPr txBox="1">
            <a:spLocks noChangeArrowheads="1"/>
          </p:cNvSpPr>
          <p:nvPr/>
        </p:nvSpPr>
        <p:spPr bwMode="auto">
          <a:xfrm>
            <a:off x="4940300" y="1752600"/>
            <a:ext cx="579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MSC</a:t>
            </a:r>
          </a:p>
        </p:txBody>
      </p:sp>
      <p:sp>
        <p:nvSpPr>
          <p:cNvPr id="239634" name="Line 51"/>
          <p:cNvSpPr>
            <a:spLocks noChangeShapeType="1"/>
          </p:cNvSpPr>
          <p:nvPr/>
        </p:nvSpPr>
        <p:spPr bwMode="auto">
          <a:xfrm>
            <a:off x="1066800" y="2057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35" name="Text Box 52"/>
          <p:cNvSpPr txBox="1">
            <a:spLocks noChangeArrowheads="1"/>
          </p:cNvSpPr>
          <p:nvPr/>
        </p:nvSpPr>
        <p:spPr bwMode="auto">
          <a:xfrm>
            <a:off x="857250" y="1779588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MS</a:t>
            </a:r>
          </a:p>
        </p:txBody>
      </p:sp>
      <p:sp>
        <p:nvSpPr>
          <p:cNvPr id="239636" name="Line 53"/>
          <p:cNvSpPr>
            <a:spLocks noChangeShapeType="1"/>
          </p:cNvSpPr>
          <p:nvPr/>
        </p:nvSpPr>
        <p:spPr bwMode="auto">
          <a:xfrm>
            <a:off x="10668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37" name="Text Box 54"/>
          <p:cNvSpPr txBox="1">
            <a:spLocks noChangeArrowheads="1"/>
          </p:cNvSpPr>
          <p:nvPr/>
        </p:nvSpPr>
        <p:spPr bwMode="auto">
          <a:xfrm>
            <a:off x="1066800" y="1981200"/>
            <a:ext cx="1266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measurement</a:t>
            </a:r>
          </a:p>
          <a:p>
            <a:r>
              <a:rPr lang="en-US" sz="1400"/>
              <a:t>report</a:t>
            </a:r>
          </a:p>
        </p:txBody>
      </p:sp>
      <p:sp>
        <p:nvSpPr>
          <p:cNvPr id="239638" name="Rectangle 55"/>
          <p:cNvSpPr>
            <a:spLocks noChangeArrowheads="1"/>
          </p:cNvSpPr>
          <p:nvPr/>
        </p:nvSpPr>
        <p:spPr bwMode="auto">
          <a:xfrm>
            <a:off x="3048000" y="2667000"/>
            <a:ext cx="15240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/>
              <a:t>HO decision</a:t>
            </a:r>
          </a:p>
        </p:txBody>
      </p:sp>
      <p:sp>
        <p:nvSpPr>
          <p:cNvPr id="239639" name="Line 56"/>
          <p:cNvSpPr>
            <a:spLocks noChangeShapeType="1"/>
          </p:cNvSpPr>
          <p:nvPr/>
        </p:nvSpPr>
        <p:spPr bwMode="auto">
          <a:xfrm>
            <a:off x="3810000" y="3200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40" name="Text Box 57"/>
          <p:cNvSpPr txBox="1">
            <a:spLocks noChangeArrowheads="1"/>
          </p:cNvSpPr>
          <p:nvPr/>
        </p:nvSpPr>
        <p:spPr bwMode="auto">
          <a:xfrm>
            <a:off x="3886200" y="2895600"/>
            <a:ext cx="114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HO required</a:t>
            </a:r>
          </a:p>
        </p:txBody>
      </p:sp>
      <p:sp>
        <p:nvSpPr>
          <p:cNvPr id="239641" name="Line 59"/>
          <p:cNvSpPr>
            <a:spLocks noChangeShapeType="1"/>
          </p:cNvSpPr>
          <p:nvPr/>
        </p:nvSpPr>
        <p:spPr bwMode="auto">
          <a:xfrm>
            <a:off x="7924800" y="2057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42" name="Text Box 60"/>
          <p:cNvSpPr txBox="1">
            <a:spLocks noChangeArrowheads="1"/>
          </p:cNvSpPr>
          <p:nvPr/>
        </p:nvSpPr>
        <p:spPr bwMode="auto">
          <a:xfrm>
            <a:off x="7562850" y="1779588"/>
            <a:ext cx="73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BTS</a:t>
            </a:r>
            <a:r>
              <a:rPr lang="en-US" sz="1400" baseline="-25000"/>
              <a:t>new</a:t>
            </a:r>
            <a:endParaRPr lang="en-US" sz="1400"/>
          </a:p>
        </p:txBody>
      </p:sp>
      <p:sp>
        <p:nvSpPr>
          <p:cNvPr id="239643" name="Line 62"/>
          <p:cNvSpPr>
            <a:spLocks noChangeShapeType="1"/>
          </p:cNvSpPr>
          <p:nvPr/>
        </p:nvSpPr>
        <p:spPr bwMode="auto">
          <a:xfrm>
            <a:off x="5181600" y="3276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44" name="Text Box 63"/>
          <p:cNvSpPr txBox="1">
            <a:spLocks noChangeArrowheads="1"/>
          </p:cNvSpPr>
          <p:nvPr/>
        </p:nvSpPr>
        <p:spPr bwMode="auto">
          <a:xfrm>
            <a:off x="5257800" y="2971800"/>
            <a:ext cx="1090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HO request</a:t>
            </a:r>
          </a:p>
        </p:txBody>
      </p:sp>
      <p:sp>
        <p:nvSpPr>
          <p:cNvPr id="239645" name="Rectangle 64"/>
          <p:cNvSpPr>
            <a:spLocks noChangeArrowheads="1"/>
          </p:cNvSpPr>
          <p:nvPr/>
        </p:nvSpPr>
        <p:spPr bwMode="auto">
          <a:xfrm>
            <a:off x="5791200" y="3352800"/>
            <a:ext cx="1524000" cy="228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/>
              <a:t>resource allocation</a:t>
            </a:r>
          </a:p>
        </p:txBody>
      </p:sp>
      <p:sp>
        <p:nvSpPr>
          <p:cNvPr id="239646" name="Line 65"/>
          <p:cNvSpPr>
            <a:spLocks noChangeShapeType="1"/>
          </p:cNvSpPr>
          <p:nvPr/>
        </p:nvSpPr>
        <p:spPr bwMode="auto">
          <a:xfrm>
            <a:off x="6553200" y="3886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47" name="Text Box 66"/>
          <p:cNvSpPr txBox="1">
            <a:spLocks noChangeArrowheads="1"/>
          </p:cNvSpPr>
          <p:nvPr/>
        </p:nvSpPr>
        <p:spPr bwMode="auto">
          <a:xfrm>
            <a:off x="6553200" y="35814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ch. activation</a:t>
            </a:r>
          </a:p>
        </p:txBody>
      </p:sp>
      <p:sp>
        <p:nvSpPr>
          <p:cNvPr id="239648" name="Line 67"/>
          <p:cNvSpPr>
            <a:spLocks noChangeShapeType="1"/>
          </p:cNvSpPr>
          <p:nvPr/>
        </p:nvSpPr>
        <p:spPr bwMode="auto">
          <a:xfrm>
            <a:off x="6553200" y="4191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49" name="Text Box 68"/>
          <p:cNvSpPr txBox="1">
            <a:spLocks noChangeArrowheads="1"/>
          </p:cNvSpPr>
          <p:nvPr/>
        </p:nvSpPr>
        <p:spPr bwMode="auto">
          <a:xfrm>
            <a:off x="6477000" y="3886200"/>
            <a:ext cx="1544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ch. activation ack</a:t>
            </a:r>
          </a:p>
        </p:txBody>
      </p:sp>
      <p:sp>
        <p:nvSpPr>
          <p:cNvPr id="239650" name="Line 69"/>
          <p:cNvSpPr>
            <a:spLocks noChangeShapeType="1"/>
          </p:cNvSpPr>
          <p:nvPr/>
        </p:nvSpPr>
        <p:spPr bwMode="auto">
          <a:xfrm>
            <a:off x="5181600" y="4267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51" name="Text Box 70"/>
          <p:cNvSpPr txBox="1">
            <a:spLocks noChangeArrowheads="1"/>
          </p:cNvSpPr>
          <p:nvPr/>
        </p:nvSpPr>
        <p:spPr bwMode="auto">
          <a:xfrm>
            <a:off x="5181600" y="3962400"/>
            <a:ext cx="1416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HO request ack</a:t>
            </a:r>
          </a:p>
        </p:txBody>
      </p:sp>
      <p:sp>
        <p:nvSpPr>
          <p:cNvPr id="239652" name="Line 71"/>
          <p:cNvSpPr>
            <a:spLocks noChangeShapeType="1"/>
          </p:cNvSpPr>
          <p:nvPr/>
        </p:nvSpPr>
        <p:spPr bwMode="auto">
          <a:xfrm>
            <a:off x="3810000" y="4343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53" name="Text Box 72"/>
          <p:cNvSpPr txBox="1">
            <a:spLocks noChangeArrowheads="1"/>
          </p:cNvSpPr>
          <p:nvPr/>
        </p:nvSpPr>
        <p:spPr bwMode="auto">
          <a:xfrm>
            <a:off x="3886200" y="4038600"/>
            <a:ext cx="127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HO command</a:t>
            </a:r>
          </a:p>
        </p:txBody>
      </p:sp>
      <p:sp>
        <p:nvSpPr>
          <p:cNvPr id="239654" name="Line 73"/>
          <p:cNvSpPr>
            <a:spLocks noChangeShapeType="1"/>
          </p:cNvSpPr>
          <p:nvPr/>
        </p:nvSpPr>
        <p:spPr bwMode="auto">
          <a:xfrm>
            <a:off x="2438400" y="4419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55" name="Text Box 74"/>
          <p:cNvSpPr txBox="1">
            <a:spLocks noChangeArrowheads="1"/>
          </p:cNvSpPr>
          <p:nvPr/>
        </p:nvSpPr>
        <p:spPr bwMode="auto">
          <a:xfrm>
            <a:off x="2514600" y="4114800"/>
            <a:ext cx="127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HO command</a:t>
            </a:r>
          </a:p>
        </p:txBody>
      </p:sp>
      <p:sp>
        <p:nvSpPr>
          <p:cNvPr id="239656" name="Line 75"/>
          <p:cNvSpPr>
            <a:spLocks noChangeShapeType="1"/>
          </p:cNvSpPr>
          <p:nvPr/>
        </p:nvSpPr>
        <p:spPr bwMode="auto">
          <a:xfrm>
            <a:off x="1066800" y="4495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57" name="Text Box 76"/>
          <p:cNvSpPr txBox="1">
            <a:spLocks noChangeArrowheads="1"/>
          </p:cNvSpPr>
          <p:nvPr/>
        </p:nvSpPr>
        <p:spPr bwMode="auto">
          <a:xfrm>
            <a:off x="1143000" y="4191000"/>
            <a:ext cx="127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HO command</a:t>
            </a:r>
          </a:p>
        </p:txBody>
      </p:sp>
      <p:sp>
        <p:nvSpPr>
          <p:cNvPr id="239658" name="Line 77"/>
          <p:cNvSpPr>
            <a:spLocks noChangeShapeType="1"/>
          </p:cNvSpPr>
          <p:nvPr/>
        </p:nvSpPr>
        <p:spPr bwMode="auto">
          <a:xfrm>
            <a:off x="65532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59" name="Text Box 78"/>
          <p:cNvSpPr txBox="1">
            <a:spLocks noChangeArrowheads="1"/>
          </p:cNvSpPr>
          <p:nvPr/>
        </p:nvSpPr>
        <p:spPr bwMode="auto">
          <a:xfrm>
            <a:off x="6629400" y="49530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HO complete</a:t>
            </a:r>
          </a:p>
        </p:txBody>
      </p:sp>
      <p:sp>
        <p:nvSpPr>
          <p:cNvPr id="239660" name="Line 79"/>
          <p:cNvSpPr>
            <a:spLocks noChangeShapeType="1"/>
          </p:cNvSpPr>
          <p:nvPr/>
        </p:nvSpPr>
        <p:spPr bwMode="auto">
          <a:xfrm>
            <a:off x="5181600" y="5334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61" name="Text Box 80"/>
          <p:cNvSpPr txBox="1">
            <a:spLocks noChangeArrowheads="1"/>
          </p:cNvSpPr>
          <p:nvPr/>
        </p:nvSpPr>
        <p:spPr bwMode="auto">
          <a:xfrm>
            <a:off x="5257800" y="5029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HO complete</a:t>
            </a:r>
          </a:p>
        </p:txBody>
      </p:sp>
      <p:sp>
        <p:nvSpPr>
          <p:cNvPr id="239662" name="Line 81"/>
          <p:cNvSpPr>
            <a:spLocks noChangeShapeType="1"/>
          </p:cNvSpPr>
          <p:nvPr/>
        </p:nvSpPr>
        <p:spPr bwMode="auto">
          <a:xfrm>
            <a:off x="3810000" y="541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63" name="Text Box 82"/>
          <p:cNvSpPr txBox="1">
            <a:spLocks noChangeArrowheads="1"/>
          </p:cNvSpPr>
          <p:nvPr/>
        </p:nvSpPr>
        <p:spPr bwMode="auto">
          <a:xfrm>
            <a:off x="3810000" y="5105400"/>
            <a:ext cx="1395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clear command</a:t>
            </a:r>
          </a:p>
        </p:txBody>
      </p:sp>
      <p:sp>
        <p:nvSpPr>
          <p:cNvPr id="239664" name="Line 83"/>
          <p:cNvSpPr>
            <a:spLocks noChangeShapeType="1"/>
          </p:cNvSpPr>
          <p:nvPr/>
        </p:nvSpPr>
        <p:spPr bwMode="auto">
          <a:xfrm>
            <a:off x="2438400" y="548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65" name="Text Box 84"/>
          <p:cNvSpPr txBox="1">
            <a:spLocks noChangeArrowheads="1"/>
          </p:cNvSpPr>
          <p:nvPr/>
        </p:nvSpPr>
        <p:spPr bwMode="auto">
          <a:xfrm>
            <a:off x="2438400" y="5181600"/>
            <a:ext cx="1395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clear command</a:t>
            </a:r>
          </a:p>
        </p:txBody>
      </p:sp>
      <p:sp>
        <p:nvSpPr>
          <p:cNvPr id="239666" name="Line 85"/>
          <p:cNvSpPr>
            <a:spLocks noChangeShapeType="1"/>
          </p:cNvSpPr>
          <p:nvPr/>
        </p:nvSpPr>
        <p:spPr bwMode="auto">
          <a:xfrm>
            <a:off x="2438400" y="5791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67" name="Text Box 86"/>
          <p:cNvSpPr txBox="1">
            <a:spLocks noChangeArrowheads="1"/>
          </p:cNvSpPr>
          <p:nvPr/>
        </p:nvSpPr>
        <p:spPr bwMode="auto">
          <a:xfrm>
            <a:off x="2438400" y="5486400"/>
            <a:ext cx="1336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clear complete</a:t>
            </a:r>
          </a:p>
        </p:txBody>
      </p:sp>
      <p:sp>
        <p:nvSpPr>
          <p:cNvPr id="239668" name="Line 87"/>
          <p:cNvSpPr>
            <a:spLocks noChangeShapeType="1"/>
          </p:cNvSpPr>
          <p:nvPr/>
        </p:nvSpPr>
        <p:spPr bwMode="auto">
          <a:xfrm>
            <a:off x="3810000" y="5867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69" name="Text Box 88"/>
          <p:cNvSpPr txBox="1">
            <a:spLocks noChangeArrowheads="1"/>
          </p:cNvSpPr>
          <p:nvPr/>
        </p:nvSpPr>
        <p:spPr bwMode="auto">
          <a:xfrm>
            <a:off x="3810000" y="5562600"/>
            <a:ext cx="1336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clear complete</a:t>
            </a:r>
          </a:p>
        </p:txBody>
      </p:sp>
    </p:spTree>
    <p:extLst>
      <p:ext uri="{BB962C8B-B14F-4D97-AF65-F5344CB8AC3E}">
        <p14:creationId xmlns:p14="http://schemas.microsoft.com/office/powerpoint/2010/main" val="422267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Calibri" charset="0"/>
                <a:ea typeface="宋体" charset="0"/>
              </a:rPr>
              <a:t>Roaming</a:t>
            </a:r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3000">
                <a:latin typeface="Calibri" charset="0"/>
                <a:ea typeface="宋体" charset="0"/>
              </a:rPr>
              <a:t>When a MS enters another operators network, it can be allowed to use the services of this operator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600">
                <a:latin typeface="Calibri" charset="0"/>
                <a:ea typeface="宋体" charset="0"/>
              </a:rPr>
              <a:t>Operator to operator agreements and contracts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600">
                <a:latin typeface="Calibri" charset="0"/>
                <a:ea typeface="宋体" charset="0"/>
              </a:rPr>
              <a:t>Higher billing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000">
                <a:latin typeface="Calibri" charset="0"/>
                <a:ea typeface="宋体" charset="0"/>
              </a:rPr>
              <a:t>The MS is identified by the information in the SIM card and the identification request is forwarded to the home operator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600">
                <a:latin typeface="Calibri" charset="0"/>
                <a:ea typeface="宋体" charset="0"/>
              </a:rPr>
              <a:t>The home HLR is updated to reflect the MS’s current location</a:t>
            </a:r>
            <a:endParaRPr lang="zh-CN" altLang="en-US" sz="260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210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" charset="0"/>
                <a:ea typeface="宋体" charset="0"/>
              </a:rPr>
              <a:t>UMTS*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3000">
                <a:latin typeface="Calibri" charset="0"/>
                <a:ea typeface="宋体" charset="0"/>
              </a:rPr>
              <a:t>Universal Mobile Telecommunications System (UMTS)</a:t>
            </a:r>
          </a:p>
          <a:p>
            <a:pPr>
              <a:lnSpc>
                <a:spcPct val="80000"/>
              </a:lnSpc>
            </a:pPr>
            <a:r>
              <a:rPr lang="en-US" altLang="zh-CN" sz="3000">
                <a:latin typeface="Calibri" charset="0"/>
                <a:ea typeface="宋体" charset="0"/>
              </a:rPr>
              <a:t>UMTS is an upgrade from GSM via GPRS or EDGE</a:t>
            </a:r>
          </a:p>
          <a:p>
            <a:pPr>
              <a:lnSpc>
                <a:spcPct val="80000"/>
              </a:lnSpc>
            </a:pPr>
            <a:r>
              <a:rPr lang="en-US" altLang="zh-CN" sz="3000">
                <a:latin typeface="Calibri" charset="0"/>
                <a:ea typeface="宋体" charset="0"/>
              </a:rPr>
              <a:t>The standardization work for UMTS is carried out by Third Generation Partnership Project (3GPP)</a:t>
            </a:r>
          </a:p>
          <a:p>
            <a:pPr>
              <a:lnSpc>
                <a:spcPct val="80000"/>
              </a:lnSpc>
            </a:pPr>
            <a:r>
              <a:rPr lang="en-US" altLang="zh-CN" sz="3000">
                <a:latin typeface="Calibri" charset="0"/>
                <a:ea typeface="宋体" charset="0"/>
              </a:rPr>
              <a:t>Data rates of UMTS are:</a:t>
            </a:r>
          </a:p>
          <a:p>
            <a:pPr lvl="1">
              <a:lnSpc>
                <a:spcPct val="80000"/>
              </a:lnSpc>
            </a:pPr>
            <a:r>
              <a:rPr lang="en-US" altLang="zh-CN" sz="2600">
                <a:latin typeface="Calibri" charset="0"/>
                <a:ea typeface="宋体" charset="0"/>
              </a:rPr>
              <a:t>144 kbps for rural</a:t>
            </a:r>
          </a:p>
          <a:p>
            <a:pPr lvl="1">
              <a:lnSpc>
                <a:spcPct val="80000"/>
              </a:lnSpc>
            </a:pPr>
            <a:r>
              <a:rPr lang="en-US" altLang="zh-CN" sz="2600">
                <a:latin typeface="Calibri" charset="0"/>
                <a:ea typeface="宋体" charset="0"/>
              </a:rPr>
              <a:t>384 kbps for urban outdoor</a:t>
            </a:r>
          </a:p>
          <a:p>
            <a:pPr lvl="1">
              <a:lnSpc>
                <a:spcPct val="80000"/>
              </a:lnSpc>
            </a:pPr>
            <a:r>
              <a:rPr lang="en-US" altLang="zh-CN" sz="2600">
                <a:latin typeface="Calibri" charset="0"/>
                <a:ea typeface="宋体" charset="0"/>
              </a:rPr>
              <a:t>2048 kbps for indoor and low range outdoor</a:t>
            </a:r>
          </a:p>
          <a:p>
            <a:pPr>
              <a:lnSpc>
                <a:spcPct val="80000"/>
              </a:lnSpc>
            </a:pPr>
            <a:r>
              <a:rPr lang="en-US" altLang="zh-CN" sz="3000">
                <a:latin typeface="Calibri" charset="0"/>
                <a:ea typeface="宋体" charset="0"/>
              </a:rPr>
              <a:t>Virtual Home Environment (VHE)</a:t>
            </a:r>
            <a:endParaRPr lang="zh-CN" altLang="en-US" sz="300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4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charset="0"/>
                <a:ea typeface="宋体" charset="0"/>
              </a:rPr>
              <a:t>UMTS Frequency </a:t>
            </a:r>
            <a:r>
              <a:rPr lang="en-US" altLang="zh-CN" dirty="0" smtClean="0">
                <a:latin typeface="Calibri" charset="0"/>
                <a:ea typeface="宋体" charset="0"/>
              </a:rPr>
              <a:t>Spectrum*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3481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>
                <a:latin typeface="Calibri" charset="0"/>
                <a:ea typeface="宋体" charset="0"/>
              </a:rPr>
              <a:t>UMTS Band </a:t>
            </a:r>
          </a:p>
          <a:p>
            <a:pPr lvl="1"/>
            <a:r>
              <a:rPr lang="en-US" altLang="zh-CN" sz="2400">
                <a:latin typeface="Calibri" charset="0"/>
                <a:ea typeface="宋体" charset="0"/>
              </a:rPr>
              <a:t>1900-2025 MHz and 2110-2200 MHz for 3G transmission</a:t>
            </a:r>
          </a:p>
          <a:p>
            <a:pPr lvl="1"/>
            <a:r>
              <a:rPr lang="en-US" altLang="zh-CN" sz="2400">
                <a:latin typeface="Calibri" charset="0"/>
                <a:ea typeface="宋体" charset="0"/>
              </a:rPr>
              <a:t> In the US, 1710–1755 MHz and 2110–2155 MHz will be used instead, as the 1900 MHz band was already used.</a:t>
            </a:r>
          </a:p>
        </p:txBody>
      </p:sp>
      <p:pic>
        <p:nvPicPr>
          <p:cNvPr id="34820" name="Picture 4" descr="Terrestrial UMTS Bands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8153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49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>
          <a:xfrm>
            <a:off x="457200" y="367748"/>
            <a:ext cx="8229600" cy="990600"/>
          </a:xfrm>
        </p:spPr>
        <p:txBody>
          <a:bodyPr/>
          <a:lstStyle/>
          <a:p>
            <a:r>
              <a:rPr lang="en-US" altLang="zh-CN" dirty="0">
                <a:latin typeface="Calibri" charset="0"/>
                <a:ea typeface="宋体" charset="0"/>
              </a:rPr>
              <a:t>UMTS </a:t>
            </a:r>
            <a:r>
              <a:rPr lang="en-US" altLang="zh-CN" dirty="0" smtClean="0">
                <a:latin typeface="Calibri" charset="0"/>
                <a:ea typeface="宋体" charset="0"/>
              </a:rPr>
              <a:t>Architecture*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pic>
        <p:nvPicPr>
          <p:cNvPr id="35843" name="Picture 3" descr="UMTS_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48" y="1117891"/>
            <a:ext cx="745172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04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ECA7B2-1176-F748-B0A3-620934F0FA1C}" type="slidenum">
              <a:rPr lang="en-US" sz="1400"/>
              <a:pPr/>
              <a:t>7</a:t>
            </a:fld>
            <a:endParaRPr lang="en-US" sz="140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0" y="0"/>
          <a:ext cx="9144000" cy="706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4" name="Acrobat Document" r:id="rId3" imgW="10058400" imgH="7785100" progId="AcroExch.Document.7">
                  <p:embed/>
                </p:oleObj>
              </mc:Choice>
              <mc:Fallback>
                <p:oleObj name="Acrobat Document" r:id="rId3" imgW="10058400" imgH="77851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706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46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charset="0"/>
                <a:ea typeface="宋体" charset="0"/>
              </a:rPr>
              <a:t>UMTS Network </a:t>
            </a:r>
            <a:r>
              <a:rPr lang="en-US" altLang="zh-CN" dirty="0" smtClean="0">
                <a:latin typeface="Calibri" charset="0"/>
                <a:ea typeface="宋体" charset="0"/>
              </a:rPr>
              <a:t>Architecture*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dirty="0" smtClean="0">
                <a:cs typeface="+mn-cs"/>
              </a:rPr>
              <a:t>UMTS network architecture consists of three domains</a:t>
            </a:r>
          </a:p>
          <a:p>
            <a:pPr lvl="1">
              <a:defRPr/>
            </a:pPr>
            <a:r>
              <a:rPr lang="en-US" altLang="zh-CN" dirty="0" smtClean="0">
                <a:cs typeface="+mn-cs"/>
              </a:rPr>
              <a:t>Core Network (CN): Provide switching, routing and transit for user traffic</a:t>
            </a:r>
          </a:p>
          <a:p>
            <a:pPr lvl="1">
              <a:defRPr/>
            </a:pPr>
            <a:r>
              <a:rPr lang="en-US" altLang="zh-CN" dirty="0" smtClean="0">
                <a:cs typeface="+mn-cs"/>
              </a:rPr>
              <a:t>UMTS Terrestrial Radio Access Network (UTRAN): Provides the air interface access method for user equipment.</a:t>
            </a:r>
          </a:p>
          <a:p>
            <a:pPr lvl="1">
              <a:defRPr/>
            </a:pPr>
            <a:r>
              <a:rPr lang="en-US" altLang="zh-CN" dirty="0" smtClean="0">
                <a:cs typeface="+mn-cs"/>
              </a:rPr>
              <a:t>User Equipment (UE): Terminals work as air interface counterpart for base stations. The various identities are: IMSI, TMSI, P-TMSI, TLLI, MSISDN, IMEI, IMEISV</a:t>
            </a:r>
          </a:p>
        </p:txBody>
      </p:sp>
    </p:spTree>
    <p:extLst>
      <p:ext uri="{BB962C8B-B14F-4D97-AF65-F5344CB8AC3E}">
        <p14:creationId xmlns:p14="http://schemas.microsoft.com/office/powerpoint/2010/main" val="232678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charset="0"/>
                <a:ea typeface="宋体" charset="0"/>
              </a:rPr>
              <a:t>4G (LTE)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3993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latin typeface="Calibri" charset="0"/>
                <a:ea typeface="宋体" charset="0"/>
              </a:rPr>
              <a:t>LTE stands for Long Term Evolution</a:t>
            </a:r>
          </a:p>
          <a:p>
            <a:r>
              <a:rPr lang="en-US" altLang="zh-CN">
                <a:latin typeface="Calibri" charset="0"/>
                <a:ea typeface="宋体" charset="0"/>
              </a:rPr>
              <a:t>Next Generation mobile broadband technology</a:t>
            </a:r>
          </a:p>
          <a:p>
            <a:r>
              <a:rPr lang="en-US" altLang="zh-CN">
                <a:latin typeface="Calibri" charset="0"/>
                <a:ea typeface="宋体" charset="0"/>
              </a:rPr>
              <a:t>Promises data transfer rates of 100 Mbps</a:t>
            </a:r>
          </a:p>
          <a:p>
            <a:r>
              <a:rPr lang="en-US" altLang="zh-CN">
                <a:latin typeface="Calibri" charset="0"/>
                <a:ea typeface="宋体" charset="0"/>
              </a:rPr>
              <a:t>Based on UMTS 3G technology</a:t>
            </a:r>
          </a:p>
          <a:p>
            <a:r>
              <a:rPr lang="en-US" altLang="zh-CN">
                <a:latin typeface="Calibri" charset="0"/>
                <a:ea typeface="宋体" charset="0"/>
              </a:rPr>
              <a:t>Optimized for All-IP traffic</a:t>
            </a:r>
            <a:endParaRPr lang="zh-CN" altLang="en-US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7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Calibri" charset="0"/>
                <a:ea typeface="宋体" charset="0"/>
              </a:rPr>
              <a:t>Advantages of LTE</a:t>
            </a:r>
            <a:endParaRPr lang="zh-CN" altLang="en-US">
              <a:latin typeface="Calibri" charset="0"/>
              <a:ea typeface="宋体" charset="0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73279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52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Calibri" charset="0"/>
                <a:ea typeface="宋体" charset="0"/>
              </a:rPr>
              <a:t>Comparison of LTE Speed</a:t>
            </a:r>
            <a:endParaRPr lang="zh-CN" altLang="en-US">
              <a:latin typeface="Calibri" charset="0"/>
              <a:ea typeface="宋体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62611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75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Calibri" charset="0"/>
                <a:ea typeface="宋体" charset="0"/>
              </a:rPr>
              <a:t>Major LTE Radio Technogies</a:t>
            </a:r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dirty="0">
                <a:latin typeface="Calibri" charset="0"/>
                <a:ea typeface="宋体" charset="0"/>
              </a:rPr>
              <a:t>Uses Orthogonal Frequency Division Multiplexing (OFDM) for downlink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Calibri" charset="0"/>
                <a:ea typeface="宋体" charset="0"/>
              </a:rPr>
              <a:t>Uses Single Carrier Frequency Division Multiple Access (SC-FDMA) for uplink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Calibri" charset="0"/>
                <a:ea typeface="宋体" charset="0"/>
              </a:rPr>
              <a:t>Uses Multi-input Multi-</a:t>
            </a:r>
            <a:r>
              <a:rPr lang="en-US" altLang="zh-CN" dirty="0" smtClean="0">
                <a:latin typeface="Calibri" charset="0"/>
                <a:ea typeface="宋体" charset="0"/>
              </a:rPr>
              <a:t>output (</a:t>
            </a:r>
            <a:r>
              <a:rPr lang="en-US" altLang="zh-CN" dirty="0">
                <a:latin typeface="Calibri" charset="0"/>
                <a:ea typeface="宋体" charset="0"/>
              </a:rPr>
              <a:t>MIMO) for enhanced throughput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Calibri" charset="0"/>
                <a:ea typeface="宋体" charset="0"/>
              </a:rPr>
              <a:t>Reduced power consumption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Calibri" charset="0"/>
                <a:ea typeface="宋体" charset="0"/>
              </a:rPr>
              <a:t>Higher RF power amplifier efficiency (less battery power used by handsets)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8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Challenges &amp; Scenarios*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283325" y="1789113"/>
            <a:ext cx="24892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7B78"/>
                </a:solidFill>
              </a:rPr>
              <a:t>Large diversity of</a:t>
            </a:r>
          </a:p>
          <a:p>
            <a:pPr algn="ctr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400" b="1">
                <a:solidFill>
                  <a:srgbClr val="007B78"/>
                </a:solidFill>
              </a:rPr>
              <a:t>Use cases </a:t>
            </a:r>
          </a:p>
          <a:p>
            <a:pPr algn="ctr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400" b="1">
                <a:solidFill>
                  <a:srgbClr val="007B78"/>
                </a:solidFill>
              </a:rPr>
              <a:t>&amp; </a:t>
            </a:r>
          </a:p>
          <a:p>
            <a:pPr algn="ctr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400" b="1">
                <a:solidFill>
                  <a:srgbClr val="007B78"/>
                </a:solidFill>
              </a:rPr>
              <a:t>Requirements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89675" y="3446463"/>
            <a:ext cx="25177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500" b="1">
                <a:solidFill>
                  <a:srgbClr val="007B78"/>
                </a:solidFill>
              </a:rPr>
              <a:t>Device-to-Device Communications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>
                <a:solidFill>
                  <a:srgbClr val="007B78"/>
                </a:solidFill>
              </a:rPr>
              <a:t>Car-to-Car Comm.</a:t>
            </a:r>
          </a:p>
        </p:txBody>
      </p:sp>
      <p:sp>
        <p:nvSpPr>
          <p:cNvPr id="6" name="Freeform 18"/>
          <p:cNvSpPr>
            <a:spLocks noChangeAspect="1"/>
          </p:cNvSpPr>
          <p:nvPr/>
        </p:nvSpPr>
        <p:spPr bwMode="auto">
          <a:xfrm>
            <a:off x="6238875" y="1639888"/>
            <a:ext cx="2760663" cy="4392612"/>
          </a:xfrm>
          <a:custGeom>
            <a:avLst/>
            <a:gdLst>
              <a:gd name="T0" fmla="*/ 2147483647 w 733"/>
              <a:gd name="T1" fmla="*/ 2147483647 h 912"/>
              <a:gd name="T2" fmla="*/ 0 w 733"/>
              <a:gd name="T3" fmla="*/ 2147483647 h 912"/>
              <a:gd name="T4" fmla="*/ 0 w 733"/>
              <a:gd name="T5" fmla="*/ 2147483647 h 912"/>
              <a:gd name="T6" fmla="*/ 0 w 733"/>
              <a:gd name="T7" fmla="*/ 2147483647 h 912"/>
              <a:gd name="T8" fmla="*/ 2147483647 w 733"/>
              <a:gd name="T9" fmla="*/ 0 h 912"/>
              <a:gd name="T10" fmla="*/ 2147483647 w 733"/>
              <a:gd name="T11" fmla="*/ 0 h 912"/>
              <a:gd name="T12" fmla="*/ 2147483647 w 733"/>
              <a:gd name="T13" fmla="*/ 0 h 912"/>
              <a:gd name="T14" fmla="*/ 2147483647 w 733"/>
              <a:gd name="T15" fmla="*/ 2147483647 h 912"/>
              <a:gd name="T16" fmla="*/ 2147483647 w 733"/>
              <a:gd name="T17" fmla="*/ 2147483647 h 912"/>
              <a:gd name="T18" fmla="*/ 2147483647 w 733"/>
              <a:gd name="T19" fmla="*/ 2147483647 h 912"/>
              <a:gd name="T20" fmla="*/ 2147483647 w 733"/>
              <a:gd name="T21" fmla="*/ 2147483647 h 912"/>
              <a:gd name="T22" fmla="*/ 2147483647 w 733"/>
              <a:gd name="T23" fmla="*/ 2147483647 h 912"/>
              <a:gd name="T24" fmla="*/ 2147483647 w 733"/>
              <a:gd name="T25" fmla="*/ 2147483647 h 912"/>
              <a:gd name="T26" fmla="*/ 2147483647 w 733"/>
              <a:gd name="T27" fmla="*/ 2147483647 h 912"/>
              <a:gd name="T28" fmla="*/ 2147483647 w 733"/>
              <a:gd name="T29" fmla="*/ 2147483647 h 912"/>
              <a:gd name="T30" fmla="*/ 2147483647 w 733"/>
              <a:gd name="T31" fmla="*/ 2147483647 h 912"/>
              <a:gd name="T32" fmla="*/ 2147483647 w 733"/>
              <a:gd name="T33" fmla="*/ 2147483647 h 912"/>
              <a:gd name="T34" fmla="*/ 2147483647 w 733"/>
              <a:gd name="T35" fmla="*/ 2147483647 h 912"/>
              <a:gd name="T36" fmla="*/ 2147483647 w 733"/>
              <a:gd name="T37" fmla="*/ 2147483647 h 912"/>
              <a:gd name="T38" fmla="*/ 2147483647 w 733"/>
              <a:gd name="T39" fmla="*/ 2147483647 h 912"/>
              <a:gd name="T40" fmla="*/ 2147483647 w 733"/>
              <a:gd name="T41" fmla="*/ 2147483647 h 912"/>
              <a:gd name="T42" fmla="*/ 2147483647 w 733"/>
              <a:gd name="T43" fmla="*/ 2147483647 h 912"/>
              <a:gd name="T44" fmla="*/ 2147483647 w 733"/>
              <a:gd name="T45" fmla="*/ 2147483647 h 912"/>
              <a:gd name="T46" fmla="*/ 2147483647 w 733"/>
              <a:gd name="T47" fmla="*/ 2147483647 h 912"/>
              <a:gd name="T48" fmla="*/ 2147483647 w 733"/>
              <a:gd name="T49" fmla="*/ 2147483647 h 912"/>
              <a:gd name="T50" fmla="*/ 2147483647 w 733"/>
              <a:gd name="T51" fmla="*/ 2147483647 h 912"/>
              <a:gd name="T52" fmla="*/ 2147483647 w 733"/>
              <a:gd name="T53" fmla="*/ 2147483647 h 912"/>
              <a:gd name="T54" fmla="*/ 2147483647 w 733"/>
              <a:gd name="T55" fmla="*/ 2147483647 h 912"/>
              <a:gd name="T56" fmla="*/ 2147483647 w 733"/>
              <a:gd name="T57" fmla="*/ 2147483647 h 912"/>
              <a:gd name="T58" fmla="*/ 2147483647 w 733"/>
              <a:gd name="T59" fmla="*/ 2147483647 h 912"/>
              <a:gd name="T60" fmla="*/ 2147483647 w 733"/>
              <a:gd name="T61" fmla="*/ 2147483647 h 912"/>
              <a:gd name="T62" fmla="*/ 2147483647 w 733"/>
              <a:gd name="T63" fmla="*/ 2147483647 h 912"/>
              <a:gd name="T64" fmla="*/ 2147483647 w 733"/>
              <a:gd name="T65" fmla="*/ 2147483647 h 912"/>
              <a:gd name="T66" fmla="*/ 2147483647 w 733"/>
              <a:gd name="T67" fmla="*/ 2147483647 h 912"/>
              <a:gd name="T68" fmla="*/ 2147483647 w 733"/>
              <a:gd name="T69" fmla="*/ 2147483647 h 9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33"/>
              <a:gd name="T106" fmla="*/ 0 h 912"/>
              <a:gd name="T107" fmla="*/ 733 w 733"/>
              <a:gd name="T108" fmla="*/ 912 h 91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33" h="912">
                <a:moveTo>
                  <a:pt x="30" y="912"/>
                </a:moveTo>
                <a:cubicBezTo>
                  <a:pt x="13" y="912"/>
                  <a:pt x="0" y="898"/>
                  <a:pt x="0" y="881"/>
                </a:cubicBezTo>
                <a:cubicBezTo>
                  <a:pt x="0" y="881"/>
                  <a:pt x="0" y="881"/>
                  <a:pt x="0" y="88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3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702" y="0"/>
                  <a:pt x="702" y="0"/>
                  <a:pt x="702" y="0"/>
                </a:cubicBezTo>
                <a:cubicBezTo>
                  <a:pt x="719" y="0"/>
                  <a:pt x="733" y="14"/>
                  <a:pt x="733" y="31"/>
                </a:cubicBezTo>
                <a:cubicBezTo>
                  <a:pt x="733" y="31"/>
                  <a:pt x="733" y="31"/>
                  <a:pt x="733" y="31"/>
                </a:cubicBezTo>
                <a:cubicBezTo>
                  <a:pt x="733" y="53"/>
                  <a:pt x="733" y="53"/>
                  <a:pt x="733" y="53"/>
                </a:cubicBezTo>
                <a:cubicBezTo>
                  <a:pt x="733" y="57"/>
                  <a:pt x="729" y="61"/>
                  <a:pt x="725" y="61"/>
                </a:cubicBezTo>
                <a:cubicBezTo>
                  <a:pt x="725" y="61"/>
                  <a:pt x="725" y="61"/>
                  <a:pt x="725" y="61"/>
                </a:cubicBezTo>
                <a:cubicBezTo>
                  <a:pt x="720" y="61"/>
                  <a:pt x="717" y="57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cubicBezTo>
                  <a:pt x="717" y="31"/>
                  <a:pt x="717" y="31"/>
                  <a:pt x="717" y="31"/>
                </a:cubicBezTo>
                <a:cubicBezTo>
                  <a:pt x="716" y="23"/>
                  <a:pt x="710" y="16"/>
                  <a:pt x="702" y="16"/>
                </a:cubicBezTo>
                <a:cubicBezTo>
                  <a:pt x="702" y="16"/>
                  <a:pt x="702" y="16"/>
                  <a:pt x="702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22" y="16"/>
                  <a:pt x="16" y="23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881"/>
                  <a:pt x="16" y="881"/>
                  <a:pt x="16" y="881"/>
                </a:cubicBezTo>
                <a:cubicBezTo>
                  <a:pt x="16" y="889"/>
                  <a:pt x="22" y="896"/>
                  <a:pt x="30" y="896"/>
                </a:cubicBezTo>
                <a:cubicBezTo>
                  <a:pt x="30" y="896"/>
                  <a:pt x="30" y="896"/>
                  <a:pt x="30" y="896"/>
                </a:cubicBezTo>
                <a:cubicBezTo>
                  <a:pt x="702" y="896"/>
                  <a:pt x="702" y="896"/>
                  <a:pt x="702" y="896"/>
                </a:cubicBezTo>
                <a:cubicBezTo>
                  <a:pt x="710" y="896"/>
                  <a:pt x="716" y="889"/>
                  <a:pt x="717" y="881"/>
                </a:cubicBezTo>
                <a:cubicBezTo>
                  <a:pt x="717" y="881"/>
                  <a:pt x="717" y="881"/>
                  <a:pt x="717" y="881"/>
                </a:cubicBezTo>
                <a:cubicBezTo>
                  <a:pt x="717" y="82"/>
                  <a:pt x="717" y="82"/>
                  <a:pt x="717" y="82"/>
                </a:cubicBezTo>
                <a:cubicBezTo>
                  <a:pt x="717" y="78"/>
                  <a:pt x="720" y="74"/>
                  <a:pt x="725" y="74"/>
                </a:cubicBezTo>
                <a:cubicBezTo>
                  <a:pt x="725" y="74"/>
                  <a:pt x="725" y="74"/>
                  <a:pt x="725" y="74"/>
                </a:cubicBezTo>
                <a:cubicBezTo>
                  <a:pt x="729" y="74"/>
                  <a:pt x="733" y="78"/>
                  <a:pt x="733" y="82"/>
                </a:cubicBezTo>
                <a:cubicBezTo>
                  <a:pt x="733" y="82"/>
                  <a:pt x="733" y="82"/>
                  <a:pt x="733" y="82"/>
                </a:cubicBezTo>
                <a:cubicBezTo>
                  <a:pt x="733" y="881"/>
                  <a:pt x="733" y="881"/>
                  <a:pt x="733" y="881"/>
                </a:cubicBezTo>
                <a:cubicBezTo>
                  <a:pt x="733" y="898"/>
                  <a:pt x="719" y="912"/>
                  <a:pt x="702" y="912"/>
                </a:cubicBezTo>
                <a:cubicBezTo>
                  <a:pt x="702" y="912"/>
                  <a:pt x="702" y="912"/>
                  <a:pt x="702" y="912"/>
                </a:cubicBezTo>
                <a:cubicBezTo>
                  <a:pt x="30" y="912"/>
                  <a:pt x="30" y="912"/>
                  <a:pt x="30" y="912"/>
                </a:cubicBezTo>
                <a:close/>
              </a:path>
            </a:pathLst>
          </a:custGeom>
          <a:solidFill>
            <a:srgbClr val="007B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6254750" y="4914900"/>
            <a:ext cx="25177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80000"/>
              </a:spcBef>
            </a:pPr>
            <a:r>
              <a:rPr lang="en-US" sz="1500" b="1">
                <a:solidFill>
                  <a:srgbClr val="007B78"/>
                </a:solidFill>
              </a:rPr>
              <a:t>New requirements and characteristics due to communicating machines</a:t>
            </a:r>
          </a:p>
        </p:txBody>
      </p:sp>
      <p:sp>
        <p:nvSpPr>
          <p:cNvPr id="8" name="Line 37"/>
          <p:cNvSpPr>
            <a:spLocks noChangeShapeType="1"/>
          </p:cNvSpPr>
          <p:nvPr/>
        </p:nvSpPr>
        <p:spPr bwMode="auto">
          <a:xfrm>
            <a:off x="6588125" y="4683125"/>
            <a:ext cx="1922463" cy="0"/>
          </a:xfrm>
          <a:prstGeom prst="line">
            <a:avLst/>
          </a:prstGeom>
          <a:noFill/>
          <a:ln w="9525">
            <a:solidFill>
              <a:srgbClr val="007B78"/>
            </a:solidFill>
            <a:prstDash val="dash"/>
            <a:round/>
            <a:headEnd/>
            <a:tailEnd/>
          </a:ln>
          <a:effectLst>
            <a:prstShdw prst="shdw17" dist="17961" dir="2700000">
              <a:srgbClr val="004A48">
                <a:alpha val="74998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87350" y="1801813"/>
            <a:ext cx="2430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8F3F7B"/>
                </a:solidFill>
              </a:rPr>
              <a:t>Avalanche of</a:t>
            </a:r>
            <a:endParaRPr lang="en-US" sz="2400">
              <a:solidFill>
                <a:srgbClr val="8F3F7B"/>
              </a:solidFill>
            </a:endParaRPr>
          </a:p>
          <a:p>
            <a:pPr algn="ctr" eaLnBrk="1" hangingPunct="1"/>
            <a:r>
              <a:rPr lang="en-US" sz="2400" b="1">
                <a:solidFill>
                  <a:srgbClr val="8F3F7B"/>
                </a:solidFill>
              </a:rPr>
              <a:t>Traffic Volume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44488" y="2759075"/>
            <a:ext cx="26606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500" b="1" dirty="0">
                <a:solidFill>
                  <a:srgbClr val="8F3F7B"/>
                </a:solidFill>
              </a:rPr>
              <a:t>Further expansion of </a:t>
            </a:r>
            <a:br>
              <a:rPr lang="en-US" sz="1500" b="1" dirty="0">
                <a:solidFill>
                  <a:srgbClr val="8F3F7B"/>
                </a:solidFill>
              </a:rPr>
            </a:br>
            <a:r>
              <a:rPr lang="en-US" sz="1500" b="1" dirty="0">
                <a:solidFill>
                  <a:srgbClr val="8F3F7B"/>
                </a:solidFill>
              </a:rPr>
              <a:t>mobile broadband</a:t>
            </a:r>
            <a:r>
              <a:rPr lang="en-US" sz="1500" dirty="0">
                <a:solidFill>
                  <a:srgbClr val="8F3F7B"/>
                </a:solidFill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endParaRPr lang="en-US" sz="1900" b="1" dirty="0">
              <a:solidFill>
                <a:srgbClr val="8F3F7B"/>
              </a:solidFill>
            </a:endParaRPr>
          </a:p>
          <a:p>
            <a:pPr algn="ctr" eaLnBrk="1" hangingPunct="1">
              <a:spcBef>
                <a:spcPct val="80000"/>
              </a:spcBef>
            </a:pPr>
            <a:r>
              <a:rPr lang="en-US" sz="1500" b="1" dirty="0">
                <a:solidFill>
                  <a:srgbClr val="8F3F7B"/>
                </a:solidFill>
              </a:rPr>
              <a:t>Additional traffic due to communicating machines</a:t>
            </a:r>
            <a:endParaRPr lang="en-US" sz="1700" dirty="0">
              <a:solidFill>
                <a:srgbClr val="8F3F7B"/>
              </a:solidFill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1285875" y="4578350"/>
            <a:ext cx="606425" cy="441325"/>
          </a:xfrm>
          <a:custGeom>
            <a:avLst/>
            <a:gdLst>
              <a:gd name="T0" fmla="*/ 0 w 382"/>
              <a:gd name="T1" fmla="*/ 2147483647 h 278"/>
              <a:gd name="T2" fmla="*/ 2147483647 w 382"/>
              <a:gd name="T3" fmla="*/ 2147483647 h 278"/>
              <a:gd name="T4" fmla="*/ 2147483647 w 382"/>
              <a:gd name="T5" fmla="*/ 2147483647 h 278"/>
              <a:gd name="T6" fmla="*/ 2147483647 w 382"/>
              <a:gd name="T7" fmla="*/ 2147483647 h 278"/>
              <a:gd name="T8" fmla="*/ 2147483647 w 382"/>
              <a:gd name="T9" fmla="*/ 2147483647 h 278"/>
              <a:gd name="T10" fmla="*/ 2147483647 w 382"/>
              <a:gd name="T11" fmla="*/ 2147483647 h 278"/>
              <a:gd name="T12" fmla="*/ 2147483647 w 382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2"/>
              <a:gd name="T22" fmla="*/ 0 h 278"/>
              <a:gd name="T23" fmla="*/ 382 w 382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2" h="278">
                <a:moveTo>
                  <a:pt x="0" y="278"/>
                </a:moveTo>
                <a:cubicBezTo>
                  <a:pt x="28" y="278"/>
                  <a:pt x="57" y="278"/>
                  <a:pt x="84" y="276"/>
                </a:cubicBezTo>
                <a:cubicBezTo>
                  <a:pt x="111" y="274"/>
                  <a:pt x="136" y="271"/>
                  <a:pt x="162" y="264"/>
                </a:cubicBezTo>
                <a:cubicBezTo>
                  <a:pt x="188" y="257"/>
                  <a:pt x="212" y="251"/>
                  <a:pt x="238" y="232"/>
                </a:cubicBezTo>
                <a:cubicBezTo>
                  <a:pt x="264" y="213"/>
                  <a:pt x="296" y="178"/>
                  <a:pt x="316" y="150"/>
                </a:cubicBezTo>
                <a:cubicBezTo>
                  <a:pt x="336" y="122"/>
                  <a:pt x="347" y="91"/>
                  <a:pt x="358" y="66"/>
                </a:cubicBezTo>
                <a:cubicBezTo>
                  <a:pt x="369" y="41"/>
                  <a:pt x="375" y="20"/>
                  <a:pt x="382" y="0"/>
                </a:cubicBezTo>
              </a:path>
            </a:pathLst>
          </a:custGeom>
          <a:noFill/>
          <a:ln w="12700">
            <a:solidFill>
              <a:srgbClr val="8F3F7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1285875" y="4495800"/>
            <a:ext cx="635000" cy="590550"/>
          </a:xfrm>
          <a:custGeom>
            <a:avLst/>
            <a:gdLst>
              <a:gd name="T0" fmla="*/ 0 w 400"/>
              <a:gd name="T1" fmla="*/ 0 h 372"/>
              <a:gd name="T2" fmla="*/ 0 w 400"/>
              <a:gd name="T3" fmla="*/ 2147483647 h 372"/>
              <a:gd name="T4" fmla="*/ 2147483647 w 400"/>
              <a:gd name="T5" fmla="*/ 2147483647 h 372"/>
              <a:gd name="T6" fmla="*/ 0 60000 65536"/>
              <a:gd name="T7" fmla="*/ 0 60000 65536"/>
              <a:gd name="T8" fmla="*/ 0 60000 65536"/>
              <a:gd name="T9" fmla="*/ 0 w 400"/>
              <a:gd name="T10" fmla="*/ 0 h 372"/>
              <a:gd name="T11" fmla="*/ 400 w 400"/>
              <a:gd name="T12" fmla="*/ 372 h 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372">
                <a:moveTo>
                  <a:pt x="0" y="0"/>
                </a:moveTo>
                <a:lnTo>
                  <a:pt x="0" y="372"/>
                </a:lnTo>
                <a:lnTo>
                  <a:pt x="400" y="372"/>
                </a:lnTo>
              </a:path>
            </a:pathLst>
          </a:custGeom>
          <a:noFill/>
          <a:ln w="38100">
            <a:solidFill>
              <a:srgbClr val="8F3F7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250825" y="1666875"/>
            <a:ext cx="2833688" cy="4391025"/>
          </a:xfrm>
          <a:custGeom>
            <a:avLst/>
            <a:gdLst>
              <a:gd name="T0" fmla="*/ 2147483647 w 733"/>
              <a:gd name="T1" fmla="*/ 2147483647 h 912"/>
              <a:gd name="T2" fmla="*/ 0 w 733"/>
              <a:gd name="T3" fmla="*/ 2147483647 h 912"/>
              <a:gd name="T4" fmla="*/ 0 w 733"/>
              <a:gd name="T5" fmla="*/ 2147483647 h 912"/>
              <a:gd name="T6" fmla="*/ 0 w 733"/>
              <a:gd name="T7" fmla="*/ 2147483647 h 912"/>
              <a:gd name="T8" fmla="*/ 2147483647 w 733"/>
              <a:gd name="T9" fmla="*/ 0 h 912"/>
              <a:gd name="T10" fmla="*/ 2147483647 w 733"/>
              <a:gd name="T11" fmla="*/ 0 h 912"/>
              <a:gd name="T12" fmla="*/ 2147483647 w 733"/>
              <a:gd name="T13" fmla="*/ 0 h 912"/>
              <a:gd name="T14" fmla="*/ 2147483647 w 733"/>
              <a:gd name="T15" fmla="*/ 2147483647 h 912"/>
              <a:gd name="T16" fmla="*/ 2147483647 w 733"/>
              <a:gd name="T17" fmla="*/ 2147483647 h 912"/>
              <a:gd name="T18" fmla="*/ 2147483647 w 733"/>
              <a:gd name="T19" fmla="*/ 2147483647 h 912"/>
              <a:gd name="T20" fmla="*/ 2147483647 w 733"/>
              <a:gd name="T21" fmla="*/ 2147483647 h 912"/>
              <a:gd name="T22" fmla="*/ 2147483647 w 733"/>
              <a:gd name="T23" fmla="*/ 2147483647 h 912"/>
              <a:gd name="T24" fmla="*/ 2147483647 w 733"/>
              <a:gd name="T25" fmla="*/ 2147483647 h 912"/>
              <a:gd name="T26" fmla="*/ 2147483647 w 733"/>
              <a:gd name="T27" fmla="*/ 2147483647 h 912"/>
              <a:gd name="T28" fmla="*/ 2147483647 w 733"/>
              <a:gd name="T29" fmla="*/ 2147483647 h 912"/>
              <a:gd name="T30" fmla="*/ 2147483647 w 733"/>
              <a:gd name="T31" fmla="*/ 2147483647 h 912"/>
              <a:gd name="T32" fmla="*/ 2147483647 w 733"/>
              <a:gd name="T33" fmla="*/ 2147483647 h 912"/>
              <a:gd name="T34" fmla="*/ 2147483647 w 733"/>
              <a:gd name="T35" fmla="*/ 2147483647 h 912"/>
              <a:gd name="T36" fmla="*/ 2147483647 w 733"/>
              <a:gd name="T37" fmla="*/ 2147483647 h 912"/>
              <a:gd name="T38" fmla="*/ 2147483647 w 733"/>
              <a:gd name="T39" fmla="*/ 2147483647 h 912"/>
              <a:gd name="T40" fmla="*/ 2147483647 w 733"/>
              <a:gd name="T41" fmla="*/ 2147483647 h 912"/>
              <a:gd name="T42" fmla="*/ 2147483647 w 733"/>
              <a:gd name="T43" fmla="*/ 2147483647 h 912"/>
              <a:gd name="T44" fmla="*/ 2147483647 w 733"/>
              <a:gd name="T45" fmla="*/ 2147483647 h 912"/>
              <a:gd name="T46" fmla="*/ 2147483647 w 733"/>
              <a:gd name="T47" fmla="*/ 2147483647 h 912"/>
              <a:gd name="T48" fmla="*/ 2147483647 w 733"/>
              <a:gd name="T49" fmla="*/ 2147483647 h 912"/>
              <a:gd name="T50" fmla="*/ 2147483647 w 733"/>
              <a:gd name="T51" fmla="*/ 2147483647 h 912"/>
              <a:gd name="T52" fmla="*/ 2147483647 w 733"/>
              <a:gd name="T53" fmla="*/ 2147483647 h 912"/>
              <a:gd name="T54" fmla="*/ 2147483647 w 733"/>
              <a:gd name="T55" fmla="*/ 2147483647 h 912"/>
              <a:gd name="T56" fmla="*/ 2147483647 w 733"/>
              <a:gd name="T57" fmla="*/ 2147483647 h 912"/>
              <a:gd name="T58" fmla="*/ 2147483647 w 733"/>
              <a:gd name="T59" fmla="*/ 2147483647 h 912"/>
              <a:gd name="T60" fmla="*/ 2147483647 w 733"/>
              <a:gd name="T61" fmla="*/ 2147483647 h 912"/>
              <a:gd name="T62" fmla="*/ 2147483647 w 733"/>
              <a:gd name="T63" fmla="*/ 2147483647 h 912"/>
              <a:gd name="T64" fmla="*/ 2147483647 w 733"/>
              <a:gd name="T65" fmla="*/ 2147483647 h 912"/>
              <a:gd name="T66" fmla="*/ 2147483647 w 733"/>
              <a:gd name="T67" fmla="*/ 2147483647 h 912"/>
              <a:gd name="T68" fmla="*/ 2147483647 w 733"/>
              <a:gd name="T69" fmla="*/ 2147483647 h 9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33"/>
              <a:gd name="T106" fmla="*/ 0 h 912"/>
              <a:gd name="T107" fmla="*/ 733 w 733"/>
              <a:gd name="T108" fmla="*/ 912 h 91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33" h="912">
                <a:moveTo>
                  <a:pt x="30" y="912"/>
                </a:moveTo>
                <a:cubicBezTo>
                  <a:pt x="13" y="912"/>
                  <a:pt x="0" y="898"/>
                  <a:pt x="0" y="881"/>
                </a:cubicBezTo>
                <a:cubicBezTo>
                  <a:pt x="0" y="881"/>
                  <a:pt x="0" y="881"/>
                  <a:pt x="0" y="88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3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702" y="0"/>
                  <a:pt x="702" y="0"/>
                  <a:pt x="702" y="0"/>
                </a:cubicBezTo>
                <a:cubicBezTo>
                  <a:pt x="719" y="0"/>
                  <a:pt x="733" y="14"/>
                  <a:pt x="733" y="31"/>
                </a:cubicBezTo>
                <a:cubicBezTo>
                  <a:pt x="733" y="31"/>
                  <a:pt x="733" y="31"/>
                  <a:pt x="733" y="31"/>
                </a:cubicBezTo>
                <a:cubicBezTo>
                  <a:pt x="733" y="53"/>
                  <a:pt x="733" y="53"/>
                  <a:pt x="733" y="53"/>
                </a:cubicBezTo>
                <a:cubicBezTo>
                  <a:pt x="733" y="57"/>
                  <a:pt x="729" y="61"/>
                  <a:pt x="725" y="61"/>
                </a:cubicBezTo>
                <a:cubicBezTo>
                  <a:pt x="725" y="61"/>
                  <a:pt x="725" y="61"/>
                  <a:pt x="725" y="61"/>
                </a:cubicBezTo>
                <a:cubicBezTo>
                  <a:pt x="720" y="61"/>
                  <a:pt x="717" y="57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cubicBezTo>
                  <a:pt x="717" y="31"/>
                  <a:pt x="717" y="31"/>
                  <a:pt x="717" y="31"/>
                </a:cubicBezTo>
                <a:cubicBezTo>
                  <a:pt x="716" y="23"/>
                  <a:pt x="710" y="16"/>
                  <a:pt x="702" y="16"/>
                </a:cubicBezTo>
                <a:cubicBezTo>
                  <a:pt x="702" y="16"/>
                  <a:pt x="702" y="16"/>
                  <a:pt x="702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22" y="16"/>
                  <a:pt x="16" y="23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881"/>
                  <a:pt x="16" y="881"/>
                  <a:pt x="16" y="881"/>
                </a:cubicBezTo>
                <a:cubicBezTo>
                  <a:pt x="16" y="889"/>
                  <a:pt x="22" y="896"/>
                  <a:pt x="30" y="896"/>
                </a:cubicBezTo>
                <a:cubicBezTo>
                  <a:pt x="30" y="896"/>
                  <a:pt x="30" y="896"/>
                  <a:pt x="30" y="896"/>
                </a:cubicBezTo>
                <a:cubicBezTo>
                  <a:pt x="702" y="896"/>
                  <a:pt x="702" y="896"/>
                  <a:pt x="702" y="896"/>
                </a:cubicBezTo>
                <a:cubicBezTo>
                  <a:pt x="710" y="896"/>
                  <a:pt x="716" y="889"/>
                  <a:pt x="717" y="881"/>
                </a:cubicBezTo>
                <a:cubicBezTo>
                  <a:pt x="717" y="881"/>
                  <a:pt x="717" y="881"/>
                  <a:pt x="717" y="881"/>
                </a:cubicBezTo>
                <a:cubicBezTo>
                  <a:pt x="717" y="82"/>
                  <a:pt x="717" y="82"/>
                  <a:pt x="717" y="82"/>
                </a:cubicBezTo>
                <a:cubicBezTo>
                  <a:pt x="717" y="78"/>
                  <a:pt x="720" y="74"/>
                  <a:pt x="725" y="74"/>
                </a:cubicBezTo>
                <a:cubicBezTo>
                  <a:pt x="725" y="74"/>
                  <a:pt x="725" y="74"/>
                  <a:pt x="725" y="74"/>
                </a:cubicBezTo>
                <a:cubicBezTo>
                  <a:pt x="729" y="74"/>
                  <a:pt x="733" y="78"/>
                  <a:pt x="733" y="82"/>
                </a:cubicBezTo>
                <a:cubicBezTo>
                  <a:pt x="733" y="82"/>
                  <a:pt x="733" y="82"/>
                  <a:pt x="733" y="82"/>
                </a:cubicBezTo>
                <a:cubicBezTo>
                  <a:pt x="733" y="881"/>
                  <a:pt x="733" y="881"/>
                  <a:pt x="733" y="881"/>
                </a:cubicBezTo>
                <a:cubicBezTo>
                  <a:pt x="733" y="898"/>
                  <a:pt x="719" y="912"/>
                  <a:pt x="702" y="912"/>
                </a:cubicBezTo>
                <a:cubicBezTo>
                  <a:pt x="702" y="912"/>
                  <a:pt x="702" y="912"/>
                  <a:pt x="702" y="912"/>
                </a:cubicBezTo>
                <a:cubicBezTo>
                  <a:pt x="30" y="912"/>
                  <a:pt x="30" y="912"/>
                  <a:pt x="30" y="912"/>
                </a:cubicBezTo>
                <a:close/>
              </a:path>
            </a:pathLst>
          </a:custGeom>
          <a:solidFill>
            <a:srgbClr val="8F3F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30200" y="5184775"/>
            <a:ext cx="26590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1500" b="1">
                <a:solidFill>
                  <a:srgbClr val="8F3F7B"/>
                </a:solidFill>
              </a:rPr>
              <a:t>“</a:t>
            </a:r>
            <a:r>
              <a:rPr lang="en-US" sz="1500" b="1">
                <a:solidFill>
                  <a:srgbClr val="8F3F7B"/>
                </a:solidFill>
              </a:rPr>
              <a:t>1000x in ten years</a:t>
            </a:r>
            <a:r>
              <a:rPr lang="ja-JP" altLang="en-US" sz="1500" b="1">
                <a:solidFill>
                  <a:srgbClr val="8F3F7B"/>
                </a:solidFill>
              </a:rPr>
              <a:t>”</a:t>
            </a:r>
            <a:endParaRPr lang="en-US" sz="1700">
              <a:solidFill>
                <a:srgbClr val="8F3F7B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308350" y="1851025"/>
            <a:ext cx="251936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285F"/>
                </a:solidFill>
              </a:rPr>
              <a:t>Massive growth in</a:t>
            </a:r>
            <a:endParaRPr lang="en-US" sz="2400">
              <a:solidFill>
                <a:srgbClr val="00285F"/>
              </a:solidFill>
            </a:endParaRPr>
          </a:p>
          <a:p>
            <a:pPr algn="ctr" eaLnBrk="1" hangingPunct="1"/>
            <a:r>
              <a:rPr lang="en-US" sz="2400" b="1">
                <a:solidFill>
                  <a:srgbClr val="00285F"/>
                </a:solidFill>
              </a:rPr>
              <a:t>Connected Devices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173413" y="2824163"/>
            <a:ext cx="27447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1500" b="1">
                <a:solidFill>
                  <a:srgbClr val="00285F"/>
                </a:solidFill>
              </a:rPr>
              <a:t>“</a:t>
            </a:r>
            <a:r>
              <a:rPr lang="en-US" sz="1500" b="1" i="1">
                <a:solidFill>
                  <a:srgbClr val="00285F"/>
                </a:solidFill>
              </a:rPr>
              <a:t>Communicating machines</a:t>
            </a:r>
            <a:r>
              <a:rPr lang="ja-JP" altLang="en-US" sz="1500" b="1">
                <a:solidFill>
                  <a:srgbClr val="00285F"/>
                </a:solidFill>
              </a:rPr>
              <a:t>”</a:t>
            </a:r>
            <a:endParaRPr lang="en-US" sz="1600" b="1">
              <a:solidFill>
                <a:srgbClr val="00285F"/>
              </a:solidFill>
            </a:endParaRPr>
          </a:p>
        </p:txBody>
      </p:sp>
      <p:sp>
        <p:nvSpPr>
          <p:cNvPr id="17" name="AutoShape 11"/>
          <p:cNvSpPr>
            <a:spLocks noChangeAspect="1" noEditPoints="1"/>
          </p:cNvSpPr>
          <p:nvPr/>
        </p:nvSpPr>
        <p:spPr bwMode="auto">
          <a:xfrm>
            <a:off x="3425825" y="4518025"/>
            <a:ext cx="354013" cy="487363"/>
          </a:xfrm>
          <a:custGeom>
            <a:avLst/>
            <a:gdLst>
              <a:gd name="T0" fmla="*/ 2147483647 w 349"/>
              <a:gd name="T1" fmla="*/ 2147483647 h 482"/>
              <a:gd name="T2" fmla="*/ 2147483647 w 349"/>
              <a:gd name="T3" fmla="*/ 2147483647 h 482"/>
              <a:gd name="T4" fmla="*/ 2147483647 w 349"/>
              <a:gd name="T5" fmla="*/ 2147483647 h 482"/>
              <a:gd name="T6" fmla="*/ 2147483647 w 349"/>
              <a:gd name="T7" fmla="*/ 2147483647 h 482"/>
              <a:gd name="T8" fmla="*/ 2147483647 w 349"/>
              <a:gd name="T9" fmla="*/ 2147483647 h 482"/>
              <a:gd name="T10" fmla="*/ 2147483647 w 349"/>
              <a:gd name="T11" fmla="*/ 2147483647 h 482"/>
              <a:gd name="T12" fmla="*/ 2147483647 w 349"/>
              <a:gd name="T13" fmla="*/ 2147483647 h 482"/>
              <a:gd name="T14" fmla="*/ 2147483647 w 349"/>
              <a:gd name="T15" fmla="*/ 2147483647 h 482"/>
              <a:gd name="T16" fmla="*/ 2147483647 w 349"/>
              <a:gd name="T17" fmla="*/ 2147483647 h 482"/>
              <a:gd name="T18" fmla="*/ 2147483647 w 349"/>
              <a:gd name="T19" fmla="*/ 2147483647 h 482"/>
              <a:gd name="T20" fmla="*/ 2147483647 w 349"/>
              <a:gd name="T21" fmla="*/ 2147483647 h 482"/>
              <a:gd name="T22" fmla="*/ 2147483647 w 349"/>
              <a:gd name="T23" fmla="*/ 2147483647 h 482"/>
              <a:gd name="T24" fmla="*/ 2147483647 w 349"/>
              <a:gd name="T25" fmla="*/ 2147483647 h 482"/>
              <a:gd name="T26" fmla="*/ 2147483647 w 349"/>
              <a:gd name="T27" fmla="*/ 2147483647 h 482"/>
              <a:gd name="T28" fmla="*/ 2147483647 w 349"/>
              <a:gd name="T29" fmla="*/ 2147483647 h 482"/>
              <a:gd name="T30" fmla="*/ 2147483647 w 349"/>
              <a:gd name="T31" fmla="*/ 2147483647 h 482"/>
              <a:gd name="T32" fmla="*/ 2147483647 w 349"/>
              <a:gd name="T33" fmla="*/ 2147483647 h 482"/>
              <a:gd name="T34" fmla="*/ 2147483647 w 349"/>
              <a:gd name="T35" fmla="*/ 2147483647 h 482"/>
              <a:gd name="T36" fmla="*/ 2147483647 w 349"/>
              <a:gd name="T37" fmla="*/ 2147483647 h 482"/>
              <a:gd name="T38" fmla="*/ 2147483647 w 349"/>
              <a:gd name="T39" fmla="*/ 2147483647 h 482"/>
              <a:gd name="T40" fmla="*/ 2147483647 w 349"/>
              <a:gd name="T41" fmla="*/ 2147483647 h 482"/>
              <a:gd name="T42" fmla="*/ 2147483647 w 349"/>
              <a:gd name="T43" fmla="*/ 2147483647 h 482"/>
              <a:gd name="T44" fmla="*/ 2147483647 w 349"/>
              <a:gd name="T45" fmla="*/ 2147483647 h 482"/>
              <a:gd name="T46" fmla="*/ 2147483647 w 349"/>
              <a:gd name="T47" fmla="*/ 2147483647 h 482"/>
              <a:gd name="T48" fmla="*/ 2147483647 w 349"/>
              <a:gd name="T49" fmla="*/ 2147483647 h 482"/>
              <a:gd name="T50" fmla="*/ 2147483647 w 349"/>
              <a:gd name="T51" fmla="*/ 2147483647 h 482"/>
              <a:gd name="T52" fmla="*/ 2147483647 w 349"/>
              <a:gd name="T53" fmla="*/ 2147483647 h 482"/>
              <a:gd name="T54" fmla="*/ 2147483647 w 349"/>
              <a:gd name="T55" fmla="*/ 2147483647 h 482"/>
              <a:gd name="T56" fmla="*/ 2147483647 w 349"/>
              <a:gd name="T57" fmla="*/ 2147483647 h 482"/>
              <a:gd name="T58" fmla="*/ 2147483647 w 349"/>
              <a:gd name="T59" fmla="*/ 2147483647 h 482"/>
              <a:gd name="T60" fmla="*/ 2147483647 w 349"/>
              <a:gd name="T61" fmla="*/ 2147483647 h 482"/>
              <a:gd name="T62" fmla="*/ 2147483647 w 349"/>
              <a:gd name="T63" fmla="*/ 2147483647 h 482"/>
              <a:gd name="T64" fmla="*/ 2147483647 w 349"/>
              <a:gd name="T65" fmla="*/ 2147483647 h 482"/>
              <a:gd name="T66" fmla="*/ 2147483647 w 349"/>
              <a:gd name="T67" fmla="*/ 2147483647 h 482"/>
              <a:gd name="T68" fmla="*/ 2147483647 w 349"/>
              <a:gd name="T69" fmla="*/ 2147483647 h 482"/>
              <a:gd name="T70" fmla="*/ 2147483647 w 349"/>
              <a:gd name="T71" fmla="*/ 2147483647 h 482"/>
              <a:gd name="T72" fmla="*/ 2147483647 w 349"/>
              <a:gd name="T73" fmla="*/ 2147483647 h 482"/>
              <a:gd name="T74" fmla="*/ 2147483647 w 349"/>
              <a:gd name="T75" fmla="*/ 2147483647 h 482"/>
              <a:gd name="T76" fmla="*/ 2147483647 w 349"/>
              <a:gd name="T77" fmla="*/ 2147483647 h 482"/>
              <a:gd name="T78" fmla="*/ 2147483647 w 349"/>
              <a:gd name="T79" fmla="*/ 2147483647 h 482"/>
              <a:gd name="T80" fmla="*/ 2147483647 w 349"/>
              <a:gd name="T81" fmla="*/ 2147483647 h 482"/>
              <a:gd name="T82" fmla="*/ 2147483647 w 349"/>
              <a:gd name="T83" fmla="*/ 2147483647 h 482"/>
              <a:gd name="T84" fmla="*/ 2147483647 w 349"/>
              <a:gd name="T85" fmla="*/ 2147483647 h 482"/>
              <a:gd name="T86" fmla="*/ 2147483647 w 349"/>
              <a:gd name="T87" fmla="*/ 2147483647 h 482"/>
              <a:gd name="T88" fmla="*/ 2147483647 w 349"/>
              <a:gd name="T89" fmla="*/ 2147483647 h 482"/>
              <a:gd name="T90" fmla="*/ 2147483647 w 349"/>
              <a:gd name="T91" fmla="*/ 2147483647 h 482"/>
              <a:gd name="T92" fmla="*/ 2147483647 w 349"/>
              <a:gd name="T93" fmla="*/ 2147483647 h 482"/>
              <a:gd name="T94" fmla="*/ 2147483647 w 349"/>
              <a:gd name="T95" fmla="*/ 2147483647 h 482"/>
              <a:gd name="T96" fmla="*/ 2147483647 w 349"/>
              <a:gd name="T97" fmla="*/ 2147483647 h 482"/>
              <a:gd name="T98" fmla="*/ 2147483647 w 349"/>
              <a:gd name="T99" fmla="*/ 2147483647 h 482"/>
              <a:gd name="T100" fmla="*/ 2147483647 w 349"/>
              <a:gd name="T101" fmla="*/ 2147483647 h 482"/>
              <a:gd name="T102" fmla="*/ 2147483647 w 349"/>
              <a:gd name="T103" fmla="*/ 2147483647 h 48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49"/>
              <a:gd name="T157" fmla="*/ 0 h 482"/>
              <a:gd name="T158" fmla="*/ 349 w 349"/>
              <a:gd name="T159" fmla="*/ 482 h 48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49" h="482">
                <a:moveTo>
                  <a:pt x="278" y="147"/>
                </a:moveTo>
                <a:cubicBezTo>
                  <a:pt x="230" y="147"/>
                  <a:pt x="230" y="147"/>
                  <a:pt x="230" y="147"/>
                </a:cubicBezTo>
                <a:cubicBezTo>
                  <a:pt x="225" y="147"/>
                  <a:pt x="221" y="151"/>
                  <a:pt x="221" y="156"/>
                </a:cubicBezTo>
                <a:cubicBezTo>
                  <a:pt x="221" y="232"/>
                  <a:pt x="221" y="232"/>
                  <a:pt x="221" y="232"/>
                </a:cubicBezTo>
                <a:cubicBezTo>
                  <a:pt x="221" y="237"/>
                  <a:pt x="225" y="241"/>
                  <a:pt x="230" y="241"/>
                </a:cubicBezTo>
                <a:cubicBezTo>
                  <a:pt x="278" y="241"/>
                  <a:pt x="278" y="241"/>
                  <a:pt x="278" y="241"/>
                </a:cubicBezTo>
                <a:cubicBezTo>
                  <a:pt x="283" y="241"/>
                  <a:pt x="288" y="237"/>
                  <a:pt x="288" y="232"/>
                </a:cubicBezTo>
                <a:cubicBezTo>
                  <a:pt x="288" y="156"/>
                  <a:pt x="288" y="156"/>
                  <a:pt x="288" y="156"/>
                </a:cubicBezTo>
                <a:cubicBezTo>
                  <a:pt x="288" y="151"/>
                  <a:pt x="283" y="147"/>
                  <a:pt x="278" y="147"/>
                </a:cubicBezTo>
                <a:close/>
                <a:moveTo>
                  <a:pt x="276" y="193"/>
                </a:moveTo>
                <a:cubicBezTo>
                  <a:pt x="275" y="217"/>
                  <a:pt x="263" y="224"/>
                  <a:pt x="240" y="225"/>
                </a:cubicBezTo>
                <a:cubicBezTo>
                  <a:pt x="239" y="225"/>
                  <a:pt x="237" y="223"/>
                  <a:pt x="237" y="222"/>
                </a:cubicBezTo>
                <a:cubicBezTo>
                  <a:pt x="237" y="220"/>
                  <a:pt x="238" y="219"/>
                  <a:pt x="240" y="219"/>
                </a:cubicBezTo>
                <a:cubicBezTo>
                  <a:pt x="260" y="219"/>
                  <a:pt x="269" y="213"/>
                  <a:pt x="270" y="193"/>
                </a:cubicBezTo>
                <a:cubicBezTo>
                  <a:pt x="270" y="190"/>
                  <a:pt x="270" y="188"/>
                  <a:pt x="270" y="185"/>
                </a:cubicBezTo>
                <a:cubicBezTo>
                  <a:pt x="269" y="175"/>
                  <a:pt x="264" y="170"/>
                  <a:pt x="254" y="170"/>
                </a:cubicBezTo>
                <a:cubicBezTo>
                  <a:pt x="244" y="170"/>
                  <a:pt x="240" y="175"/>
                  <a:pt x="240" y="183"/>
                </a:cubicBezTo>
                <a:cubicBezTo>
                  <a:pt x="240" y="192"/>
                  <a:pt x="244" y="196"/>
                  <a:pt x="254" y="196"/>
                </a:cubicBezTo>
                <a:cubicBezTo>
                  <a:pt x="256" y="196"/>
                  <a:pt x="258" y="196"/>
                  <a:pt x="262" y="195"/>
                </a:cubicBezTo>
                <a:cubicBezTo>
                  <a:pt x="264" y="195"/>
                  <a:pt x="265" y="196"/>
                  <a:pt x="266" y="197"/>
                </a:cubicBezTo>
                <a:cubicBezTo>
                  <a:pt x="266" y="199"/>
                  <a:pt x="265" y="200"/>
                  <a:pt x="263" y="201"/>
                </a:cubicBezTo>
                <a:cubicBezTo>
                  <a:pt x="260" y="201"/>
                  <a:pt x="258" y="202"/>
                  <a:pt x="254" y="202"/>
                </a:cubicBezTo>
                <a:cubicBezTo>
                  <a:pt x="241" y="202"/>
                  <a:pt x="234" y="196"/>
                  <a:pt x="234" y="184"/>
                </a:cubicBezTo>
                <a:cubicBezTo>
                  <a:pt x="234" y="173"/>
                  <a:pt x="241" y="164"/>
                  <a:pt x="254" y="164"/>
                </a:cubicBezTo>
                <a:cubicBezTo>
                  <a:pt x="267" y="164"/>
                  <a:pt x="275" y="171"/>
                  <a:pt x="276" y="185"/>
                </a:cubicBezTo>
                <a:cubicBezTo>
                  <a:pt x="276" y="187"/>
                  <a:pt x="276" y="190"/>
                  <a:pt x="276" y="193"/>
                </a:cubicBezTo>
                <a:close/>
                <a:moveTo>
                  <a:pt x="281" y="115"/>
                </a:moveTo>
                <a:cubicBezTo>
                  <a:pt x="67" y="115"/>
                  <a:pt x="67" y="115"/>
                  <a:pt x="67" y="115"/>
                </a:cubicBezTo>
                <a:cubicBezTo>
                  <a:pt x="62" y="115"/>
                  <a:pt x="59" y="119"/>
                  <a:pt x="59" y="123"/>
                </a:cubicBezTo>
                <a:cubicBezTo>
                  <a:pt x="59" y="128"/>
                  <a:pt x="62" y="131"/>
                  <a:pt x="67" y="131"/>
                </a:cubicBezTo>
                <a:cubicBezTo>
                  <a:pt x="281" y="131"/>
                  <a:pt x="281" y="131"/>
                  <a:pt x="281" y="131"/>
                </a:cubicBezTo>
                <a:cubicBezTo>
                  <a:pt x="286" y="131"/>
                  <a:pt x="289" y="128"/>
                  <a:pt x="289" y="123"/>
                </a:cubicBezTo>
                <a:cubicBezTo>
                  <a:pt x="289" y="119"/>
                  <a:pt x="286" y="115"/>
                  <a:pt x="281" y="115"/>
                </a:cubicBezTo>
                <a:close/>
                <a:moveTo>
                  <a:pt x="150" y="147"/>
                </a:moveTo>
                <a:cubicBezTo>
                  <a:pt x="145" y="147"/>
                  <a:pt x="141" y="151"/>
                  <a:pt x="141" y="156"/>
                </a:cubicBezTo>
                <a:cubicBezTo>
                  <a:pt x="141" y="232"/>
                  <a:pt x="141" y="232"/>
                  <a:pt x="141" y="232"/>
                </a:cubicBezTo>
                <a:cubicBezTo>
                  <a:pt x="141" y="237"/>
                  <a:pt x="145" y="241"/>
                  <a:pt x="150" y="241"/>
                </a:cubicBezTo>
                <a:cubicBezTo>
                  <a:pt x="198" y="241"/>
                  <a:pt x="198" y="241"/>
                  <a:pt x="198" y="241"/>
                </a:cubicBezTo>
                <a:cubicBezTo>
                  <a:pt x="203" y="241"/>
                  <a:pt x="208" y="237"/>
                  <a:pt x="208" y="232"/>
                </a:cubicBezTo>
                <a:cubicBezTo>
                  <a:pt x="208" y="156"/>
                  <a:pt x="208" y="156"/>
                  <a:pt x="208" y="156"/>
                </a:cubicBezTo>
                <a:cubicBezTo>
                  <a:pt x="208" y="151"/>
                  <a:pt x="203" y="147"/>
                  <a:pt x="198" y="147"/>
                </a:cubicBezTo>
                <a:lnTo>
                  <a:pt x="150" y="147"/>
                </a:lnTo>
                <a:close/>
                <a:moveTo>
                  <a:pt x="181" y="224"/>
                </a:moveTo>
                <a:cubicBezTo>
                  <a:pt x="180" y="224"/>
                  <a:pt x="180" y="225"/>
                  <a:pt x="179" y="225"/>
                </a:cubicBezTo>
                <a:cubicBezTo>
                  <a:pt x="178" y="225"/>
                  <a:pt x="176" y="223"/>
                  <a:pt x="176" y="222"/>
                </a:cubicBezTo>
                <a:cubicBezTo>
                  <a:pt x="176" y="220"/>
                  <a:pt x="177" y="219"/>
                  <a:pt x="179" y="219"/>
                </a:cubicBezTo>
                <a:cubicBezTo>
                  <a:pt x="186" y="218"/>
                  <a:pt x="191" y="214"/>
                  <a:pt x="191" y="208"/>
                </a:cubicBezTo>
                <a:cubicBezTo>
                  <a:pt x="191" y="201"/>
                  <a:pt x="185" y="196"/>
                  <a:pt x="174" y="196"/>
                </a:cubicBezTo>
                <a:cubicBezTo>
                  <a:pt x="164" y="196"/>
                  <a:pt x="159" y="201"/>
                  <a:pt x="159" y="208"/>
                </a:cubicBezTo>
                <a:cubicBezTo>
                  <a:pt x="159" y="215"/>
                  <a:pt x="164" y="218"/>
                  <a:pt x="171" y="219"/>
                </a:cubicBezTo>
                <a:cubicBezTo>
                  <a:pt x="173" y="219"/>
                  <a:pt x="174" y="220"/>
                  <a:pt x="174" y="222"/>
                </a:cubicBezTo>
                <a:cubicBezTo>
                  <a:pt x="174" y="223"/>
                  <a:pt x="172" y="225"/>
                  <a:pt x="171" y="225"/>
                </a:cubicBezTo>
                <a:cubicBezTo>
                  <a:pt x="170" y="225"/>
                  <a:pt x="170" y="224"/>
                  <a:pt x="169" y="224"/>
                </a:cubicBezTo>
                <a:cubicBezTo>
                  <a:pt x="160" y="223"/>
                  <a:pt x="153" y="217"/>
                  <a:pt x="153" y="208"/>
                </a:cubicBezTo>
                <a:cubicBezTo>
                  <a:pt x="153" y="200"/>
                  <a:pt x="158" y="195"/>
                  <a:pt x="164" y="193"/>
                </a:cubicBezTo>
                <a:cubicBezTo>
                  <a:pt x="164" y="193"/>
                  <a:pt x="164" y="193"/>
                  <a:pt x="164" y="193"/>
                </a:cubicBezTo>
                <a:cubicBezTo>
                  <a:pt x="158" y="191"/>
                  <a:pt x="155" y="187"/>
                  <a:pt x="155" y="180"/>
                </a:cubicBezTo>
                <a:cubicBezTo>
                  <a:pt x="155" y="172"/>
                  <a:pt x="159" y="166"/>
                  <a:pt x="169" y="165"/>
                </a:cubicBezTo>
                <a:cubicBezTo>
                  <a:pt x="170" y="164"/>
                  <a:pt x="170" y="164"/>
                  <a:pt x="171" y="164"/>
                </a:cubicBezTo>
                <a:cubicBezTo>
                  <a:pt x="172" y="164"/>
                  <a:pt x="174" y="166"/>
                  <a:pt x="174" y="167"/>
                </a:cubicBezTo>
                <a:cubicBezTo>
                  <a:pt x="174" y="168"/>
                  <a:pt x="173" y="170"/>
                  <a:pt x="171" y="170"/>
                </a:cubicBezTo>
                <a:cubicBezTo>
                  <a:pt x="164" y="171"/>
                  <a:pt x="160" y="174"/>
                  <a:pt x="160" y="180"/>
                </a:cubicBezTo>
                <a:cubicBezTo>
                  <a:pt x="160" y="186"/>
                  <a:pt x="166" y="190"/>
                  <a:pt x="176" y="190"/>
                </a:cubicBezTo>
                <a:cubicBezTo>
                  <a:pt x="184" y="190"/>
                  <a:pt x="189" y="186"/>
                  <a:pt x="189" y="180"/>
                </a:cubicBezTo>
                <a:cubicBezTo>
                  <a:pt x="189" y="174"/>
                  <a:pt x="186" y="171"/>
                  <a:pt x="179" y="170"/>
                </a:cubicBezTo>
                <a:cubicBezTo>
                  <a:pt x="177" y="170"/>
                  <a:pt x="176" y="168"/>
                  <a:pt x="176" y="167"/>
                </a:cubicBezTo>
                <a:cubicBezTo>
                  <a:pt x="176" y="166"/>
                  <a:pt x="178" y="164"/>
                  <a:pt x="179" y="164"/>
                </a:cubicBezTo>
                <a:cubicBezTo>
                  <a:pt x="180" y="164"/>
                  <a:pt x="180" y="164"/>
                  <a:pt x="181" y="165"/>
                </a:cubicBezTo>
                <a:cubicBezTo>
                  <a:pt x="190" y="166"/>
                  <a:pt x="195" y="172"/>
                  <a:pt x="195" y="180"/>
                </a:cubicBezTo>
                <a:cubicBezTo>
                  <a:pt x="195" y="186"/>
                  <a:pt x="192" y="191"/>
                  <a:pt x="186" y="193"/>
                </a:cubicBezTo>
                <a:cubicBezTo>
                  <a:pt x="186" y="193"/>
                  <a:pt x="186" y="193"/>
                  <a:pt x="186" y="193"/>
                </a:cubicBezTo>
                <a:cubicBezTo>
                  <a:pt x="192" y="195"/>
                  <a:pt x="196" y="200"/>
                  <a:pt x="197" y="208"/>
                </a:cubicBezTo>
                <a:cubicBezTo>
                  <a:pt x="197" y="217"/>
                  <a:pt x="190" y="223"/>
                  <a:pt x="181" y="224"/>
                </a:cubicBezTo>
                <a:close/>
                <a:moveTo>
                  <a:pt x="143" y="368"/>
                </a:moveTo>
                <a:cubicBezTo>
                  <a:pt x="147" y="368"/>
                  <a:pt x="150" y="365"/>
                  <a:pt x="151" y="362"/>
                </a:cubicBezTo>
                <a:cubicBezTo>
                  <a:pt x="152" y="357"/>
                  <a:pt x="149" y="353"/>
                  <a:pt x="144" y="352"/>
                </a:cubicBezTo>
                <a:cubicBezTo>
                  <a:pt x="83" y="340"/>
                  <a:pt x="31" y="292"/>
                  <a:pt x="19" y="227"/>
                </a:cubicBezTo>
                <a:cubicBezTo>
                  <a:pt x="17" y="216"/>
                  <a:pt x="16" y="206"/>
                  <a:pt x="16" y="196"/>
                </a:cubicBezTo>
                <a:cubicBezTo>
                  <a:pt x="16" y="129"/>
                  <a:pt x="59" y="68"/>
                  <a:pt x="124" y="46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110" y="68"/>
                  <a:pt x="111" y="73"/>
                  <a:pt x="114" y="75"/>
                </a:cubicBezTo>
                <a:cubicBezTo>
                  <a:pt x="116" y="76"/>
                  <a:pt x="117" y="77"/>
                  <a:pt x="119" y="77"/>
                </a:cubicBezTo>
                <a:cubicBezTo>
                  <a:pt x="121" y="77"/>
                  <a:pt x="124" y="76"/>
                  <a:pt x="125" y="73"/>
                </a:cubicBezTo>
                <a:cubicBezTo>
                  <a:pt x="150" y="38"/>
                  <a:pt x="150" y="38"/>
                  <a:pt x="150" y="38"/>
                </a:cubicBezTo>
                <a:cubicBezTo>
                  <a:pt x="150" y="38"/>
                  <a:pt x="150" y="37"/>
                  <a:pt x="150" y="37"/>
                </a:cubicBezTo>
                <a:cubicBezTo>
                  <a:pt x="150" y="37"/>
                  <a:pt x="150" y="37"/>
                  <a:pt x="150" y="36"/>
                </a:cubicBezTo>
                <a:cubicBezTo>
                  <a:pt x="150" y="36"/>
                  <a:pt x="150" y="36"/>
                  <a:pt x="150" y="36"/>
                </a:cubicBezTo>
                <a:cubicBezTo>
                  <a:pt x="151" y="35"/>
                  <a:pt x="151" y="35"/>
                  <a:pt x="151" y="3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51" y="34"/>
                  <a:pt x="151" y="33"/>
                  <a:pt x="151" y="33"/>
                </a:cubicBezTo>
                <a:cubicBezTo>
                  <a:pt x="151" y="33"/>
                  <a:pt x="151" y="32"/>
                  <a:pt x="151" y="32"/>
                </a:cubicBezTo>
                <a:cubicBezTo>
                  <a:pt x="151" y="32"/>
                  <a:pt x="151" y="32"/>
                  <a:pt x="151" y="32"/>
                </a:cubicBezTo>
                <a:cubicBezTo>
                  <a:pt x="151" y="31"/>
                  <a:pt x="151" y="31"/>
                  <a:pt x="151" y="31"/>
                </a:cubicBezTo>
                <a:cubicBezTo>
                  <a:pt x="150" y="31"/>
                  <a:pt x="150" y="30"/>
                  <a:pt x="150" y="30"/>
                </a:cubicBezTo>
                <a:cubicBezTo>
                  <a:pt x="150" y="30"/>
                  <a:pt x="150" y="30"/>
                  <a:pt x="150" y="29"/>
                </a:cubicBezTo>
                <a:cubicBezTo>
                  <a:pt x="150" y="29"/>
                  <a:pt x="150" y="29"/>
                  <a:pt x="150" y="29"/>
                </a:cubicBezTo>
                <a:cubicBezTo>
                  <a:pt x="149" y="29"/>
                  <a:pt x="149" y="28"/>
                  <a:pt x="149" y="28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48" y="27"/>
                  <a:pt x="148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12" y="2"/>
                  <a:pt x="112" y="2"/>
                  <a:pt x="112" y="2"/>
                </a:cubicBezTo>
                <a:cubicBezTo>
                  <a:pt x="108" y="0"/>
                  <a:pt x="103" y="1"/>
                  <a:pt x="101" y="5"/>
                </a:cubicBezTo>
                <a:cubicBezTo>
                  <a:pt x="98" y="8"/>
                  <a:pt x="99" y="13"/>
                  <a:pt x="103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50" y="52"/>
                  <a:pt x="0" y="120"/>
                  <a:pt x="0" y="196"/>
                </a:cubicBezTo>
                <a:cubicBezTo>
                  <a:pt x="0" y="207"/>
                  <a:pt x="1" y="218"/>
                  <a:pt x="3" y="230"/>
                </a:cubicBezTo>
                <a:cubicBezTo>
                  <a:pt x="17" y="302"/>
                  <a:pt x="73" y="355"/>
                  <a:pt x="141" y="368"/>
                </a:cubicBezTo>
                <a:cubicBezTo>
                  <a:pt x="142" y="368"/>
                  <a:pt x="142" y="368"/>
                  <a:pt x="143" y="368"/>
                </a:cubicBezTo>
                <a:close/>
                <a:moveTo>
                  <a:pt x="349" y="197"/>
                </a:moveTo>
                <a:cubicBezTo>
                  <a:pt x="349" y="100"/>
                  <a:pt x="270" y="22"/>
                  <a:pt x="174" y="22"/>
                </a:cubicBezTo>
                <a:cubicBezTo>
                  <a:pt x="170" y="22"/>
                  <a:pt x="166" y="26"/>
                  <a:pt x="166" y="30"/>
                </a:cubicBezTo>
                <a:cubicBezTo>
                  <a:pt x="166" y="35"/>
                  <a:pt x="170" y="38"/>
                  <a:pt x="174" y="38"/>
                </a:cubicBezTo>
                <a:cubicBezTo>
                  <a:pt x="218" y="38"/>
                  <a:pt x="257" y="56"/>
                  <a:pt x="286" y="85"/>
                </a:cubicBezTo>
                <a:cubicBezTo>
                  <a:pt x="315" y="113"/>
                  <a:pt x="333" y="153"/>
                  <a:pt x="333" y="197"/>
                </a:cubicBezTo>
                <a:cubicBezTo>
                  <a:pt x="333" y="231"/>
                  <a:pt x="321" y="263"/>
                  <a:pt x="303" y="289"/>
                </a:cubicBezTo>
                <a:cubicBezTo>
                  <a:pt x="286" y="276"/>
                  <a:pt x="267" y="270"/>
                  <a:pt x="247" y="270"/>
                </a:cubicBezTo>
                <a:cubicBezTo>
                  <a:pt x="225" y="270"/>
                  <a:pt x="202" y="278"/>
                  <a:pt x="185" y="295"/>
                </a:cubicBezTo>
                <a:cubicBezTo>
                  <a:pt x="165" y="316"/>
                  <a:pt x="165" y="316"/>
                  <a:pt x="165" y="316"/>
                </a:cubicBezTo>
                <a:cubicBezTo>
                  <a:pt x="162" y="319"/>
                  <a:pt x="160" y="323"/>
                  <a:pt x="160" y="327"/>
                </a:cubicBezTo>
                <a:cubicBezTo>
                  <a:pt x="160" y="331"/>
                  <a:pt x="162" y="335"/>
                  <a:pt x="165" y="339"/>
                </a:cubicBezTo>
                <a:cubicBezTo>
                  <a:pt x="176" y="350"/>
                  <a:pt x="176" y="350"/>
                  <a:pt x="176" y="350"/>
                </a:cubicBezTo>
                <a:cubicBezTo>
                  <a:pt x="127" y="399"/>
                  <a:pt x="127" y="399"/>
                  <a:pt x="127" y="399"/>
                </a:cubicBezTo>
                <a:cubicBezTo>
                  <a:pt x="124" y="402"/>
                  <a:pt x="123" y="406"/>
                  <a:pt x="123" y="410"/>
                </a:cubicBezTo>
                <a:cubicBezTo>
                  <a:pt x="123" y="415"/>
                  <a:pt x="124" y="419"/>
                  <a:pt x="127" y="422"/>
                </a:cubicBezTo>
                <a:cubicBezTo>
                  <a:pt x="133" y="416"/>
                  <a:pt x="133" y="416"/>
                  <a:pt x="133" y="416"/>
                </a:cubicBezTo>
                <a:cubicBezTo>
                  <a:pt x="127" y="422"/>
                  <a:pt x="127" y="422"/>
                  <a:pt x="127" y="422"/>
                </a:cubicBezTo>
                <a:cubicBezTo>
                  <a:pt x="133" y="427"/>
                  <a:pt x="133" y="427"/>
                  <a:pt x="133" y="427"/>
                </a:cubicBezTo>
                <a:cubicBezTo>
                  <a:pt x="136" y="431"/>
                  <a:pt x="140" y="432"/>
                  <a:pt x="144" y="432"/>
                </a:cubicBezTo>
                <a:cubicBezTo>
                  <a:pt x="144" y="432"/>
                  <a:pt x="144" y="432"/>
                  <a:pt x="144" y="432"/>
                </a:cubicBezTo>
                <a:cubicBezTo>
                  <a:pt x="149" y="432"/>
                  <a:pt x="153" y="431"/>
                  <a:pt x="156" y="427"/>
                </a:cubicBezTo>
                <a:cubicBezTo>
                  <a:pt x="205" y="379"/>
                  <a:pt x="205" y="379"/>
                  <a:pt x="205" y="379"/>
                </a:cubicBezTo>
                <a:cubicBezTo>
                  <a:pt x="226" y="400"/>
                  <a:pt x="226" y="400"/>
                  <a:pt x="226" y="400"/>
                </a:cubicBezTo>
                <a:cubicBezTo>
                  <a:pt x="177" y="449"/>
                  <a:pt x="177" y="449"/>
                  <a:pt x="177" y="449"/>
                </a:cubicBezTo>
                <a:cubicBezTo>
                  <a:pt x="174" y="452"/>
                  <a:pt x="173" y="456"/>
                  <a:pt x="173" y="460"/>
                </a:cubicBezTo>
                <a:cubicBezTo>
                  <a:pt x="173" y="465"/>
                  <a:pt x="174" y="469"/>
                  <a:pt x="177" y="472"/>
                </a:cubicBezTo>
                <a:cubicBezTo>
                  <a:pt x="183" y="466"/>
                  <a:pt x="183" y="466"/>
                  <a:pt x="183" y="466"/>
                </a:cubicBezTo>
                <a:cubicBezTo>
                  <a:pt x="177" y="472"/>
                  <a:pt x="177" y="472"/>
                  <a:pt x="177" y="472"/>
                </a:cubicBezTo>
                <a:cubicBezTo>
                  <a:pt x="183" y="477"/>
                  <a:pt x="183" y="477"/>
                  <a:pt x="183" y="477"/>
                </a:cubicBezTo>
                <a:cubicBezTo>
                  <a:pt x="186" y="480"/>
                  <a:pt x="190" y="482"/>
                  <a:pt x="194" y="482"/>
                </a:cubicBezTo>
                <a:cubicBezTo>
                  <a:pt x="194" y="482"/>
                  <a:pt x="194" y="482"/>
                  <a:pt x="194" y="482"/>
                </a:cubicBezTo>
                <a:cubicBezTo>
                  <a:pt x="198" y="482"/>
                  <a:pt x="203" y="480"/>
                  <a:pt x="206" y="477"/>
                </a:cubicBezTo>
                <a:cubicBezTo>
                  <a:pt x="255" y="428"/>
                  <a:pt x="255" y="428"/>
                  <a:pt x="255" y="428"/>
                </a:cubicBezTo>
                <a:cubicBezTo>
                  <a:pt x="266" y="440"/>
                  <a:pt x="266" y="440"/>
                  <a:pt x="266" y="440"/>
                </a:cubicBezTo>
                <a:cubicBezTo>
                  <a:pt x="269" y="443"/>
                  <a:pt x="274" y="445"/>
                  <a:pt x="278" y="445"/>
                </a:cubicBezTo>
                <a:cubicBezTo>
                  <a:pt x="278" y="445"/>
                  <a:pt x="278" y="445"/>
                  <a:pt x="278" y="445"/>
                </a:cubicBezTo>
                <a:cubicBezTo>
                  <a:pt x="282" y="445"/>
                  <a:pt x="286" y="443"/>
                  <a:pt x="289" y="440"/>
                </a:cubicBezTo>
                <a:cubicBezTo>
                  <a:pt x="309" y="420"/>
                  <a:pt x="309" y="420"/>
                  <a:pt x="309" y="420"/>
                </a:cubicBezTo>
                <a:cubicBezTo>
                  <a:pt x="326" y="403"/>
                  <a:pt x="335" y="380"/>
                  <a:pt x="335" y="358"/>
                </a:cubicBezTo>
                <a:cubicBezTo>
                  <a:pt x="335" y="337"/>
                  <a:pt x="328" y="317"/>
                  <a:pt x="314" y="301"/>
                </a:cubicBezTo>
                <a:cubicBezTo>
                  <a:pt x="336" y="272"/>
                  <a:pt x="349" y="236"/>
                  <a:pt x="349" y="197"/>
                </a:cubicBezTo>
                <a:close/>
                <a:moveTo>
                  <a:pt x="145" y="416"/>
                </a:moveTo>
                <a:cubicBezTo>
                  <a:pt x="144" y="416"/>
                  <a:pt x="144" y="416"/>
                  <a:pt x="144" y="416"/>
                </a:cubicBezTo>
                <a:cubicBezTo>
                  <a:pt x="144" y="416"/>
                  <a:pt x="144" y="416"/>
                  <a:pt x="144" y="416"/>
                </a:cubicBezTo>
                <a:cubicBezTo>
                  <a:pt x="139" y="411"/>
                  <a:pt x="139" y="411"/>
                  <a:pt x="139" y="411"/>
                </a:cubicBezTo>
                <a:cubicBezTo>
                  <a:pt x="139" y="411"/>
                  <a:pt x="139" y="411"/>
                  <a:pt x="139" y="410"/>
                </a:cubicBezTo>
                <a:cubicBezTo>
                  <a:pt x="139" y="410"/>
                  <a:pt x="139" y="410"/>
                  <a:pt x="139" y="410"/>
                </a:cubicBezTo>
                <a:cubicBezTo>
                  <a:pt x="188" y="361"/>
                  <a:pt x="188" y="361"/>
                  <a:pt x="188" y="361"/>
                </a:cubicBezTo>
                <a:cubicBezTo>
                  <a:pt x="189" y="363"/>
                  <a:pt x="189" y="363"/>
                  <a:pt x="189" y="363"/>
                </a:cubicBezTo>
                <a:cubicBezTo>
                  <a:pt x="193" y="367"/>
                  <a:pt x="193" y="367"/>
                  <a:pt x="193" y="367"/>
                </a:cubicBezTo>
                <a:lnTo>
                  <a:pt x="145" y="416"/>
                </a:lnTo>
                <a:close/>
                <a:moveTo>
                  <a:pt x="194" y="466"/>
                </a:moveTo>
                <a:cubicBezTo>
                  <a:pt x="194" y="466"/>
                  <a:pt x="194" y="466"/>
                  <a:pt x="194" y="466"/>
                </a:cubicBezTo>
                <a:cubicBezTo>
                  <a:pt x="194" y="466"/>
                  <a:pt x="194" y="466"/>
                  <a:pt x="194" y="466"/>
                </a:cubicBezTo>
                <a:cubicBezTo>
                  <a:pt x="189" y="461"/>
                  <a:pt x="189" y="461"/>
                  <a:pt x="189" y="461"/>
                </a:cubicBezTo>
                <a:cubicBezTo>
                  <a:pt x="189" y="460"/>
                  <a:pt x="189" y="460"/>
                  <a:pt x="189" y="460"/>
                </a:cubicBezTo>
                <a:cubicBezTo>
                  <a:pt x="189" y="460"/>
                  <a:pt x="189" y="460"/>
                  <a:pt x="189" y="460"/>
                </a:cubicBezTo>
                <a:cubicBezTo>
                  <a:pt x="238" y="411"/>
                  <a:pt x="238" y="411"/>
                  <a:pt x="238" y="411"/>
                </a:cubicBezTo>
                <a:cubicBezTo>
                  <a:pt x="243" y="417"/>
                  <a:pt x="243" y="417"/>
                  <a:pt x="243" y="417"/>
                </a:cubicBezTo>
                <a:lnTo>
                  <a:pt x="194" y="466"/>
                </a:lnTo>
                <a:close/>
                <a:moveTo>
                  <a:pt x="319" y="358"/>
                </a:moveTo>
                <a:cubicBezTo>
                  <a:pt x="319" y="376"/>
                  <a:pt x="312" y="394"/>
                  <a:pt x="298" y="408"/>
                </a:cubicBezTo>
                <a:cubicBezTo>
                  <a:pt x="278" y="429"/>
                  <a:pt x="278" y="429"/>
                  <a:pt x="278" y="429"/>
                </a:cubicBezTo>
                <a:cubicBezTo>
                  <a:pt x="278" y="429"/>
                  <a:pt x="278" y="429"/>
                  <a:pt x="278" y="429"/>
                </a:cubicBezTo>
                <a:cubicBezTo>
                  <a:pt x="278" y="429"/>
                  <a:pt x="278" y="429"/>
                  <a:pt x="277" y="429"/>
                </a:cubicBezTo>
                <a:cubicBezTo>
                  <a:pt x="247" y="398"/>
                  <a:pt x="247" y="398"/>
                  <a:pt x="247" y="398"/>
                </a:cubicBezTo>
                <a:cubicBezTo>
                  <a:pt x="243" y="394"/>
                  <a:pt x="243" y="394"/>
                  <a:pt x="243" y="394"/>
                </a:cubicBezTo>
                <a:cubicBezTo>
                  <a:pt x="243" y="394"/>
                  <a:pt x="243" y="394"/>
                  <a:pt x="243" y="394"/>
                </a:cubicBezTo>
                <a:cubicBezTo>
                  <a:pt x="210" y="362"/>
                  <a:pt x="210" y="362"/>
                  <a:pt x="210" y="362"/>
                </a:cubicBezTo>
                <a:cubicBezTo>
                  <a:pt x="210" y="362"/>
                  <a:pt x="210" y="362"/>
                  <a:pt x="210" y="362"/>
                </a:cubicBezTo>
                <a:cubicBezTo>
                  <a:pt x="207" y="358"/>
                  <a:pt x="207" y="358"/>
                  <a:pt x="207" y="358"/>
                </a:cubicBezTo>
                <a:cubicBezTo>
                  <a:pt x="176" y="327"/>
                  <a:pt x="176" y="327"/>
                  <a:pt x="176" y="327"/>
                </a:cubicBezTo>
                <a:cubicBezTo>
                  <a:pt x="171" y="333"/>
                  <a:pt x="171" y="333"/>
                  <a:pt x="171" y="333"/>
                </a:cubicBezTo>
                <a:cubicBezTo>
                  <a:pt x="176" y="327"/>
                  <a:pt x="176" y="327"/>
                  <a:pt x="176" y="327"/>
                </a:cubicBezTo>
                <a:cubicBezTo>
                  <a:pt x="176" y="327"/>
                  <a:pt x="176" y="327"/>
                  <a:pt x="176" y="327"/>
                </a:cubicBezTo>
                <a:cubicBezTo>
                  <a:pt x="176" y="327"/>
                  <a:pt x="176" y="327"/>
                  <a:pt x="176" y="327"/>
                </a:cubicBezTo>
                <a:cubicBezTo>
                  <a:pt x="196" y="307"/>
                  <a:pt x="196" y="307"/>
                  <a:pt x="196" y="307"/>
                </a:cubicBezTo>
                <a:cubicBezTo>
                  <a:pt x="210" y="293"/>
                  <a:pt x="229" y="286"/>
                  <a:pt x="247" y="286"/>
                </a:cubicBezTo>
                <a:cubicBezTo>
                  <a:pt x="266" y="286"/>
                  <a:pt x="284" y="293"/>
                  <a:pt x="298" y="307"/>
                </a:cubicBezTo>
                <a:cubicBezTo>
                  <a:pt x="312" y="321"/>
                  <a:pt x="319" y="339"/>
                  <a:pt x="319" y="358"/>
                </a:cubicBezTo>
                <a:close/>
                <a:moveTo>
                  <a:pt x="70" y="147"/>
                </a:moveTo>
                <a:cubicBezTo>
                  <a:pt x="65" y="147"/>
                  <a:pt x="61" y="151"/>
                  <a:pt x="61" y="156"/>
                </a:cubicBezTo>
                <a:cubicBezTo>
                  <a:pt x="61" y="232"/>
                  <a:pt x="61" y="232"/>
                  <a:pt x="61" y="232"/>
                </a:cubicBezTo>
                <a:cubicBezTo>
                  <a:pt x="61" y="237"/>
                  <a:pt x="65" y="241"/>
                  <a:pt x="70" y="241"/>
                </a:cubicBezTo>
                <a:cubicBezTo>
                  <a:pt x="118" y="241"/>
                  <a:pt x="118" y="241"/>
                  <a:pt x="118" y="241"/>
                </a:cubicBezTo>
                <a:cubicBezTo>
                  <a:pt x="123" y="241"/>
                  <a:pt x="127" y="237"/>
                  <a:pt x="127" y="232"/>
                </a:cubicBezTo>
                <a:cubicBezTo>
                  <a:pt x="127" y="156"/>
                  <a:pt x="127" y="156"/>
                  <a:pt x="127" y="156"/>
                </a:cubicBezTo>
                <a:cubicBezTo>
                  <a:pt x="127" y="151"/>
                  <a:pt x="123" y="147"/>
                  <a:pt x="118" y="147"/>
                </a:cubicBezTo>
                <a:lnTo>
                  <a:pt x="70" y="147"/>
                </a:lnTo>
                <a:close/>
                <a:moveTo>
                  <a:pt x="114" y="172"/>
                </a:moveTo>
                <a:cubicBezTo>
                  <a:pt x="99" y="198"/>
                  <a:pt x="93" y="207"/>
                  <a:pt x="90" y="222"/>
                </a:cubicBezTo>
                <a:cubicBezTo>
                  <a:pt x="89" y="224"/>
                  <a:pt x="87" y="225"/>
                  <a:pt x="85" y="224"/>
                </a:cubicBezTo>
                <a:cubicBezTo>
                  <a:pt x="84" y="223"/>
                  <a:pt x="84" y="221"/>
                  <a:pt x="84" y="220"/>
                </a:cubicBezTo>
                <a:cubicBezTo>
                  <a:pt x="88" y="206"/>
                  <a:pt x="94" y="195"/>
                  <a:pt x="108" y="171"/>
                </a:cubicBezTo>
                <a:cubicBezTo>
                  <a:pt x="79" y="171"/>
                  <a:pt x="79" y="171"/>
                  <a:pt x="79" y="171"/>
                </a:cubicBezTo>
                <a:cubicBezTo>
                  <a:pt x="77" y="171"/>
                  <a:pt x="76" y="169"/>
                  <a:pt x="76" y="168"/>
                </a:cubicBezTo>
                <a:cubicBezTo>
                  <a:pt x="76" y="166"/>
                  <a:pt x="77" y="165"/>
                  <a:pt x="79" y="165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13" y="165"/>
                  <a:pt x="115" y="166"/>
                  <a:pt x="115" y="169"/>
                </a:cubicBezTo>
                <a:cubicBezTo>
                  <a:pt x="115" y="170"/>
                  <a:pt x="115" y="171"/>
                  <a:pt x="114" y="172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AutoShape 12"/>
          <p:cNvSpPr>
            <a:spLocks noChangeAspect="1" noEditPoints="1"/>
          </p:cNvSpPr>
          <p:nvPr/>
        </p:nvSpPr>
        <p:spPr bwMode="auto">
          <a:xfrm>
            <a:off x="3786188" y="3894138"/>
            <a:ext cx="387350" cy="404812"/>
          </a:xfrm>
          <a:custGeom>
            <a:avLst/>
            <a:gdLst>
              <a:gd name="T0" fmla="*/ 2147483647 w 275"/>
              <a:gd name="T1" fmla="*/ 2147483647 h 288"/>
              <a:gd name="T2" fmla="*/ 2147483647 w 275"/>
              <a:gd name="T3" fmla="*/ 2147483647 h 288"/>
              <a:gd name="T4" fmla="*/ 2147483647 w 275"/>
              <a:gd name="T5" fmla="*/ 2147483647 h 288"/>
              <a:gd name="T6" fmla="*/ 2147483647 w 275"/>
              <a:gd name="T7" fmla="*/ 2147483647 h 288"/>
              <a:gd name="T8" fmla="*/ 2147483647 w 275"/>
              <a:gd name="T9" fmla="*/ 2147483647 h 288"/>
              <a:gd name="T10" fmla="*/ 2147483647 w 275"/>
              <a:gd name="T11" fmla="*/ 2147483647 h 288"/>
              <a:gd name="T12" fmla="*/ 2147483647 w 275"/>
              <a:gd name="T13" fmla="*/ 2147483647 h 288"/>
              <a:gd name="T14" fmla="*/ 2147483647 w 275"/>
              <a:gd name="T15" fmla="*/ 2147483647 h 288"/>
              <a:gd name="T16" fmla="*/ 2147483647 w 275"/>
              <a:gd name="T17" fmla="*/ 2147483647 h 288"/>
              <a:gd name="T18" fmla="*/ 2147483647 w 275"/>
              <a:gd name="T19" fmla="*/ 2147483647 h 288"/>
              <a:gd name="T20" fmla="*/ 2147483647 w 275"/>
              <a:gd name="T21" fmla="*/ 2147483647 h 288"/>
              <a:gd name="T22" fmla="*/ 2147483647 w 275"/>
              <a:gd name="T23" fmla="*/ 2147483647 h 288"/>
              <a:gd name="T24" fmla="*/ 2147483647 w 275"/>
              <a:gd name="T25" fmla="*/ 2147483647 h 288"/>
              <a:gd name="T26" fmla="*/ 2147483647 w 275"/>
              <a:gd name="T27" fmla="*/ 2147483647 h 288"/>
              <a:gd name="T28" fmla="*/ 2147483647 w 275"/>
              <a:gd name="T29" fmla="*/ 0 h 288"/>
              <a:gd name="T30" fmla="*/ 2147483647 w 275"/>
              <a:gd name="T31" fmla="*/ 2147483647 h 288"/>
              <a:gd name="T32" fmla="*/ 2147483647 w 275"/>
              <a:gd name="T33" fmla="*/ 2147483647 h 288"/>
              <a:gd name="T34" fmla="*/ 0 w 275"/>
              <a:gd name="T35" fmla="*/ 2147483647 h 288"/>
              <a:gd name="T36" fmla="*/ 2147483647 w 275"/>
              <a:gd name="T37" fmla="*/ 2147483647 h 288"/>
              <a:gd name="T38" fmla="*/ 2147483647 w 275"/>
              <a:gd name="T39" fmla="*/ 2147483647 h 288"/>
              <a:gd name="T40" fmla="*/ 2147483647 w 275"/>
              <a:gd name="T41" fmla="*/ 2147483647 h 288"/>
              <a:gd name="T42" fmla="*/ 2147483647 w 275"/>
              <a:gd name="T43" fmla="*/ 2147483647 h 288"/>
              <a:gd name="T44" fmla="*/ 2147483647 w 275"/>
              <a:gd name="T45" fmla="*/ 2147483647 h 288"/>
              <a:gd name="T46" fmla="*/ 2147483647 w 275"/>
              <a:gd name="T47" fmla="*/ 2147483647 h 288"/>
              <a:gd name="T48" fmla="*/ 2147483647 w 275"/>
              <a:gd name="T49" fmla="*/ 2147483647 h 288"/>
              <a:gd name="T50" fmla="*/ 2147483647 w 275"/>
              <a:gd name="T51" fmla="*/ 2147483647 h 288"/>
              <a:gd name="T52" fmla="*/ 2147483647 w 275"/>
              <a:gd name="T53" fmla="*/ 2147483647 h 288"/>
              <a:gd name="T54" fmla="*/ 2147483647 w 275"/>
              <a:gd name="T55" fmla="*/ 2147483647 h 288"/>
              <a:gd name="T56" fmla="*/ 2147483647 w 275"/>
              <a:gd name="T57" fmla="*/ 2147483647 h 288"/>
              <a:gd name="T58" fmla="*/ 2147483647 w 275"/>
              <a:gd name="T59" fmla="*/ 2147483647 h 288"/>
              <a:gd name="T60" fmla="*/ 2147483647 w 275"/>
              <a:gd name="T61" fmla="*/ 2147483647 h 288"/>
              <a:gd name="T62" fmla="*/ 2147483647 w 275"/>
              <a:gd name="T63" fmla="*/ 2147483647 h 288"/>
              <a:gd name="T64" fmla="*/ 2147483647 w 275"/>
              <a:gd name="T65" fmla="*/ 2147483647 h 288"/>
              <a:gd name="T66" fmla="*/ 2147483647 w 275"/>
              <a:gd name="T67" fmla="*/ 2147483647 h 288"/>
              <a:gd name="T68" fmla="*/ 2147483647 w 275"/>
              <a:gd name="T69" fmla="*/ 2147483647 h 288"/>
              <a:gd name="T70" fmla="*/ 2147483647 w 275"/>
              <a:gd name="T71" fmla="*/ 2147483647 h 288"/>
              <a:gd name="T72" fmla="*/ 2147483647 w 275"/>
              <a:gd name="T73" fmla="*/ 2147483647 h 288"/>
              <a:gd name="T74" fmla="*/ 2147483647 w 275"/>
              <a:gd name="T75" fmla="*/ 2147483647 h 288"/>
              <a:gd name="T76" fmla="*/ 2147483647 w 275"/>
              <a:gd name="T77" fmla="*/ 2147483647 h 288"/>
              <a:gd name="T78" fmla="*/ 2147483647 w 275"/>
              <a:gd name="T79" fmla="*/ 2147483647 h 28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75"/>
              <a:gd name="T121" fmla="*/ 0 h 288"/>
              <a:gd name="T122" fmla="*/ 275 w 275"/>
              <a:gd name="T123" fmla="*/ 288 h 28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75" h="288">
                <a:moveTo>
                  <a:pt x="267" y="155"/>
                </a:moveTo>
                <a:cubicBezTo>
                  <a:pt x="263" y="155"/>
                  <a:pt x="259" y="159"/>
                  <a:pt x="259" y="163"/>
                </a:cubicBezTo>
                <a:cubicBezTo>
                  <a:pt x="259" y="189"/>
                  <a:pt x="259" y="189"/>
                  <a:pt x="259" y="189"/>
                </a:cubicBezTo>
                <a:cubicBezTo>
                  <a:pt x="259" y="202"/>
                  <a:pt x="249" y="212"/>
                  <a:pt x="236" y="212"/>
                </a:cubicBezTo>
                <a:cubicBezTo>
                  <a:pt x="215" y="212"/>
                  <a:pt x="215" y="212"/>
                  <a:pt x="215" y="212"/>
                </a:cubicBezTo>
                <a:cubicBezTo>
                  <a:pt x="215" y="155"/>
                  <a:pt x="215" y="155"/>
                  <a:pt x="215" y="155"/>
                </a:cubicBezTo>
                <a:cubicBezTo>
                  <a:pt x="215" y="153"/>
                  <a:pt x="214" y="151"/>
                  <a:pt x="213" y="149"/>
                </a:cubicBezTo>
                <a:cubicBezTo>
                  <a:pt x="211" y="148"/>
                  <a:pt x="209" y="147"/>
                  <a:pt x="207" y="147"/>
                </a:cubicBezTo>
                <a:cubicBezTo>
                  <a:pt x="63" y="147"/>
                  <a:pt x="63" y="147"/>
                  <a:pt x="63" y="147"/>
                </a:cubicBezTo>
                <a:cubicBezTo>
                  <a:pt x="61" y="147"/>
                  <a:pt x="59" y="148"/>
                  <a:pt x="57" y="149"/>
                </a:cubicBezTo>
                <a:cubicBezTo>
                  <a:pt x="56" y="151"/>
                  <a:pt x="55" y="153"/>
                  <a:pt x="55" y="155"/>
                </a:cubicBezTo>
                <a:cubicBezTo>
                  <a:pt x="55" y="213"/>
                  <a:pt x="55" y="213"/>
                  <a:pt x="55" y="213"/>
                </a:cubicBezTo>
                <a:cubicBezTo>
                  <a:pt x="39" y="213"/>
                  <a:pt x="39" y="213"/>
                  <a:pt x="39" y="213"/>
                </a:cubicBezTo>
                <a:cubicBezTo>
                  <a:pt x="26" y="212"/>
                  <a:pt x="16" y="202"/>
                  <a:pt x="16" y="189"/>
                </a:cubicBezTo>
                <a:cubicBezTo>
                  <a:pt x="16" y="122"/>
                  <a:pt x="16" y="122"/>
                  <a:pt x="16" y="122"/>
                </a:cubicBezTo>
                <a:cubicBezTo>
                  <a:pt x="16" y="109"/>
                  <a:pt x="26" y="98"/>
                  <a:pt x="39" y="98"/>
                </a:cubicBezTo>
                <a:cubicBezTo>
                  <a:pt x="236" y="98"/>
                  <a:pt x="236" y="98"/>
                  <a:pt x="236" y="98"/>
                </a:cubicBezTo>
                <a:cubicBezTo>
                  <a:pt x="249" y="98"/>
                  <a:pt x="259" y="109"/>
                  <a:pt x="259" y="122"/>
                </a:cubicBezTo>
                <a:cubicBezTo>
                  <a:pt x="259" y="131"/>
                  <a:pt x="259" y="131"/>
                  <a:pt x="259" y="131"/>
                </a:cubicBezTo>
                <a:cubicBezTo>
                  <a:pt x="259" y="136"/>
                  <a:pt x="263" y="139"/>
                  <a:pt x="267" y="139"/>
                </a:cubicBezTo>
                <a:cubicBezTo>
                  <a:pt x="272" y="139"/>
                  <a:pt x="275" y="136"/>
                  <a:pt x="275" y="131"/>
                </a:cubicBezTo>
                <a:cubicBezTo>
                  <a:pt x="275" y="131"/>
                  <a:pt x="275" y="131"/>
                  <a:pt x="275" y="131"/>
                </a:cubicBezTo>
                <a:cubicBezTo>
                  <a:pt x="275" y="122"/>
                  <a:pt x="275" y="122"/>
                  <a:pt x="275" y="122"/>
                </a:cubicBezTo>
                <a:cubicBezTo>
                  <a:pt x="275" y="100"/>
                  <a:pt x="258" y="82"/>
                  <a:pt x="236" y="82"/>
                </a:cubicBezTo>
                <a:cubicBezTo>
                  <a:pt x="218" y="82"/>
                  <a:pt x="218" y="82"/>
                  <a:pt x="218" y="82"/>
                </a:cubicBezTo>
                <a:cubicBezTo>
                  <a:pt x="215" y="82"/>
                  <a:pt x="215" y="82"/>
                  <a:pt x="215" y="82"/>
                </a:cubicBezTo>
                <a:cubicBezTo>
                  <a:pt x="215" y="47"/>
                  <a:pt x="215" y="47"/>
                  <a:pt x="215" y="47"/>
                </a:cubicBezTo>
                <a:cubicBezTo>
                  <a:pt x="215" y="42"/>
                  <a:pt x="213" y="39"/>
                  <a:pt x="206" y="32"/>
                </a:cubicBezTo>
                <a:cubicBezTo>
                  <a:pt x="177" y="6"/>
                  <a:pt x="177" y="6"/>
                  <a:pt x="177" y="6"/>
                </a:cubicBezTo>
                <a:cubicBezTo>
                  <a:pt x="174" y="3"/>
                  <a:pt x="167" y="0"/>
                  <a:pt x="161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75" y="0"/>
                  <a:pt x="57" y="18"/>
                  <a:pt x="57" y="41"/>
                </a:cubicBezTo>
                <a:cubicBezTo>
                  <a:pt x="57" y="82"/>
                  <a:pt x="57" y="82"/>
                  <a:pt x="57" y="82"/>
                </a:cubicBezTo>
                <a:cubicBezTo>
                  <a:pt x="52" y="82"/>
                  <a:pt x="52" y="82"/>
                  <a:pt x="52" y="82"/>
                </a:cubicBezTo>
                <a:cubicBezTo>
                  <a:pt x="39" y="82"/>
                  <a:pt x="39" y="82"/>
                  <a:pt x="39" y="82"/>
                </a:cubicBezTo>
                <a:cubicBezTo>
                  <a:pt x="17" y="82"/>
                  <a:pt x="0" y="100"/>
                  <a:pt x="0" y="122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211"/>
                  <a:pt x="17" y="228"/>
                  <a:pt x="39" y="228"/>
                </a:cubicBezTo>
                <a:cubicBezTo>
                  <a:pt x="55" y="228"/>
                  <a:pt x="55" y="228"/>
                  <a:pt x="55" y="228"/>
                </a:cubicBezTo>
                <a:cubicBezTo>
                  <a:pt x="55" y="245"/>
                  <a:pt x="55" y="245"/>
                  <a:pt x="55" y="245"/>
                </a:cubicBezTo>
                <a:cubicBezTo>
                  <a:pt x="55" y="269"/>
                  <a:pt x="74" y="288"/>
                  <a:pt x="98" y="288"/>
                </a:cubicBezTo>
                <a:cubicBezTo>
                  <a:pt x="173" y="288"/>
                  <a:pt x="173" y="288"/>
                  <a:pt x="173" y="288"/>
                </a:cubicBezTo>
                <a:cubicBezTo>
                  <a:pt x="196" y="288"/>
                  <a:pt x="215" y="269"/>
                  <a:pt x="215" y="245"/>
                </a:cubicBezTo>
                <a:cubicBezTo>
                  <a:pt x="215" y="229"/>
                  <a:pt x="215" y="229"/>
                  <a:pt x="215" y="229"/>
                </a:cubicBezTo>
                <a:cubicBezTo>
                  <a:pt x="236" y="229"/>
                  <a:pt x="236" y="229"/>
                  <a:pt x="236" y="229"/>
                </a:cubicBezTo>
                <a:cubicBezTo>
                  <a:pt x="258" y="228"/>
                  <a:pt x="275" y="211"/>
                  <a:pt x="275" y="189"/>
                </a:cubicBezTo>
                <a:cubicBezTo>
                  <a:pt x="275" y="163"/>
                  <a:pt x="275" y="163"/>
                  <a:pt x="275" y="163"/>
                </a:cubicBezTo>
                <a:cubicBezTo>
                  <a:pt x="275" y="159"/>
                  <a:pt x="272" y="155"/>
                  <a:pt x="267" y="155"/>
                </a:cubicBezTo>
                <a:close/>
                <a:moveTo>
                  <a:pt x="73" y="41"/>
                </a:moveTo>
                <a:cubicBezTo>
                  <a:pt x="73" y="27"/>
                  <a:pt x="84" y="16"/>
                  <a:pt x="98" y="16"/>
                </a:cubicBezTo>
                <a:cubicBezTo>
                  <a:pt x="151" y="16"/>
                  <a:pt x="151" y="16"/>
                  <a:pt x="151" y="16"/>
                </a:cubicBezTo>
                <a:cubicBezTo>
                  <a:pt x="151" y="41"/>
                  <a:pt x="151" y="41"/>
                  <a:pt x="151" y="41"/>
                </a:cubicBezTo>
                <a:cubicBezTo>
                  <a:pt x="151" y="44"/>
                  <a:pt x="152" y="47"/>
                  <a:pt x="154" y="49"/>
                </a:cubicBezTo>
                <a:cubicBezTo>
                  <a:pt x="156" y="51"/>
                  <a:pt x="159" y="53"/>
                  <a:pt x="162" y="53"/>
                </a:cubicBezTo>
                <a:cubicBezTo>
                  <a:pt x="199" y="53"/>
                  <a:pt x="199" y="53"/>
                  <a:pt x="199" y="53"/>
                </a:cubicBezTo>
                <a:cubicBezTo>
                  <a:pt x="199" y="82"/>
                  <a:pt x="199" y="82"/>
                  <a:pt x="199" y="82"/>
                </a:cubicBezTo>
                <a:cubicBezTo>
                  <a:pt x="196" y="82"/>
                  <a:pt x="196" y="82"/>
                  <a:pt x="196" y="82"/>
                </a:cubicBezTo>
                <a:cubicBezTo>
                  <a:pt x="74" y="82"/>
                  <a:pt x="74" y="82"/>
                  <a:pt x="74" y="82"/>
                </a:cubicBezTo>
                <a:cubicBezTo>
                  <a:pt x="73" y="82"/>
                  <a:pt x="73" y="82"/>
                  <a:pt x="73" y="82"/>
                </a:cubicBezTo>
                <a:lnTo>
                  <a:pt x="73" y="41"/>
                </a:lnTo>
                <a:close/>
                <a:moveTo>
                  <a:pt x="199" y="245"/>
                </a:moveTo>
                <a:cubicBezTo>
                  <a:pt x="199" y="260"/>
                  <a:pt x="187" y="272"/>
                  <a:pt x="173" y="272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83" y="272"/>
                  <a:pt x="71" y="260"/>
                  <a:pt x="71" y="245"/>
                </a:cubicBezTo>
                <a:cubicBezTo>
                  <a:pt x="71" y="163"/>
                  <a:pt x="71" y="163"/>
                  <a:pt x="71" y="163"/>
                </a:cubicBezTo>
                <a:cubicBezTo>
                  <a:pt x="199" y="163"/>
                  <a:pt x="199" y="163"/>
                  <a:pt x="199" y="163"/>
                </a:cubicBezTo>
                <a:lnTo>
                  <a:pt x="199" y="245"/>
                </a:lnTo>
                <a:close/>
                <a:moveTo>
                  <a:pt x="98" y="206"/>
                </a:moveTo>
                <a:cubicBezTo>
                  <a:pt x="173" y="206"/>
                  <a:pt x="173" y="206"/>
                  <a:pt x="173" y="206"/>
                </a:cubicBezTo>
                <a:cubicBezTo>
                  <a:pt x="177" y="206"/>
                  <a:pt x="181" y="202"/>
                  <a:pt x="181" y="198"/>
                </a:cubicBezTo>
                <a:cubicBezTo>
                  <a:pt x="181" y="194"/>
                  <a:pt x="177" y="190"/>
                  <a:pt x="173" y="190"/>
                </a:cubicBezTo>
                <a:cubicBezTo>
                  <a:pt x="98" y="190"/>
                  <a:pt x="98" y="190"/>
                  <a:pt x="98" y="190"/>
                </a:cubicBezTo>
                <a:cubicBezTo>
                  <a:pt x="93" y="190"/>
                  <a:pt x="90" y="194"/>
                  <a:pt x="90" y="198"/>
                </a:cubicBezTo>
                <a:cubicBezTo>
                  <a:pt x="90" y="202"/>
                  <a:pt x="93" y="206"/>
                  <a:pt x="98" y="206"/>
                </a:cubicBezTo>
                <a:close/>
                <a:moveTo>
                  <a:pt x="98" y="244"/>
                </a:moveTo>
                <a:cubicBezTo>
                  <a:pt x="173" y="244"/>
                  <a:pt x="173" y="244"/>
                  <a:pt x="173" y="244"/>
                </a:cubicBezTo>
                <a:cubicBezTo>
                  <a:pt x="177" y="244"/>
                  <a:pt x="181" y="240"/>
                  <a:pt x="181" y="236"/>
                </a:cubicBezTo>
                <a:cubicBezTo>
                  <a:pt x="181" y="231"/>
                  <a:pt x="177" y="228"/>
                  <a:pt x="173" y="228"/>
                </a:cubicBezTo>
                <a:cubicBezTo>
                  <a:pt x="98" y="228"/>
                  <a:pt x="98" y="228"/>
                  <a:pt x="98" y="228"/>
                </a:cubicBezTo>
                <a:cubicBezTo>
                  <a:pt x="93" y="228"/>
                  <a:pt x="90" y="231"/>
                  <a:pt x="90" y="236"/>
                </a:cubicBezTo>
                <a:cubicBezTo>
                  <a:pt x="90" y="240"/>
                  <a:pt x="93" y="244"/>
                  <a:pt x="98" y="244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AutoShape 13"/>
          <p:cNvSpPr>
            <a:spLocks noChangeAspect="1" noEditPoints="1"/>
          </p:cNvSpPr>
          <p:nvPr/>
        </p:nvSpPr>
        <p:spPr bwMode="auto">
          <a:xfrm>
            <a:off x="5262563" y="4662488"/>
            <a:ext cx="420687" cy="431800"/>
          </a:xfrm>
          <a:custGeom>
            <a:avLst/>
            <a:gdLst>
              <a:gd name="T0" fmla="*/ 2147483647 w 417"/>
              <a:gd name="T1" fmla="*/ 2147483647 h 428"/>
              <a:gd name="T2" fmla="*/ 2147483647 w 417"/>
              <a:gd name="T3" fmla="*/ 2147483647 h 428"/>
              <a:gd name="T4" fmla="*/ 2147483647 w 417"/>
              <a:gd name="T5" fmla="*/ 2147483647 h 428"/>
              <a:gd name="T6" fmla="*/ 2147483647 w 417"/>
              <a:gd name="T7" fmla="*/ 2147483647 h 428"/>
              <a:gd name="T8" fmla="*/ 2147483647 w 417"/>
              <a:gd name="T9" fmla="*/ 2147483647 h 428"/>
              <a:gd name="T10" fmla="*/ 2147483647 w 417"/>
              <a:gd name="T11" fmla="*/ 2147483647 h 428"/>
              <a:gd name="T12" fmla="*/ 2147483647 w 417"/>
              <a:gd name="T13" fmla="*/ 2147483647 h 428"/>
              <a:gd name="T14" fmla="*/ 2147483647 w 417"/>
              <a:gd name="T15" fmla="*/ 0 h 428"/>
              <a:gd name="T16" fmla="*/ 2147483647 w 417"/>
              <a:gd name="T17" fmla="*/ 2147483647 h 428"/>
              <a:gd name="T18" fmla="*/ 2147483647 w 417"/>
              <a:gd name="T19" fmla="*/ 2147483647 h 428"/>
              <a:gd name="T20" fmla="*/ 2147483647 w 417"/>
              <a:gd name="T21" fmla="*/ 2147483647 h 428"/>
              <a:gd name="T22" fmla="*/ 2147483647 w 417"/>
              <a:gd name="T23" fmla="*/ 2147483647 h 428"/>
              <a:gd name="T24" fmla="*/ 2147483647 w 417"/>
              <a:gd name="T25" fmla="*/ 2147483647 h 428"/>
              <a:gd name="T26" fmla="*/ 0 w 417"/>
              <a:gd name="T27" fmla="*/ 2147483647 h 428"/>
              <a:gd name="T28" fmla="*/ 2147483647 w 417"/>
              <a:gd name="T29" fmla="*/ 2147483647 h 428"/>
              <a:gd name="T30" fmla="*/ 2147483647 w 417"/>
              <a:gd name="T31" fmla="*/ 2147483647 h 428"/>
              <a:gd name="T32" fmla="*/ 2147483647 w 417"/>
              <a:gd name="T33" fmla="*/ 2147483647 h 428"/>
              <a:gd name="T34" fmla="*/ 2147483647 w 417"/>
              <a:gd name="T35" fmla="*/ 2147483647 h 428"/>
              <a:gd name="T36" fmla="*/ 2147483647 w 417"/>
              <a:gd name="T37" fmla="*/ 2147483647 h 428"/>
              <a:gd name="T38" fmla="*/ 2147483647 w 417"/>
              <a:gd name="T39" fmla="*/ 2147483647 h 428"/>
              <a:gd name="T40" fmla="*/ 2147483647 w 417"/>
              <a:gd name="T41" fmla="*/ 2147483647 h 428"/>
              <a:gd name="T42" fmla="*/ 2147483647 w 417"/>
              <a:gd name="T43" fmla="*/ 2147483647 h 428"/>
              <a:gd name="T44" fmla="*/ 2147483647 w 417"/>
              <a:gd name="T45" fmla="*/ 2147483647 h 428"/>
              <a:gd name="T46" fmla="*/ 2147483647 w 417"/>
              <a:gd name="T47" fmla="*/ 2147483647 h 428"/>
              <a:gd name="T48" fmla="*/ 2147483647 w 417"/>
              <a:gd name="T49" fmla="*/ 2147483647 h 428"/>
              <a:gd name="T50" fmla="*/ 2147483647 w 417"/>
              <a:gd name="T51" fmla="*/ 2147483647 h 428"/>
              <a:gd name="T52" fmla="*/ 2147483647 w 417"/>
              <a:gd name="T53" fmla="*/ 2147483647 h 428"/>
              <a:gd name="T54" fmla="*/ 2147483647 w 417"/>
              <a:gd name="T55" fmla="*/ 2147483647 h 428"/>
              <a:gd name="T56" fmla="*/ 2147483647 w 417"/>
              <a:gd name="T57" fmla="*/ 2147483647 h 428"/>
              <a:gd name="T58" fmla="*/ 2147483647 w 417"/>
              <a:gd name="T59" fmla="*/ 2147483647 h 428"/>
              <a:gd name="T60" fmla="*/ 2147483647 w 417"/>
              <a:gd name="T61" fmla="*/ 2147483647 h 428"/>
              <a:gd name="T62" fmla="*/ 2147483647 w 417"/>
              <a:gd name="T63" fmla="*/ 2147483647 h 428"/>
              <a:gd name="T64" fmla="*/ 2147483647 w 417"/>
              <a:gd name="T65" fmla="*/ 2147483647 h 428"/>
              <a:gd name="T66" fmla="*/ 2147483647 w 417"/>
              <a:gd name="T67" fmla="*/ 2147483647 h 428"/>
              <a:gd name="T68" fmla="*/ 2147483647 w 417"/>
              <a:gd name="T69" fmla="*/ 2147483647 h 428"/>
              <a:gd name="T70" fmla="*/ 2147483647 w 417"/>
              <a:gd name="T71" fmla="*/ 2147483647 h 428"/>
              <a:gd name="T72" fmla="*/ 2147483647 w 417"/>
              <a:gd name="T73" fmla="*/ 2147483647 h 428"/>
              <a:gd name="T74" fmla="*/ 2147483647 w 417"/>
              <a:gd name="T75" fmla="*/ 2147483647 h 428"/>
              <a:gd name="T76" fmla="*/ 2147483647 w 417"/>
              <a:gd name="T77" fmla="*/ 2147483647 h 428"/>
              <a:gd name="T78" fmla="*/ 2147483647 w 417"/>
              <a:gd name="T79" fmla="*/ 2147483647 h 428"/>
              <a:gd name="T80" fmla="*/ 2147483647 w 417"/>
              <a:gd name="T81" fmla="*/ 2147483647 h 428"/>
              <a:gd name="T82" fmla="*/ 2147483647 w 417"/>
              <a:gd name="T83" fmla="*/ 2147483647 h 428"/>
              <a:gd name="T84" fmla="*/ 2147483647 w 417"/>
              <a:gd name="T85" fmla="*/ 2147483647 h 428"/>
              <a:gd name="T86" fmla="*/ 2147483647 w 417"/>
              <a:gd name="T87" fmla="*/ 2147483647 h 428"/>
              <a:gd name="T88" fmla="*/ 2147483647 w 417"/>
              <a:gd name="T89" fmla="*/ 2147483647 h 428"/>
              <a:gd name="T90" fmla="*/ 2147483647 w 417"/>
              <a:gd name="T91" fmla="*/ 2147483647 h 428"/>
              <a:gd name="T92" fmla="*/ 2147483647 w 417"/>
              <a:gd name="T93" fmla="*/ 2147483647 h 428"/>
              <a:gd name="T94" fmla="*/ 2147483647 w 417"/>
              <a:gd name="T95" fmla="*/ 2147483647 h 428"/>
              <a:gd name="T96" fmla="*/ 2147483647 w 417"/>
              <a:gd name="T97" fmla="*/ 2147483647 h 428"/>
              <a:gd name="T98" fmla="*/ 2147483647 w 417"/>
              <a:gd name="T99" fmla="*/ 2147483647 h 428"/>
              <a:gd name="T100" fmla="*/ 2147483647 w 417"/>
              <a:gd name="T101" fmla="*/ 2147483647 h 428"/>
              <a:gd name="T102" fmla="*/ 2147483647 w 417"/>
              <a:gd name="T103" fmla="*/ 2147483647 h 428"/>
              <a:gd name="T104" fmla="*/ 2147483647 w 417"/>
              <a:gd name="T105" fmla="*/ 2147483647 h 428"/>
              <a:gd name="T106" fmla="*/ 2147483647 w 417"/>
              <a:gd name="T107" fmla="*/ 2147483647 h 428"/>
              <a:gd name="T108" fmla="*/ 2147483647 w 417"/>
              <a:gd name="T109" fmla="*/ 2147483647 h 428"/>
              <a:gd name="T110" fmla="*/ 2147483647 w 417"/>
              <a:gd name="T111" fmla="*/ 2147483647 h 428"/>
              <a:gd name="T112" fmla="*/ 2147483647 w 417"/>
              <a:gd name="T113" fmla="*/ 2147483647 h 428"/>
              <a:gd name="T114" fmla="*/ 2147483647 w 417"/>
              <a:gd name="T115" fmla="*/ 2147483647 h 428"/>
              <a:gd name="T116" fmla="*/ 2147483647 w 417"/>
              <a:gd name="T117" fmla="*/ 2147483647 h 42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17"/>
              <a:gd name="T178" fmla="*/ 0 h 428"/>
              <a:gd name="T179" fmla="*/ 417 w 417"/>
              <a:gd name="T180" fmla="*/ 428 h 42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17" h="428">
                <a:moveTo>
                  <a:pt x="413" y="87"/>
                </a:moveTo>
                <a:cubicBezTo>
                  <a:pt x="415" y="80"/>
                  <a:pt x="417" y="73"/>
                  <a:pt x="417" y="66"/>
                </a:cubicBezTo>
                <a:cubicBezTo>
                  <a:pt x="417" y="54"/>
                  <a:pt x="413" y="42"/>
                  <a:pt x="407" y="32"/>
                </a:cubicBezTo>
                <a:cubicBezTo>
                  <a:pt x="405" y="28"/>
                  <a:pt x="400" y="27"/>
                  <a:pt x="396" y="29"/>
                </a:cubicBezTo>
                <a:cubicBezTo>
                  <a:pt x="392" y="31"/>
                  <a:pt x="391" y="36"/>
                  <a:pt x="393" y="40"/>
                </a:cubicBezTo>
                <a:cubicBezTo>
                  <a:pt x="393" y="40"/>
                  <a:pt x="393" y="40"/>
                  <a:pt x="393" y="40"/>
                </a:cubicBezTo>
                <a:cubicBezTo>
                  <a:pt x="401" y="52"/>
                  <a:pt x="403" y="67"/>
                  <a:pt x="398" y="82"/>
                </a:cubicBezTo>
                <a:cubicBezTo>
                  <a:pt x="389" y="108"/>
                  <a:pt x="361" y="122"/>
                  <a:pt x="335" y="114"/>
                </a:cubicBezTo>
                <a:cubicBezTo>
                  <a:pt x="309" y="105"/>
                  <a:pt x="294" y="77"/>
                  <a:pt x="303" y="50"/>
                </a:cubicBezTo>
                <a:cubicBezTo>
                  <a:pt x="312" y="24"/>
                  <a:pt x="340" y="10"/>
                  <a:pt x="366" y="19"/>
                </a:cubicBezTo>
                <a:cubicBezTo>
                  <a:pt x="369" y="19"/>
                  <a:pt x="371" y="21"/>
                  <a:pt x="374" y="22"/>
                </a:cubicBezTo>
                <a:cubicBezTo>
                  <a:pt x="374" y="22"/>
                  <a:pt x="374" y="22"/>
                  <a:pt x="374" y="22"/>
                </a:cubicBezTo>
                <a:cubicBezTo>
                  <a:pt x="378" y="24"/>
                  <a:pt x="383" y="22"/>
                  <a:pt x="385" y="18"/>
                </a:cubicBezTo>
                <a:cubicBezTo>
                  <a:pt x="387" y="15"/>
                  <a:pt x="385" y="10"/>
                  <a:pt x="381" y="8"/>
                </a:cubicBezTo>
                <a:cubicBezTo>
                  <a:pt x="378" y="6"/>
                  <a:pt x="375" y="5"/>
                  <a:pt x="371" y="3"/>
                </a:cubicBezTo>
                <a:cubicBezTo>
                  <a:pt x="364" y="1"/>
                  <a:pt x="357" y="0"/>
                  <a:pt x="351" y="0"/>
                </a:cubicBezTo>
                <a:cubicBezTo>
                  <a:pt x="323" y="0"/>
                  <a:pt x="297" y="18"/>
                  <a:pt x="288" y="45"/>
                </a:cubicBezTo>
                <a:cubicBezTo>
                  <a:pt x="287" y="49"/>
                  <a:pt x="286" y="52"/>
                  <a:pt x="286" y="55"/>
                </a:cubicBezTo>
                <a:cubicBezTo>
                  <a:pt x="189" y="81"/>
                  <a:pt x="189" y="81"/>
                  <a:pt x="189" y="81"/>
                </a:cubicBezTo>
                <a:cubicBezTo>
                  <a:pt x="180" y="74"/>
                  <a:pt x="170" y="70"/>
                  <a:pt x="159" y="70"/>
                </a:cubicBezTo>
                <a:cubicBezTo>
                  <a:pt x="154" y="70"/>
                  <a:pt x="150" y="71"/>
                  <a:pt x="146" y="72"/>
                </a:cubicBezTo>
                <a:cubicBezTo>
                  <a:pt x="143" y="73"/>
                  <a:pt x="141" y="74"/>
                  <a:pt x="139" y="75"/>
                </a:cubicBezTo>
                <a:cubicBezTo>
                  <a:pt x="115" y="59"/>
                  <a:pt x="115" y="59"/>
                  <a:pt x="115" y="59"/>
                </a:cubicBezTo>
                <a:cubicBezTo>
                  <a:pt x="113" y="58"/>
                  <a:pt x="112" y="58"/>
                  <a:pt x="110" y="58"/>
                </a:cubicBezTo>
                <a:cubicBezTo>
                  <a:pt x="47" y="58"/>
                  <a:pt x="47" y="58"/>
                  <a:pt x="47" y="58"/>
                </a:cubicBezTo>
                <a:cubicBezTo>
                  <a:pt x="45" y="58"/>
                  <a:pt x="43" y="59"/>
                  <a:pt x="41" y="60"/>
                </a:cubicBezTo>
                <a:cubicBezTo>
                  <a:pt x="2" y="99"/>
                  <a:pt x="2" y="99"/>
                  <a:pt x="2" y="99"/>
                </a:cubicBezTo>
                <a:cubicBezTo>
                  <a:pt x="1" y="100"/>
                  <a:pt x="0" y="102"/>
                  <a:pt x="0" y="105"/>
                </a:cubicBezTo>
                <a:cubicBezTo>
                  <a:pt x="0" y="107"/>
                  <a:pt x="1" y="109"/>
                  <a:pt x="3" y="110"/>
                </a:cubicBezTo>
                <a:cubicBezTo>
                  <a:pt x="22" y="127"/>
                  <a:pt x="22" y="127"/>
                  <a:pt x="22" y="127"/>
                </a:cubicBezTo>
                <a:cubicBezTo>
                  <a:pt x="25" y="130"/>
                  <a:pt x="30" y="130"/>
                  <a:pt x="33" y="127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00" y="165"/>
                  <a:pt x="100" y="165"/>
                  <a:pt x="100" y="165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46" y="175"/>
                  <a:pt x="46" y="175"/>
                  <a:pt x="46" y="175"/>
                </a:cubicBezTo>
                <a:cubicBezTo>
                  <a:pt x="42" y="174"/>
                  <a:pt x="38" y="176"/>
                  <a:pt x="37" y="180"/>
                </a:cubicBezTo>
                <a:cubicBezTo>
                  <a:pt x="28" y="204"/>
                  <a:pt x="28" y="204"/>
                  <a:pt x="28" y="204"/>
                </a:cubicBezTo>
                <a:cubicBezTo>
                  <a:pt x="28" y="206"/>
                  <a:pt x="28" y="209"/>
                  <a:pt x="29" y="211"/>
                </a:cubicBezTo>
                <a:cubicBezTo>
                  <a:pt x="30" y="213"/>
                  <a:pt x="32" y="214"/>
                  <a:pt x="34" y="215"/>
                </a:cubicBezTo>
                <a:cubicBezTo>
                  <a:pt x="87" y="228"/>
                  <a:pt x="87" y="228"/>
                  <a:pt x="87" y="228"/>
                </a:cubicBezTo>
                <a:cubicBezTo>
                  <a:pt x="87" y="228"/>
                  <a:pt x="88" y="228"/>
                  <a:pt x="89" y="228"/>
                </a:cubicBezTo>
                <a:cubicBezTo>
                  <a:pt x="90" y="228"/>
                  <a:pt x="92" y="228"/>
                  <a:pt x="93" y="227"/>
                </a:cubicBezTo>
                <a:cubicBezTo>
                  <a:pt x="148" y="195"/>
                  <a:pt x="148" y="195"/>
                  <a:pt x="148" y="195"/>
                </a:cubicBezTo>
                <a:cubicBezTo>
                  <a:pt x="149" y="194"/>
                  <a:pt x="150" y="193"/>
                  <a:pt x="151" y="192"/>
                </a:cubicBezTo>
                <a:cubicBezTo>
                  <a:pt x="164" y="166"/>
                  <a:pt x="164" y="166"/>
                  <a:pt x="164" y="166"/>
                </a:cubicBezTo>
                <a:cubicBezTo>
                  <a:pt x="166" y="166"/>
                  <a:pt x="169" y="165"/>
                  <a:pt x="171" y="165"/>
                </a:cubicBezTo>
                <a:cubicBezTo>
                  <a:pt x="187" y="161"/>
                  <a:pt x="198" y="149"/>
                  <a:pt x="203" y="135"/>
                </a:cubicBezTo>
                <a:cubicBezTo>
                  <a:pt x="295" y="110"/>
                  <a:pt x="295" y="110"/>
                  <a:pt x="295" y="110"/>
                </a:cubicBezTo>
                <a:cubicBezTo>
                  <a:pt x="257" y="224"/>
                  <a:pt x="257" y="224"/>
                  <a:pt x="257" y="224"/>
                </a:cubicBezTo>
                <a:cubicBezTo>
                  <a:pt x="231" y="232"/>
                  <a:pt x="212" y="257"/>
                  <a:pt x="212" y="286"/>
                </a:cubicBezTo>
                <a:cubicBezTo>
                  <a:pt x="212" y="294"/>
                  <a:pt x="213" y="302"/>
                  <a:pt x="216" y="309"/>
                </a:cubicBezTo>
                <a:cubicBezTo>
                  <a:pt x="151" y="415"/>
                  <a:pt x="151" y="415"/>
                  <a:pt x="151" y="415"/>
                </a:cubicBezTo>
                <a:cubicBezTo>
                  <a:pt x="150" y="418"/>
                  <a:pt x="150" y="421"/>
                  <a:pt x="151" y="423"/>
                </a:cubicBezTo>
                <a:cubicBezTo>
                  <a:pt x="153" y="426"/>
                  <a:pt x="155" y="428"/>
                  <a:pt x="158" y="428"/>
                </a:cubicBezTo>
                <a:cubicBezTo>
                  <a:pt x="402" y="428"/>
                  <a:pt x="402" y="428"/>
                  <a:pt x="402" y="428"/>
                </a:cubicBezTo>
                <a:cubicBezTo>
                  <a:pt x="405" y="428"/>
                  <a:pt x="408" y="426"/>
                  <a:pt x="409" y="423"/>
                </a:cubicBezTo>
                <a:cubicBezTo>
                  <a:pt x="411" y="421"/>
                  <a:pt x="411" y="418"/>
                  <a:pt x="409" y="415"/>
                </a:cubicBezTo>
                <a:cubicBezTo>
                  <a:pt x="341" y="304"/>
                  <a:pt x="341" y="304"/>
                  <a:pt x="341" y="304"/>
                </a:cubicBezTo>
                <a:cubicBezTo>
                  <a:pt x="343" y="298"/>
                  <a:pt x="344" y="292"/>
                  <a:pt x="344" y="286"/>
                </a:cubicBezTo>
                <a:cubicBezTo>
                  <a:pt x="344" y="272"/>
                  <a:pt x="339" y="259"/>
                  <a:pt x="331" y="248"/>
                </a:cubicBezTo>
                <a:cubicBezTo>
                  <a:pt x="371" y="129"/>
                  <a:pt x="371" y="129"/>
                  <a:pt x="371" y="129"/>
                </a:cubicBezTo>
                <a:cubicBezTo>
                  <a:pt x="390" y="123"/>
                  <a:pt x="406" y="108"/>
                  <a:pt x="413" y="87"/>
                </a:cubicBezTo>
                <a:close/>
                <a:moveTo>
                  <a:pt x="93" y="95"/>
                </a:moveTo>
                <a:cubicBezTo>
                  <a:pt x="91" y="93"/>
                  <a:pt x="90" y="93"/>
                  <a:pt x="88" y="93"/>
                </a:cubicBezTo>
                <a:cubicBezTo>
                  <a:pt x="50" y="91"/>
                  <a:pt x="50" y="91"/>
                  <a:pt x="50" y="91"/>
                </a:cubicBezTo>
                <a:cubicBezTo>
                  <a:pt x="50" y="91"/>
                  <a:pt x="49" y="91"/>
                  <a:pt x="49" y="91"/>
                </a:cubicBezTo>
                <a:cubicBezTo>
                  <a:pt x="47" y="91"/>
                  <a:pt x="45" y="92"/>
                  <a:pt x="44" y="93"/>
                </a:cubicBezTo>
                <a:cubicBezTo>
                  <a:pt x="27" y="110"/>
                  <a:pt x="27" y="110"/>
                  <a:pt x="27" y="110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50" y="74"/>
                  <a:pt x="50" y="74"/>
                  <a:pt x="50" y="74"/>
                </a:cubicBezTo>
                <a:cubicBezTo>
                  <a:pt x="108" y="74"/>
                  <a:pt x="108" y="74"/>
                  <a:pt x="108" y="74"/>
                </a:cubicBezTo>
                <a:cubicBezTo>
                  <a:pt x="125" y="84"/>
                  <a:pt x="125" y="84"/>
                  <a:pt x="125" y="84"/>
                </a:cubicBezTo>
                <a:cubicBezTo>
                  <a:pt x="118" y="92"/>
                  <a:pt x="113" y="101"/>
                  <a:pt x="111" y="111"/>
                </a:cubicBezTo>
                <a:lnTo>
                  <a:pt x="93" y="95"/>
                </a:lnTo>
                <a:close/>
                <a:moveTo>
                  <a:pt x="138" y="183"/>
                </a:moveTo>
                <a:cubicBezTo>
                  <a:pt x="88" y="212"/>
                  <a:pt x="88" y="212"/>
                  <a:pt x="88" y="212"/>
                </a:cubicBezTo>
                <a:cubicBezTo>
                  <a:pt x="46" y="201"/>
                  <a:pt x="46" y="201"/>
                  <a:pt x="46" y="201"/>
                </a:cubicBezTo>
                <a:cubicBezTo>
                  <a:pt x="49" y="192"/>
                  <a:pt x="49" y="192"/>
                  <a:pt x="49" y="192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4" y="199"/>
                  <a:pt x="77" y="199"/>
                  <a:pt x="79" y="197"/>
                </a:cubicBezTo>
                <a:cubicBezTo>
                  <a:pt x="111" y="177"/>
                  <a:pt x="111" y="177"/>
                  <a:pt x="111" y="177"/>
                </a:cubicBezTo>
                <a:cubicBezTo>
                  <a:pt x="112" y="176"/>
                  <a:pt x="113" y="174"/>
                  <a:pt x="114" y="173"/>
                </a:cubicBezTo>
                <a:cubicBezTo>
                  <a:pt x="122" y="149"/>
                  <a:pt x="122" y="149"/>
                  <a:pt x="122" y="149"/>
                </a:cubicBezTo>
                <a:cubicBezTo>
                  <a:pt x="128" y="157"/>
                  <a:pt x="137" y="162"/>
                  <a:pt x="147" y="165"/>
                </a:cubicBezTo>
                <a:lnTo>
                  <a:pt x="138" y="183"/>
                </a:lnTo>
                <a:close/>
                <a:moveTo>
                  <a:pt x="167" y="149"/>
                </a:moveTo>
                <a:cubicBezTo>
                  <a:pt x="150" y="154"/>
                  <a:pt x="132" y="144"/>
                  <a:pt x="128" y="127"/>
                </a:cubicBezTo>
                <a:cubicBezTo>
                  <a:pt x="123" y="110"/>
                  <a:pt x="133" y="92"/>
                  <a:pt x="150" y="88"/>
                </a:cubicBezTo>
                <a:cubicBezTo>
                  <a:pt x="167" y="83"/>
                  <a:pt x="185" y="93"/>
                  <a:pt x="189" y="110"/>
                </a:cubicBezTo>
                <a:cubicBezTo>
                  <a:pt x="194" y="127"/>
                  <a:pt x="184" y="145"/>
                  <a:pt x="167" y="149"/>
                </a:cubicBezTo>
                <a:close/>
                <a:moveTo>
                  <a:pt x="206" y="118"/>
                </a:moveTo>
                <a:cubicBezTo>
                  <a:pt x="206" y="114"/>
                  <a:pt x="206" y="110"/>
                  <a:pt x="205" y="106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4" y="102"/>
                  <a:pt x="202" y="98"/>
                  <a:pt x="200" y="95"/>
                </a:cubicBezTo>
                <a:cubicBezTo>
                  <a:pt x="285" y="72"/>
                  <a:pt x="285" y="72"/>
                  <a:pt x="285" y="72"/>
                </a:cubicBezTo>
                <a:cubicBezTo>
                  <a:pt x="285" y="80"/>
                  <a:pt x="288" y="88"/>
                  <a:pt x="291" y="95"/>
                </a:cubicBezTo>
                <a:lnTo>
                  <a:pt x="206" y="118"/>
                </a:lnTo>
                <a:close/>
                <a:moveTo>
                  <a:pt x="278" y="236"/>
                </a:moveTo>
                <a:cubicBezTo>
                  <a:pt x="305" y="236"/>
                  <a:pt x="328" y="259"/>
                  <a:pt x="328" y="286"/>
                </a:cubicBezTo>
                <a:cubicBezTo>
                  <a:pt x="328" y="314"/>
                  <a:pt x="305" y="337"/>
                  <a:pt x="278" y="337"/>
                </a:cubicBezTo>
                <a:cubicBezTo>
                  <a:pt x="250" y="337"/>
                  <a:pt x="227" y="314"/>
                  <a:pt x="227" y="286"/>
                </a:cubicBezTo>
                <a:cubicBezTo>
                  <a:pt x="227" y="259"/>
                  <a:pt x="250" y="236"/>
                  <a:pt x="278" y="236"/>
                </a:cubicBezTo>
                <a:close/>
                <a:moveTo>
                  <a:pt x="333" y="322"/>
                </a:moveTo>
                <a:cubicBezTo>
                  <a:pt x="388" y="412"/>
                  <a:pt x="388" y="412"/>
                  <a:pt x="388" y="412"/>
                </a:cubicBezTo>
                <a:cubicBezTo>
                  <a:pt x="172" y="412"/>
                  <a:pt x="172" y="412"/>
                  <a:pt x="172" y="412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37" y="342"/>
                  <a:pt x="256" y="352"/>
                  <a:pt x="278" y="352"/>
                </a:cubicBezTo>
                <a:cubicBezTo>
                  <a:pt x="301" y="352"/>
                  <a:pt x="322" y="340"/>
                  <a:pt x="333" y="322"/>
                </a:cubicBezTo>
                <a:close/>
                <a:moveTo>
                  <a:pt x="319" y="235"/>
                </a:moveTo>
                <a:cubicBezTo>
                  <a:pt x="308" y="226"/>
                  <a:pt x="293" y="220"/>
                  <a:pt x="278" y="220"/>
                </a:cubicBezTo>
                <a:cubicBezTo>
                  <a:pt x="277" y="220"/>
                  <a:pt x="276" y="220"/>
                  <a:pt x="275" y="220"/>
                </a:cubicBezTo>
                <a:cubicBezTo>
                  <a:pt x="309" y="118"/>
                  <a:pt x="309" y="118"/>
                  <a:pt x="309" y="118"/>
                </a:cubicBezTo>
                <a:cubicBezTo>
                  <a:pt x="315" y="122"/>
                  <a:pt x="322" y="126"/>
                  <a:pt x="330" y="129"/>
                </a:cubicBezTo>
                <a:cubicBezTo>
                  <a:pt x="337" y="131"/>
                  <a:pt x="344" y="132"/>
                  <a:pt x="351" y="132"/>
                </a:cubicBezTo>
                <a:cubicBezTo>
                  <a:pt x="351" y="132"/>
                  <a:pt x="351" y="132"/>
                  <a:pt x="351" y="132"/>
                </a:cubicBezTo>
                <a:cubicBezTo>
                  <a:pt x="351" y="132"/>
                  <a:pt x="352" y="132"/>
                  <a:pt x="353" y="132"/>
                </a:cubicBezTo>
                <a:lnTo>
                  <a:pt x="319" y="235"/>
                </a:ln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AutoShape 14"/>
          <p:cNvSpPr>
            <a:spLocks noChangeAspect="1" noEditPoints="1"/>
          </p:cNvSpPr>
          <p:nvPr/>
        </p:nvSpPr>
        <p:spPr bwMode="auto">
          <a:xfrm>
            <a:off x="4470400" y="4002088"/>
            <a:ext cx="404813" cy="358775"/>
          </a:xfrm>
          <a:custGeom>
            <a:avLst/>
            <a:gdLst>
              <a:gd name="T0" fmla="*/ 2147483647 w 372"/>
              <a:gd name="T1" fmla="*/ 2147483647 h 330"/>
              <a:gd name="T2" fmla="*/ 2147483647 w 372"/>
              <a:gd name="T3" fmla="*/ 2147483647 h 330"/>
              <a:gd name="T4" fmla="*/ 2147483647 w 372"/>
              <a:gd name="T5" fmla="*/ 2147483647 h 330"/>
              <a:gd name="T6" fmla="*/ 2147483647 w 372"/>
              <a:gd name="T7" fmla="*/ 2147483647 h 330"/>
              <a:gd name="T8" fmla="*/ 2147483647 w 372"/>
              <a:gd name="T9" fmla="*/ 2147483647 h 330"/>
              <a:gd name="T10" fmla="*/ 2147483647 w 372"/>
              <a:gd name="T11" fmla="*/ 2147483647 h 330"/>
              <a:gd name="T12" fmla="*/ 2147483647 w 372"/>
              <a:gd name="T13" fmla="*/ 2147483647 h 330"/>
              <a:gd name="T14" fmla="*/ 2147483647 w 372"/>
              <a:gd name="T15" fmla="*/ 2147483647 h 330"/>
              <a:gd name="T16" fmla="*/ 2147483647 w 372"/>
              <a:gd name="T17" fmla="*/ 2147483647 h 330"/>
              <a:gd name="T18" fmla="*/ 2147483647 w 372"/>
              <a:gd name="T19" fmla="*/ 2147483647 h 330"/>
              <a:gd name="T20" fmla="*/ 2147483647 w 372"/>
              <a:gd name="T21" fmla="*/ 2147483647 h 330"/>
              <a:gd name="T22" fmla="*/ 2147483647 w 372"/>
              <a:gd name="T23" fmla="*/ 2147483647 h 330"/>
              <a:gd name="T24" fmla="*/ 2147483647 w 372"/>
              <a:gd name="T25" fmla="*/ 2147483647 h 330"/>
              <a:gd name="T26" fmla="*/ 2147483647 w 372"/>
              <a:gd name="T27" fmla="*/ 2147483647 h 330"/>
              <a:gd name="T28" fmla="*/ 2147483647 w 372"/>
              <a:gd name="T29" fmla="*/ 2147483647 h 330"/>
              <a:gd name="T30" fmla="*/ 2147483647 w 372"/>
              <a:gd name="T31" fmla="*/ 2147483647 h 330"/>
              <a:gd name="T32" fmla="*/ 2147483647 w 372"/>
              <a:gd name="T33" fmla="*/ 2147483647 h 330"/>
              <a:gd name="T34" fmla="*/ 2147483647 w 372"/>
              <a:gd name="T35" fmla="*/ 2147483647 h 330"/>
              <a:gd name="T36" fmla="*/ 2147483647 w 372"/>
              <a:gd name="T37" fmla="*/ 2147483647 h 330"/>
              <a:gd name="T38" fmla="*/ 2147483647 w 372"/>
              <a:gd name="T39" fmla="*/ 2147483647 h 330"/>
              <a:gd name="T40" fmla="*/ 2147483647 w 372"/>
              <a:gd name="T41" fmla="*/ 2147483647 h 330"/>
              <a:gd name="T42" fmla="*/ 2147483647 w 372"/>
              <a:gd name="T43" fmla="*/ 2147483647 h 330"/>
              <a:gd name="T44" fmla="*/ 2147483647 w 372"/>
              <a:gd name="T45" fmla="*/ 2147483647 h 330"/>
              <a:gd name="T46" fmla="*/ 2147483647 w 372"/>
              <a:gd name="T47" fmla="*/ 2147483647 h 330"/>
              <a:gd name="T48" fmla="*/ 2147483647 w 372"/>
              <a:gd name="T49" fmla="*/ 2147483647 h 330"/>
              <a:gd name="T50" fmla="*/ 2147483647 w 372"/>
              <a:gd name="T51" fmla="*/ 2147483647 h 330"/>
              <a:gd name="T52" fmla="*/ 2147483647 w 372"/>
              <a:gd name="T53" fmla="*/ 0 h 330"/>
              <a:gd name="T54" fmla="*/ 2147483647 w 372"/>
              <a:gd name="T55" fmla="*/ 2147483647 h 330"/>
              <a:gd name="T56" fmla="*/ 2147483647 w 372"/>
              <a:gd name="T57" fmla="*/ 2147483647 h 330"/>
              <a:gd name="T58" fmla="*/ 2147483647 w 372"/>
              <a:gd name="T59" fmla="*/ 2147483647 h 330"/>
              <a:gd name="T60" fmla="*/ 2147483647 w 372"/>
              <a:gd name="T61" fmla="*/ 2147483647 h 330"/>
              <a:gd name="T62" fmla="*/ 2147483647 w 372"/>
              <a:gd name="T63" fmla="*/ 2147483647 h 330"/>
              <a:gd name="T64" fmla="*/ 2147483647 w 372"/>
              <a:gd name="T65" fmla="*/ 2147483647 h 330"/>
              <a:gd name="T66" fmla="*/ 2147483647 w 372"/>
              <a:gd name="T67" fmla="*/ 2147483647 h 330"/>
              <a:gd name="T68" fmla="*/ 2147483647 w 372"/>
              <a:gd name="T69" fmla="*/ 2147483647 h 330"/>
              <a:gd name="T70" fmla="*/ 2147483647 w 372"/>
              <a:gd name="T71" fmla="*/ 2147483647 h 330"/>
              <a:gd name="T72" fmla="*/ 2147483647 w 372"/>
              <a:gd name="T73" fmla="*/ 2147483647 h 330"/>
              <a:gd name="T74" fmla="*/ 2147483647 w 372"/>
              <a:gd name="T75" fmla="*/ 2147483647 h 330"/>
              <a:gd name="T76" fmla="*/ 2147483647 w 372"/>
              <a:gd name="T77" fmla="*/ 2147483647 h 330"/>
              <a:gd name="T78" fmla="*/ 2147483647 w 372"/>
              <a:gd name="T79" fmla="*/ 2147483647 h 330"/>
              <a:gd name="T80" fmla="*/ 2147483647 w 372"/>
              <a:gd name="T81" fmla="*/ 2147483647 h 330"/>
              <a:gd name="T82" fmla="*/ 2147483647 w 372"/>
              <a:gd name="T83" fmla="*/ 2147483647 h 330"/>
              <a:gd name="T84" fmla="*/ 2147483647 w 372"/>
              <a:gd name="T85" fmla="*/ 2147483647 h 330"/>
              <a:gd name="T86" fmla="*/ 2147483647 w 372"/>
              <a:gd name="T87" fmla="*/ 2147483647 h 330"/>
              <a:gd name="T88" fmla="*/ 2147483647 w 372"/>
              <a:gd name="T89" fmla="*/ 2147483647 h 330"/>
              <a:gd name="T90" fmla="*/ 2147483647 w 372"/>
              <a:gd name="T91" fmla="*/ 2147483647 h 330"/>
              <a:gd name="T92" fmla="*/ 2147483647 w 372"/>
              <a:gd name="T93" fmla="*/ 2147483647 h 330"/>
              <a:gd name="T94" fmla="*/ 2147483647 w 372"/>
              <a:gd name="T95" fmla="*/ 2147483647 h 330"/>
              <a:gd name="T96" fmla="*/ 2147483647 w 372"/>
              <a:gd name="T97" fmla="*/ 2147483647 h 330"/>
              <a:gd name="T98" fmla="*/ 2147483647 w 372"/>
              <a:gd name="T99" fmla="*/ 2147483647 h 330"/>
              <a:gd name="T100" fmla="*/ 2147483647 w 372"/>
              <a:gd name="T101" fmla="*/ 2147483647 h 330"/>
              <a:gd name="T102" fmla="*/ 2147483647 w 372"/>
              <a:gd name="T103" fmla="*/ 2147483647 h 330"/>
              <a:gd name="T104" fmla="*/ 2147483647 w 372"/>
              <a:gd name="T105" fmla="*/ 2147483647 h 330"/>
              <a:gd name="T106" fmla="*/ 2147483647 w 372"/>
              <a:gd name="T107" fmla="*/ 2147483647 h 330"/>
              <a:gd name="T108" fmla="*/ 2147483647 w 372"/>
              <a:gd name="T109" fmla="*/ 2147483647 h 330"/>
              <a:gd name="T110" fmla="*/ 2147483647 w 372"/>
              <a:gd name="T111" fmla="*/ 2147483647 h 330"/>
              <a:gd name="T112" fmla="*/ 2147483647 w 372"/>
              <a:gd name="T113" fmla="*/ 2147483647 h 33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2"/>
              <a:gd name="T172" fmla="*/ 0 h 330"/>
              <a:gd name="T173" fmla="*/ 372 w 372"/>
              <a:gd name="T174" fmla="*/ 330 h 33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2" h="330">
                <a:moveTo>
                  <a:pt x="307" y="33"/>
                </a:moveTo>
                <a:cubicBezTo>
                  <a:pt x="305" y="29"/>
                  <a:pt x="300" y="27"/>
                  <a:pt x="296" y="29"/>
                </a:cubicBezTo>
                <a:cubicBezTo>
                  <a:pt x="108" y="116"/>
                  <a:pt x="108" y="116"/>
                  <a:pt x="108" y="116"/>
                </a:cubicBezTo>
                <a:cubicBezTo>
                  <a:pt x="104" y="118"/>
                  <a:pt x="103" y="123"/>
                  <a:pt x="104" y="127"/>
                </a:cubicBezTo>
                <a:cubicBezTo>
                  <a:pt x="106" y="130"/>
                  <a:pt x="109" y="131"/>
                  <a:pt x="112" y="131"/>
                </a:cubicBezTo>
                <a:cubicBezTo>
                  <a:pt x="113" y="131"/>
                  <a:pt x="114" y="131"/>
                  <a:pt x="115" y="130"/>
                </a:cubicBezTo>
                <a:cubicBezTo>
                  <a:pt x="303" y="44"/>
                  <a:pt x="303" y="44"/>
                  <a:pt x="303" y="44"/>
                </a:cubicBezTo>
                <a:cubicBezTo>
                  <a:pt x="307" y="42"/>
                  <a:pt x="309" y="37"/>
                  <a:pt x="307" y="33"/>
                </a:cubicBezTo>
                <a:close/>
                <a:moveTo>
                  <a:pt x="144" y="209"/>
                </a:moveTo>
                <a:cubicBezTo>
                  <a:pt x="146" y="209"/>
                  <a:pt x="147" y="209"/>
                  <a:pt x="148" y="208"/>
                </a:cubicBezTo>
                <a:cubicBezTo>
                  <a:pt x="336" y="121"/>
                  <a:pt x="336" y="121"/>
                  <a:pt x="336" y="121"/>
                </a:cubicBezTo>
                <a:cubicBezTo>
                  <a:pt x="340" y="120"/>
                  <a:pt x="341" y="115"/>
                  <a:pt x="340" y="111"/>
                </a:cubicBezTo>
                <a:cubicBezTo>
                  <a:pt x="338" y="107"/>
                  <a:pt x="333" y="105"/>
                  <a:pt x="329" y="107"/>
                </a:cubicBezTo>
                <a:cubicBezTo>
                  <a:pt x="141" y="194"/>
                  <a:pt x="141" y="194"/>
                  <a:pt x="141" y="194"/>
                </a:cubicBezTo>
                <a:cubicBezTo>
                  <a:pt x="137" y="196"/>
                  <a:pt x="135" y="200"/>
                  <a:pt x="137" y="204"/>
                </a:cubicBezTo>
                <a:cubicBezTo>
                  <a:pt x="139" y="207"/>
                  <a:pt x="141" y="209"/>
                  <a:pt x="144" y="209"/>
                </a:cubicBezTo>
                <a:close/>
                <a:moveTo>
                  <a:pt x="360" y="284"/>
                </a:moveTo>
                <a:cubicBezTo>
                  <a:pt x="265" y="284"/>
                  <a:pt x="265" y="284"/>
                  <a:pt x="265" y="284"/>
                </a:cubicBezTo>
                <a:cubicBezTo>
                  <a:pt x="262" y="284"/>
                  <a:pt x="260" y="284"/>
                  <a:pt x="258" y="284"/>
                </a:cubicBezTo>
                <a:cubicBezTo>
                  <a:pt x="256" y="283"/>
                  <a:pt x="257" y="283"/>
                  <a:pt x="257" y="283"/>
                </a:cubicBezTo>
                <a:cubicBezTo>
                  <a:pt x="257" y="283"/>
                  <a:pt x="256" y="281"/>
                  <a:pt x="256" y="277"/>
                </a:cubicBezTo>
                <a:cubicBezTo>
                  <a:pt x="256" y="251"/>
                  <a:pt x="256" y="251"/>
                  <a:pt x="256" y="251"/>
                </a:cubicBezTo>
                <a:cubicBezTo>
                  <a:pt x="269" y="251"/>
                  <a:pt x="269" y="251"/>
                  <a:pt x="269" y="251"/>
                </a:cubicBezTo>
                <a:cubicBezTo>
                  <a:pt x="271" y="251"/>
                  <a:pt x="273" y="250"/>
                  <a:pt x="275" y="249"/>
                </a:cubicBezTo>
                <a:cubicBezTo>
                  <a:pt x="276" y="248"/>
                  <a:pt x="277" y="245"/>
                  <a:pt x="277" y="243"/>
                </a:cubicBezTo>
                <a:cubicBezTo>
                  <a:pt x="277" y="177"/>
                  <a:pt x="277" y="177"/>
                  <a:pt x="277" y="177"/>
                </a:cubicBezTo>
                <a:cubicBezTo>
                  <a:pt x="355" y="141"/>
                  <a:pt x="355" y="141"/>
                  <a:pt x="355" y="141"/>
                </a:cubicBezTo>
                <a:cubicBezTo>
                  <a:pt x="366" y="136"/>
                  <a:pt x="372" y="125"/>
                  <a:pt x="372" y="114"/>
                </a:cubicBezTo>
                <a:cubicBezTo>
                  <a:pt x="372" y="110"/>
                  <a:pt x="371" y="106"/>
                  <a:pt x="370" y="102"/>
                </a:cubicBezTo>
                <a:cubicBezTo>
                  <a:pt x="345" y="49"/>
                  <a:pt x="345" y="49"/>
                  <a:pt x="345" y="49"/>
                </a:cubicBezTo>
                <a:cubicBezTo>
                  <a:pt x="343" y="45"/>
                  <a:pt x="339" y="43"/>
                  <a:pt x="335" y="45"/>
                </a:cubicBezTo>
                <a:cubicBezTo>
                  <a:pt x="331" y="47"/>
                  <a:pt x="329" y="52"/>
                  <a:pt x="331" y="56"/>
                </a:cubicBezTo>
                <a:cubicBezTo>
                  <a:pt x="331" y="56"/>
                  <a:pt x="331" y="56"/>
                  <a:pt x="331" y="56"/>
                </a:cubicBezTo>
                <a:cubicBezTo>
                  <a:pt x="355" y="109"/>
                  <a:pt x="355" y="109"/>
                  <a:pt x="355" y="109"/>
                </a:cubicBezTo>
                <a:cubicBezTo>
                  <a:pt x="356" y="111"/>
                  <a:pt x="356" y="113"/>
                  <a:pt x="356" y="114"/>
                </a:cubicBezTo>
                <a:cubicBezTo>
                  <a:pt x="356" y="119"/>
                  <a:pt x="354" y="124"/>
                  <a:pt x="349" y="126"/>
                </a:cubicBezTo>
                <a:cubicBezTo>
                  <a:pt x="147" y="220"/>
                  <a:pt x="147" y="220"/>
                  <a:pt x="147" y="220"/>
                </a:cubicBezTo>
                <a:cubicBezTo>
                  <a:pt x="145" y="221"/>
                  <a:pt x="143" y="221"/>
                  <a:pt x="141" y="221"/>
                </a:cubicBezTo>
                <a:cubicBezTo>
                  <a:pt x="136" y="221"/>
                  <a:pt x="131" y="218"/>
                  <a:pt x="129" y="213"/>
                </a:cubicBezTo>
                <a:cubicBezTo>
                  <a:pt x="122" y="198"/>
                  <a:pt x="122" y="198"/>
                  <a:pt x="122" y="198"/>
                </a:cubicBezTo>
                <a:cubicBezTo>
                  <a:pt x="122" y="198"/>
                  <a:pt x="122" y="198"/>
                  <a:pt x="122" y="198"/>
                </a:cubicBezTo>
                <a:cubicBezTo>
                  <a:pt x="122" y="198"/>
                  <a:pt x="122" y="198"/>
                  <a:pt x="122" y="198"/>
                </a:cubicBezTo>
                <a:cubicBezTo>
                  <a:pt x="96" y="141"/>
                  <a:pt x="96" y="141"/>
                  <a:pt x="96" y="141"/>
                </a:cubicBezTo>
                <a:cubicBezTo>
                  <a:pt x="96" y="141"/>
                  <a:pt x="96" y="141"/>
                  <a:pt x="96" y="141"/>
                </a:cubicBezTo>
                <a:cubicBezTo>
                  <a:pt x="96" y="141"/>
                  <a:pt x="96" y="141"/>
                  <a:pt x="96" y="141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89" y="126"/>
                  <a:pt x="89" y="124"/>
                  <a:pt x="89" y="123"/>
                </a:cubicBezTo>
                <a:cubicBezTo>
                  <a:pt x="89" y="118"/>
                  <a:pt x="91" y="113"/>
                  <a:pt x="96" y="111"/>
                </a:cubicBezTo>
                <a:cubicBezTo>
                  <a:pt x="298" y="17"/>
                  <a:pt x="298" y="17"/>
                  <a:pt x="298" y="17"/>
                </a:cubicBezTo>
                <a:cubicBezTo>
                  <a:pt x="300" y="16"/>
                  <a:pt x="302" y="16"/>
                  <a:pt x="304" y="16"/>
                </a:cubicBezTo>
                <a:cubicBezTo>
                  <a:pt x="309" y="16"/>
                  <a:pt x="314" y="19"/>
                  <a:pt x="316" y="24"/>
                </a:cubicBezTo>
                <a:cubicBezTo>
                  <a:pt x="318" y="28"/>
                  <a:pt x="322" y="29"/>
                  <a:pt x="326" y="28"/>
                </a:cubicBezTo>
                <a:cubicBezTo>
                  <a:pt x="330" y="26"/>
                  <a:pt x="332" y="21"/>
                  <a:pt x="330" y="17"/>
                </a:cubicBezTo>
                <a:cubicBezTo>
                  <a:pt x="325" y="6"/>
                  <a:pt x="315" y="0"/>
                  <a:pt x="304" y="0"/>
                </a:cubicBezTo>
                <a:cubicBezTo>
                  <a:pt x="300" y="0"/>
                  <a:pt x="296" y="1"/>
                  <a:pt x="292" y="3"/>
                </a:cubicBezTo>
                <a:cubicBezTo>
                  <a:pt x="90" y="96"/>
                  <a:pt x="90" y="96"/>
                  <a:pt x="90" y="96"/>
                </a:cubicBezTo>
                <a:cubicBezTo>
                  <a:pt x="79" y="101"/>
                  <a:pt x="73" y="112"/>
                  <a:pt x="73" y="123"/>
                </a:cubicBezTo>
                <a:cubicBezTo>
                  <a:pt x="73" y="127"/>
                  <a:pt x="73" y="131"/>
                  <a:pt x="75" y="135"/>
                </a:cubicBezTo>
                <a:cubicBezTo>
                  <a:pt x="78" y="140"/>
                  <a:pt x="78" y="140"/>
                  <a:pt x="78" y="140"/>
                </a:cubicBezTo>
                <a:cubicBezTo>
                  <a:pt x="67" y="146"/>
                  <a:pt x="67" y="146"/>
                  <a:pt x="67" y="146"/>
                </a:cubicBezTo>
                <a:cubicBezTo>
                  <a:pt x="42" y="136"/>
                  <a:pt x="42" y="136"/>
                  <a:pt x="42" y="136"/>
                </a:cubicBezTo>
                <a:cubicBezTo>
                  <a:pt x="40" y="135"/>
                  <a:pt x="37" y="136"/>
                  <a:pt x="36" y="136"/>
                </a:cubicBezTo>
                <a:cubicBezTo>
                  <a:pt x="6" y="150"/>
                  <a:pt x="6" y="150"/>
                  <a:pt x="6" y="150"/>
                </a:cubicBezTo>
                <a:cubicBezTo>
                  <a:pt x="2" y="152"/>
                  <a:pt x="0" y="157"/>
                  <a:pt x="2" y="161"/>
                </a:cubicBezTo>
                <a:cubicBezTo>
                  <a:pt x="46" y="257"/>
                  <a:pt x="46" y="257"/>
                  <a:pt x="46" y="257"/>
                </a:cubicBezTo>
                <a:cubicBezTo>
                  <a:pt x="47" y="259"/>
                  <a:pt x="49" y="260"/>
                  <a:pt x="51" y="261"/>
                </a:cubicBezTo>
                <a:cubicBezTo>
                  <a:pt x="52" y="261"/>
                  <a:pt x="53" y="262"/>
                  <a:pt x="54" y="262"/>
                </a:cubicBezTo>
                <a:cubicBezTo>
                  <a:pt x="55" y="262"/>
                  <a:pt x="56" y="261"/>
                  <a:pt x="57" y="261"/>
                </a:cubicBezTo>
                <a:cubicBezTo>
                  <a:pt x="87" y="247"/>
                  <a:pt x="87" y="247"/>
                  <a:pt x="87" y="247"/>
                </a:cubicBezTo>
                <a:cubicBezTo>
                  <a:pt x="89" y="246"/>
                  <a:pt x="90" y="245"/>
                  <a:pt x="91" y="243"/>
                </a:cubicBezTo>
                <a:cubicBezTo>
                  <a:pt x="100" y="217"/>
                  <a:pt x="100" y="217"/>
                  <a:pt x="100" y="217"/>
                </a:cubicBezTo>
                <a:cubicBezTo>
                  <a:pt x="111" y="212"/>
                  <a:pt x="111" y="212"/>
                  <a:pt x="111" y="212"/>
                </a:cubicBezTo>
                <a:cubicBezTo>
                  <a:pt x="115" y="220"/>
                  <a:pt x="115" y="220"/>
                  <a:pt x="115" y="220"/>
                </a:cubicBezTo>
                <a:cubicBezTo>
                  <a:pt x="120" y="231"/>
                  <a:pt x="130" y="237"/>
                  <a:pt x="141" y="237"/>
                </a:cubicBezTo>
                <a:cubicBezTo>
                  <a:pt x="145" y="237"/>
                  <a:pt x="149" y="236"/>
                  <a:pt x="153" y="234"/>
                </a:cubicBezTo>
                <a:cubicBezTo>
                  <a:pt x="184" y="220"/>
                  <a:pt x="184" y="220"/>
                  <a:pt x="184" y="220"/>
                </a:cubicBezTo>
                <a:cubicBezTo>
                  <a:pt x="184" y="243"/>
                  <a:pt x="184" y="243"/>
                  <a:pt x="184" y="243"/>
                </a:cubicBezTo>
                <a:cubicBezTo>
                  <a:pt x="184" y="245"/>
                  <a:pt x="185" y="248"/>
                  <a:pt x="187" y="249"/>
                </a:cubicBezTo>
                <a:cubicBezTo>
                  <a:pt x="188" y="250"/>
                  <a:pt x="190" y="251"/>
                  <a:pt x="192" y="251"/>
                </a:cubicBezTo>
                <a:cubicBezTo>
                  <a:pt x="207" y="251"/>
                  <a:pt x="207" y="251"/>
                  <a:pt x="207" y="251"/>
                </a:cubicBezTo>
                <a:cubicBezTo>
                  <a:pt x="207" y="300"/>
                  <a:pt x="207" y="300"/>
                  <a:pt x="207" y="300"/>
                </a:cubicBezTo>
                <a:cubicBezTo>
                  <a:pt x="207" y="317"/>
                  <a:pt x="221" y="330"/>
                  <a:pt x="237" y="330"/>
                </a:cubicBezTo>
                <a:cubicBezTo>
                  <a:pt x="360" y="330"/>
                  <a:pt x="360" y="330"/>
                  <a:pt x="360" y="330"/>
                </a:cubicBezTo>
                <a:cubicBezTo>
                  <a:pt x="362" y="330"/>
                  <a:pt x="364" y="330"/>
                  <a:pt x="365" y="328"/>
                </a:cubicBezTo>
                <a:cubicBezTo>
                  <a:pt x="367" y="326"/>
                  <a:pt x="368" y="324"/>
                  <a:pt x="368" y="322"/>
                </a:cubicBezTo>
                <a:cubicBezTo>
                  <a:pt x="368" y="292"/>
                  <a:pt x="368" y="292"/>
                  <a:pt x="368" y="292"/>
                </a:cubicBezTo>
                <a:cubicBezTo>
                  <a:pt x="368" y="290"/>
                  <a:pt x="367" y="288"/>
                  <a:pt x="365" y="286"/>
                </a:cubicBezTo>
                <a:cubicBezTo>
                  <a:pt x="364" y="285"/>
                  <a:pt x="362" y="284"/>
                  <a:pt x="360" y="284"/>
                </a:cubicBezTo>
                <a:close/>
                <a:moveTo>
                  <a:pt x="90" y="204"/>
                </a:moveTo>
                <a:cubicBezTo>
                  <a:pt x="88" y="205"/>
                  <a:pt x="87" y="207"/>
                  <a:pt x="86" y="209"/>
                </a:cubicBezTo>
                <a:cubicBezTo>
                  <a:pt x="77" y="234"/>
                  <a:pt x="77" y="234"/>
                  <a:pt x="77" y="234"/>
                </a:cubicBezTo>
                <a:cubicBezTo>
                  <a:pt x="58" y="243"/>
                  <a:pt x="58" y="243"/>
                  <a:pt x="58" y="243"/>
                </a:cubicBezTo>
                <a:cubicBezTo>
                  <a:pt x="20" y="161"/>
                  <a:pt x="20" y="161"/>
                  <a:pt x="20" y="161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65" y="162"/>
                  <a:pt x="65" y="162"/>
                  <a:pt x="65" y="162"/>
                </a:cubicBezTo>
                <a:cubicBezTo>
                  <a:pt x="67" y="162"/>
                  <a:pt x="69" y="162"/>
                  <a:pt x="71" y="161"/>
                </a:cubicBezTo>
                <a:cubicBezTo>
                  <a:pt x="85" y="155"/>
                  <a:pt x="85" y="155"/>
                  <a:pt x="85" y="155"/>
                </a:cubicBezTo>
                <a:cubicBezTo>
                  <a:pt x="104" y="198"/>
                  <a:pt x="104" y="198"/>
                  <a:pt x="104" y="198"/>
                </a:cubicBezTo>
                <a:lnTo>
                  <a:pt x="90" y="204"/>
                </a:lnTo>
                <a:close/>
                <a:moveTo>
                  <a:pt x="200" y="235"/>
                </a:moveTo>
                <a:cubicBezTo>
                  <a:pt x="200" y="213"/>
                  <a:pt x="200" y="213"/>
                  <a:pt x="200" y="213"/>
                </a:cubicBezTo>
                <a:cubicBezTo>
                  <a:pt x="261" y="184"/>
                  <a:pt x="261" y="184"/>
                  <a:pt x="261" y="184"/>
                </a:cubicBezTo>
                <a:cubicBezTo>
                  <a:pt x="261" y="235"/>
                  <a:pt x="261" y="235"/>
                  <a:pt x="261" y="235"/>
                </a:cubicBezTo>
                <a:lnTo>
                  <a:pt x="200" y="235"/>
                </a:lnTo>
                <a:close/>
                <a:moveTo>
                  <a:pt x="352" y="314"/>
                </a:moveTo>
                <a:cubicBezTo>
                  <a:pt x="237" y="314"/>
                  <a:pt x="237" y="314"/>
                  <a:pt x="237" y="314"/>
                </a:cubicBezTo>
                <a:cubicBezTo>
                  <a:pt x="229" y="314"/>
                  <a:pt x="223" y="308"/>
                  <a:pt x="223" y="300"/>
                </a:cubicBezTo>
                <a:cubicBezTo>
                  <a:pt x="223" y="251"/>
                  <a:pt x="223" y="251"/>
                  <a:pt x="223" y="251"/>
                </a:cubicBezTo>
                <a:cubicBezTo>
                  <a:pt x="240" y="251"/>
                  <a:pt x="240" y="251"/>
                  <a:pt x="240" y="251"/>
                </a:cubicBezTo>
                <a:cubicBezTo>
                  <a:pt x="240" y="277"/>
                  <a:pt x="240" y="277"/>
                  <a:pt x="240" y="277"/>
                </a:cubicBezTo>
                <a:cubicBezTo>
                  <a:pt x="240" y="283"/>
                  <a:pt x="241" y="290"/>
                  <a:pt x="246" y="295"/>
                </a:cubicBezTo>
                <a:cubicBezTo>
                  <a:pt x="252" y="300"/>
                  <a:pt x="258" y="300"/>
                  <a:pt x="265" y="300"/>
                </a:cubicBezTo>
                <a:cubicBezTo>
                  <a:pt x="352" y="300"/>
                  <a:pt x="352" y="300"/>
                  <a:pt x="352" y="300"/>
                </a:cubicBezTo>
                <a:lnTo>
                  <a:pt x="352" y="314"/>
                </a:ln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8"/>
          <p:cNvSpPr>
            <a:spLocks noChangeAspect="1" noEditPoints="1"/>
          </p:cNvSpPr>
          <p:nvPr/>
        </p:nvSpPr>
        <p:spPr bwMode="auto">
          <a:xfrm>
            <a:off x="4291013" y="4733925"/>
            <a:ext cx="541337" cy="293688"/>
          </a:xfrm>
          <a:custGeom>
            <a:avLst/>
            <a:gdLst>
              <a:gd name="T0" fmla="*/ 2147483647 w 502"/>
              <a:gd name="T1" fmla="*/ 2147483647 h 273"/>
              <a:gd name="T2" fmla="*/ 2147483647 w 502"/>
              <a:gd name="T3" fmla="*/ 2147483647 h 273"/>
              <a:gd name="T4" fmla="*/ 2147483647 w 502"/>
              <a:gd name="T5" fmla="*/ 2147483647 h 273"/>
              <a:gd name="T6" fmla="*/ 2147483647 w 502"/>
              <a:gd name="T7" fmla="*/ 0 h 273"/>
              <a:gd name="T8" fmla="*/ 2147483647 w 502"/>
              <a:gd name="T9" fmla="*/ 0 h 273"/>
              <a:gd name="T10" fmla="*/ 2147483647 w 502"/>
              <a:gd name="T11" fmla="*/ 0 h 273"/>
              <a:gd name="T12" fmla="*/ 2147483647 w 502"/>
              <a:gd name="T13" fmla="*/ 2147483647 h 273"/>
              <a:gd name="T14" fmla="*/ 2147483647 w 502"/>
              <a:gd name="T15" fmla="*/ 2147483647 h 273"/>
              <a:gd name="T16" fmla="*/ 2147483647 w 502"/>
              <a:gd name="T17" fmla="*/ 2147483647 h 273"/>
              <a:gd name="T18" fmla="*/ 2147483647 w 502"/>
              <a:gd name="T19" fmla="*/ 2147483647 h 273"/>
              <a:gd name="T20" fmla="*/ 2147483647 w 502"/>
              <a:gd name="T21" fmla="*/ 2147483647 h 273"/>
              <a:gd name="T22" fmla="*/ 2147483647 w 502"/>
              <a:gd name="T23" fmla="*/ 2147483647 h 273"/>
              <a:gd name="T24" fmla="*/ 0 w 502"/>
              <a:gd name="T25" fmla="*/ 2147483647 h 273"/>
              <a:gd name="T26" fmla="*/ 2147483647 w 502"/>
              <a:gd name="T27" fmla="*/ 2147483647 h 273"/>
              <a:gd name="T28" fmla="*/ 2147483647 w 502"/>
              <a:gd name="T29" fmla="*/ 2147483647 h 273"/>
              <a:gd name="T30" fmla="*/ 2147483647 w 502"/>
              <a:gd name="T31" fmla="*/ 2147483647 h 273"/>
              <a:gd name="T32" fmla="*/ 2147483647 w 502"/>
              <a:gd name="T33" fmla="*/ 2147483647 h 273"/>
              <a:gd name="T34" fmla="*/ 2147483647 w 502"/>
              <a:gd name="T35" fmla="*/ 2147483647 h 273"/>
              <a:gd name="T36" fmla="*/ 2147483647 w 502"/>
              <a:gd name="T37" fmla="*/ 2147483647 h 273"/>
              <a:gd name="T38" fmla="*/ 2147483647 w 502"/>
              <a:gd name="T39" fmla="*/ 2147483647 h 273"/>
              <a:gd name="T40" fmla="*/ 2147483647 w 502"/>
              <a:gd name="T41" fmla="*/ 2147483647 h 273"/>
              <a:gd name="T42" fmla="*/ 2147483647 w 502"/>
              <a:gd name="T43" fmla="*/ 2147483647 h 273"/>
              <a:gd name="T44" fmla="*/ 2147483647 w 502"/>
              <a:gd name="T45" fmla="*/ 2147483647 h 273"/>
              <a:gd name="T46" fmla="*/ 2147483647 w 502"/>
              <a:gd name="T47" fmla="*/ 2147483647 h 273"/>
              <a:gd name="T48" fmla="*/ 2147483647 w 502"/>
              <a:gd name="T49" fmla="*/ 2147483647 h 273"/>
              <a:gd name="T50" fmla="*/ 2147483647 w 502"/>
              <a:gd name="T51" fmla="*/ 2147483647 h 273"/>
              <a:gd name="T52" fmla="*/ 2147483647 w 502"/>
              <a:gd name="T53" fmla="*/ 2147483647 h 273"/>
              <a:gd name="T54" fmla="*/ 2147483647 w 502"/>
              <a:gd name="T55" fmla="*/ 2147483647 h 273"/>
              <a:gd name="T56" fmla="*/ 2147483647 w 502"/>
              <a:gd name="T57" fmla="*/ 2147483647 h 273"/>
              <a:gd name="T58" fmla="*/ 2147483647 w 502"/>
              <a:gd name="T59" fmla="*/ 2147483647 h 273"/>
              <a:gd name="T60" fmla="*/ 2147483647 w 502"/>
              <a:gd name="T61" fmla="*/ 2147483647 h 273"/>
              <a:gd name="T62" fmla="*/ 2147483647 w 502"/>
              <a:gd name="T63" fmla="*/ 2147483647 h 273"/>
              <a:gd name="T64" fmla="*/ 2147483647 w 502"/>
              <a:gd name="T65" fmla="*/ 2147483647 h 273"/>
              <a:gd name="T66" fmla="*/ 2147483647 w 502"/>
              <a:gd name="T67" fmla="*/ 2147483647 h 273"/>
              <a:gd name="T68" fmla="*/ 2147483647 w 502"/>
              <a:gd name="T69" fmla="*/ 2147483647 h 273"/>
              <a:gd name="T70" fmla="*/ 2147483647 w 502"/>
              <a:gd name="T71" fmla="*/ 2147483647 h 273"/>
              <a:gd name="T72" fmla="*/ 2147483647 w 502"/>
              <a:gd name="T73" fmla="*/ 2147483647 h 273"/>
              <a:gd name="T74" fmla="*/ 2147483647 w 502"/>
              <a:gd name="T75" fmla="*/ 2147483647 h 273"/>
              <a:gd name="T76" fmla="*/ 2147483647 w 502"/>
              <a:gd name="T77" fmla="*/ 2147483647 h 273"/>
              <a:gd name="T78" fmla="*/ 2147483647 w 502"/>
              <a:gd name="T79" fmla="*/ 2147483647 h 273"/>
              <a:gd name="T80" fmla="*/ 2147483647 w 502"/>
              <a:gd name="T81" fmla="*/ 2147483647 h 273"/>
              <a:gd name="T82" fmla="*/ 2147483647 w 502"/>
              <a:gd name="T83" fmla="*/ 2147483647 h 273"/>
              <a:gd name="T84" fmla="*/ 2147483647 w 502"/>
              <a:gd name="T85" fmla="*/ 2147483647 h 273"/>
              <a:gd name="T86" fmla="*/ 2147483647 w 502"/>
              <a:gd name="T87" fmla="*/ 2147483647 h 273"/>
              <a:gd name="T88" fmla="*/ 2147483647 w 502"/>
              <a:gd name="T89" fmla="*/ 2147483647 h 273"/>
              <a:gd name="T90" fmla="*/ 2147483647 w 502"/>
              <a:gd name="T91" fmla="*/ 2147483647 h 273"/>
              <a:gd name="T92" fmla="*/ 2147483647 w 502"/>
              <a:gd name="T93" fmla="*/ 2147483647 h 273"/>
              <a:gd name="T94" fmla="*/ 2147483647 w 502"/>
              <a:gd name="T95" fmla="*/ 2147483647 h 273"/>
              <a:gd name="T96" fmla="*/ 2147483647 w 502"/>
              <a:gd name="T97" fmla="*/ 2147483647 h 273"/>
              <a:gd name="T98" fmla="*/ 2147483647 w 502"/>
              <a:gd name="T99" fmla="*/ 2147483647 h 273"/>
              <a:gd name="T100" fmla="*/ 2147483647 w 502"/>
              <a:gd name="T101" fmla="*/ 2147483647 h 273"/>
              <a:gd name="T102" fmla="*/ 2147483647 w 502"/>
              <a:gd name="T103" fmla="*/ 2147483647 h 273"/>
              <a:gd name="T104" fmla="*/ 2147483647 w 502"/>
              <a:gd name="T105" fmla="*/ 2147483647 h 2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2"/>
              <a:gd name="T160" fmla="*/ 0 h 273"/>
              <a:gd name="T161" fmla="*/ 502 w 502"/>
              <a:gd name="T162" fmla="*/ 273 h 2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2" h="273">
                <a:moveTo>
                  <a:pt x="500" y="150"/>
                </a:moveTo>
                <a:cubicBezTo>
                  <a:pt x="498" y="148"/>
                  <a:pt x="496" y="147"/>
                  <a:pt x="494" y="147"/>
                </a:cubicBezTo>
                <a:cubicBezTo>
                  <a:pt x="467" y="147"/>
                  <a:pt x="467" y="147"/>
                  <a:pt x="467" y="147"/>
                </a:cubicBezTo>
                <a:cubicBezTo>
                  <a:pt x="467" y="114"/>
                  <a:pt x="467" y="114"/>
                  <a:pt x="467" y="114"/>
                </a:cubicBezTo>
                <a:cubicBezTo>
                  <a:pt x="467" y="111"/>
                  <a:pt x="466" y="109"/>
                  <a:pt x="465" y="106"/>
                </a:cubicBezTo>
                <a:cubicBezTo>
                  <a:pt x="466" y="104"/>
                  <a:pt x="467" y="101"/>
                  <a:pt x="467" y="98"/>
                </a:cubicBezTo>
                <a:cubicBezTo>
                  <a:pt x="467" y="98"/>
                  <a:pt x="467" y="98"/>
                  <a:pt x="467" y="98"/>
                </a:cubicBezTo>
                <a:cubicBezTo>
                  <a:pt x="467" y="65"/>
                  <a:pt x="467" y="65"/>
                  <a:pt x="467" y="65"/>
                </a:cubicBezTo>
                <a:cubicBezTo>
                  <a:pt x="467" y="56"/>
                  <a:pt x="460" y="49"/>
                  <a:pt x="451" y="49"/>
                </a:cubicBezTo>
                <a:cubicBezTo>
                  <a:pt x="418" y="49"/>
                  <a:pt x="418" y="49"/>
                  <a:pt x="418" y="49"/>
                </a:cubicBezTo>
                <a:cubicBezTo>
                  <a:pt x="418" y="16"/>
                  <a:pt x="418" y="16"/>
                  <a:pt x="418" y="16"/>
                </a:cubicBezTo>
                <a:cubicBezTo>
                  <a:pt x="418" y="7"/>
                  <a:pt x="411" y="0"/>
                  <a:pt x="402" y="0"/>
                </a:cubicBezTo>
                <a:cubicBezTo>
                  <a:pt x="369" y="0"/>
                  <a:pt x="369" y="0"/>
                  <a:pt x="369" y="0"/>
                </a:cubicBezTo>
                <a:cubicBezTo>
                  <a:pt x="366" y="0"/>
                  <a:pt x="364" y="1"/>
                  <a:pt x="361" y="2"/>
                </a:cubicBezTo>
                <a:cubicBezTo>
                  <a:pt x="359" y="1"/>
                  <a:pt x="356" y="0"/>
                  <a:pt x="353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17" y="0"/>
                  <a:pt x="314" y="1"/>
                  <a:pt x="312" y="2"/>
                </a:cubicBezTo>
                <a:cubicBezTo>
                  <a:pt x="310" y="1"/>
                  <a:pt x="307" y="0"/>
                  <a:pt x="304" y="0"/>
                </a:cubicBezTo>
                <a:cubicBezTo>
                  <a:pt x="271" y="0"/>
                  <a:pt x="271" y="0"/>
                  <a:pt x="271" y="0"/>
                </a:cubicBezTo>
                <a:cubicBezTo>
                  <a:pt x="262" y="0"/>
                  <a:pt x="255" y="7"/>
                  <a:pt x="255" y="16"/>
                </a:cubicBezTo>
                <a:cubicBezTo>
                  <a:pt x="255" y="49"/>
                  <a:pt x="255" y="49"/>
                  <a:pt x="255" y="49"/>
                </a:cubicBezTo>
                <a:cubicBezTo>
                  <a:pt x="222" y="49"/>
                  <a:pt x="222" y="49"/>
                  <a:pt x="222" y="49"/>
                </a:cubicBezTo>
                <a:cubicBezTo>
                  <a:pt x="213" y="49"/>
                  <a:pt x="206" y="56"/>
                  <a:pt x="206" y="65"/>
                </a:cubicBezTo>
                <a:cubicBezTo>
                  <a:pt x="206" y="98"/>
                  <a:pt x="206" y="98"/>
                  <a:pt x="206" y="98"/>
                </a:cubicBezTo>
                <a:cubicBezTo>
                  <a:pt x="206" y="101"/>
                  <a:pt x="207" y="104"/>
                  <a:pt x="208" y="106"/>
                </a:cubicBezTo>
                <a:cubicBezTo>
                  <a:pt x="207" y="109"/>
                  <a:pt x="206" y="111"/>
                  <a:pt x="206" y="114"/>
                </a:cubicBezTo>
                <a:cubicBezTo>
                  <a:pt x="206" y="147"/>
                  <a:pt x="206" y="147"/>
                  <a:pt x="206" y="147"/>
                </a:cubicBezTo>
                <a:cubicBezTo>
                  <a:pt x="166" y="147"/>
                  <a:pt x="166" y="147"/>
                  <a:pt x="166" y="147"/>
                </a:cubicBezTo>
                <a:cubicBezTo>
                  <a:pt x="166" y="88"/>
                  <a:pt x="166" y="88"/>
                  <a:pt x="166" y="88"/>
                </a:cubicBezTo>
                <a:cubicBezTo>
                  <a:pt x="166" y="79"/>
                  <a:pt x="159" y="72"/>
                  <a:pt x="150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92" y="37"/>
                  <a:pt x="92" y="37"/>
                  <a:pt x="92" y="37"/>
                </a:cubicBezTo>
                <a:cubicBezTo>
                  <a:pt x="92" y="29"/>
                  <a:pt x="86" y="23"/>
                  <a:pt x="78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28" y="23"/>
                  <a:pt x="22" y="29"/>
                  <a:pt x="22" y="37"/>
                </a:cubicBezTo>
                <a:cubicBezTo>
                  <a:pt x="22" y="147"/>
                  <a:pt x="22" y="147"/>
                  <a:pt x="22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6" y="147"/>
                  <a:pt x="4" y="148"/>
                  <a:pt x="2" y="150"/>
                </a:cubicBezTo>
                <a:cubicBezTo>
                  <a:pt x="1" y="151"/>
                  <a:pt x="0" y="153"/>
                  <a:pt x="0" y="155"/>
                </a:cubicBezTo>
                <a:cubicBezTo>
                  <a:pt x="0" y="190"/>
                  <a:pt x="13" y="219"/>
                  <a:pt x="29" y="239"/>
                </a:cubicBezTo>
                <a:cubicBezTo>
                  <a:pt x="37" y="250"/>
                  <a:pt x="46" y="258"/>
                  <a:pt x="54" y="264"/>
                </a:cubicBezTo>
                <a:cubicBezTo>
                  <a:pt x="62" y="269"/>
                  <a:pt x="70" y="273"/>
                  <a:pt x="78" y="273"/>
                </a:cubicBezTo>
                <a:cubicBezTo>
                  <a:pt x="94" y="273"/>
                  <a:pt x="277" y="273"/>
                  <a:pt x="369" y="273"/>
                </a:cubicBezTo>
                <a:cubicBezTo>
                  <a:pt x="373" y="273"/>
                  <a:pt x="377" y="270"/>
                  <a:pt x="377" y="265"/>
                </a:cubicBezTo>
                <a:cubicBezTo>
                  <a:pt x="377" y="261"/>
                  <a:pt x="373" y="257"/>
                  <a:pt x="369" y="257"/>
                </a:cubicBezTo>
                <a:cubicBezTo>
                  <a:pt x="277" y="257"/>
                  <a:pt x="94" y="257"/>
                  <a:pt x="78" y="257"/>
                </a:cubicBezTo>
                <a:cubicBezTo>
                  <a:pt x="76" y="257"/>
                  <a:pt x="70" y="255"/>
                  <a:pt x="63" y="251"/>
                </a:cubicBezTo>
                <a:cubicBezTo>
                  <a:pt x="44" y="237"/>
                  <a:pt x="19" y="204"/>
                  <a:pt x="16" y="163"/>
                </a:cubicBezTo>
                <a:cubicBezTo>
                  <a:pt x="296" y="163"/>
                  <a:pt x="296" y="163"/>
                  <a:pt x="296" y="163"/>
                </a:cubicBezTo>
                <a:cubicBezTo>
                  <a:pt x="304" y="163"/>
                  <a:pt x="304" y="163"/>
                  <a:pt x="304" y="163"/>
                </a:cubicBezTo>
                <a:cubicBezTo>
                  <a:pt x="304" y="163"/>
                  <a:pt x="304" y="163"/>
                  <a:pt x="304" y="163"/>
                </a:cubicBezTo>
                <a:cubicBezTo>
                  <a:pt x="486" y="163"/>
                  <a:pt x="486" y="163"/>
                  <a:pt x="486" y="163"/>
                </a:cubicBezTo>
                <a:cubicBezTo>
                  <a:pt x="484" y="191"/>
                  <a:pt x="473" y="213"/>
                  <a:pt x="459" y="230"/>
                </a:cubicBezTo>
                <a:cubicBezTo>
                  <a:pt x="445" y="248"/>
                  <a:pt x="427" y="258"/>
                  <a:pt x="418" y="257"/>
                </a:cubicBezTo>
                <a:cubicBezTo>
                  <a:pt x="415" y="257"/>
                  <a:pt x="407" y="257"/>
                  <a:pt x="397" y="257"/>
                </a:cubicBezTo>
                <a:cubicBezTo>
                  <a:pt x="392" y="257"/>
                  <a:pt x="389" y="261"/>
                  <a:pt x="389" y="265"/>
                </a:cubicBezTo>
                <a:cubicBezTo>
                  <a:pt x="389" y="270"/>
                  <a:pt x="392" y="273"/>
                  <a:pt x="397" y="273"/>
                </a:cubicBezTo>
                <a:cubicBezTo>
                  <a:pt x="407" y="273"/>
                  <a:pt x="415" y="273"/>
                  <a:pt x="418" y="273"/>
                </a:cubicBezTo>
                <a:cubicBezTo>
                  <a:pt x="435" y="273"/>
                  <a:pt x="455" y="260"/>
                  <a:pt x="472" y="240"/>
                </a:cubicBezTo>
                <a:cubicBezTo>
                  <a:pt x="489" y="220"/>
                  <a:pt x="502" y="190"/>
                  <a:pt x="502" y="155"/>
                </a:cubicBezTo>
                <a:cubicBezTo>
                  <a:pt x="502" y="153"/>
                  <a:pt x="501" y="151"/>
                  <a:pt x="500" y="150"/>
                </a:cubicBezTo>
                <a:close/>
                <a:moveTo>
                  <a:pt x="38" y="39"/>
                </a:moveTo>
                <a:cubicBezTo>
                  <a:pt x="76" y="39"/>
                  <a:pt x="76" y="39"/>
                  <a:pt x="76" y="39"/>
                </a:cubicBezTo>
                <a:cubicBezTo>
                  <a:pt x="76" y="80"/>
                  <a:pt x="76" y="80"/>
                  <a:pt x="76" y="80"/>
                </a:cubicBezTo>
                <a:cubicBezTo>
                  <a:pt x="76" y="82"/>
                  <a:pt x="77" y="84"/>
                  <a:pt x="79" y="85"/>
                </a:cubicBezTo>
                <a:cubicBezTo>
                  <a:pt x="80" y="87"/>
                  <a:pt x="82" y="88"/>
                  <a:pt x="84" y="88"/>
                </a:cubicBezTo>
                <a:cubicBezTo>
                  <a:pt x="150" y="88"/>
                  <a:pt x="150" y="88"/>
                  <a:pt x="150" y="88"/>
                </a:cubicBezTo>
                <a:cubicBezTo>
                  <a:pt x="150" y="147"/>
                  <a:pt x="150" y="147"/>
                  <a:pt x="150" y="147"/>
                </a:cubicBezTo>
                <a:cubicBezTo>
                  <a:pt x="38" y="147"/>
                  <a:pt x="38" y="147"/>
                  <a:pt x="38" y="147"/>
                </a:cubicBezTo>
                <a:lnTo>
                  <a:pt x="38" y="39"/>
                </a:lnTo>
                <a:close/>
                <a:moveTo>
                  <a:pt x="382" y="147"/>
                </a:moveTo>
                <a:cubicBezTo>
                  <a:pt x="369" y="147"/>
                  <a:pt x="369" y="147"/>
                  <a:pt x="369" y="147"/>
                </a:cubicBezTo>
                <a:cubicBezTo>
                  <a:pt x="369" y="114"/>
                  <a:pt x="369" y="114"/>
                  <a:pt x="369" y="114"/>
                </a:cubicBezTo>
                <a:cubicBezTo>
                  <a:pt x="369" y="114"/>
                  <a:pt x="369" y="114"/>
                  <a:pt x="369" y="114"/>
                </a:cubicBezTo>
                <a:cubicBezTo>
                  <a:pt x="369" y="114"/>
                  <a:pt x="369" y="114"/>
                  <a:pt x="369" y="114"/>
                </a:cubicBezTo>
                <a:cubicBezTo>
                  <a:pt x="402" y="114"/>
                  <a:pt x="402" y="114"/>
                  <a:pt x="402" y="114"/>
                </a:cubicBezTo>
                <a:cubicBezTo>
                  <a:pt x="402" y="147"/>
                  <a:pt x="402" y="147"/>
                  <a:pt x="402" y="147"/>
                </a:cubicBezTo>
                <a:lnTo>
                  <a:pt x="382" y="147"/>
                </a:lnTo>
                <a:close/>
                <a:moveTo>
                  <a:pt x="304" y="114"/>
                </a:moveTo>
                <a:cubicBezTo>
                  <a:pt x="304" y="147"/>
                  <a:pt x="304" y="147"/>
                  <a:pt x="304" y="147"/>
                </a:cubicBezTo>
                <a:cubicBezTo>
                  <a:pt x="271" y="147"/>
                  <a:pt x="271" y="147"/>
                  <a:pt x="271" y="147"/>
                </a:cubicBezTo>
                <a:cubicBezTo>
                  <a:pt x="271" y="114"/>
                  <a:pt x="271" y="114"/>
                  <a:pt x="271" y="114"/>
                </a:cubicBezTo>
                <a:cubicBezTo>
                  <a:pt x="271" y="114"/>
                  <a:pt x="271" y="114"/>
                  <a:pt x="271" y="114"/>
                </a:cubicBezTo>
                <a:cubicBezTo>
                  <a:pt x="304" y="114"/>
                  <a:pt x="304" y="114"/>
                  <a:pt x="304" y="114"/>
                </a:cubicBezTo>
                <a:close/>
                <a:moveTo>
                  <a:pt x="320" y="147"/>
                </a:moveTo>
                <a:cubicBezTo>
                  <a:pt x="320" y="147"/>
                  <a:pt x="320" y="147"/>
                  <a:pt x="320" y="147"/>
                </a:cubicBezTo>
                <a:cubicBezTo>
                  <a:pt x="320" y="114"/>
                  <a:pt x="320" y="114"/>
                  <a:pt x="320" y="114"/>
                </a:cubicBezTo>
                <a:cubicBezTo>
                  <a:pt x="320" y="114"/>
                  <a:pt x="320" y="114"/>
                  <a:pt x="320" y="114"/>
                </a:cubicBezTo>
                <a:cubicBezTo>
                  <a:pt x="320" y="114"/>
                  <a:pt x="320" y="114"/>
                  <a:pt x="320" y="114"/>
                </a:cubicBezTo>
                <a:cubicBezTo>
                  <a:pt x="353" y="114"/>
                  <a:pt x="353" y="114"/>
                  <a:pt x="353" y="114"/>
                </a:cubicBezTo>
                <a:cubicBezTo>
                  <a:pt x="353" y="147"/>
                  <a:pt x="353" y="147"/>
                  <a:pt x="353" y="147"/>
                </a:cubicBezTo>
                <a:cubicBezTo>
                  <a:pt x="320" y="147"/>
                  <a:pt x="320" y="147"/>
                  <a:pt x="320" y="147"/>
                </a:cubicBezTo>
                <a:close/>
                <a:moveTo>
                  <a:pt x="402" y="78"/>
                </a:moveTo>
                <a:cubicBezTo>
                  <a:pt x="402" y="98"/>
                  <a:pt x="402" y="98"/>
                  <a:pt x="402" y="98"/>
                </a:cubicBezTo>
                <a:cubicBezTo>
                  <a:pt x="402" y="98"/>
                  <a:pt x="402" y="98"/>
                  <a:pt x="402" y="98"/>
                </a:cubicBezTo>
                <a:cubicBezTo>
                  <a:pt x="402" y="98"/>
                  <a:pt x="402" y="98"/>
                  <a:pt x="402" y="98"/>
                </a:cubicBezTo>
                <a:cubicBezTo>
                  <a:pt x="369" y="98"/>
                  <a:pt x="369" y="98"/>
                  <a:pt x="369" y="98"/>
                </a:cubicBezTo>
                <a:cubicBezTo>
                  <a:pt x="369" y="65"/>
                  <a:pt x="369" y="65"/>
                  <a:pt x="369" y="65"/>
                </a:cubicBezTo>
                <a:cubicBezTo>
                  <a:pt x="369" y="65"/>
                  <a:pt x="369" y="65"/>
                  <a:pt x="369" y="65"/>
                </a:cubicBezTo>
                <a:cubicBezTo>
                  <a:pt x="369" y="65"/>
                  <a:pt x="369" y="65"/>
                  <a:pt x="369" y="65"/>
                </a:cubicBezTo>
                <a:cubicBezTo>
                  <a:pt x="402" y="65"/>
                  <a:pt x="402" y="65"/>
                  <a:pt x="402" y="65"/>
                </a:cubicBezTo>
                <a:lnTo>
                  <a:pt x="402" y="78"/>
                </a:lnTo>
                <a:close/>
                <a:moveTo>
                  <a:pt x="353" y="98"/>
                </a:moveTo>
                <a:cubicBezTo>
                  <a:pt x="320" y="98"/>
                  <a:pt x="320" y="98"/>
                  <a:pt x="320" y="98"/>
                </a:cubicBezTo>
                <a:cubicBezTo>
                  <a:pt x="320" y="65"/>
                  <a:pt x="320" y="65"/>
                  <a:pt x="320" y="65"/>
                </a:cubicBezTo>
                <a:cubicBezTo>
                  <a:pt x="320" y="65"/>
                  <a:pt x="320" y="65"/>
                  <a:pt x="320" y="65"/>
                </a:cubicBezTo>
                <a:cubicBezTo>
                  <a:pt x="320" y="65"/>
                  <a:pt x="320" y="65"/>
                  <a:pt x="320" y="65"/>
                </a:cubicBezTo>
                <a:cubicBezTo>
                  <a:pt x="353" y="65"/>
                  <a:pt x="353" y="65"/>
                  <a:pt x="353" y="65"/>
                </a:cubicBezTo>
                <a:lnTo>
                  <a:pt x="353" y="98"/>
                </a:lnTo>
                <a:close/>
                <a:moveTo>
                  <a:pt x="304" y="98"/>
                </a:moveTo>
                <a:cubicBezTo>
                  <a:pt x="304" y="98"/>
                  <a:pt x="304" y="98"/>
                  <a:pt x="304" y="98"/>
                </a:cubicBezTo>
                <a:cubicBezTo>
                  <a:pt x="271" y="98"/>
                  <a:pt x="271" y="98"/>
                  <a:pt x="271" y="98"/>
                </a:cubicBezTo>
                <a:cubicBezTo>
                  <a:pt x="271" y="98"/>
                  <a:pt x="271" y="98"/>
                  <a:pt x="271" y="98"/>
                </a:cubicBezTo>
                <a:cubicBezTo>
                  <a:pt x="271" y="98"/>
                  <a:pt x="271" y="98"/>
                  <a:pt x="271" y="98"/>
                </a:cubicBezTo>
                <a:cubicBezTo>
                  <a:pt x="271" y="65"/>
                  <a:pt x="271" y="65"/>
                  <a:pt x="271" y="65"/>
                </a:cubicBezTo>
                <a:cubicBezTo>
                  <a:pt x="271" y="65"/>
                  <a:pt x="271" y="65"/>
                  <a:pt x="271" y="65"/>
                </a:cubicBezTo>
                <a:cubicBezTo>
                  <a:pt x="304" y="65"/>
                  <a:pt x="304" y="65"/>
                  <a:pt x="304" y="65"/>
                </a:cubicBezTo>
                <a:lnTo>
                  <a:pt x="304" y="98"/>
                </a:lnTo>
                <a:close/>
                <a:moveTo>
                  <a:pt x="435" y="147"/>
                </a:moveTo>
                <a:cubicBezTo>
                  <a:pt x="418" y="147"/>
                  <a:pt x="418" y="147"/>
                  <a:pt x="418" y="147"/>
                </a:cubicBezTo>
                <a:cubicBezTo>
                  <a:pt x="418" y="114"/>
                  <a:pt x="418" y="114"/>
                  <a:pt x="418" y="114"/>
                </a:cubicBezTo>
                <a:cubicBezTo>
                  <a:pt x="451" y="114"/>
                  <a:pt x="451" y="114"/>
                  <a:pt x="451" y="114"/>
                </a:cubicBezTo>
                <a:cubicBezTo>
                  <a:pt x="451" y="147"/>
                  <a:pt x="451" y="147"/>
                  <a:pt x="451" y="147"/>
                </a:cubicBezTo>
                <a:lnTo>
                  <a:pt x="435" y="147"/>
                </a:lnTo>
                <a:close/>
                <a:moveTo>
                  <a:pt x="451" y="98"/>
                </a:moveTo>
                <a:cubicBezTo>
                  <a:pt x="418" y="98"/>
                  <a:pt x="418" y="98"/>
                  <a:pt x="418" y="98"/>
                </a:cubicBezTo>
                <a:cubicBezTo>
                  <a:pt x="418" y="65"/>
                  <a:pt x="418" y="65"/>
                  <a:pt x="418" y="65"/>
                </a:cubicBezTo>
                <a:cubicBezTo>
                  <a:pt x="451" y="65"/>
                  <a:pt x="451" y="65"/>
                  <a:pt x="451" y="65"/>
                </a:cubicBezTo>
                <a:lnTo>
                  <a:pt x="451" y="98"/>
                </a:lnTo>
                <a:close/>
                <a:moveTo>
                  <a:pt x="402" y="16"/>
                </a:moveTo>
                <a:cubicBezTo>
                  <a:pt x="402" y="49"/>
                  <a:pt x="402" y="49"/>
                  <a:pt x="402" y="49"/>
                </a:cubicBezTo>
                <a:cubicBezTo>
                  <a:pt x="369" y="49"/>
                  <a:pt x="369" y="49"/>
                  <a:pt x="369" y="49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69" y="16"/>
                  <a:pt x="369" y="16"/>
                  <a:pt x="369" y="16"/>
                </a:cubicBezTo>
                <a:lnTo>
                  <a:pt x="402" y="16"/>
                </a:lnTo>
                <a:close/>
                <a:moveTo>
                  <a:pt x="353" y="16"/>
                </a:moveTo>
                <a:cubicBezTo>
                  <a:pt x="353" y="49"/>
                  <a:pt x="353" y="49"/>
                  <a:pt x="353" y="49"/>
                </a:cubicBezTo>
                <a:cubicBezTo>
                  <a:pt x="320" y="49"/>
                  <a:pt x="320" y="49"/>
                  <a:pt x="320" y="49"/>
                </a:cubicBezTo>
                <a:cubicBezTo>
                  <a:pt x="320" y="16"/>
                  <a:pt x="320" y="16"/>
                  <a:pt x="320" y="16"/>
                </a:cubicBezTo>
                <a:lnTo>
                  <a:pt x="353" y="16"/>
                </a:lnTo>
                <a:close/>
                <a:moveTo>
                  <a:pt x="271" y="16"/>
                </a:moveTo>
                <a:cubicBezTo>
                  <a:pt x="304" y="16"/>
                  <a:pt x="304" y="16"/>
                  <a:pt x="304" y="16"/>
                </a:cubicBezTo>
                <a:cubicBezTo>
                  <a:pt x="304" y="49"/>
                  <a:pt x="304" y="49"/>
                  <a:pt x="304" y="49"/>
                </a:cubicBezTo>
                <a:cubicBezTo>
                  <a:pt x="271" y="49"/>
                  <a:pt x="271" y="49"/>
                  <a:pt x="271" y="49"/>
                </a:cubicBezTo>
                <a:lnTo>
                  <a:pt x="271" y="16"/>
                </a:lnTo>
                <a:close/>
                <a:moveTo>
                  <a:pt x="222" y="65"/>
                </a:moveTo>
                <a:cubicBezTo>
                  <a:pt x="222" y="65"/>
                  <a:pt x="222" y="65"/>
                  <a:pt x="222" y="65"/>
                </a:cubicBezTo>
                <a:cubicBezTo>
                  <a:pt x="255" y="65"/>
                  <a:pt x="255" y="65"/>
                  <a:pt x="255" y="65"/>
                </a:cubicBezTo>
                <a:cubicBezTo>
                  <a:pt x="255" y="82"/>
                  <a:pt x="255" y="82"/>
                  <a:pt x="255" y="82"/>
                </a:cubicBezTo>
                <a:cubicBezTo>
                  <a:pt x="255" y="98"/>
                  <a:pt x="255" y="98"/>
                  <a:pt x="255" y="98"/>
                </a:cubicBezTo>
                <a:cubicBezTo>
                  <a:pt x="222" y="98"/>
                  <a:pt x="222" y="98"/>
                  <a:pt x="222" y="98"/>
                </a:cubicBezTo>
                <a:lnTo>
                  <a:pt x="222" y="65"/>
                </a:lnTo>
                <a:close/>
                <a:moveTo>
                  <a:pt x="222" y="114"/>
                </a:moveTo>
                <a:cubicBezTo>
                  <a:pt x="255" y="114"/>
                  <a:pt x="255" y="114"/>
                  <a:pt x="255" y="114"/>
                </a:cubicBezTo>
                <a:cubicBezTo>
                  <a:pt x="255" y="131"/>
                  <a:pt x="255" y="131"/>
                  <a:pt x="255" y="131"/>
                </a:cubicBezTo>
                <a:cubicBezTo>
                  <a:pt x="255" y="147"/>
                  <a:pt x="255" y="147"/>
                  <a:pt x="255" y="147"/>
                </a:cubicBezTo>
                <a:cubicBezTo>
                  <a:pt x="255" y="147"/>
                  <a:pt x="255" y="147"/>
                  <a:pt x="255" y="147"/>
                </a:cubicBezTo>
                <a:cubicBezTo>
                  <a:pt x="222" y="147"/>
                  <a:pt x="222" y="147"/>
                  <a:pt x="222" y="147"/>
                </a:cubicBezTo>
                <a:lnTo>
                  <a:pt x="222" y="114"/>
                </a:ln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AutoShape 16"/>
          <p:cNvSpPr>
            <a:spLocks noChangeAspect="1" noEditPoints="1"/>
          </p:cNvSpPr>
          <p:nvPr/>
        </p:nvSpPr>
        <p:spPr bwMode="auto">
          <a:xfrm>
            <a:off x="3462338" y="3414713"/>
            <a:ext cx="398462" cy="369887"/>
          </a:xfrm>
          <a:custGeom>
            <a:avLst/>
            <a:gdLst>
              <a:gd name="T0" fmla="*/ 2147483647 w 370"/>
              <a:gd name="T1" fmla="*/ 2147483647 h 344"/>
              <a:gd name="T2" fmla="*/ 2147483647 w 370"/>
              <a:gd name="T3" fmla="*/ 2147483647 h 344"/>
              <a:gd name="T4" fmla="*/ 2147483647 w 370"/>
              <a:gd name="T5" fmla="*/ 2147483647 h 344"/>
              <a:gd name="T6" fmla="*/ 2147483647 w 370"/>
              <a:gd name="T7" fmla="*/ 2147483647 h 344"/>
              <a:gd name="T8" fmla="*/ 2147483647 w 370"/>
              <a:gd name="T9" fmla="*/ 2147483647 h 344"/>
              <a:gd name="T10" fmla="*/ 2147483647 w 370"/>
              <a:gd name="T11" fmla="*/ 2147483647 h 344"/>
              <a:gd name="T12" fmla="*/ 2147483647 w 370"/>
              <a:gd name="T13" fmla="*/ 2147483647 h 344"/>
              <a:gd name="T14" fmla="*/ 2147483647 w 370"/>
              <a:gd name="T15" fmla="*/ 2147483647 h 344"/>
              <a:gd name="T16" fmla="*/ 2147483647 w 370"/>
              <a:gd name="T17" fmla="*/ 2147483647 h 344"/>
              <a:gd name="T18" fmla="*/ 2147483647 w 370"/>
              <a:gd name="T19" fmla="*/ 2147483647 h 344"/>
              <a:gd name="T20" fmla="*/ 2147483647 w 370"/>
              <a:gd name="T21" fmla="*/ 2147483647 h 344"/>
              <a:gd name="T22" fmla="*/ 2147483647 w 370"/>
              <a:gd name="T23" fmla="*/ 2147483647 h 344"/>
              <a:gd name="T24" fmla="*/ 2147483647 w 370"/>
              <a:gd name="T25" fmla="*/ 2147483647 h 344"/>
              <a:gd name="T26" fmla="*/ 2147483647 w 370"/>
              <a:gd name="T27" fmla="*/ 2147483647 h 344"/>
              <a:gd name="T28" fmla="*/ 2147483647 w 370"/>
              <a:gd name="T29" fmla="*/ 0 h 344"/>
              <a:gd name="T30" fmla="*/ 0 w 370"/>
              <a:gd name="T31" fmla="*/ 2147483647 h 344"/>
              <a:gd name="T32" fmla="*/ 0 w 370"/>
              <a:gd name="T33" fmla="*/ 2147483647 h 344"/>
              <a:gd name="T34" fmla="*/ 2147483647 w 370"/>
              <a:gd name="T35" fmla="*/ 2147483647 h 344"/>
              <a:gd name="T36" fmla="*/ 2147483647 w 370"/>
              <a:gd name="T37" fmla="*/ 2147483647 h 344"/>
              <a:gd name="T38" fmla="*/ 2147483647 w 370"/>
              <a:gd name="T39" fmla="*/ 2147483647 h 344"/>
              <a:gd name="T40" fmla="*/ 2147483647 w 370"/>
              <a:gd name="T41" fmla="*/ 2147483647 h 344"/>
              <a:gd name="T42" fmla="*/ 2147483647 w 370"/>
              <a:gd name="T43" fmla="*/ 2147483647 h 344"/>
              <a:gd name="T44" fmla="*/ 2147483647 w 370"/>
              <a:gd name="T45" fmla="*/ 2147483647 h 344"/>
              <a:gd name="T46" fmla="*/ 2147483647 w 370"/>
              <a:gd name="T47" fmla="*/ 2147483647 h 344"/>
              <a:gd name="T48" fmla="*/ 2147483647 w 370"/>
              <a:gd name="T49" fmla="*/ 2147483647 h 344"/>
              <a:gd name="T50" fmla="*/ 2147483647 w 370"/>
              <a:gd name="T51" fmla="*/ 2147483647 h 344"/>
              <a:gd name="T52" fmla="*/ 2147483647 w 370"/>
              <a:gd name="T53" fmla="*/ 2147483647 h 344"/>
              <a:gd name="T54" fmla="*/ 2147483647 w 370"/>
              <a:gd name="T55" fmla="*/ 2147483647 h 344"/>
              <a:gd name="T56" fmla="*/ 2147483647 w 370"/>
              <a:gd name="T57" fmla="*/ 2147483647 h 344"/>
              <a:gd name="T58" fmla="*/ 2147483647 w 370"/>
              <a:gd name="T59" fmla="*/ 2147483647 h 344"/>
              <a:gd name="T60" fmla="*/ 2147483647 w 370"/>
              <a:gd name="T61" fmla="*/ 2147483647 h 344"/>
              <a:gd name="T62" fmla="*/ 2147483647 w 370"/>
              <a:gd name="T63" fmla="*/ 2147483647 h 344"/>
              <a:gd name="T64" fmla="*/ 2147483647 w 370"/>
              <a:gd name="T65" fmla="*/ 2147483647 h 344"/>
              <a:gd name="T66" fmla="*/ 2147483647 w 370"/>
              <a:gd name="T67" fmla="*/ 2147483647 h 344"/>
              <a:gd name="T68" fmla="*/ 2147483647 w 370"/>
              <a:gd name="T69" fmla="*/ 2147483647 h 344"/>
              <a:gd name="T70" fmla="*/ 2147483647 w 370"/>
              <a:gd name="T71" fmla="*/ 2147483647 h 344"/>
              <a:gd name="T72" fmla="*/ 2147483647 w 370"/>
              <a:gd name="T73" fmla="*/ 2147483647 h 344"/>
              <a:gd name="T74" fmla="*/ 2147483647 w 370"/>
              <a:gd name="T75" fmla="*/ 2147483647 h 344"/>
              <a:gd name="T76" fmla="*/ 2147483647 w 370"/>
              <a:gd name="T77" fmla="*/ 2147483647 h 344"/>
              <a:gd name="T78" fmla="*/ 2147483647 w 370"/>
              <a:gd name="T79" fmla="*/ 2147483647 h 344"/>
              <a:gd name="T80" fmla="*/ 2147483647 w 370"/>
              <a:gd name="T81" fmla="*/ 2147483647 h 344"/>
              <a:gd name="T82" fmla="*/ 2147483647 w 370"/>
              <a:gd name="T83" fmla="*/ 2147483647 h 344"/>
              <a:gd name="T84" fmla="*/ 2147483647 w 370"/>
              <a:gd name="T85" fmla="*/ 2147483647 h 344"/>
              <a:gd name="T86" fmla="*/ 2147483647 w 370"/>
              <a:gd name="T87" fmla="*/ 2147483647 h 34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70"/>
              <a:gd name="T133" fmla="*/ 0 h 344"/>
              <a:gd name="T134" fmla="*/ 370 w 370"/>
              <a:gd name="T135" fmla="*/ 344 h 34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70" h="344">
                <a:moveTo>
                  <a:pt x="185" y="319"/>
                </a:moveTo>
                <a:cubicBezTo>
                  <a:pt x="202" y="319"/>
                  <a:pt x="202" y="319"/>
                  <a:pt x="202" y="319"/>
                </a:cubicBezTo>
                <a:cubicBezTo>
                  <a:pt x="207" y="319"/>
                  <a:pt x="211" y="315"/>
                  <a:pt x="211" y="309"/>
                </a:cubicBezTo>
                <a:cubicBezTo>
                  <a:pt x="211" y="304"/>
                  <a:pt x="211" y="304"/>
                  <a:pt x="211" y="304"/>
                </a:cubicBezTo>
                <a:cubicBezTo>
                  <a:pt x="211" y="298"/>
                  <a:pt x="207" y="294"/>
                  <a:pt x="202" y="294"/>
                </a:cubicBezTo>
                <a:cubicBezTo>
                  <a:pt x="185" y="294"/>
                  <a:pt x="185" y="294"/>
                  <a:pt x="185" y="294"/>
                </a:cubicBezTo>
                <a:cubicBezTo>
                  <a:pt x="179" y="294"/>
                  <a:pt x="175" y="298"/>
                  <a:pt x="175" y="304"/>
                </a:cubicBezTo>
                <a:cubicBezTo>
                  <a:pt x="175" y="309"/>
                  <a:pt x="175" y="309"/>
                  <a:pt x="175" y="309"/>
                </a:cubicBezTo>
                <a:cubicBezTo>
                  <a:pt x="175" y="315"/>
                  <a:pt x="179" y="319"/>
                  <a:pt x="185" y="319"/>
                </a:cubicBezTo>
                <a:close/>
                <a:moveTo>
                  <a:pt x="89" y="319"/>
                </a:moveTo>
                <a:cubicBezTo>
                  <a:pt x="106" y="319"/>
                  <a:pt x="106" y="319"/>
                  <a:pt x="106" y="319"/>
                </a:cubicBezTo>
                <a:cubicBezTo>
                  <a:pt x="111" y="319"/>
                  <a:pt x="116" y="315"/>
                  <a:pt x="116" y="309"/>
                </a:cubicBezTo>
                <a:cubicBezTo>
                  <a:pt x="116" y="304"/>
                  <a:pt x="116" y="304"/>
                  <a:pt x="116" y="304"/>
                </a:cubicBezTo>
                <a:cubicBezTo>
                  <a:pt x="116" y="298"/>
                  <a:pt x="111" y="294"/>
                  <a:pt x="106" y="294"/>
                </a:cubicBezTo>
                <a:cubicBezTo>
                  <a:pt x="89" y="294"/>
                  <a:pt x="89" y="294"/>
                  <a:pt x="89" y="294"/>
                </a:cubicBezTo>
                <a:cubicBezTo>
                  <a:pt x="84" y="294"/>
                  <a:pt x="79" y="298"/>
                  <a:pt x="79" y="304"/>
                </a:cubicBezTo>
                <a:cubicBezTo>
                  <a:pt x="79" y="309"/>
                  <a:pt x="79" y="309"/>
                  <a:pt x="79" y="309"/>
                </a:cubicBezTo>
                <a:cubicBezTo>
                  <a:pt x="79" y="315"/>
                  <a:pt x="84" y="319"/>
                  <a:pt x="89" y="319"/>
                </a:cubicBezTo>
                <a:close/>
                <a:moveTo>
                  <a:pt x="137" y="319"/>
                </a:moveTo>
                <a:cubicBezTo>
                  <a:pt x="154" y="319"/>
                  <a:pt x="154" y="319"/>
                  <a:pt x="154" y="319"/>
                </a:cubicBezTo>
                <a:cubicBezTo>
                  <a:pt x="159" y="319"/>
                  <a:pt x="164" y="315"/>
                  <a:pt x="164" y="309"/>
                </a:cubicBezTo>
                <a:cubicBezTo>
                  <a:pt x="164" y="304"/>
                  <a:pt x="164" y="304"/>
                  <a:pt x="164" y="304"/>
                </a:cubicBezTo>
                <a:cubicBezTo>
                  <a:pt x="164" y="298"/>
                  <a:pt x="159" y="294"/>
                  <a:pt x="154" y="294"/>
                </a:cubicBezTo>
                <a:cubicBezTo>
                  <a:pt x="137" y="294"/>
                  <a:pt x="137" y="294"/>
                  <a:pt x="137" y="294"/>
                </a:cubicBezTo>
                <a:cubicBezTo>
                  <a:pt x="131" y="294"/>
                  <a:pt x="127" y="298"/>
                  <a:pt x="127" y="304"/>
                </a:cubicBezTo>
                <a:cubicBezTo>
                  <a:pt x="127" y="309"/>
                  <a:pt x="127" y="309"/>
                  <a:pt x="127" y="309"/>
                </a:cubicBezTo>
                <a:cubicBezTo>
                  <a:pt x="127" y="315"/>
                  <a:pt x="131" y="319"/>
                  <a:pt x="137" y="319"/>
                </a:cubicBezTo>
                <a:close/>
                <a:moveTo>
                  <a:pt x="41" y="319"/>
                </a:moveTo>
                <a:cubicBezTo>
                  <a:pt x="58" y="319"/>
                  <a:pt x="58" y="319"/>
                  <a:pt x="58" y="319"/>
                </a:cubicBezTo>
                <a:cubicBezTo>
                  <a:pt x="63" y="319"/>
                  <a:pt x="68" y="315"/>
                  <a:pt x="68" y="309"/>
                </a:cubicBezTo>
                <a:cubicBezTo>
                  <a:pt x="68" y="304"/>
                  <a:pt x="68" y="304"/>
                  <a:pt x="68" y="304"/>
                </a:cubicBezTo>
                <a:cubicBezTo>
                  <a:pt x="68" y="298"/>
                  <a:pt x="63" y="294"/>
                  <a:pt x="58" y="294"/>
                </a:cubicBezTo>
                <a:cubicBezTo>
                  <a:pt x="41" y="294"/>
                  <a:pt x="41" y="294"/>
                  <a:pt x="41" y="294"/>
                </a:cubicBezTo>
                <a:cubicBezTo>
                  <a:pt x="36" y="294"/>
                  <a:pt x="31" y="298"/>
                  <a:pt x="31" y="304"/>
                </a:cubicBezTo>
                <a:cubicBezTo>
                  <a:pt x="31" y="309"/>
                  <a:pt x="31" y="309"/>
                  <a:pt x="31" y="309"/>
                </a:cubicBezTo>
                <a:cubicBezTo>
                  <a:pt x="31" y="315"/>
                  <a:pt x="36" y="319"/>
                  <a:pt x="41" y="319"/>
                </a:cubicBezTo>
                <a:close/>
                <a:moveTo>
                  <a:pt x="342" y="8"/>
                </a:moveTo>
                <a:cubicBezTo>
                  <a:pt x="335" y="8"/>
                  <a:pt x="328" y="11"/>
                  <a:pt x="323" y="16"/>
                </a:cubicBezTo>
                <a:cubicBezTo>
                  <a:pt x="322" y="16"/>
                  <a:pt x="322" y="16"/>
                  <a:pt x="322" y="17"/>
                </a:cubicBezTo>
                <a:cubicBezTo>
                  <a:pt x="322" y="17"/>
                  <a:pt x="322" y="17"/>
                  <a:pt x="322" y="17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70"/>
                  <a:pt x="244" y="70"/>
                  <a:pt x="244" y="70"/>
                </a:cubicBezTo>
                <a:cubicBezTo>
                  <a:pt x="244" y="70"/>
                  <a:pt x="244" y="70"/>
                  <a:pt x="244" y="70"/>
                </a:cubicBezTo>
                <a:cubicBezTo>
                  <a:pt x="244" y="40"/>
                  <a:pt x="244" y="40"/>
                  <a:pt x="244" y="40"/>
                </a:cubicBezTo>
                <a:cubicBezTo>
                  <a:pt x="244" y="19"/>
                  <a:pt x="227" y="0"/>
                  <a:pt x="204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9"/>
                  <a:pt x="0" y="40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51"/>
                  <a:pt x="0" y="251"/>
                  <a:pt x="0" y="251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26"/>
                  <a:pt x="18" y="344"/>
                  <a:pt x="41" y="344"/>
                </a:cubicBezTo>
                <a:cubicBezTo>
                  <a:pt x="204" y="344"/>
                  <a:pt x="204" y="344"/>
                  <a:pt x="204" y="344"/>
                </a:cubicBezTo>
                <a:cubicBezTo>
                  <a:pt x="227" y="344"/>
                  <a:pt x="244" y="326"/>
                  <a:pt x="244" y="298"/>
                </a:cubicBezTo>
                <a:cubicBezTo>
                  <a:pt x="244" y="167"/>
                  <a:pt x="244" y="167"/>
                  <a:pt x="244" y="167"/>
                </a:cubicBezTo>
                <a:cubicBezTo>
                  <a:pt x="314" y="104"/>
                  <a:pt x="314" y="104"/>
                  <a:pt x="314" y="104"/>
                </a:cubicBezTo>
                <a:cubicBezTo>
                  <a:pt x="317" y="101"/>
                  <a:pt x="317" y="97"/>
                  <a:pt x="314" y="94"/>
                </a:cubicBezTo>
                <a:cubicBezTo>
                  <a:pt x="311" y="91"/>
                  <a:pt x="307" y="91"/>
                  <a:pt x="304" y="94"/>
                </a:cubicBezTo>
                <a:cubicBezTo>
                  <a:pt x="194" y="204"/>
                  <a:pt x="194" y="204"/>
                  <a:pt x="194" y="204"/>
                </a:cubicBezTo>
                <a:cubicBezTo>
                  <a:pt x="192" y="199"/>
                  <a:pt x="188" y="195"/>
                  <a:pt x="184" y="190"/>
                </a:cubicBezTo>
                <a:cubicBezTo>
                  <a:pt x="181" y="188"/>
                  <a:pt x="177" y="186"/>
                  <a:pt x="175" y="184"/>
                </a:cubicBezTo>
                <a:cubicBezTo>
                  <a:pt x="333" y="26"/>
                  <a:pt x="333" y="26"/>
                  <a:pt x="333" y="26"/>
                </a:cubicBezTo>
                <a:cubicBezTo>
                  <a:pt x="335" y="24"/>
                  <a:pt x="338" y="22"/>
                  <a:pt x="342" y="22"/>
                </a:cubicBezTo>
                <a:cubicBezTo>
                  <a:pt x="350" y="22"/>
                  <a:pt x="356" y="29"/>
                  <a:pt x="356" y="36"/>
                </a:cubicBezTo>
                <a:cubicBezTo>
                  <a:pt x="356" y="40"/>
                  <a:pt x="355" y="43"/>
                  <a:pt x="352" y="46"/>
                </a:cubicBezTo>
                <a:cubicBezTo>
                  <a:pt x="352" y="46"/>
                  <a:pt x="352" y="46"/>
                  <a:pt x="352" y="46"/>
                </a:cubicBezTo>
                <a:cubicBezTo>
                  <a:pt x="352" y="46"/>
                  <a:pt x="352" y="47"/>
                  <a:pt x="352" y="47"/>
                </a:cubicBezTo>
                <a:cubicBezTo>
                  <a:pt x="352" y="47"/>
                  <a:pt x="352" y="47"/>
                  <a:pt x="352" y="47"/>
                </a:cubicBezTo>
                <a:cubicBezTo>
                  <a:pt x="323" y="75"/>
                  <a:pt x="323" y="75"/>
                  <a:pt x="323" y="75"/>
                </a:cubicBezTo>
                <a:cubicBezTo>
                  <a:pt x="320" y="78"/>
                  <a:pt x="320" y="83"/>
                  <a:pt x="323" y="85"/>
                </a:cubicBezTo>
                <a:cubicBezTo>
                  <a:pt x="325" y="88"/>
                  <a:pt x="330" y="88"/>
                  <a:pt x="333" y="85"/>
                </a:cubicBezTo>
                <a:cubicBezTo>
                  <a:pt x="362" y="56"/>
                  <a:pt x="362" y="56"/>
                  <a:pt x="362" y="56"/>
                </a:cubicBezTo>
                <a:cubicBezTo>
                  <a:pt x="362" y="56"/>
                  <a:pt x="362" y="56"/>
                  <a:pt x="362" y="56"/>
                </a:cubicBezTo>
                <a:cubicBezTo>
                  <a:pt x="367" y="51"/>
                  <a:pt x="370" y="44"/>
                  <a:pt x="370" y="36"/>
                </a:cubicBezTo>
                <a:cubicBezTo>
                  <a:pt x="370" y="21"/>
                  <a:pt x="358" y="8"/>
                  <a:pt x="342" y="8"/>
                </a:cubicBezTo>
                <a:close/>
                <a:moveTo>
                  <a:pt x="231" y="304"/>
                </a:moveTo>
                <a:cubicBezTo>
                  <a:pt x="231" y="319"/>
                  <a:pt x="219" y="330"/>
                  <a:pt x="204" y="330"/>
                </a:cubicBezTo>
                <a:cubicBezTo>
                  <a:pt x="41" y="330"/>
                  <a:pt x="41" y="330"/>
                  <a:pt x="41" y="330"/>
                </a:cubicBezTo>
                <a:cubicBezTo>
                  <a:pt x="26" y="330"/>
                  <a:pt x="13" y="319"/>
                  <a:pt x="13" y="304"/>
                </a:cubicBezTo>
                <a:cubicBezTo>
                  <a:pt x="13" y="290"/>
                  <a:pt x="13" y="284"/>
                  <a:pt x="13" y="284"/>
                </a:cubicBezTo>
                <a:cubicBezTo>
                  <a:pt x="231" y="284"/>
                  <a:pt x="231" y="284"/>
                  <a:pt x="231" y="284"/>
                </a:cubicBezTo>
                <a:lnTo>
                  <a:pt x="231" y="304"/>
                </a:lnTo>
                <a:close/>
                <a:moveTo>
                  <a:pt x="175" y="202"/>
                </a:moveTo>
                <a:cubicBezTo>
                  <a:pt x="180" y="207"/>
                  <a:pt x="184" y="214"/>
                  <a:pt x="184" y="214"/>
                </a:cubicBezTo>
                <a:cubicBezTo>
                  <a:pt x="178" y="220"/>
                  <a:pt x="178" y="220"/>
                  <a:pt x="178" y="220"/>
                </a:cubicBezTo>
                <a:cubicBezTo>
                  <a:pt x="171" y="222"/>
                  <a:pt x="156" y="228"/>
                  <a:pt x="150" y="231"/>
                </a:cubicBezTo>
                <a:cubicBezTo>
                  <a:pt x="150" y="230"/>
                  <a:pt x="150" y="230"/>
                  <a:pt x="150" y="229"/>
                </a:cubicBezTo>
                <a:cubicBezTo>
                  <a:pt x="152" y="222"/>
                  <a:pt x="154" y="209"/>
                  <a:pt x="155" y="204"/>
                </a:cubicBezTo>
                <a:cubicBezTo>
                  <a:pt x="165" y="194"/>
                  <a:pt x="165" y="194"/>
                  <a:pt x="165" y="194"/>
                </a:cubicBezTo>
                <a:cubicBezTo>
                  <a:pt x="165" y="194"/>
                  <a:pt x="170" y="196"/>
                  <a:pt x="175" y="202"/>
                </a:cubicBezTo>
                <a:close/>
                <a:moveTo>
                  <a:pt x="231" y="62"/>
                </a:moveTo>
                <a:cubicBezTo>
                  <a:pt x="231" y="62"/>
                  <a:pt x="231" y="62"/>
                  <a:pt x="231" y="62"/>
                </a:cubicBezTo>
                <a:cubicBezTo>
                  <a:pt x="231" y="101"/>
                  <a:pt x="231" y="101"/>
                  <a:pt x="231" y="101"/>
                </a:cubicBezTo>
                <a:cubicBezTo>
                  <a:pt x="231" y="101"/>
                  <a:pt x="231" y="101"/>
                  <a:pt x="231" y="101"/>
                </a:cubicBezTo>
                <a:cubicBezTo>
                  <a:pt x="231" y="108"/>
                  <a:pt x="231" y="108"/>
                  <a:pt x="231" y="108"/>
                </a:cubicBezTo>
                <a:cubicBezTo>
                  <a:pt x="143" y="195"/>
                  <a:pt x="143" y="195"/>
                  <a:pt x="143" y="195"/>
                </a:cubicBezTo>
                <a:cubicBezTo>
                  <a:pt x="143" y="195"/>
                  <a:pt x="143" y="195"/>
                  <a:pt x="143" y="195"/>
                </a:cubicBezTo>
                <a:cubicBezTo>
                  <a:pt x="142" y="196"/>
                  <a:pt x="142" y="198"/>
                  <a:pt x="141" y="199"/>
                </a:cubicBezTo>
                <a:cubicBezTo>
                  <a:pt x="141" y="199"/>
                  <a:pt x="141" y="199"/>
                  <a:pt x="141" y="199"/>
                </a:cubicBezTo>
                <a:cubicBezTo>
                  <a:pt x="141" y="200"/>
                  <a:pt x="140" y="207"/>
                  <a:pt x="139" y="215"/>
                </a:cubicBezTo>
                <a:cubicBezTo>
                  <a:pt x="138" y="219"/>
                  <a:pt x="137" y="223"/>
                  <a:pt x="136" y="226"/>
                </a:cubicBezTo>
                <a:cubicBezTo>
                  <a:pt x="136" y="228"/>
                  <a:pt x="136" y="229"/>
                  <a:pt x="136" y="230"/>
                </a:cubicBezTo>
                <a:cubicBezTo>
                  <a:pt x="135" y="231"/>
                  <a:pt x="135" y="231"/>
                  <a:pt x="135" y="231"/>
                </a:cubicBezTo>
                <a:cubicBezTo>
                  <a:pt x="135" y="231"/>
                  <a:pt x="135" y="232"/>
                  <a:pt x="135" y="232"/>
                </a:cubicBezTo>
                <a:cubicBezTo>
                  <a:pt x="135" y="232"/>
                  <a:pt x="135" y="232"/>
                  <a:pt x="135" y="232"/>
                </a:cubicBezTo>
                <a:cubicBezTo>
                  <a:pt x="135" y="233"/>
                  <a:pt x="135" y="234"/>
                  <a:pt x="135" y="235"/>
                </a:cubicBezTo>
                <a:cubicBezTo>
                  <a:pt x="135" y="239"/>
                  <a:pt x="137" y="241"/>
                  <a:pt x="139" y="243"/>
                </a:cubicBezTo>
                <a:cubicBezTo>
                  <a:pt x="141" y="245"/>
                  <a:pt x="143" y="246"/>
                  <a:pt x="147" y="247"/>
                </a:cubicBezTo>
                <a:cubicBezTo>
                  <a:pt x="147" y="247"/>
                  <a:pt x="147" y="247"/>
                  <a:pt x="147" y="247"/>
                </a:cubicBezTo>
                <a:cubicBezTo>
                  <a:pt x="148" y="247"/>
                  <a:pt x="150" y="246"/>
                  <a:pt x="151" y="246"/>
                </a:cubicBezTo>
                <a:cubicBezTo>
                  <a:pt x="152" y="245"/>
                  <a:pt x="161" y="242"/>
                  <a:pt x="169" y="238"/>
                </a:cubicBezTo>
                <a:cubicBezTo>
                  <a:pt x="177" y="235"/>
                  <a:pt x="185" y="232"/>
                  <a:pt x="185" y="232"/>
                </a:cubicBezTo>
                <a:cubicBezTo>
                  <a:pt x="185" y="232"/>
                  <a:pt x="185" y="232"/>
                  <a:pt x="185" y="232"/>
                </a:cubicBezTo>
                <a:cubicBezTo>
                  <a:pt x="185" y="232"/>
                  <a:pt x="185" y="232"/>
                  <a:pt x="185" y="232"/>
                </a:cubicBezTo>
                <a:cubicBezTo>
                  <a:pt x="186" y="232"/>
                  <a:pt x="186" y="231"/>
                  <a:pt x="187" y="230"/>
                </a:cubicBezTo>
                <a:cubicBezTo>
                  <a:pt x="187" y="230"/>
                  <a:pt x="187" y="230"/>
                  <a:pt x="187" y="230"/>
                </a:cubicBezTo>
                <a:cubicBezTo>
                  <a:pt x="231" y="187"/>
                  <a:pt x="231" y="187"/>
                  <a:pt x="231" y="187"/>
                </a:cubicBezTo>
                <a:cubicBezTo>
                  <a:pt x="231" y="271"/>
                  <a:pt x="231" y="271"/>
                  <a:pt x="231" y="271"/>
                </a:cubicBezTo>
                <a:cubicBezTo>
                  <a:pt x="13" y="271"/>
                  <a:pt x="13" y="271"/>
                  <a:pt x="13" y="271"/>
                </a:cubicBezTo>
                <a:cubicBezTo>
                  <a:pt x="13" y="251"/>
                  <a:pt x="13" y="251"/>
                  <a:pt x="13" y="251"/>
                </a:cubicBezTo>
                <a:cubicBezTo>
                  <a:pt x="13" y="251"/>
                  <a:pt x="13" y="250"/>
                  <a:pt x="13" y="250"/>
                </a:cubicBezTo>
                <a:cubicBezTo>
                  <a:pt x="13" y="233"/>
                  <a:pt x="13" y="233"/>
                  <a:pt x="13" y="233"/>
                </a:cubicBezTo>
                <a:cubicBezTo>
                  <a:pt x="13" y="55"/>
                  <a:pt x="13" y="55"/>
                  <a:pt x="13" y="55"/>
                </a:cubicBezTo>
                <a:cubicBezTo>
                  <a:pt x="231" y="55"/>
                  <a:pt x="231" y="55"/>
                  <a:pt x="231" y="55"/>
                </a:cubicBezTo>
                <a:lnTo>
                  <a:pt x="231" y="62"/>
                </a:lnTo>
                <a:close/>
                <a:moveTo>
                  <a:pt x="231" y="41"/>
                </a:moveTo>
                <a:cubicBezTo>
                  <a:pt x="13" y="41"/>
                  <a:pt x="13" y="41"/>
                  <a:pt x="13" y="41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25"/>
                  <a:pt x="26" y="14"/>
                  <a:pt x="41" y="14"/>
                </a:cubicBezTo>
                <a:cubicBezTo>
                  <a:pt x="204" y="14"/>
                  <a:pt x="204" y="14"/>
                  <a:pt x="204" y="14"/>
                </a:cubicBezTo>
                <a:cubicBezTo>
                  <a:pt x="219" y="14"/>
                  <a:pt x="231" y="25"/>
                  <a:pt x="231" y="40"/>
                </a:cubicBezTo>
                <a:cubicBezTo>
                  <a:pt x="231" y="41"/>
                  <a:pt x="231" y="41"/>
                  <a:pt x="231" y="41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7"/>
          <p:cNvSpPr>
            <a:spLocks noChangeAspect="1"/>
          </p:cNvSpPr>
          <p:nvPr/>
        </p:nvSpPr>
        <p:spPr bwMode="auto">
          <a:xfrm>
            <a:off x="3173413" y="1639888"/>
            <a:ext cx="2760662" cy="4387850"/>
          </a:xfrm>
          <a:custGeom>
            <a:avLst/>
            <a:gdLst>
              <a:gd name="T0" fmla="*/ 2147483647 w 733"/>
              <a:gd name="T1" fmla="*/ 2147483647 h 912"/>
              <a:gd name="T2" fmla="*/ 0 w 733"/>
              <a:gd name="T3" fmla="*/ 2147483647 h 912"/>
              <a:gd name="T4" fmla="*/ 0 w 733"/>
              <a:gd name="T5" fmla="*/ 2147483647 h 912"/>
              <a:gd name="T6" fmla="*/ 0 w 733"/>
              <a:gd name="T7" fmla="*/ 2147483647 h 912"/>
              <a:gd name="T8" fmla="*/ 2147483647 w 733"/>
              <a:gd name="T9" fmla="*/ 0 h 912"/>
              <a:gd name="T10" fmla="*/ 2147483647 w 733"/>
              <a:gd name="T11" fmla="*/ 0 h 912"/>
              <a:gd name="T12" fmla="*/ 2147483647 w 733"/>
              <a:gd name="T13" fmla="*/ 0 h 912"/>
              <a:gd name="T14" fmla="*/ 2147483647 w 733"/>
              <a:gd name="T15" fmla="*/ 2147483647 h 912"/>
              <a:gd name="T16" fmla="*/ 2147483647 w 733"/>
              <a:gd name="T17" fmla="*/ 2147483647 h 912"/>
              <a:gd name="T18" fmla="*/ 2147483647 w 733"/>
              <a:gd name="T19" fmla="*/ 2147483647 h 912"/>
              <a:gd name="T20" fmla="*/ 2147483647 w 733"/>
              <a:gd name="T21" fmla="*/ 2147483647 h 912"/>
              <a:gd name="T22" fmla="*/ 2147483647 w 733"/>
              <a:gd name="T23" fmla="*/ 2147483647 h 912"/>
              <a:gd name="T24" fmla="*/ 2147483647 w 733"/>
              <a:gd name="T25" fmla="*/ 2147483647 h 912"/>
              <a:gd name="T26" fmla="*/ 2147483647 w 733"/>
              <a:gd name="T27" fmla="*/ 2147483647 h 912"/>
              <a:gd name="T28" fmla="*/ 2147483647 w 733"/>
              <a:gd name="T29" fmla="*/ 2147483647 h 912"/>
              <a:gd name="T30" fmla="*/ 2147483647 w 733"/>
              <a:gd name="T31" fmla="*/ 2147483647 h 912"/>
              <a:gd name="T32" fmla="*/ 2147483647 w 733"/>
              <a:gd name="T33" fmla="*/ 2147483647 h 912"/>
              <a:gd name="T34" fmla="*/ 2147483647 w 733"/>
              <a:gd name="T35" fmla="*/ 2147483647 h 912"/>
              <a:gd name="T36" fmla="*/ 2147483647 w 733"/>
              <a:gd name="T37" fmla="*/ 2147483647 h 912"/>
              <a:gd name="T38" fmla="*/ 2147483647 w 733"/>
              <a:gd name="T39" fmla="*/ 2147483647 h 912"/>
              <a:gd name="T40" fmla="*/ 2147483647 w 733"/>
              <a:gd name="T41" fmla="*/ 2147483647 h 912"/>
              <a:gd name="T42" fmla="*/ 2147483647 w 733"/>
              <a:gd name="T43" fmla="*/ 2147483647 h 912"/>
              <a:gd name="T44" fmla="*/ 2147483647 w 733"/>
              <a:gd name="T45" fmla="*/ 2147483647 h 912"/>
              <a:gd name="T46" fmla="*/ 2147483647 w 733"/>
              <a:gd name="T47" fmla="*/ 2147483647 h 912"/>
              <a:gd name="T48" fmla="*/ 2147483647 w 733"/>
              <a:gd name="T49" fmla="*/ 2147483647 h 912"/>
              <a:gd name="T50" fmla="*/ 2147483647 w 733"/>
              <a:gd name="T51" fmla="*/ 2147483647 h 912"/>
              <a:gd name="T52" fmla="*/ 2147483647 w 733"/>
              <a:gd name="T53" fmla="*/ 2147483647 h 912"/>
              <a:gd name="T54" fmla="*/ 2147483647 w 733"/>
              <a:gd name="T55" fmla="*/ 2147483647 h 912"/>
              <a:gd name="T56" fmla="*/ 2147483647 w 733"/>
              <a:gd name="T57" fmla="*/ 2147483647 h 912"/>
              <a:gd name="T58" fmla="*/ 2147483647 w 733"/>
              <a:gd name="T59" fmla="*/ 2147483647 h 912"/>
              <a:gd name="T60" fmla="*/ 2147483647 w 733"/>
              <a:gd name="T61" fmla="*/ 2147483647 h 912"/>
              <a:gd name="T62" fmla="*/ 2147483647 w 733"/>
              <a:gd name="T63" fmla="*/ 2147483647 h 912"/>
              <a:gd name="T64" fmla="*/ 2147483647 w 733"/>
              <a:gd name="T65" fmla="*/ 2147483647 h 912"/>
              <a:gd name="T66" fmla="*/ 2147483647 w 733"/>
              <a:gd name="T67" fmla="*/ 2147483647 h 912"/>
              <a:gd name="T68" fmla="*/ 2147483647 w 733"/>
              <a:gd name="T69" fmla="*/ 2147483647 h 9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33"/>
              <a:gd name="T106" fmla="*/ 0 h 912"/>
              <a:gd name="T107" fmla="*/ 733 w 733"/>
              <a:gd name="T108" fmla="*/ 912 h 91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33" h="912">
                <a:moveTo>
                  <a:pt x="30" y="912"/>
                </a:moveTo>
                <a:cubicBezTo>
                  <a:pt x="13" y="912"/>
                  <a:pt x="0" y="898"/>
                  <a:pt x="0" y="881"/>
                </a:cubicBezTo>
                <a:cubicBezTo>
                  <a:pt x="0" y="881"/>
                  <a:pt x="0" y="881"/>
                  <a:pt x="0" y="88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3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702" y="0"/>
                  <a:pt x="702" y="0"/>
                  <a:pt x="702" y="0"/>
                </a:cubicBezTo>
                <a:cubicBezTo>
                  <a:pt x="719" y="0"/>
                  <a:pt x="733" y="14"/>
                  <a:pt x="733" y="31"/>
                </a:cubicBezTo>
                <a:cubicBezTo>
                  <a:pt x="733" y="31"/>
                  <a:pt x="733" y="31"/>
                  <a:pt x="733" y="31"/>
                </a:cubicBezTo>
                <a:cubicBezTo>
                  <a:pt x="733" y="53"/>
                  <a:pt x="733" y="53"/>
                  <a:pt x="733" y="53"/>
                </a:cubicBezTo>
                <a:cubicBezTo>
                  <a:pt x="733" y="57"/>
                  <a:pt x="729" y="61"/>
                  <a:pt x="725" y="61"/>
                </a:cubicBezTo>
                <a:cubicBezTo>
                  <a:pt x="725" y="61"/>
                  <a:pt x="725" y="61"/>
                  <a:pt x="725" y="61"/>
                </a:cubicBezTo>
                <a:cubicBezTo>
                  <a:pt x="720" y="61"/>
                  <a:pt x="717" y="57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cubicBezTo>
                  <a:pt x="717" y="31"/>
                  <a:pt x="717" y="31"/>
                  <a:pt x="717" y="31"/>
                </a:cubicBezTo>
                <a:cubicBezTo>
                  <a:pt x="716" y="23"/>
                  <a:pt x="710" y="16"/>
                  <a:pt x="702" y="16"/>
                </a:cubicBezTo>
                <a:cubicBezTo>
                  <a:pt x="702" y="16"/>
                  <a:pt x="702" y="16"/>
                  <a:pt x="702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22" y="16"/>
                  <a:pt x="16" y="23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881"/>
                  <a:pt x="16" y="881"/>
                  <a:pt x="16" y="881"/>
                </a:cubicBezTo>
                <a:cubicBezTo>
                  <a:pt x="16" y="889"/>
                  <a:pt x="22" y="896"/>
                  <a:pt x="30" y="896"/>
                </a:cubicBezTo>
                <a:cubicBezTo>
                  <a:pt x="30" y="896"/>
                  <a:pt x="30" y="896"/>
                  <a:pt x="30" y="896"/>
                </a:cubicBezTo>
                <a:cubicBezTo>
                  <a:pt x="702" y="896"/>
                  <a:pt x="702" y="896"/>
                  <a:pt x="702" y="896"/>
                </a:cubicBezTo>
                <a:cubicBezTo>
                  <a:pt x="710" y="896"/>
                  <a:pt x="716" y="889"/>
                  <a:pt x="717" y="881"/>
                </a:cubicBezTo>
                <a:cubicBezTo>
                  <a:pt x="717" y="881"/>
                  <a:pt x="717" y="881"/>
                  <a:pt x="717" y="881"/>
                </a:cubicBezTo>
                <a:cubicBezTo>
                  <a:pt x="717" y="82"/>
                  <a:pt x="717" y="82"/>
                  <a:pt x="717" y="82"/>
                </a:cubicBezTo>
                <a:cubicBezTo>
                  <a:pt x="717" y="78"/>
                  <a:pt x="720" y="74"/>
                  <a:pt x="725" y="74"/>
                </a:cubicBezTo>
                <a:cubicBezTo>
                  <a:pt x="725" y="74"/>
                  <a:pt x="725" y="74"/>
                  <a:pt x="725" y="74"/>
                </a:cubicBezTo>
                <a:cubicBezTo>
                  <a:pt x="729" y="74"/>
                  <a:pt x="733" y="78"/>
                  <a:pt x="733" y="82"/>
                </a:cubicBezTo>
                <a:cubicBezTo>
                  <a:pt x="733" y="82"/>
                  <a:pt x="733" y="82"/>
                  <a:pt x="733" y="82"/>
                </a:cubicBezTo>
                <a:cubicBezTo>
                  <a:pt x="733" y="881"/>
                  <a:pt x="733" y="881"/>
                  <a:pt x="733" y="881"/>
                </a:cubicBezTo>
                <a:cubicBezTo>
                  <a:pt x="733" y="898"/>
                  <a:pt x="719" y="912"/>
                  <a:pt x="702" y="912"/>
                </a:cubicBezTo>
                <a:cubicBezTo>
                  <a:pt x="702" y="912"/>
                  <a:pt x="702" y="912"/>
                  <a:pt x="702" y="912"/>
                </a:cubicBezTo>
                <a:cubicBezTo>
                  <a:pt x="30" y="912"/>
                  <a:pt x="30" y="912"/>
                  <a:pt x="30" y="912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3"/>
          <p:cNvSpPr>
            <a:spLocks noChangeAspect="1" noEditPoints="1"/>
          </p:cNvSpPr>
          <p:nvPr/>
        </p:nvSpPr>
        <p:spPr bwMode="auto">
          <a:xfrm>
            <a:off x="4181475" y="3306763"/>
            <a:ext cx="366713" cy="309562"/>
          </a:xfrm>
          <a:custGeom>
            <a:avLst/>
            <a:gdLst>
              <a:gd name="T0" fmla="*/ 2147483647 w 338"/>
              <a:gd name="T1" fmla="*/ 2147483647 h 286"/>
              <a:gd name="T2" fmla="*/ 2147483647 w 338"/>
              <a:gd name="T3" fmla="*/ 2147483647 h 286"/>
              <a:gd name="T4" fmla="*/ 2147483647 w 338"/>
              <a:gd name="T5" fmla="*/ 2147483647 h 286"/>
              <a:gd name="T6" fmla="*/ 2147483647 w 338"/>
              <a:gd name="T7" fmla="*/ 2147483647 h 286"/>
              <a:gd name="T8" fmla="*/ 2147483647 w 338"/>
              <a:gd name="T9" fmla="*/ 2147483647 h 286"/>
              <a:gd name="T10" fmla="*/ 2147483647 w 338"/>
              <a:gd name="T11" fmla="*/ 2147483647 h 286"/>
              <a:gd name="T12" fmla="*/ 2147483647 w 338"/>
              <a:gd name="T13" fmla="*/ 2147483647 h 286"/>
              <a:gd name="T14" fmla="*/ 2147483647 w 338"/>
              <a:gd name="T15" fmla="*/ 2147483647 h 286"/>
              <a:gd name="T16" fmla="*/ 2147483647 w 338"/>
              <a:gd name="T17" fmla="*/ 2147483647 h 286"/>
              <a:gd name="T18" fmla="*/ 2147483647 w 338"/>
              <a:gd name="T19" fmla="*/ 2147483647 h 286"/>
              <a:gd name="T20" fmla="*/ 2147483647 w 338"/>
              <a:gd name="T21" fmla="*/ 2147483647 h 286"/>
              <a:gd name="T22" fmla="*/ 2147483647 w 338"/>
              <a:gd name="T23" fmla="*/ 2147483647 h 286"/>
              <a:gd name="T24" fmla="*/ 2147483647 w 338"/>
              <a:gd name="T25" fmla="*/ 2147483647 h 286"/>
              <a:gd name="T26" fmla="*/ 2147483647 w 338"/>
              <a:gd name="T27" fmla="*/ 2147483647 h 286"/>
              <a:gd name="T28" fmla="*/ 2147483647 w 338"/>
              <a:gd name="T29" fmla="*/ 2147483647 h 286"/>
              <a:gd name="T30" fmla="*/ 2147483647 w 338"/>
              <a:gd name="T31" fmla="*/ 2147483647 h 286"/>
              <a:gd name="T32" fmla="*/ 2147483647 w 338"/>
              <a:gd name="T33" fmla="*/ 2147483647 h 286"/>
              <a:gd name="T34" fmla="*/ 2147483647 w 338"/>
              <a:gd name="T35" fmla="*/ 2147483647 h 286"/>
              <a:gd name="T36" fmla="*/ 2147483647 w 338"/>
              <a:gd name="T37" fmla="*/ 2147483647 h 286"/>
              <a:gd name="T38" fmla="*/ 2147483647 w 338"/>
              <a:gd name="T39" fmla="*/ 2147483647 h 286"/>
              <a:gd name="T40" fmla="*/ 2147483647 w 338"/>
              <a:gd name="T41" fmla="*/ 2147483647 h 286"/>
              <a:gd name="T42" fmla="*/ 2147483647 w 338"/>
              <a:gd name="T43" fmla="*/ 2147483647 h 286"/>
              <a:gd name="T44" fmla="*/ 2147483647 w 338"/>
              <a:gd name="T45" fmla="*/ 2147483647 h 286"/>
              <a:gd name="T46" fmla="*/ 2147483647 w 338"/>
              <a:gd name="T47" fmla="*/ 2147483647 h 286"/>
              <a:gd name="T48" fmla="*/ 2147483647 w 338"/>
              <a:gd name="T49" fmla="*/ 2147483647 h 286"/>
              <a:gd name="T50" fmla="*/ 2147483647 w 338"/>
              <a:gd name="T51" fmla="*/ 2147483647 h 286"/>
              <a:gd name="T52" fmla="*/ 2147483647 w 338"/>
              <a:gd name="T53" fmla="*/ 2147483647 h 286"/>
              <a:gd name="T54" fmla="*/ 2147483647 w 338"/>
              <a:gd name="T55" fmla="*/ 2147483647 h 286"/>
              <a:gd name="T56" fmla="*/ 2147483647 w 338"/>
              <a:gd name="T57" fmla="*/ 0 h 286"/>
              <a:gd name="T58" fmla="*/ 2147483647 w 338"/>
              <a:gd name="T59" fmla="*/ 0 h 286"/>
              <a:gd name="T60" fmla="*/ 2147483647 w 338"/>
              <a:gd name="T61" fmla="*/ 2147483647 h 286"/>
              <a:gd name="T62" fmla="*/ 2147483647 w 338"/>
              <a:gd name="T63" fmla="*/ 2147483647 h 286"/>
              <a:gd name="T64" fmla="*/ 2147483647 w 338"/>
              <a:gd name="T65" fmla="*/ 2147483647 h 286"/>
              <a:gd name="T66" fmla="*/ 2147483647 w 338"/>
              <a:gd name="T67" fmla="*/ 2147483647 h 286"/>
              <a:gd name="T68" fmla="*/ 0 w 338"/>
              <a:gd name="T69" fmla="*/ 2147483647 h 286"/>
              <a:gd name="T70" fmla="*/ 0 w 338"/>
              <a:gd name="T71" fmla="*/ 2147483647 h 286"/>
              <a:gd name="T72" fmla="*/ 2147483647 w 338"/>
              <a:gd name="T73" fmla="*/ 2147483647 h 286"/>
              <a:gd name="T74" fmla="*/ 2147483647 w 338"/>
              <a:gd name="T75" fmla="*/ 2147483647 h 286"/>
              <a:gd name="T76" fmla="*/ 2147483647 w 338"/>
              <a:gd name="T77" fmla="*/ 2147483647 h 286"/>
              <a:gd name="T78" fmla="*/ 2147483647 w 338"/>
              <a:gd name="T79" fmla="*/ 2147483647 h 286"/>
              <a:gd name="T80" fmla="*/ 2147483647 w 338"/>
              <a:gd name="T81" fmla="*/ 2147483647 h 2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38"/>
              <a:gd name="T124" fmla="*/ 0 h 286"/>
              <a:gd name="T125" fmla="*/ 338 w 338"/>
              <a:gd name="T126" fmla="*/ 286 h 28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38" h="286">
                <a:moveTo>
                  <a:pt x="84" y="162"/>
                </a:moveTo>
                <a:cubicBezTo>
                  <a:pt x="84" y="208"/>
                  <a:pt x="122" y="246"/>
                  <a:pt x="169" y="246"/>
                </a:cubicBezTo>
                <a:cubicBezTo>
                  <a:pt x="216" y="246"/>
                  <a:pt x="254" y="208"/>
                  <a:pt x="254" y="162"/>
                </a:cubicBezTo>
                <a:cubicBezTo>
                  <a:pt x="254" y="115"/>
                  <a:pt x="216" y="77"/>
                  <a:pt x="169" y="77"/>
                </a:cubicBezTo>
                <a:cubicBezTo>
                  <a:pt x="122" y="77"/>
                  <a:pt x="84" y="115"/>
                  <a:pt x="84" y="162"/>
                </a:cubicBezTo>
                <a:close/>
                <a:moveTo>
                  <a:pt x="238" y="162"/>
                </a:moveTo>
                <a:cubicBezTo>
                  <a:pt x="238" y="200"/>
                  <a:pt x="207" y="230"/>
                  <a:pt x="169" y="230"/>
                </a:cubicBezTo>
                <a:cubicBezTo>
                  <a:pt x="131" y="230"/>
                  <a:pt x="100" y="200"/>
                  <a:pt x="100" y="162"/>
                </a:cubicBezTo>
                <a:cubicBezTo>
                  <a:pt x="100" y="124"/>
                  <a:pt x="131" y="93"/>
                  <a:pt x="169" y="93"/>
                </a:cubicBezTo>
                <a:cubicBezTo>
                  <a:pt x="207" y="93"/>
                  <a:pt x="238" y="124"/>
                  <a:pt x="238" y="162"/>
                </a:cubicBezTo>
                <a:close/>
                <a:moveTo>
                  <a:pt x="330" y="132"/>
                </a:moveTo>
                <a:cubicBezTo>
                  <a:pt x="326" y="132"/>
                  <a:pt x="322" y="136"/>
                  <a:pt x="322" y="140"/>
                </a:cubicBezTo>
                <a:cubicBezTo>
                  <a:pt x="322" y="239"/>
                  <a:pt x="322" y="239"/>
                  <a:pt x="322" y="239"/>
                </a:cubicBezTo>
                <a:cubicBezTo>
                  <a:pt x="322" y="257"/>
                  <a:pt x="309" y="270"/>
                  <a:pt x="291" y="270"/>
                </a:cubicBezTo>
                <a:cubicBezTo>
                  <a:pt x="47" y="270"/>
                  <a:pt x="47" y="270"/>
                  <a:pt x="47" y="270"/>
                </a:cubicBezTo>
                <a:cubicBezTo>
                  <a:pt x="30" y="270"/>
                  <a:pt x="16" y="256"/>
                  <a:pt x="16" y="239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67"/>
                  <a:pt x="30" y="53"/>
                  <a:pt x="47" y="53"/>
                </a:cubicBezTo>
                <a:cubicBezTo>
                  <a:pt x="291" y="53"/>
                  <a:pt x="291" y="53"/>
                  <a:pt x="291" y="53"/>
                </a:cubicBezTo>
                <a:cubicBezTo>
                  <a:pt x="309" y="53"/>
                  <a:pt x="322" y="67"/>
                  <a:pt x="322" y="84"/>
                </a:cubicBezTo>
                <a:cubicBezTo>
                  <a:pt x="322" y="109"/>
                  <a:pt x="322" y="109"/>
                  <a:pt x="322" y="109"/>
                </a:cubicBezTo>
                <a:cubicBezTo>
                  <a:pt x="322" y="114"/>
                  <a:pt x="326" y="117"/>
                  <a:pt x="330" y="117"/>
                </a:cubicBezTo>
                <a:cubicBezTo>
                  <a:pt x="335" y="117"/>
                  <a:pt x="338" y="114"/>
                  <a:pt x="338" y="109"/>
                </a:cubicBezTo>
                <a:cubicBezTo>
                  <a:pt x="338" y="84"/>
                  <a:pt x="338" y="84"/>
                  <a:pt x="338" y="84"/>
                </a:cubicBezTo>
                <a:cubicBezTo>
                  <a:pt x="338" y="58"/>
                  <a:pt x="317" y="37"/>
                  <a:pt x="291" y="37"/>
                </a:cubicBezTo>
                <a:cubicBezTo>
                  <a:pt x="96" y="37"/>
                  <a:pt x="96" y="37"/>
                  <a:pt x="96" y="37"/>
                </a:cubicBezTo>
                <a:cubicBezTo>
                  <a:pt x="97" y="35"/>
                  <a:pt x="98" y="32"/>
                  <a:pt x="98" y="29"/>
                </a:cubicBezTo>
                <a:cubicBezTo>
                  <a:pt x="98" y="15"/>
                  <a:pt x="98" y="15"/>
                  <a:pt x="98" y="15"/>
                </a:cubicBezTo>
                <a:cubicBezTo>
                  <a:pt x="98" y="7"/>
                  <a:pt x="91" y="0"/>
                  <a:pt x="8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3" y="0"/>
                  <a:pt x="46" y="7"/>
                  <a:pt x="46" y="15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32"/>
                  <a:pt x="47" y="35"/>
                  <a:pt x="48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21" y="37"/>
                  <a:pt x="0" y="58"/>
                  <a:pt x="0" y="84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65"/>
                  <a:pt x="21" y="286"/>
                  <a:pt x="47" y="286"/>
                </a:cubicBezTo>
                <a:cubicBezTo>
                  <a:pt x="291" y="286"/>
                  <a:pt x="291" y="286"/>
                  <a:pt x="291" y="286"/>
                </a:cubicBezTo>
                <a:cubicBezTo>
                  <a:pt x="317" y="286"/>
                  <a:pt x="338" y="265"/>
                  <a:pt x="338" y="239"/>
                </a:cubicBezTo>
                <a:cubicBezTo>
                  <a:pt x="338" y="140"/>
                  <a:pt x="338" y="140"/>
                  <a:pt x="338" y="140"/>
                </a:cubicBezTo>
                <a:cubicBezTo>
                  <a:pt x="338" y="136"/>
                  <a:pt x="335" y="132"/>
                  <a:pt x="330" y="132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3"/>
          <p:cNvSpPr>
            <a:spLocks noChangeAspect="1" noEditPoints="1"/>
          </p:cNvSpPr>
          <p:nvPr/>
        </p:nvSpPr>
        <p:spPr bwMode="auto">
          <a:xfrm>
            <a:off x="5022850" y="3451225"/>
            <a:ext cx="563563" cy="261938"/>
          </a:xfrm>
          <a:custGeom>
            <a:avLst/>
            <a:gdLst>
              <a:gd name="T0" fmla="*/ 2147483647 w 448"/>
              <a:gd name="T1" fmla="*/ 2147483647 h 208"/>
              <a:gd name="T2" fmla="*/ 2147483647 w 448"/>
              <a:gd name="T3" fmla="*/ 2147483647 h 208"/>
              <a:gd name="T4" fmla="*/ 2147483647 w 448"/>
              <a:gd name="T5" fmla="*/ 2147483647 h 208"/>
              <a:gd name="T6" fmla="*/ 2147483647 w 448"/>
              <a:gd name="T7" fmla="*/ 2147483647 h 208"/>
              <a:gd name="T8" fmla="*/ 2147483647 w 448"/>
              <a:gd name="T9" fmla="*/ 2147483647 h 208"/>
              <a:gd name="T10" fmla="*/ 2147483647 w 448"/>
              <a:gd name="T11" fmla="*/ 2147483647 h 208"/>
              <a:gd name="T12" fmla="*/ 2147483647 w 448"/>
              <a:gd name="T13" fmla="*/ 2147483647 h 208"/>
              <a:gd name="T14" fmla="*/ 2147483647 w 448"/>
              <a:gd name="T15" fmla="*/ 2147483647 h 208"/>
              <a:gd name="T16" fmla="*/ 2147483647 w 448"/>
              <a:gd name="T17" fmla="*/ 2147483647 h 208"/>
              <a:gd name="T18" fmla="*/ 2147483647 w 448"/>
              <a:gd name="T19" fmla="*/ 2147483647 h 208"/>
              <a:gd name="T20" fmla="*/ 2147483647 w 448"/>
              <a:gd name="T21" fmla="*/ 2147483647 h 208"/>
              <a:gd name="T22" fmla="*/ 2147483647 w 448"/>
              <a:gd name="T23" fmla="*/ 2147483647 h 208"/>
              <a:gd name="T24" fmla="*/ 2147483647 w 448"/>
              <a:gd name="T25" fmla="*/ 2147483647 h 208"/>
              <a:gd name="T26" fmla="*/ 2147483647 w 448"/>
              <a:gd name="T27" fmla="*/ 2147483647 h 208"/>
              <a:gd name="T28" fmla="*/ 2147483647 w 448"/>
              <a:gd name="T29" fmla="*/ 2147483647 h 208"/>
              <a:gd name="T30" fmla="*/ 2147483647 w 448"/>
              <a:gd name="T31" fmla="*/ 2147483647 h 208"/>
              <a:gd name="T32" fmla="*/ 2147483647 w 448"/>
              <a:gd name="T33" fmla="*/ 2147483647 h 208"/>
              <a:gd name="T34" fmla="*/ 2147483647 w 448"/>
              <a:gd name="T35" fmla="*/ 2147483647 h 208"/>
              <a:gd name="T36" fmla="*/ 2147483647 w 448"/>
              <a:gd name="T37" fmla="*/ 2147483647 h 208"/>
              <a:gd name="T38" fmla="*/ 2147483647 w 448"/>
              <a:gd name="T39" fmla="*/ 2147483647 h 208"/>
              <a:gd name="T40" fmla="*/ 2147483647 w 448"/>
              <a:gd name="T41" fmla="*/ 2147483647 h 208"/>
              <a:gd name="T42" fmla="*/ 2147483647 w 448"/>
              <a:gd name="T43" fmla="*/ 2147483647 h 208"/>
              <a:gd name="T44" fmla="*/ 2147483647 w 448"/>
              <a:gd name="T45" fmla="*/ 2147483647 h 208"/>
              <a:gd name="T46" fmla="*/ 2147483647 w 448"/>
              <a:gd name="T47" fmla="*/ 2147483647 h 208"/>
              <a:gd name="T48" fmla="*/ 2147483647 w 448"/>
              <a:gd name="T49" fmla="*/ 2147483647 h 208"/>
              <a:gd name="T50" fmla="*/ 2147483647 w 448"/>
              <a:gd name="T51" fmla="*/ 2147483647 h 208"/>
              <a:gd name="T52" fmla="*/ 2147483647 w 448"/>
              <a:gd name="T53" fmla="*/ 2147483647 h 208"/>
              <a:gd name="T54" fmla="*/ 2147483647 w 448"/>
              <a:gd name="T55" fmla="*/ 2147483647 h 208"/>
              <a:gd name="T56" fmla="*/ 2147483647 w 448"/>
              <a:gd name="T57" fmla="*/ 2147483647 h 208"/>
              <a:gd name="T58" fmla="*/ 2147483647 w 448"/>
              <a:gd name="T59" fmla="*/ 2147483647 h 208"/>
              <a:gd name="T60" fmla="*/ 2147483647 w 448"/>
              <a:gd name="T61" fmla="*/ 2147483647 h 208"/>
              <a:gd name="T62" fmla="*/ 2147483647 w 448"/>
              <a:gd name="T63" fmla="*/ 2147483647 h 208"/>
              <a:gd name="T64" fmla="*/ 2147483647 w 448"/>
              <a:gd name="T65" fmla="*/ 2147483647 h 208"/>
              <a:gd name="T66" fmla="*/ 2147483647 w 448"/>
              <a:gd name="T67" fmla="*/ 2147483647 h 2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48"/>
              <a:gd name="T103" fmla="*/ 0 h 208"/>
              <a:gd name="T104" fmla="*/ 448 w 448"/>
              <a:gd name="T105" fmla="*/ 208 h 2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48" h="208">
                <a:moveTo>
                  <a:pt x="447" y="114"/>
                </a:moveTo>
                <a:cubicBezTo>
                  <a:pt x="446" y="110"/>
                  <a:pt x="442" y="107"/>
                  <a:pt x="437" y="108"/>
                </a:cubicBezTo>
                <a:cubicBezTo>
                  <a:pt x="433" y="109"/>
                  <a:pt x="431" y="114"/>
                  <a:pt x="432" y="118"/>
                </a:cubicBezTo>
                <a:cubicBezTo>
                  <a:pt x="432" y="120"/>
                  <a:pt x="432" y="122"/>
                  <a:pt x="432" y="125"/>
                </a:cubicBezTo>
                <a:cubicBezTo>
                  <a:pt x="432" y="142"/>
                  <a:pt x="427" y="154"/>
                  <a:pt x="423" y="161"/>
                </a:cubicBezTo>
                <a:cubicBezTo>
                  <a:pt x="420" y="164"/>
                  <a:pt x="418" y="167"/>
                  <a:pt x="416" y="169"/>
                </a:cubicBezTo>
                <a:cubicBezTo>
                  <a:pt x="416" y="169"/>
                  <a:pt x="416" y="169"/>
                  <a:pt x="416" y="169"/>
                </a:cubicBezTo>
                <a:cubicBezTo>
                  <a:pt x="413" y="169"/>
                  <a:pt x="410" y="169"/>
                  <a:pt x="408" y="169"/>
                </a:cubicBezTo>
                <a:cubicBezTo>
                  <a:pt x="408" y="167"/>
                  <a:pt x="408" y="165"/>
                  <a:pt x="408" y="163"/>
                </a:cubicBezTo>
                <a:cubicBezTo>
                  <a:pt x="408" y="139"/>
                  <a:pt x="388" y="119"/>
                  <a:pt x="363" y="119"/>
                </a:cubicBezTo>
                <a:cubicBezTo>
                  <a:pt x="339" y="119"/>
                  <a:pt x="319" y="139"/>
                  <a:pt x="319" y="163"/>
                </a:cubicBezTo>
                <a:cubicBezTo>
                  <a:pt x="319" y="165"/>
                  <a:pt x="319" y="167"/>
                  <a:pt x="319" y="169"/>
                </a:cubicBezTo>
                <a:cubicBezTo>
                  <a:pt x="266" y="169"/>
                  <a:pt x="197" y="169"/>
                  <a:pt x="140" y="169"/>
                </a:cubicBezTo>
                <a:cubicBezTo>
                  <a:pt x="141" y="167"/>
                  <a:pt x="141" y="165"/>
                  <a:pt x="141" y="163"/>
                </a:cubicBezTo>
                <a:cubicBezTo>
                  <a:pt x="141" y="139"/>
                  <a:pt x="121" y="119"/>
                  <a:pt x="96" y="119"/>
                </a:cubicBezTo>
                <a:cubicBezTo>
                  <a:pt x="71" y="119"/>
                  <a:pt x="52" y="139"/>
                  <a:pt x="51" y="163"/>
                </a:cubicBezTo>
                <a:cubicBezTo>
                  <a:pt x="51" y="165"/>
                  <a:pt x="52" y="167"/>
                  <a:pt x="52" y="169"/>
                </a:cubicBezTo>
                <a:cubicBezTo>
                  <a:pt x="40" y="169"/>
                  <a:pt x="32" y="169"/>
                  <a:pt x="29" y="169"/>
                </a:cubicBezTo>
                <a:cubicBezTo>
                  <a:pt x="23" y="169"/>
                  <a:pt x="21" y="167"/>
                  <a:pt x="19" y="163"/>
                </a:cubicBezTo>
                <a:cubicBezTo>
                  <a:pt x="17" y="159"/>
                  <a:pt x="16" y="152"/>
                  <a:pt x="16" y="147"/>
                </a:cubicBezTo>
                <a:cubicBezTo>
                  <a:pt x="16" y="136"/>
                  <a:pt x="21" y="126"/>
                  <a:pt x="30" y="118"/>
                </a:cubicBezTo>
                <a:cubicBezTo>
                  <a:pt x="44" y="105"/>
                  <a:pt x="67" y="96"/>
                  <a:pt x="85" y="90"/>
                </a:cubicBezTo>
                <a:cubicBezTo>
                  <a:pt x="95" y="87"/>
                  <a:pt x="103" y="85"/>
                  <a:pt x="109" y="84"/>
                </a:cubicBezTo>
                <a:cubicBezTo>
                  <a:pt x="114" y="83"/>
                  <a:pt x="117" y="82"/>
                  <a:pt x="119" y="82"/>
                </a:cubicBezTo>
                <a:cubicBezTo>
                  <a:pt x="384" y="82"/>
                  <a:pt x="384" y="82"/>
                  <a:pt x="384" y="82"/>
                </a:cubicBezTo>
                <a:cubicBezTo>
                  <a:pt x="385" y="82"/>
                  <a:pt x="386" y="82"/>
                  <a:pt x="386" y="83"/>
                </a:cubicBezTo>
                <a:cubicBezTo>
                  <a:pt x="392" y="84"/>
                  <a:pt x="406" y="89"/>
                  <a:pt x="417" y="97"/>
                </a:cubicBezTo>
                <a:cubicBezTo>
                  <a:pt x="420" y="100"/>
                  <a:pt x="425" y="99"/>
                  <a:pt x="428" y="96"/>
                </a:cubicBezTo>
                <a:cubicBezTo>
                  <a:pt x="430" y="92"/>
                  <a:pt x="430" y="87"/>
                  <a:pt x="426" y="84"/>
                </a:cubicBezTo>
                <a:cubicBezTo>
                  <a:pt x="412" y="74"/>
                  <a:pt x="397" y="69"/>
                  <a:pt x="390" y="67"/>
                </a:cubicBezTo>
                <a:cubicBezTo>
                  <a:pt x="380" y="55"/>
                  <a:pt x="333" y="0"/>
                  <a:pt x="248" y="0"/>
                </a:cubicBezTo>
                <a:cubicBezTo>
                  <a:pt x="165" y="0"/>
                  <a:pt x="123" y="53"/>
                  <a:pt x="113" y="67"/>
                </a:cubicBezTo>
                <a:cubicBezTo>
                  <a:pt x="105" y="68"/>
                  <a:pt x="82" y="73"/>
                  <a:pt x="60" y="82"/>
                </a:cubicBezTo>
                <a:cubicBezTo>
                  <a:pt x="46" y="88"/>
                  <a:pt x="31" y="96"/>
                  <a:pt x="20" y="106"/>
                </a:cubicBezTo>
                <a:cubicBezTo>
                  <a:pt x="8" y="116"/>
                  <a:pt x="0" y="130"/>
                  <a:pt x="0" y="147"/>
                </a:cubicBezTo>
                <a:cubicBezTo>
                  <a:pt x="0" y="153"/>
                  <a:pt x="1" y="162"/>
                  <a:pt x="5" y="170"/>
                </a:cubicBezTo>
                <a:cubicBezTo>
                  <a:pt x="8" y="178"/>
                  <a:pt x="17" y="185"/>
                  <a:pt x="29" y="185"/>
                </a:cubicBezTo>
                <a:cubicBezTo>
                  <a:pt x="29" y="185"/>
                  <a:pt x="29" y="185"/>
                  <a:pt x="29" y="185"/>
                </a:cubicBezTo>
                <a:cubicBezTo>
                  <a:pt x="32" y="185"/>
                  <a:pt x="42" y="185"/>
                  <a:pt x="57" y="185"/>
                </a:cubicBezTo>
                <a:cubicBezTo>
                  <a:pt x="65" y="199"/>
                  <a:pt x="79" y="208"/>
                  <a:pt x="96" y="208"/>
                </a:cubicBezTo>
                <a:cubicBezTo>
                  <a:pt x="113" y="208"/>
                  <a:pt x="127" y="199"/>
                  <a:pt x="135" y="185"/>
                </a:cubicBezTo>
                <a:cubicBezTo>
                  <a:pt x="195" y="185"/>
                  <a:pt x="269" y="185"/>
                  <a:pt x="324" y="185"/>
                </a:cubicBezTo>
                <a:cubicBezTo>
                  <a:pt x="332" y="199"/>
                  <a:pt x="347" y="208"/>
                  <a:pt x="363" y="208"/>
                </a:cubicBezTo>
                <a:cubicBezTo>
                  <a:pt x="380" y="208"/>
                  <a:pt x="395" y="199"/>
                  <a:pt x="402" y="185"/>
                </a:cubicBezTo>
                <a:cubicBezTo>
                  <a:pt x="402" y="185"/>
                  <a:pt x="402" y="185"/>
                  <a:pt x="402" y="185"/>
                </a:cubicBezTo>
                <a:cubicBezTo>
                  <a:pt x="405" y="185"/>
                  <a:pt x="419" y="185"/>
                  <a:pt x="419" y="185"/>
                </a:cubicBezTo>
                <a:cubicBezTo>
                  <a:pt x="420" y="185"/>
                  <a:pt x="422" y="185"/>
                  <a:pt x="423" y="184"/>
                </a:cubicBezTo>
                <a:cubicBezTo>
                  <a:pt x="424" y="183"/>
                  <a:pt x="448" y="166"/>
                  <a:pt x="448" y="125"/>
                </a:cubicBezTo>
                <a:cubicBezTo>
                  <a:pt x="448" y="121"/>
                  <a:pt x="448" y="117"/>
                  <a:pt x="447" y="114"/>
                </a:cubicBezTo>
                <a:close/>
                <a:moveTo>
                  <a:pt x="368" y="66"/>
                </a:moveTo>
                <a:cubicBezTo>
                  <a:pt x="256" y="66"/>
                  <a:pt x="256" y="66"/>
                  <a:pt x="256" y="6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96" y="18"/>
                  <a:pt x="326" y="32"/>
                  <a:pt x="346" y="47"/>
                </a:cubicBezTo>
                <a:cubicBezTo>
                  <a:pt x="355" y="54"/>
                  <a:pt x="363" y="61"/>
                  <a:pt x="368" y="66"/>
                </a:cubicBezTo>
                <a:close/>
                <a:moveTo>
                  <a:pt x="240" y="16"/>
                </a:moveTo>
                <a:cubicBezTo>
                  <a:pt x="240" y="66"/>
                  <a:pt x="240" y="66"/>
                  <a:pt x="240" y="66"/>
                </a:cubicBezTo>
                <a:cubicBezTo>
                  <a:pt x="134" y="66"/>
                  <a:pt x="134" y="66"/>
                  <a:pt x="134" y="66"/>
                </a:cubicBezTo>
                <a:cubicBezTo>
                  <a:pt x="149" y="49"/>
                  <a:pt x="183" y="18"/>
                  <a:pt x="240" y="16"/>
                </a:cubicBezTo>
                <a:close/>
                <a:moveTo>
                  <a:pt x="96" y="192"/>
                </a:moveTo>
                <a:cubicBezTo>
                  <a:pt x="80" y="192"/>
                  <a:pt x="68" y="179"/>
                  <a:pt x="67" y="163"/>
                </a:cubicBezTo>
                <a:cubicBezTo>
                  <a:pt x="68" y="148"/>
                  <a:pt x="80" y="135"/>
                  <a:pt x="96" y="135"/>
                </a:cubicBezTo>
                <a:cubicBezTo>
                  <a:pt x="112" y="135"/>
                  <a:pt x="125" y="148"/>
                  <a:pt x="125" y="163"/>
                </a:cubicBezTo>
                <a:cubicBezTo>
                  <a:pt x="125" y="179"/>
                  <a:pt x="112" y="192"/>
                  <a:pt x="96" y="192"/>
                </a:cubicBezTo>
                <a:close/>
                <a:moveTo>
                  <a:pt x="363" y="192"/>
                </a:moveTo>
                <a:cubicBezTo>
                  <a:pt x="347" y="192"/>
                  <a:pt x="335" y="179"/>
                  <a:pt x="335" y="163"/>
                </a:cubicBezTo>
                <a:cubicBezTo>
                  <a:pt x="335" y="148"/>
                  <a:pt x="347" y="135"/>
                  <a:pt x="363" y="135"/>
                </a:cubicBezTo>
                <a:cubicBezTo>
                  <a:pt x="379" y="135"/>
                  <a:pt x="392" y="148"/>
                  <a:pt x="392" y="163"/>
                </a:cubicBezTo>
                <a:cubicBezTo>
                  <a:pt x="392" y="179"/>
                  <a:pt x="379" y="192"/>
                  <a:pt x="363" y="192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3"/>
          <p:cNvSpPr>
            <a:spLocks noChangeAspect="1" noEditPoints="1"/>
          </p:cNvSpPr>
          <p:nvPr/>
        </p:nvSpPr>
        <p:spPr bwMode="auto">
          <a:xfrm>
            <a:off x="3317875" y="3236913"/>
            <a:ext cx="206375" cy="177800"/>
          </a:xfrm>
          <a:custGeom>
            <a:avLst/>
            <a:gdLst>
              <a:gd name="T0" fmla="*/ 2147483647 w 339"/>
              <a:gd name="T1" fmla="*/ 2147483647 h 293"/>
              <a:gd name="T2" fmla="*/ 2147483647 w 339"/>
              <a:gd name="T3" fmla="*/ 0 h 293"/>
              <a:gd name="T4" fmla="*/ 2147483647 w 339"/>
              <a:gd name="T5" fmla="*/ 2147483647 h 293"/>
              <a:gd name="T6" fmla="*/ 2147483647 w 339"/>
              <a:gd name="T7" fmla="*/ 2147483647 h 293"/>
              <a:gd name="T8" fmla="*/ 2147483647 w 339"/>
              <a:gd name="T9" fmla="*/ 2147483647 h 293"/>
              <a:gd name="T10" fmla="*/ 2147483647 w 339"/>
              <a:gd name="T11" fmla="*/ 2147483647 h 293"/>
              <a:gd name="T12" fmla="*/ 2147483647 w 339"/>
              <a:gd name="T13" fmla="*/ 2147483647 h 293"/>
              <a:gd name="T14" fmla="*/ 2147483647 w 339"/>
              <a:gd name="T15" fmla="*/ 2147483647 h 293"/>
              <a:gd name="T16" fmla="*/ 2147483647 w 339"/>
              <a:gd name="T17" fmla="*/ 2147483647 h 293"/>
              <a:gd name="T18" fmla="*/ 2147483647 w 339"/>
              <a:gd name="T19" fmla="*/ 2147483647 h 293"/>
              <a:gd name="T20" fmla="*/ 2147483647 w 339"/>
              <a:gd name="T21" fmla="*/ 2147483647 h 293"/>
              <a:gd name="T22" fmla="*/ 2147483647 w 339"/>
              <a:gd name="T23" fmla="*/ 2147483647 h 293"/>
              <a:gd name="T24" fmla="*/ 2147483647 w 339"/>
              <a:gd name="T25" fmla="*/ 2147483647 h 293"/>
              <a:gd name="T26" fmla="*/ 2147483647 w 339"/>
              <a:gd name="T27" fmla="*/ 2147483647 h 293"/>
              <a:gd name="T28" fmla="*/ 2147483647 w 339"/>
              <a:gd name="T29" fmla="*/ 2147483647 h 293"/>
              <a:gd name="T30" fmla="*/ 2147483647 w 339"/>
              <a:gd name="T31" fmla="*/ 2147483647 h 293"/>
              <a:gd name="T32" fmla="*/ 2147483647 w 339"/>
              <a:gd name="T33" fmla="*/ 2147483647 h 293"/>
              <a:gd name="T34" fmla="*/ 2147483647 w 339"/>
              <a:gd name="T35" fmla="*/ 2147483647 h 293"/>
              <a:gd name="T36" fmla="*/ 2147483647 w 339"/>
              <a:gd name="T37" fmla="*/ 2147483647 h 293"/>
              <a:gd name="T38" fmla="*/ 2147483647 w 339"/>
              <a:gd name="T39" fmla="*/ 2147483647 h 293"/>
              <a:gd name="T40" fmla="*/ 2147483647 w 339"/>
              <a:gd name="T41" fmla="*/ 2147483647 h 293"/>
              <a:gd name="T42" fmla="*/ 2147483647 w 339"/>
              <a:gd name="T43" fmla="*/ 2147483647 h 293"/>
              <a:gd name="T44" fmla="*/ 2147483647 w 339"/>
              <a:gd name="T45" fmla="*/ 2147483647 h 293"/>
              <a:gd name="T46" fmla="*/ 2147483647 w 339"/>
              <a:gd name="T47" fmla="*/ 2147483647 h 293"/>
              <a:gd name="T48" fmla="*/ 2147483647 w 339"/>
              <a:gd name="T49" fmla="*/ 2147483647 h 293"/>
              <a:gd name="T50" fmla="*/ 2147483647 w 339"/>
              <a:gd name="T51" fmla="*/ 2147483647 h 293"/>
              <a:gd name="T52" fmla="*/ 2147483647 w 339"/>
              <a:gd name="T53" fmla="*/ 2147483647 h 293"/>
              <a:gd name="T54" fmla="*/ 2147483647 w 339"/>
              <a:gd name="T55" fmla="*/ 2147483647 h 293"/>
              <a:gd name="T56" fmla="*/ 2147483647 w 339"/>
              <a:gd name="T57" fmla="*/ 2147483647 h 293"/>
              <a:gd name="T58" fmla="*/ 2147483647 w 339"/>
              <a:gd name="T59" fmla="*/ 2147483647 h 293"/>
              <a:gd name="T60" fmla="*/ 2147483647 w 339"/>
              <a:gd name="T61" fmla="*/ 2147483647 h 293"/>
              <a:gd name="T62" fmla="*/ 2147483647 w 339"/>
              <a:gd name="T63" fmla="*/ 2147483647 h 293"/>
              <a:gd name="T64" fmla="*/ 2147483647 w 339"/>
              <a:gd name="T65" fmla="*/ 2147483647 h 293"/>
              <a:gd name="T66" fmla="*/ 2147483647 w 339"/>
              <a:gd name="T67" fmla="*/ 2147483647 h 293"/>
              <a:gd name="T68" fmla="*/ 2147483647 w 339"/>
              <a:gd name="T69" fmla="*/ 2147483647 h 293"/>
              <a:gd name="T70" fmla="*/ 2147483647 w 339"/>
              <a:gd name="T71" fmla="*/ 2147483647 h 293"/>
              <a:gd name="T72" fmla="*/ 2147483647 w 339"/>
              <a:gd name="T73" fmla="*/ 2147483647 h 29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39"/>
              <a:gd name="T112" fmla="*/ 0 h 293"/>
              <a:gd name="T113" fmla="*/ 339 w 339"/>
              <a:gd name="T114" fmla="*/ 293 h 29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39" h="293">
                <a:moveTo>
                  <a:pt x="335" y="69"/>
                </a:moveTo>
                <a:cubicBezTo>
                  <a:pt x="290" y="23"/>
                  <a:pt x="229" y="0"/>
                  <a:pt x="169" y="0"/>
                </a:cubicBezTo>
                <a:cubicBezTo>
                  <a:pt x="109" y="0"/>
                  <a:pt x="49" y="23"/>
                  <a:pt x="3" y="69"/>
                </a:cubicBezTo>
                <a:cubicBezTo>
                  <a:pt x="0" y="72"/>
                  <a:pt x="0" y="77"/>
                  <a:pt x="3" y="80"/>
                </a:cubicBezTo>
                <a:cubicBezTo>
                  <a:pt x="4" y="82"/>
                  <a:pt x="6" y="82"/>
                  <a:pt x="8" y="82"/>
                </a:cubicBezTo>
                <a:cubicBezTo>
                  <a:pt x="10" y="82"/>
                  <a:pt x="13" y="82"/>
                  <a:pt x="14" y="80"/>
                </a:cubicBezTo>
                <a:cubicBezTo>
                  <a:pt x="57" y="37"/>
                  <a:pt x="113" y="16"/>
                  <a:pt x="169" y="16"/>
                </a:cubicBezTo>
                <a:cubicBezTo>
                  <a:pt x="225" y="16"/>
                  <a:pt x="281" y="37"/>
                  <a:pt x="324" y="80"/>
                </a:cubicBezTo>
                <a:cubicBezTo>
                  <a:pt x="327" y="83"/>
                  <a:pt x="332" y="83"/>
                  <a:pt x="335" y="80"/>
                </a:cubicBezTo>
                <a:cubicBezTo>
                  <a:pt x="339" y="77"/>
                  <a:pt x="339" y="72"/>
                  <a:pt x="335" y="69"/>
                </a:cubicBezTo>
                <a:close/>
                <a:moveTo>
                  <a:pt x="169" y="68"/>
                </a:moveTo>
                <a:cubicBezTo>
                  <a:pt x="126" y="68"/>
                  <a:pt x="84" y="84"/>
                  <a:pt x="51" y="117"/>
                </a:cubicBezTo>
                <a:cubicBezTo>
                  <a:pt x="48" y="120"/>
                  <a:pt x="48" y="125"/>
                  <a:pt x="51" y="128"/>
                </a:cubicBezTo>
                <a:cubicBezTo>
                  <a:pt x="52" y="130"/>
                  <a:pt x="55" y="130"/>
                  <a:pt x="57" y="130"/>
                </a:cubicBezTo>
                <a:cubicBezTo>
                  <a:pt x="59" y="130"/>
                  <a:pt x="61" y="130"/>
                  <a:pt x="62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92" y="99"/>
                  <a:pt x="130" y="84"/>
                  <a:pt x="169" y="84"/>
                </a:cubicBezTo>
                <a:cubicBezTo>
                  <a:pt x="208" y="84"/>
                  <a:pt x="246" y="99"/>
                  <a:pt x="276" y="128"/>
                </a:cubicBezTo>
                <a:cubicBezTo>
                  <a:pt x="279" y="131"/>
                  <a:pt x="284" y="131"/>
                  <a:pt x="287" y="128"/>
                </a:cubicBezTo>
                <a:cubicBezTo>
                  <a:pt x="290" y="125"/>
                  <a:pt x="290" y="120"/>
                  <a:pt x="287" y="117"/>
                </a:cubicBezTo>
                <a:cubicBezTo>
                  <a:pt x="255" y="84"/>
                  <a:pt x="212" y="68"/>
                  <a:pt x="169" y="68"/>
                </a:cubicBezTo>
                <a:close/>
                <a:moveTo>
                  <a:pt x="169" y="136"/>
                </a:moveTo>
                <a:cubicBezTo>
                  <a:pt x="144" y="136"/>
                  <a:pt x="118" y="146"/>
                  <a:pt x="99" y="165"/>
                </a:cubicBezTo>
                <a:cubicBezTo>
                  <a:pt x="96" y="168"/>
                  <a:pt x="96" y="173"/>
                  <a:pt x="99" y="176"/>
                </a:cubicBezTo>
                <a:cubicBezTo>
                  <a:pt x="102" y="179"/>
                  <a:pt x="107" y="179"/>
                  <a:pt x="110" y="176"/>
                </a:cubicBezTo>
                <a:cubicBezTo>
                  <a:pt x="110" y="176"/>
                  <a:pt x="110" y="176"/>
                  <a:pt x="110" y="176"/>
                </a:cubicBezTo>
                <a:cubicBezTo>
                  <a:pt x="127" y="160"/>
                  <a:pt x="148" y="152"/>
                  <a:pt x="169" y="152"/>
                </a:cubicBezTo>
                <a:cubicBezTo>
                  <a:pt x="190" y="152"/>
                  <a:pt x="212" y="160"/>
                  <a:pt x="228" y="176"/>
                </a:cubicBezTo>
                <a:cubicBezTo>
                  <a:pt x="229" y="178"/>
                  <a:pt x="231" y="179"/>
                  <a:pt x="234" y="179"/>
                </a:cubicBezTo>
                <a:cubicBezTo>
                  <a:pt x="236" y="179"/>
                  <a:pt x="238" y="178"/>
                  <a:pt x="239" y="176"/>
                </a:cubicBezTo>
                <a:cubicBezTo>
                  <a:pt x="242" y="173"/>
                  <a:pt x="242" y="168"/>
                  <a:pt x="239" y="165"/>
                </a:cubicBezTo>
                <a:cubicBezTo>
                  <a:pt x="220" y="146"/>
                  <a:pt x="194" y="136"/>
                  <a:pt x="169" y="136"/>
                </a:cubicBezTo>
                <a:close/>
                <a:moveTo>
                  <a:pt x="139" y="217"/>
                </a:moveTo>
                <a:cubicBezTo>
                  <a:pt x="123" y="234"/>
                  <a:pt x="123" y="260"/>
                  <a:pt x="139" y="277"/>
                </a:cubicBezTo>
                <a:cubicBezTo>
                  <a:pt x="156" y="293"/>
                  <a:pt x="183" y="293"/>
                  <a:pt x="199" y="277"/>
                </a:cubicBezTo>
                <a:cubicBezTo>
                  <a:pt x="216" y="260"/>
                  <a:pt x="216" y="234"/>
                  <a:pt x="199" y="217"/>
                </a:cubicBezTo>
                <a:cubicBezTo>
                  <a:pt x="183" y="200"/>
                  <a:pt x="156" y="200"/>
                  <a:pt x="139" y="217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3"/>
          <p:cNvSpPr>
            <a:spLocks noChangeAspect="1" noEditPoints="1"/>
          </p:cNvSpPr>
          <p:nvPr/>
        </p:nvSpPr>
        <p:spPr bwMode="auto">
          <a:xfrm>
            <a:off x="4479925" y="3198813"/>
            <a:ext cx="206375" cy="177800"/>
          </a:xfrm>
          <a:custGeom>
            <a:avLst/>
            <a:gdLst>
              <a:gd name="T0" fmla="*/ 2147483647 w 339"/>
              <a:gd name="T1" fmla="*/ 2147483647 h 293"/>
              <a:gd name="T2" fmla="*/ 2147483647 w 339"/>
              <a:gd name="T3" fmla="*/ 0 h 293"/>
              <a:gd name="T4" fmla="*/ 2147483647 w 339"/>
              <a:gd name="T5" fmla="*/ 2147483647 h 293"/>
              <a:gd name="T6" fmla="*/ 2147483647 w 339"/>
              <a:gd name="T7" fmla="*/ 2147483647 h 293"/>
              <a:gd name="T8" fmla="*/ 2147483647 w 339"/>
              <a:gd name="T9" fmla="*/ 2147483647 h 293"/>
              <a:gd name="T10" fmla="*/ 2147483647 w 339"/>
              <a:gd name="T11" fmla="*/ 2147483647 h 293"/>
              <a:gd name="T12" fmla="*/ 2147483647 w 339"/>
              <a:gd name="T13" fmla="*/ 2147483647 h 293"/>
              <a:gd name="T14" fmla="*/ 2147483647 w 339"/>
              <a:gd name="T15" fmla="*/ 2147483647 h 293"/>
              <a:gd name="T16" fmla="*/ 2147483647 w 339"/>
              <a:gd name="T17" fmla="*/ 2147483647 h 293"/>
              <a:gd name="T18" fmla="*/ 2147483647 w 339"/>
              <a:gd name="T19" fmla="*/ 2147483647 h 293"/>
              <a:gd name="T20" fmla="*/ 2147483647 w 339"/>
              <a:gd name="T21" fmla="*/ 2147483647 h 293"/>
              <a:gd name="T22" fmla="*/ 2147483647 w 339"/>
              <a:gd name="T23" fmla="*/ 2147483647 h 293"/>
              <a:gd name="T24" fmla="*/ 2147483647 w 339"/>
              <a:gd name="T25" fmla="*/ 2147483647 h 293"/>
              <a:gd name="T26" fmla="*/ 2147483647 w 339"/>
              <a:gd name="T27" fmla="*/ 2147483647 h 293"/>
              <a:gd name="T28" fmla="*/ 2147483647 w 339"/>
              <a:gd name="T29" fmla="*/ 2147483647 h 293"/>
              <a:gd name="T30" fmla="*/ 2147483647 w 339"/>
              <a:gd name="T31" fmla="*/ 2147483647 h 293"/>
              <a:gd name="T32" fmla="*/ 2147483647 w 339"/>
              <a:gd name="T33" fmla="*/ 2147483647 h 293"/>
              <a:gd name="T34" fmla="*/ 2147483647 w 339"/>
              <a:gd name="T35" fmla="*/ 2147483647 h 293"/>
              <a:gd name="T36" fmla="*/ 2147483647 w 339"/>
              <a:gd name="T37" fmla="*/ 2147483647 h 293"/>
              <a:gd name="T38" fmla="*/ 2147483647 w 339"/>
              <a:gd name="T39" fmla="*/ 2147483647 h 293"/>
              <a:gd name="T40" fmla="*/ 2147483647 w 339"/>
              <a:gd name="T41" fmla="*/ 2147483647 h 293"/>
              <a:gd name="T42" fmla="*/ 2147483647 w 339"/>
              <a:gd name="T43" fmla="*/ 2147483647 h 293"/>
              <a:gd name="T44" fmla="*/ 2147483647 w 339"/>
              <a:gd name="T45" fmla="*/ 2147483647 h 293"/>
              <a:gd name="T46" fmla="*/ 2147483647 w 339"/>
              <a:gd name="T47" fmla="*/ 2147483647 h 293"/>
              <a:gd name="T48" fmla="*/ 2147483647 w 339"/>
              <a:gd name="T49" fmla="*/ 2147483647 h 293"/>
              <a:gd name="T50" fmla="*/ 2147483647 w 339"/>
              <a:gd name="T51" fmla="*/ 2147483647 h 293"/>
              <a:gd name="T52" fmla="*/ 2147483647 w 339"/>
              <a:gd name="T53" fmla="*/ 2147483647 h 293"/>
              <a:gd name="T54" fmla="*/ 2147483647 w 339"/>
              <a:gd name="T55" fmla="*/ 2147483647 h 293"/>
              <a:gd name="T56" fmla="*/ 2147483647 w 339"/>
              <a:gd name="T57" fmla="*/ 2147483647 h 293"/>
              <a:gd name="T58" fmla="*/ 2147483647 w 339"/>
              <a:gd name="T59" fmla="*/ 2147483647 h 293"/>
              <a:gd name="T60" fmla="*/ 2147483647 w 339"/>
              <a:gd name="T61" fmla="*/ 2147483647 h 293"/>
              <a:gd name="T62" fmla="*/ 2147483647 w 339"/>
              <a:gd name="T63" fmla="*/ 2147483647 h 293"/>
              <a:gd name="T64" fmla="*/ 2147483647 w 339"/>
              <a:gd name="T65" fmla="*/ 2147483647 h 293"/>
              <a:gd name="T66" fmla="*/ 2147483647 w 339"/>
              <a:gd name="T67" fmla="*/ 2147483647 h 293"/>
              <a:gd name="T68" fmla="*/ 2147483647 w 339"/>
              <a:gd name="T69" fmla="*/ 2147483647 h 293"/>
              <a:gd name="T70" fmla="*/ 2147483647 w 339"/>
              <a:gd name="T71" fmla="*/ 2147483647 h 293"/>
              <a:gd name="T72" fmla="*/ 2147483647 w 339"/>
              <a:gd name="T73" fmla="*/ 2147483647 h 29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39"/>
              <a:gd name="T112" fmla="*/ 0 h 293"/>
              <a:gd name="T113" fmla="*/ 339 w 339"/>
              <a:gd name="T114" fmla="*/ 293 h 29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39" h="293">
                <a:moveTo>
                  <a:pt x="335" y="69"/>
                </a:moveTo>
                <a:cubicBezTo>
                  <a:pt x="290" y="23"/>
                  <a:pt x="229" y="0"/>
                  <a:pt x="169" y="0"/>
                </a:cubicBezTo>
                <a:cubicBezTo>
                  <a:pt x="109" y="0"/>
                  <a:pt x="49" y="23"/>
                  <a:pt x="3" y="69"/>
                </a:cubicBezTo>
                <a:cubicBezTo>
                  <a:pt x="0" y="72"/>
                  <a:pt x="0" y="77"/>
                  <a:pt x="3" y="80"/>
                </a:cubicBezTo>
                <a:cubicBezTo>
                  <a:pt x="4" y="82"/>
                  <a:pt x="6" y="82"/>
                  <a:pt x="8" y="82"/>
                </a:cubicBezTo>
                <a:cubicBezTo>
                  <a:pt x="10" y="82"/>
                  <a:pt x="13" y="82"/>
                  <a:pt x="14" y="80"/>
                </a:cubicBezTo>
                <a:cubicBezTo>
                  <a:pt x="57" y="37"/>
                  <a:pt x="113" y="16"/>
                  <a:pt x="169" y="16"/>
                </a:cubicBezTo>
                <a:cubicBezTo>
                  <a:pt x="225" y="16"/>
                  <a:pt x="281" y="37"/>
                  <a:pt x="324" y="80"/>
                </a:cubicBezTo>
                <a:cubicBezTo>
                  <a:pt x="327" y="83"/>
                  <a:pt x="332" y="83"/>
                  <a:pt x="335" y="80"/>
                </a:cubicBezTo>
                <a:cubicBezTo>
                  <a:pt x="339" y="77"/>
                  <a:pt x="339" y="72"/>
                  <a:pt x="335" y="69"/>
                </a:cubicBezTo>
                <a:close/>
                <a:moveTo>
                  <a:pt x="169" y="68"/>
                </a:moveTo>
                <a:cubicBezTo>
                  <a:pt x="126" y="68"/>
                  <a:pt x="84" y="84"/>
                  <a:pt x="51" y="117"/>
                </a:cubicBezTo>
                <a:cubicBezTo>
                  <a:pt x="48" y="120"/>
                  <a:pt x="48" y="125"/>
                  <a:pt x="51" y="128"/>
                </a:cubicBezTo>
                <a:cubicBezTo>
                  <a:pt x="52" y="130"/>
                  <a:pt x="55" y="130"/>
                  <a:pt x="57" y="130"/>
                </a:cubicBezTo>
                <a:cubicBezTo>
                  <a:pt x="59" y="130"/>
                  <a:pt x="61" y="130"/>
                  <a:pt x="62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92" y="99"/>
                  <a:pt x="130" y="84"/>
                  <a:pt x="169" y="84"/>
                </a:cubicBezTo>
                <a:cubicBezTo>
                  <a:pt x="208" y="84"/>
                  <a:pt x="246" y="99"/>
                  <a:pt x="276" y="128"/>
                </a:cubicBezTo>
                <a:cubicBezTo>
                  <a:pt x="279" y="131"/>
                  <a:pt x="284" y="131"/>
                  <a:pt x="287" y="128"/>
                </a:cubicBezTo>
                <a:cubicBezTo>
                  <a:pt x="290" y="125"/>
                  <a:pt x="290" y="120"/>
                  <a:pt x="287" y="117"/>
                </a:cubicBezTo>
                <a:cubicBezTo>
                  <a:pt x="255" y="84"/>
                  <a:pt x="212" y="68"/>
                  <a:pt x="169" y="68"/>
                </a:cubicBezTo>
                <a:close/>
                <a:moveTo>
                  <a:pt x="169" y="136"/>
                </a:moveTo>
                <a:cubicBezTo>
                  <a:pt x="144" y="136"/>
                  <a:pt x="118" y="146"/>
                  <a:pt x="99" y="165"/>
                </a:cubicBezTo>
                <a:cubicBezTo>
                  <a:pt x="96" y="168"/>
                  <a:pt x="96" y="173"/>
                  <a:pt x="99" y="176"/>
                </a:cubicBezTo>
                <a:cubicBezTo>
                  <a:pt x="102" y="179"/>
                  <a:pt x="107" y="179"/>
                  <a:pt x="110" y="176"/>
                </a:cubicBezTo>
                <a:cubicBezTo>
                  <a:pt x="110" y="176"/>
                  <a:pt x="110" y="176"/>
                  <a:pt x="110" y="176"/>
                </a:cubicBezTo>
                <a:cubicBezTo>
                  <a:pt x="127" y="160"/>
                  <a:pt x="148" y="152"/>
                  <a:pt x="169" y="152"/>
                </a:cubicBezTo>
                <a:cubicBezTo>
                  <a:pt x="190" y="152"/>
                  <a:pt x="212" y="160"/>
                  <a:pt x="228" y="176"/>
                </a:cubicBezTo>
                <a:cubicBezTo>
                  <a:pt x="229" y="178"/>
                  <a:pt x="231" y="179"/>
                  <a:pt x="234" y="179"/>
                </a:cubicBezTo>
                <a:cubicBezTo>
                  <a:pt x="236" y="179"/>
                  <a:pt x="238" y="178"/>
                  <a:pt x="239" y="176"/>
                </a:cubicBezTo>
                <a:cubicBezTo>
                  <a:pt x="242" y="173"/>
                  <a:pt x="242" y="168"/>
                  <a:pt x="239" y="165"/>
                </a:cubicBezTo>
                <a:cubicBezTo>
                  <a:pt x="220" y="146"/>
                  <a:pt x="194" y="136"/>
                  <a:pt x="169" y="136"/>
                </a:cubicBezTo>
                <a:close/>
                <a:moveTo>
                  <a:pt x="139" y="217"/>
                </a:moveTo>
                <a:cubicBezTo>
                  <a:pt x="123" y="234"/>
                  <a:pt x="123" y="260"/>
                  <a:pt x="139" y="277"/>
                </a:cubicBezTo>
                <a:cubicBezTo>
                  <a:pt x="156" y="293"/>
                  <a:pt x="183" y="293"/>
                  <a:pt x="199" y="277"/>
                </a:cubicBezTo>
                <a:cubicBezTo>
                  <a:pt x="216" y="260"/>
                  <a:pt x="216" y="234"/>
                  <a:pt x="199" y="217"/>
                </a:cubicBezTo>
                <a:cubicBezTo>
                  <a:pt x="183" y="200"/>
                  <a:pt x="156" y="200"/>
                  <a:pt x="139" y="217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3"/>
          <p:cNvSpPr>
            <a:spLocks noChangeAspect="1" noEditPoints="1"/>
          </p:cNvSpPr>
          <p:nvPr/>
        </p:nvSpPr>
        <p:spPr bwMode="auto">
          <a:xfrm>
            <a:off x="5478463" y="3378200"/>
            <a:ext cx="206375" cy="177800"/>
          </a:xfrm>
          <a:custGeom>
            <a:avLst/>
            <a:gdLst>
              <a:gd name="T0" fmla="*/ 2147483647 w 339"/>
              <a:gd name="T1" fmla="*/ 2147483647 h 293"/>
              <a:gd name="T2" fmla="*/ 2147483647 w 339"/>
              <a:gd name="T3" fmla="*/ 0 h 293"/>
              <a:gd name="T4" fmla="*/ 2147483647 w 339"/>
              <a:gd name="T5" fmla="*/ 2147483647 h 293"/>
              <a:gd name="T6" fmla="*/ 2147483647 w 339"/>
              <a:gd name="T7" fmla="*/ 2147483647 h 293"/>
              <a:gd name="T8" fmla="*/ 2147483647 w 339"/>
              <a:gd name="T9" fmla="*/ 2147483647 h 293"/>
              <a:gd name="T10" fmla="*/ 2147483647 w 339"/>
              <a:gd name="T11" fmla="*/ 2147483647 h 293"/>
              <a:gd name="T12" fmla="*/ 2147483647 w 339"/>
              <a:gd name="T13" fmla="*/ 2147483647 h 293"/>
              <a:gd name="T14" fmla="*/ 2147483647 w 339"/>
              <a:gd name="T15" fmla="*/ 2147483647 h 293"/>
              <a:gd name="T16" fmla="*/ 2147483647 w 339"/>
              <a:gd name="T17" fmla="*/ 2147483647 h 293"/>
              <a:gd name="T18" fmla="*/ 2147483647 w 339"/>
              <a:gd name="T19" fmla="*/ 2147483647 h 293"/>
              <a:gd name="T20" fmla="*/ 2147483647 w 339"/>
              <a:gd name="T21" fmla="*/ 2147483647 h 293"/>
              <a:gd name="T22" fmla="*/ 2147483647 w 339"/>
              <a:gd name="T23" fmla="*/ 2147483647 h 293"/>
              <a:gd name="T24" fmla="*/ 2147483647 w 339"/>
              <a:gd name="T25" fmla="*/ 2147483647 h 293"/>
              <a:gd name="T26" fmla="*/ 2147483647 w 339"/>
              <a:gd name="T27" fmla="*/ 2147483647 h 293"/>
              <a:gd name="T28" fmla="*/ 2147483647 w 339"/>
              <a:gd name="T29" fmla="*/ 2147483647 h 293"/>
              <a:gd name="T30" fmla="*/ 2147483647 w 339"/>
              <a:gd name="T31" fmla="*/ 2147483647 h 293"/>
              <a:gd name="T32" fmla="*/ 2147483647 w 339"/>
              <a:gd name="T33" fmla="*/ 2147483647 h 293"/>
              <a:gd name="T34" fmla="*/ 2147483647 w 339"/>
              <a:gd name="T35" fmla="*/ 2147483647 h 293"/>
              <a:gd name="T36" fmla="*/ 2147483647 w 339"/>
              <a:gd name="T37" fmla="*/ 2147483647 h 293"/>
              <a:gd name="T38" fmla="*/ 2147483647 w 339"/>
              <a:gd name="T39" fmla="*/ 2147483647 h 293"/>
              <a:gd name="T40" fmla="*/ 2147483647 w 339"/>
              <a:gd name="T41" fmla="*/ 2147483647 h 293"/>
              <a:gd name="T42" fmla="*/ 2147483647 w 339"/>
              <a:gd name="T43" fmla="*/ 2147483647 h 293"/>
              <a:gd name="T44" fmla="*/ 2147483647 w 339"/>
              <a:gd name="T45" fmla="*/ 2147483647 h 293"/>
              <a:gd name="T46" fmla="*/ 2147483647 w 339"/>
              <a:gd name="T47" fmla="*/ 2147483647 h 293"/>
              <a:gd name="T48" fmla="*/ 2147483647 w 339"/>
              <a:gd name="T49" fmla="*/ 2147483647 h 293"/>
              <a:gd name="T50" fmla="*/ 2147483647 w 339"/>
              <a:gd name="T51" fmla="*/ 2147483647 h 293"/>
              <a:gd name="T52" fmla="*/ 2147483647 w 339"/>
              <a:gd name="T53" fmla="*/ 2147483647 h 293"/>
              <a:gd name="T54" fmla="*/ 2147483647 w 339"/>
              <a:gd name="T55" fmla="*/ 2147483647 h 293"/>
              <a:gd name="T56" fmla="*/ 2147483647 w 339"/>
              <a:gd name="T57" fmla="*/ 2147483647 h 293"/>
              <a:gd name="T58" fmla="*/ 2147483647 w 339"/>
              <a:gd name="T59" fmla="*/ 2147483647 h 293"/>
              <a:gd name="T60" fmla="*/ 2147483647 w 339"/>
              <a:gd name="T61" fmla="*/ 2147483647 h 293"/>
              <a:gd name="T62" fmla="*/ 2147483647 w 339"/>
              <a:gd name="T63" fmla="*/ 2147483647 h 293"/>
              <a:gd name="T64" fmla="*/ 2147483647 w 339"/>
              <a:gd name="T65" fmla="*/ 2147483647 h 293"/>
              <a:gd name="T66" fmla="*/ 2147483647 w 339"/>
              <a:gd name="T67" fmla="*/ 2147483647 h 293"/>
              <a:gd name="T68" fmla="*/ 2147483647 w 339"/>
              <a:gd name="T69" fmla="*/ 2147483647 h 293"/>
              <a:gd name="T70" fmla="*/ 2147483647 w 339"/>
              <a:gd name="T71" fmla="*/ 2147483647 h 293"/>
              <a:gd name="T72" fmla="*/ 2147483647 w 339"/>
              <a:gd name="T73" fmla="*/ 2147483647 h 29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39"/>
              <a:gd name="T112" fmla="*/ 0 h 293"/>
              <a:gd name="T113" fmla="*/ 339 w 339"/>
              <a:gd name="T114" fmla="*/ 293 h 29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39" h="293">
                <a:moveTo>
                  <a:pt x="335" y="69"/>
                </a:moveTo>
                <a:cubicBezTo>
                  <a:pt x="290" y="23"/>
                  <a:pt x="229" y="0"/>
                  <a:pt x="169" y="0"/>
                </a:cubicBezTo>
                <a:cubicBezTo>
                  <a:pt x="109" y="0"/>
                  <a:pt x="49" y="23"/>
                  <a:pt x="3" y="69"/>
                </a:cubicBezTo>
                <a:cubicBezTo>
                  <a:pt x="0" y="72"/>
                  <a:pt x="0" y="77"/>
                  <a:pt x="3" y="80"/>
                </a:cubicBezTo>
                <a:cubicBezTo>
                  <a:pt x="4" y="82"/>
                  <a:pt x="6" y="82"/>
                  <a:pt x="8" y="82"/>
                </a:cubicBezTo>
                <a:cubicBezTo>
                  <a:pt x="10" y="82"/>
                  <a:pt x="13" y="82"/>
                  <a:pt x="14" y="80"/>
                </a:cubicBezTo>
                <a:cubicBezTo>
                  <a:pt x="57" y="37"/>
                  <a:pt x="113" y="16"/>
                  <a:pt x="169" y="16"/>
                </a:cubicBezTo>
                <a:cubicBezTo>
                  <a:pt x="225" y="16"/>
                  <a:pt x="281" y="37"/>
                  <a:pt x="324" y="80"/>
                </a:cubicBezTo>
                <a:cubicBezTo>
                  <a:pt x="327" y="83"/>
                  <a:pt x="332" y="83"/>
                  <a:pt x="335" y="80"/>
                </a:cubicBezTo>
                <a:cubicBezTo>
                  <a:pt x="339" y="77"/>
                  <a:pt x="339" y="72"/>
                  <a:pt x="335" y="69"/>
                </a:cubicBezTo>
                <a:close/>
                <a:moveTo>
                  <a:pt x="169" y="68"/>
                </a:moveTo>
                <a:cubicBezTo>
                  <a:pt x="126" y="68"/>
                  <a:pt x="84" y="84"/>
                  <a:pt x="51" y="117"/>
                </a:cubicBezTo>
                <a:cubicBezTo>
                  <a:pt x="48" y="120"/>
                  <a:pt x="48" y="125"/>
                  <a:pt x="51" y="128"/>
                </a:cubicBezTo>
                <a:cubicBezTo>
                  <a:pt x="52" y="130"/>
                  <a:pt x="55" y="130"/>
                  <a:pt x="57" y="130"/>
                </a:cubicBezTo>
                <a:cubicBezTo>
                  <a:pt x="59" y="130"/>
                  <a:pt x="61" y="130"/>
                  <a:pt x="62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92" y="99"/>
                  <a:pt x="130" y="84"/>
                  <a:pt x="169" y="84"/>
                </a:cubicBezTo>
                <a:cubicBezTo>
                  <a:pt x="208" y="84"/>
                  <a:pt x="246" y="99"/>
                  <a:pt x="276" y="128"/>
                </a:cubicBezTo>
                <a:cubicBezTo>
                  <a:pt x="279" y="131"/>
                  <a:pt x="284" y="131"/>
                  <a:pt x="287" y="128"/>
                </a:cubicBezTo>
                <a:cubicBezTo>
                  <a:pt x="290" y="125"/>
                  <a:pt x="290" y="120"/>
                  <a:pt x="287" y="117"/>
                </a:cubicBezTo>
                <a:cubicBezTo>
                  <a:pt x="255" y="84"/>
                  <a:pt x="212" y="68"/>
                  <a:pt x="169" y="68"/>
                </a:cubicBezTo>
                <a:close/>
                <a:moveTo>
                  <a:pt x="169" y="136"/>
                </a:moveTo>
                <a:cubicBezTo>
                  <a:pt x="144" y="136"/>
                  <a:pt x="118" y="146"/>
                  <a:pt x="99" y="165"/>
                </a:cubicBezTo>
                <a:cubicBezTo>
                  <a:pt x="96" y="168"/>
                  <a:pt x="96" y="173"/>
                  <a:pt x="99" y="176"/>
                </a:cubicBezTo>
                <a:cubicBezTo>
                  <a:pt x="102" y="179"/>
                  <a:pt x="107" y="179"/>
                  <a:pt x="110" y="176"/>
                </a:cubicBezTo>
                <a:cubicBezTo>
                  <a:pt x="110" y="176"/>
                  <a:pt x="110" y="176"/>
                  <a:pt x="110" y="176"/>
                </a:cubicBezTo>
                <a:cubicBezTo>
                  <a:pt x="127" y="160"/>
                  <a:pt x="148" y="152"/>
                  <a:pt x="169" y="152"/>
                </a:cubicBezTo>
                <a:cubicBezTo>
                  <a:pt x="190" y="152"/>
                  <a:pt x="212" y="160"/>
                  <a:pt x="228" y="176"/>
                </a:cubicBezTo>
                <a:cubicBezTo>
                  <a:pt x="229" y="178"/>
                  <a:pt x="231" y="179"/>
                  <a:pt x="234" y="179"/>
                </a:cubicBezTo>
                <a:cubicBezTo>
                  <a:pt x="236" y="179"/>
                  <a:pt x="238" y="178"/>
                  <a:pt x="239" y="176"/>
                </a:cubicBezTo>
                <a:cubicBezTo>
                  <a:pt x="242" y="173"/>
                  <a:pt x="242" y="168"/>
                  <a:pt x="239" y="165"/>
                </a:cubicBezTo>
                <a:cubicBezTo>
                  <a:pt x="220" y="146"/>
                  <a:pt x="194" y="136"/>
                  <a:pt x="169" y="136"/>
                </a:cubicBezTo>
                <a:close/>
                <a:moveTo>
                  <a:pt x="139" y="217"/>
                </a:moveTo>
                <a:cubicBezTo>
                  <a:pt x="123" y="234"/>
                  <a:pt x="123" y="260"/>
                  <a:pt x="139" y="277"/>
                </a:cubicBezTo>
                <a:cubicBezTo>
                  <a:pt x="156" y="293"/>
                  <a:pt x="183" y="293"/>
                  <a:pt x="199" y="277"/>
                </a:cubicBezTo>
                <a:cubicBezTo>
                  <a:pt x="216" y="260"/>
                  <a:pt x="216" y="234"/>
                  <a:pt x="199" y="217"/>
                </a:cubicBezTo>
                <a:cubicBezTo>
                  <a:pt x="183" y="200"/>
                  <a:pt x="156" y="200"/>
                  <a:pt x="139" y="217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3"/>
          <p:cNvSpPr>
            <a:spLocks noChangeAspect="1" noEditPoints="1"/>
          </p:cNvSpPr>
          <p:nvPr/>
        </p:nvSpPr>
        <p:spPr bwMode="auto">
          <a:xfrm>
            <a:off x="4686300" y="4592638"/>
            <a:ext cx="206375" cy="177800"/>
          </a:xfrm>
          <a:custGeom>
            <a:avLst/>
            <a:gdLst>
              <a:gd name="T0" fmla="*/ 2147483647 w 339"/>
              <a:gd name="T1" fmla="*/ 2147483647 h 293"/>
              <a:gd name="T2" fmla="*/ 2147483647 w 339"/>
              <a:gd name="T3" fmla="*/ 0 h 293"/>
              <a:gd name="T4" fmla="*/ 2147483647 w 339"/>
              <a:gd name="T5" fmla="*/ 2147483647 h 293"/>
              <a:gd name="T6" fmla="*/ 2147483647 w 339"/>
              <a:gd name="T7" fmla="*/ 2147483647 h 293"/>
              <a:gd name="T8" fmla="*/ 2147483647 w 339"/>
              <a:gd name="T9" fmla="*/ 2147483647 h 293"/>
              <a:gd name="T10" fmla="*/ 2147483647 w 339"/>
              <a:gd name="T11" fmla="*/ 2147483647 h 293"/>
              <a:gd name="T12" fmla="*/ 2147483647 w 339"/>
              <a:gd name="T13" fmla="*/ 2147483647 h 293"/>
              <a:gd name="T14" fmla="*/ 2147483647 w 339"/>
              <a:gd name="T15" fmla="*/ 2147483647 h 293"/>
              <a:gd name="T16" fmla="*/ 2147483647 w 339"/>
              <a:gd name="T17" fmla="*/ 2147483647 h 293"/>
              <a:gd name="T18" fmla="*/ 2147483647 w 339"/>
              <a:gd name="T19" fmla="*/ 2147483647 h 293"/>
              <a:gd name="T20" fmla="*/ 2147483647 w 339"/>
              <a:gd name="T21" fmla="*/ 2147483647 h 293"/>
              <a:gd name="T22" fmla="*/ 2147483647 w 339"/>
              <a:gd name="T23" fmla="*/ 2147483647 h 293"/>
              <a:gd name="T24" fmla="*/ 2147483647 w 339"/>
              <a:gd name="T25" fmla="*/ 2147483647 h 293"/>
              <a:gd name="T26" fmla="*/ 2147483647 w 339"/>
              <a:gd name="T27" fmla="*/ 2147483647 h 293"/>
              <a:gd name="T28" fmla="*/ 2147483647 w 339"/>
              <a:gd name="T29" fmla="*/ 2147483647 h 293"/>
              <a:gd name="T30" fmla="*/ 2147483647 w 339"/>
              <a:gd name="T31" fmla="*/ 2147483647 h 293"/>
              <a:gd name="T32" fmla="*/ 2147483647 w 339"/>
              <a:gd name="T33" fmla="*/ 2147483647 h 293"/>
              <a:gd name="T34" fmla="*/ 2147483647 w 339"/>
              <a:gd name="T35" fmla="*/ 2147483647 h 293"/>
              <a:gd name="T36" fmla="*/ 2147483647 w 339"/>
              <a:gd name="T37" fmla="*/ 2147483647 h 293"/>
              <a:gd name="T38" fmla="*/ 2147483647 w 339"/>
              <a:gd name="T39" fmla="*/ 2147483647 h 293"/>
              <a:gd name="T40" fmla="*/ 2147483647 w 339"/>
              <a:gd name="T41" fmla="*/ 2147483647 h 293"/>
              <a:gd name="T42" fmla="*/ 2147483647 w 339"/>
              <a:gd name="T43" fmla="*/ 2147483647 h 293"/>
              <a:gd name="T44" fmla="*/ 2147483647 w 339"/>
              <a:gd name="T45" fmla="*/ 2147483647 h 293"/>
              <a:gd name="T46" fmla="*/ 2147483647 w 339"/>
              <a:gd name="T47" fmla="*/ 2147483647 h 293"/>
              <a:gd name="T48" fmla="*/ 2147483647 w 339"/>
              <a:gd name="T49" fmla="*/ 2147483647 h 293"/>
              <a:gd name="T50" fmla="*/ 2147483647 w 339"/>
              <a:gd name="T51" fmla="*/ 2147483647 h 293"/>
              <a:gd name="T52" fmla="*/ 2147483647 w 339"/>
              <a:gd name="T53" fmla="*/ 2147483647 h 293"/>
              <a:gd name="T54" fmla="*/ 2147483647 w 339"/>
              <a:gd name="T55" fmla="*/ 2147483647 h 293"/>
              <a:gd name="T56" fmla="*/ 2147483647 w 339"/>
              <a:gd name="T57" fmla="*/ 2147483647 h 293"/>
              <a:gd name="T58" fmla="*/ 2147483647 w 339"/>
              <a:gd name="T59" fmla="*/ 2147483647 h 293"/>
              <a:gd name="T60" fmla="*/ 2147483647 w 339"/>
              <a:gd name="T61" fmla="*/ 2147483647 h 293"/>
              <a:gd name="T62" fmla="*/ 2147483647 w 339"/>
              <a:gd name="T63" fmla="*/ 2147483647 h 293"/>
              <a:gd name="T64" fmla="*/ 2147483647 w 339"/>
              <a:gd name="T65" fmla="*/ 2147483647 h 293"/>
              <a:gd name="T66" fmla="*/ 2147483647 w 339"/>
              <a:gd name="T67" fmla="*/ 2147483647 h 293"/>
              <a:gd name="T68" fmla="*/ 2147483647 w 339"/>
              <a:gd name="T69" fmla="*/ 2147483647 h 293"/>
              <a:gd name="T70" fmla="*/ 2147483647 w 339"/>
              <a:gd name="T71" fmla="*/ 2147483647 h 293"/>
              <a:gd name="T72" fmla="*/ 2147483647 w 339"/>
              <a:gd name="T73" fmla="*/ 2147483647 h 29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39"/>
              <a:gd name="T112" fmla="*/ 0 h 293"/>
              <a:gd name="T113" fmla="*/ 339 w 339"/>
              <a:gd name="T114" fmla="*/ 293 h 29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39" h="293">
                <a:moveTo>
                  <a:pt x="335" y="69"/>
                </a:moveTo>
                <a:cubicBezTo>
                  <a:pt x="290" y="23"/>
                  <a:pt x="229" y="0"/>
                  <a:pt x="169" y="0"/>
                </a:cubicBezTo>
                <a:cubicBezTo>
                  <a:pt x="109" y="0"/>
                  <a:pt x="49" y="23"/>
                  <a:pt x="3" y="69"/>
                </a:cubicBezTo>
                <a:cubicBezTo>
                  <a:pt x="0" y="72"/>
                  <a:pt x="0" y="77"/>
                  <a:pt x="3" y="80"/>
                </a:cubicBezTo>
                <a:cubicBezTo>
                  <a:pt x="4" y="82"/>
                  <a:pt x="6" y="82"/>
                  <a:pt x="8" y="82"/>
                </a:cubicBezTo>
                <a:cubicBezTo>
                  <a:pt x="10" y="82"/>
                  <a:pt x="13" y="82"/>
                  <a:pt x="14" y="80"/>
                </a:cubicBezTo>
                <a:cubicBezTo>
                  <a:pt x="57" y="37"/>
                  <a:pt x="113" y="16"/>
                  <a:pt x="169" y="16"/>
                </a:cubicBezTo>
                <a:cubicBezTo>
                  <a:pt x="225" y="16"/>
                  <a:pt x="281" y="37"/>
                  <a:pt x="324" y="80"/>
                </a:cubicBezTo>
                <a:cubicBezTo>
                  <a:pt x="327" y="83"/>
                  <a:pt x="332" y="83"/>
                  <a:pt x="335" y="80"/>
                </a:cubicBezTo>
                <a:cubicBezTo>
                  <a:pt x="339" y="77"/>
                  <a:pt x="339" y="72"/>
                  <a:pt x="335" y="69"/>
                </a:cubicBezTo>
                <a:close/>
                <a:moveTo>
                  <a:pt x="169" y="68"/>
                </a:moveTo>
                <a:cubicBezTo>
                  <a:pt x="126" y="68"/>
                  <a:pt x="84" y="84"/>
                  <a:pt x="51" y="117"/>
                </a:cubicBezTo>
                <a:cubicBezTo>
                  <a:pt x="48" y="120"/>
                  <a:pt x="48" y="125"/>
                  <a:pt x="51" y="128"/>
                </a:cubicBezTo>
                <a:cubicBezTo>
                  <a:pt x="52" y="130"/>
                  <a:pt x="55" y="130"/>
                  <a:pt x="57" y="130"/>
                </a:cubicBezTo>
                <a:cubicBezTo>
                  <a:pt x="59" y="130"/>
                  <a:pt x="61" y="130"/>
                  <a:pt x="62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92" y="99"/>
                  <a:pt x="130" y="84"/>
                  <a:pt x="169" y="84"/>
                </a:cubicBezTo>
                <a:cubicBezTo>
                  <a:pt x="208" y="84"/>
                  <a:pt x="246" y="99"/>
                  <a:pt x="276" y="128"/>
                </a:cubicBezTo>
                <a:cubicBezTo>
                  <a:pt x="279" y="131"/>
                  <a:pt x="284" y="131"/>
                  <a:pt x="287" y="128"/>
                </a:cubicBezTo>
                <a:cubicBezTo>
                  <a:pt x="290" y="125"/>
                  <a:pt x="290" y="120"/>
                  <a:pt x="287" y="117"/>
                </a:cubicBezTo>
                <a:cubicBezTo>
                  <a:pt x="255" y="84"/>
                  <a:pt x="212" y="68"/>
                  <a:pt x="169" y="68"/>
                </a:cubicBezTo>
                <a:close/>
                <a:moveTo>
                  <a:pt x="169" y="136"/>
                </a:moveTo>
                <a:cubicBezTo>
                  <a:pt x="144" y="136"/>
                  <a:pt x="118" y="146"/>
                  <a:pt x="99" y="165"/>
                </a:cubicBezTo>
                <a:cubicBezTo>
                  <a:pt x="96" y="168"/>
                  <a:pt x="96" y="173"/>
                  <a:pt x="99" y="176"/>
                </a:cubicBezTo>
                <a:cubicBezTo>
                  <a:pt x="102" y="179"/>
                  <a:pt x="107" y="179"/>
                  <a:pt x="110" y="176"/>
                </a:cubicBezTo>
                <a:cubicBezTo>
                  <a:pt x="110" y="176"/>
                  <a:pt x="110" y="176"/>
                  <a:pt x="110" y="176"/>
                </a:cubicBezTo>
                <a:cubicBezTo>
                  <a:pt x="127" y="160"/>
                  <a:pt x="148" y="152"/>
                  <a:pt x="169" y="152"/>
                </a:cubicBezTo>
                <a:cubicBezTo>
                  <a:pt x="190" y="152"/>
                  <a:pt x="212" y="160"/>
                  <a:pt x="228" y="176"/>
                </a:cubicBezTo>
                <a:cubicBezTo>
                  <a:pt x="229" y="178"/>
                  <a:pt x="231" y="179"/>
                  <a:pt x="234" y="179"/>
                </a:cubicBezTo>
                <a:cubicBezTo>
                  <a:pt x="236" y="179"/>
                  <a:pt x="238" y="178"/>
                  <a:pt x="239" y="176"/>
                </a:cubicBezTo>
                <a:cubicBezTo>
                  <a:pt x="242" y="173"/>
                  <a:pt x="242" y="168"/>
                  <a:pt x="239" y="165"/>
                </a:cubicBezTo>
                <a:cubicBezTo>
                  <a:pt x="220" y="146"/>
                  <a:pt x="194" y="136"/>
                  <a:pt x="169" y="136"/>
                </a:cubicBezTo>
                <a:close/>
                <a:moveTo>
                  <a:pt x="139" y="217"/>
                </a:moveTo>
                <a:cubicBezTo>
                  <a:pt x="123" y="234"/>
                  <a:pt x="123" y="260"/>
                  <a:pt x="139" y="277"/>
                </a:cubicBezTo>
                <a:cubicBezTo>
                  <a:pt x="156" y="293"/>
                  <a:pt x="183" y="293"/>
                  <a:pt x="199" y="277"/>
                </a:cubicBezTo>
                <a:cubicBezTo>
                  <a:pt x="216" y="260"/>
                  <a:pt x="216" y="234"/>
                  <a:pt x="199" y="217"/>
                </a:cubicBezTo>
                <a:cubicBezTo>
                  <a:pt x="183" y="200"/>
                  <a:pt x="156" y="200"/>
                  <a:pt x="139" y="217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3"/>
          <p:cNvSpPr>
            <a:spLocks noChangeAspect="1" noEditPoints="1"/>
          </p:cNvSpPr>
          <p:nvPr/>
        </p:nvSpPr>
        <p:spPr bwMode="auto">
          <a:xfrm>
            <a:off x="4084638" y="3860800"/>
            <a:ext cx="206375" cy="177800"/>
          </a:xfrm>
          <a:custGeom>
            <a:avLst/>
            <a:gdLst>
              <a:gd name="T0" fmla="*/ 2147483647 w 339"/>
              <a:gd name="T1" fmla="*/ 2147483647 h 293"/>
              <a:gd name="T2" fmla="*/ 2147483647 w 339"/>
              <a:gd name="T3" fmla="*/ 0 h 293"/>
              <a:gd name="T4" fmla="*/ 2147483647 w 339"/>
              <a:gd name="T5" fmla="*/ 2147483647 h 293"/>
              <a:gd name="T6" fmla="*/ 2147483647 w 339"/>
              <a:gd name="T7" fmla="*/ 2147483647 h 293"/>
              <a:gd name="T8" fmla="*/ 2147483647 w 339"/>
              <a:gd name="T9" fmla="*/ 2147483647 h 293"/>
              <a:gd name="T10" fmla="*/ 2147483647 w 339"/>
              <a:gd name="T11" fmla="*/ 2147483647 h 293"/>
              <a:gd name="T12" fmla="*/ 2147483647 w 339"/>
              <a:gd name="T13" fmla="*/ 2147483647 h 293"/>
              <a:gd name="T14" fmla="*/ 2147483647 w 339"/>
              <a:gd name="T15" fmla="*/ 2147483647 h 293"/>
              <a:gd name="T16" fmla="*/ 2147483647 w 339"/>
              <a:gd name="T17" fmla="*/ 2147483647 h 293"/>
              <a:gd name="T18" fmla="*/ 2147483647 w 339"/>
              <a:gd name="T19" fmla="*/ 2147483647 h 293"/>
              <a:gd name="T20" fmla="*/ 2147483647 w 339"/>
              <a:gd name="T21" fmla="*/ 2147483647 h 293"/>
              <a:gd name="T22" fmla="*/ 2147483647 w 339"/>
              <a:gd name="T23" fmla="*/ 2147483647 h 293"/>
              <a:gd name="T24" fmla="*/ 2147483647 w 339"/>
              <a:gd name="T25" fmla="*/ 2147483647 h 293"/>
              <a:gd name="T26" fmla="*/ 2147483647 w 339"/>
              <a:gd name="T27" fmla="*/ 2147483647 h 293"/>
              <a:gd name="T28" fmla="*/ 2147483647 w 339"/>
              <a:gd name="T29" fmla="*/ 2147483647 h 293"/>
              <a:gd name="T30" fmla="*/ 2147483647 w 339"/>
              <a:gd name="T31" fmla="*/ 2147483647 h 293"/>
              <a:gd name="T32" fmla="*/ 2147483647 w 339"/>
              <a:gd name="T33" fmla="*/ 2147483647 h 293"/>
              <a:gd name="T34" fmla="*/ 2147483647 w 339"/>
              <a:gd name="T35" fmla="*/ 2147483647 h 293"/>
              <a:gd name="T36" fmla="*/ 2147483647 w 339"/>
              <a:gd name="T37" fmla="*/ 2147483647 h 293"/>
              <a:gd name="T38" fmla="*/ 2147483647 w 339"/>
              <a:gd name="T39" fmla="*/ 2147483647 h 293"/>
              <a:gd name="T40" fmla="*/ 2147483647 w 339"/>
              <a:gd name="T41" fmla="*/ 2147483647 h 293"/>
              <a:gd name="T42" fmla="*/ 2147483647 w 339"/>
              <a:gd name="T43" fmla="*/ 2147483647 h 293"/>
              <a:gd name="T44" fmla="*/ 2147483647 w 339"/>
              <a:gd name="T45" fmla="*/ 2147483647 h 293"/>
              <a:gd name="T46" fmla="*/ 2147483647 w 339"/>
              <a:gd name="T47" fmla="*/ 2147483647 h 293"/>
              <a:gd name="T48" fmla="*/ 2147483647 w 339"/>
              <a:gd name="T49" fmla="*/ 2147483647 h 293"/>
              <a:gd name="T50" fmla="*/ 2147483647 w 339"/>
              <a:gd name="T51" fmla="*/ 2147483647 h 293"/>
              <a:gd name="T52" fmla="*/ 2147483647 w 339"/>
              <a:gd name="T53" fmla="*/ 2147483647 h 293"/>
              <a:gd name="T54" fmla="*/ 2147483647 w 339"/>
              <a:gd name="T55" fmla="*/ 2147483647 h 293"/>
              <a:gd name="T56" fmla="*/ 2147483647 w 339"/>
              <a:gd name="T57" fmla="*/ 2147483647 h 293"/>
              <a:gd name="T58" fmla="*/ 2147483647 w 339"/>
              <a:gd name="T59" fmla="*/ 2147483647 h 293"/>
              <a:gd name="T60" fmla="*/ 2147483647 w 339"/>
              <a:gd name="T61" fmla="*/ 2147483647 h 293"/>
              <a:gd name="T62" fmla="*/ 2147483647 w 339"/>
              <a:gd name="T63" fmla="*/ 2147483647 h 293"/>
              <a:gd name="T64" fmla="*/ 2147483647 w 339"/>
              <a:gd name="T65" fmla="*/ 2147483647 h 293"/>
              <a:gd name="T66" fmla="*/ 2147483647 w 339"/>
              <a:gd name="T67" fmla="*/ 2147483647 h 293"/>
              <a:gd name="T68" fmla="*/ 2147483647 w 339"/>
              <a:gd name="T69" fmla="*/ 2147483647 h 293"/>
              <a:gd name="T70" fmla="*/ 2147483647 w 339"/>
              <a:gd name="T71" fmla="*/ 2147483647 h 293"/>
              <a:gd name="T72" fmla="*/ 2147483647 w 339"/>
              <a:gd name="T73" fmla="*/ 2147483647 h 29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39"/>
              <a:gd name="T112" fmla="*/ 0 h 293"/>
              <a:gd name="T113" fmla="*/ 339 w 339"/>
              <a:gd name="T114" fmla="*/ 293 h 29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39" h="293">
                <a:moveTo>
                  <a:pt x="335" y="69"/>
                </a:moveTo>
                <a:cubicBezTo>
                  <a:pt x="290" y="23"/>
                  <a:pt x="229" y="0"/>
                  <a:pt x="169" y="0"/>
                </a:cubicBezTo>
                <a:cubicBezTo>
                  <a:pt x="109" y="0"/>
                  <a:pt x="49" y="23"/>
                  <a:pt x="3" y="69"/>
                </a:cubicBezTo>
                <a:cubicBezTo>
                  <a:pt x="0" y="72"/>
                  <a:pt x="0" y="77"/>
                  <a:pt x="3" y="80"/>
                </a:cubicBezTo>
                <a:cubicBezTo>
                  <a:pt x="4" y="82"/>
                  <a:pt x="6" y="82"/>
                  <a:pt x="8" y="82"/>
                </a:cubicBezTo>
                <a:cubicBezTo>
                  <a:pt x="10" y="82"/>
                  <a:pt x="13" y="82"/>
                  <a:pt x="14" y="80"/>
                </a:cubicBezTo>
                <a:cubicBezTo>
                  <a:pt x="57" y="37"/>
                  <a:pt x="113" y="16"/>
                  <a:pt x="169" y="16"/>
                </a:cubicBezTo>
                <a:cubicBezTo>
                  <a:pt x="225" y="16"/>
                  <a:pt x="281" y="37"/>
                  <a:pt x="324" y="80"/>
                </a:cubicBezTo>
                <a:cubicBezTo>
                  <a:pt x="327" y="83"/>
                  <a:pt x="332" y="83"/>
                  <a:pt x="335" y="80"/>
                </a:cubicBezTo>
                <a:cubicBezTo>
                  <a:pt x="339" y="77"/>
                  <a:pt x="339" y="72"/>
                  <a:pt x="335" y="69"/>
                </a:cubicBezTo>
                <a:close/>
                <a:moveTo>
                  <a:pt x="169" y="68"/>
                </a:moveTo>
                <a:cubicBezTo>
                  <a:pt x="126" y="68"/>
                  <a:pt x="84" y="84"/>
                  <a:pt x="51" y="117"/>
                </a:cubicBezTo>
                <a:cubicBezTo>
                  <a:pt x="48" y="120"/>
                  <a:pt x="48" y="125"/>
                  <a:pt x="51" y="128"/>
                </a:cubicBezTo>
                <a:cubicBezTo>
                  <a:pt x="52" y="130"/>
                  <a:pt x="55" y="130"/>
                  <a:pt x="57" y="130"/>
                </a:cubicBezTo>
                <a:cubicBezTo>
                  <a:pt x="59" y="130"/>
                  <a:pt x="61" y="130"/>
                  <a:pt x="62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92" y="99"/>
                  <a:pt x="130" y="84"/>
                  <a:pt x="169" y="84"/>
                </a:cubicBezTo>
                <a:cubicBezTo>
                  <a:pt x="208" y="84"/>
                  <a:pt x="246" y="99"/>
                  <a:pt x="276" y="128"/>
                </a:cubicBezTo>
                <a:cubicBezTo>
                  <a:pt x="279" y="131"/>
                  <a:pt x="284" y="131"/>
                  <a:pt x="287" y="128"/>
                </a:cubicBezTo>
                <a:cubicBezTo>
                  <a:pt x="290" y="125"/>
                  <a:pt x="290" y="120"/>
                  <a:pt x="287" y="117"/>
                </a:cubicBezTo>
                <a:cubicBezTo>
                  <a:pt x="255" y="84"/>
                  <a:pt x="212" y="68"/>
                  <a:pt x="169" y="68"/>
                </a:cubicBezTo>
                <a:close/>
                <a:moveTo>
                  <a:pt x="169" y="136"/>
                </a:moveTo>
                <a:cubicBezTo>
                  <a:pt x="144" y="136"/>
                  <a:pt x="118" y="146"/>
                  <a:pt x="99" y="165"/>
                </a:cubicBezTo>
                <a:cubicBezTo>
                  <a:pt x="96" y="168"/>
                  <a:pt x="96" y="173"/>
                  <a:pt x="99" y="176"/>
                </a:cubicBezTo>
                <a:cubicBezTo>
                  <a:pt x="102" y="179"/>
                  <a:pt x="107" y="179"/>
                  <a:pt x="110" y="176"/>
                </a:cubicBezTo>
                <a:cubicBezTo>
                  <a:pt x="110" y="176"/>
                  <a:pt x="110" y="176"/>
                  <a:pt x="110" y="176"/>
                </a:cubicBezTo>
                <a:cubicBezTo>
                  <a:pt x="127" y="160"/>
                  <a:pt x="148" y="152"/>
                  <a:pt x="169" y="152"/>
                </a:cubicBezTo>
                <a:cubicBezTo>
                  <a:pt x="190" y="152"/>
                  <a:pt x="212" y="160"/>
                  <a:pt x="228" y="176"/>
                </a:cubicBezTo>
                <a:cubicBezTo>
                  <a:pt x="229" y="178"/>
                  <a:pt x="231" y="179"/>
                  <a:pt x="234" y="179"/>
                </a:cubicBezTo>
                <a:cubicBezTo>
                  <a:pt x="236" y="179"/>
                  <a:pt x="238" y="178"/>
                  <a:pt x="239" y="176"/>
                </a:cubicBezTo>
                <a:cubicBezTo>
                  <a:pt x="242" y="173"/>
                  <a:pt x="242" y="168"/>
                  <a:pt x="239" y="165"/>
                </a:cubicBezTo>
                <a:cubicBezTo>
                  <a:pt x="220" y="146"/>
                  <a:pt x="194" y="136"/>
                  <a:pt x="169" y="136"/>
                </a:cubicBezTo>
                <a:close/>
                <a:moveTo>
                  <a:pt x="139" y="217"/>
                </a:moveTo>
                <a:cubicBezTo>
                  <a:pt x="123" y="234"/>
                  <a:pt x="123" y="260"/>
                  <a:pt x="139" y="277"/>
                </a:cubicBezTo>
                <a:cubicBezTo>
                  <a:pt x="156" y="293"/>
                  <a:pt x="183" y="293"/>
                  <a:pt x="199" y="277"/>
                </a:cubicBezTo>
                <a:cubicBezTo>
                  <a:pt x="216" y="260"/>
                  <a:pt x="216" y="234"/>
                  <a:pt x="199" y="217"/>
                </a:cubicBezTo>
                <a:cubicBezTo>
                  <a:pt x="183" y="200"/>
                  <a:pt x="156" y="200"/>
                  <a:pt x="139" y="217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3"/>
          <p:cNvSpPr>
            <a:spLocks noChangeAspect="1" noEditPoints="1"/>
          </p:cNvSpPr>
          <p:nvPr/>
        </p:nvSpPr>
        <p:spPr bwMode="auto">
          <a:xfrm>
            <a:off x="4767263" y="3859213"/>
            <a:ext cx="206375" cy="177800"/>
          </a:xfrm>
          <a:custGeom>
            <a:avLst/>
            <a:gdLst>
              <a:gd name="T0" fmla="*/ 2147483647 w 339"/>
              <a:gd name="T1" fmla="*/ 2147483647 h 293"/>
              <a:gd name="T2" fmla="*/ 2147483647 w 339"/>
              <a:gd name="T3" fmla="*/ 0 h 293"/>
              <a:gd name="T4" fmla="*/ 2147483647 w 339"/>
              <a:gd name="T5" fmla="*/ 2147483647 h 293"/>
              <a:gd name="T6" fmla="*/ 2147483647 w 339"/>
              <a:gd name="T7" fmla="*/ 2147483647 h 293"/>
              <a:gd name="T8" fmla="*/ 2147483647 w 339"/>
              <a:gd name="T9" fmla="*/ 2147483647 h 293"/>
              <a:gd name="T10" fmla="*/ 2147483647 w 339"/>
              <a:gd name="T11" fmla="*/ 2147483647 h 293"/>
              <a:gd name="T12" fmla="*/ 2147483647 w 339"/>
              <a:gd name="T13" fmla="*/ 2147483647 h 293"/>
              <a:gd name="T14" fmla="*/ 2147483647 w 339"/>
              <a:gd name="T15" fmla="*/ 2147483647 h 293"/>
              <a:gd name="T16" fmla="*/ 2147483647 w 339"/>
              <a:gd name="T17" fmla="*/ 2147483647 h 293"/>
              <a:gd name="T18" fmla="*/ 2147483647 w 339"/>
              <a:gd name="T19" fmla="*/ 2147483647 h 293"/>
              <a:gd name="T20" fmla="*/ 2147483647 w 339"/>
              <a:gd name="T21" fmla="*/ 2147483647 h 293"/>
              <a:gd name="T22" fmla="*/ 2147483647 w 339"/>
              <a:gd name="T23" fmla="*/ 2147483647 h 293"/>
              <a:gd name="T24" fmla="*/ 2147483647 w 339"/>
              <a:gd name="T25" fmla="*/ 2147483647 h 293"/>
              <a:gd name="T26" fmla="*/ 2147483647 w 339"/>
              <a:gd name="T27" fmla="*/ 2147483647 h 293"/>
              <a:gd name="T28" fmla="*/ 2147483647 w 339"/>
              <a:gd name="T29" fmla="*/ 2147483647 h 293"/>
              <a:gd name="T30" fmla="*/ 2147483647 w 339"/>
              <a:gd name="T31" fmla="*/ 2147483647 h 293"/>
              <a:gd name="T32" fmla="*/ 2147483647 w 339"/>
              <a:gd name="T33" fmla="*/ 2147483647 h 293"/>
              <a:gd name="T34" fmla="*/ 2147483647 w 339"/>
              <a:gd name="T35" fmla="*/ 2147483647 h 293"/>
              <a:gd name="T36" fmla="*/ 2147483647 w 339"/>
              <a:gd name="T37" fmla="*/ 2147483647 h 293"/>
              <a:gd name="T38" fmla="*/ 2147483647 w 339"/>
              <a:gd name="T39" fmla="*/ 2147483647 h 293"/>
              <a:gd name="T40" fmla="*/ 2147483647 w 339"/>
              <a:gd name="T41" fmla="*/ 2147483647 h 293"/>
              <a:gd name="T42" fmla="*/ 2147483647 w 339"/>
              <a:gd name="T43" fmla="*/ 2147483647 h 293"/>
              <a:gd name="T44" fmla="*/ 2147483647 w 339"/>
              <a:gd name="T45" fmla="*/ 2147483647 h 293"/>
              <a:gd name="T46" fmla="*/ 2147483647 w 339"/>
              <a:gd name="T47" fmla="*/ 2147483647 h 293"/>
              <a:gd name="T48" fmla="*/ 2147483647 w 339"/>
              <a:gd name="T49" fmla="*/ 2147483647 h 293"/>
              <a:gd name="T50" fmla="*/ 2147483647 w 339"/>
              <a:gd name="T51" fmla="*/ 2147483647 h 293"/>
              <a:gd name="T52" fmla="*/ 2147483647 w 339"/>
              <a:gd name="T53" fmla="*/ 2147483647 h 293"/>
              <a:gd name="T54" fmla="*/ 2147483647 w 339"/>
              <a:gd name="T55" fmla="*/ 2147483647 h 293"/>
              <a:gd name="T56" fmla="*/ 2147483647 w 339"/>
              <a:gd name="T57" fmla="*/ 2147483647 h 293"/>
              <a:gd name="T58" fmla="*/ 2147483647 w 339"/>
              <a:gd name="T59" fmla="*/ 2147483647 h 293"/>
              <a:gd name="T60" fmla="*/ 2147483647 w 339"/>
              <a:gd name="T61" fmla="*/ 2147483647 h 293"/>
              <a:gd name="T62" fmla="*/ 2147483647 w 339"/>
              <a:gd name="T63" fmla="*/ 2147483647 h 293"/>
              <a:gd name="T64" fmla="*/ 2147483647 w 339"/>
              <a:gd name="T65" fmla="*/ 2147483647 h 293"/>
              <a:gd name="T66" fmla="*/ 2147483647 w 339"/>
              <a:gd name="T67" fmla="*/ 2147483647 h 293"/>
              <a:gd name="T68" fmla="*/ 2147483647 w 339"/>
              <a:gd name="T69" fmla="*/ 2147483647 h 293"/>
              <a:gd name="T70" fmla="*/ 2147483647 w 339"/>
              <a:gd name="T71" fmla="*/ 2147483647 h 293"/>
              <a:gd name="T72" fmla="*/ 2147483647 w 339"/>
              <a:gd name="T73" fmla="*/ 2147483647 h 29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39"/>
              <a:gd name="T112" fmla="*/ 0 h 293"/>
              <a:gd name="T113" fmla="*/ 339 w 339"/>
              <a:gd name="T114" fmla="*/ 293 h 29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39" h="293">
                <a:moveTo>
                  <a:pt x="335" y="69"/>
                </a:moveTo>
                <a:cubicBezTo>
                  <a:pt x="290" y="23"/>
                  <a:pt x="229" y="0"/>
                  <a:pt x="169" y="0"/>
                </a:cubicBezTo>
                <a:cubicBezTo>
                  <a:pt x="109" y="0"/>
                  <a:pt x="49" y="23"/>
                  <a:pt x="3" y="69"/>
                </a:cubicBezTo>
                <a:cubicBezTo>
                  <a:pt x="0" y="72"/>
                  <a:pt x="0" y="77"/>
                  <a:pt x="3" y="80"/>
                </a:cubicBezTo>
                <a:cubicBezTo>
                  <a:pt x="4" y="82"/>
                  <a:pt x="6" y="82"/>
                  <a:pt x="8" y="82"/>
                </a:cubicBezTo>
                <a:cubicBezTo>
                  <a:pt x="10" y="82"/>
                  <a:pt x="13" y="82"/>
                  <a:pt x="14" y="80"/>
                </a:cubicBezTo>
                <a:cubicBezTo>
                  <a:pt x="57" y="37"/>
                  <a:pt x="113" y="16"/>
                  <a:pt x="169" y="16"/>
                </a:cubicBezTo>
                <a:cubicBezTo>
                  <a:pt x="225" y="16"/>
                  <a:pt x="281" y="37"/>
                  <a:pt x="324" y="80"/>
                </a:cubicBezTo>
                <a:cubicBezTo>
                  <a:pt x="327" y="83"/>
                  <a:pt x="332" y="83"/>
                  <a:pt x="335" y="80"/>
                </a:cubicBezTo>
                <a:cubicBezTo>
                  <a:pt x="339" y="77"/>
                  <a:pt x="339" y="72"/>
                  <a:pt x="335" y="69"/>
                </a:cubicBezTo>
                <a:close/>
                <a:moveTo>
                  <a:pt x="169" y="68"/>
                </a:moveTo>
                <a:cubicBezTo>
                  <a:pt x="126" y="68"/>
                  <a:pt x="84" y="84"/>
                  <a:pt x="51" y="117"/>
                </a:cubicBezTo>
                <a:cubicBezTo>
                  <a:pt x="48" y="120"/>
                  <a:pt x="48" y="125"/>
                  <a:pt x="51" y="128"/>
                </a:cubicBezTo>
                <a:cubicBezTo>
                  <a:pt x="52" y="130"/>
                  <a:pt x="55" y="130"/>
                  <a:pt x="57" y="130"/>
                </a:cubicBezTo>
                <a:cubicBezTo>
                  <a:pt x="59" y="130"/>
                  <a:pt x="61" y="130"/>
                  <a:pt x="62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92" y="99"/>
                  <a:pt x="130" y="84"/>
                  <a:pt x="169" y="84"/>
                </a:cubicBezTo>
                <a:cubicBezTo>
                  <a:pt x="208" y="84"/>
                  <a:pt x="246" y="99"/>
                  <a:pt x="276" y="128"/>
                </a:cubicBezTo>
                <a:cubicBezTo>
                  <a:pt x="279" y="131"/>
                  <a:pt x="284" y="131"/>
                  <a:pt x="287" y="128"/>
                </a:cubicBezTo>
                <a:cubicBezTo>
                  <a:pt x="290" y="125"/>
                  <a:pt x="290" y="120"/>
                  <a:pt x="287" y="117"/>
                </a:cubicBezTo>
                <a:cubicBezTo>
                  <a:pt x="255" y="84"/>
                  <a:pt x="212" y="68"/>
                  <a:pt x="169" y="68"/>
                </a:cubicBezTo>
                <a:close/>
                <a:moveTo>
                  <a:pt x="169" y="136"/>
                </a:moveTo>
                <a:cubicBezTo>
                  <a:pt x="144" y="136"/>
                  <a:pt x="118" y="146"/>
                  <a:pt x="99" y="165"/>
                </a:cubicBezTo>
                <a:cubicBezTo>
                  <a:pt x="96" y="168"/>
                  <a:pt x="96" y="173"/>
                  <a:pt x="99" y="176"/>
                </a:cubicBezTo>
                <a:cubicBezTo>
                  <a:pt x="102" y="179"/>
                  <a:pt x="107" y="179"/>
                  <a:pt x="110" y="176"/>
                </a:cubicBezTo>
                <a:cubicBezTo>
                  <a:pt x="110" y="176"/>
                  <a:pt x="110" y="176"/>
                  <a:pt x="110" y="176"/>
                </a:cubicBezTo>
                <a:cubicBezTo>
                  <a:pt x="127" y="160"/>
                  <a:pt x="148" y="152"/>
                  <a:pt x="169" y="152"/>
                </a:cubicBezTo>
                <a:cubicBezTo>
                  <a:pt x="190" y="152"/>
                  <a:pt x="212" y="160"/>
                  <a:pt x="228" y="176"/>
                </a:cubicBezTo>
                <a:cubicBezTo>
                  <a:pt x="229" y="178"/>
                  <a:pt x="231" y="179"/>
                  <a:pt x="234" y="179"/>
                </a:cubicBezTo>
                <a:cubicBezTo>
                  <a:pt x="236" y="179"/>
                  <a:pt x="238" y="178"/>
                  <a:pt x="239" y="176"/>
                </a:cubicBezTo>
                <a:cubicBezTo>
                  <a:pt x="242" y="173"/>
                  <a:pt x="242" y="168"/>
                  <a:pt x="239" y="165"/>
                </a:cubicBezTo>
                <a:cubicBezTo>
                  <a:pt x="220" y="146"/>
                  <a:pt x="194" y="136"/>
                  <a:pt x="169" y="136"/>
                </a:cubicBezTo>
                <a:close/>
                <a:moveTo>
                  <a:pt x="139" y="217"/>
                </a:moveTo>
                <a:cubicBezTo>
                  <a:pt x="123" y="234"/>
                  <a:pt x="123" y="260"/>
                  <a:pt x="139" y="277"/>
                </a:cubicBezTo>
                <a:cubicBezTo>
                  <a:pt x="156" y="293"/>
                  <a:pt x="183" y="293"/>
                  <a:pt x="199" y="277"/>
                </a:cubicBezTo>
                <a:cubicBezTo>
                  <a:pt x="216" y="260"/>
                  <a:pt x="216" y="234"/>
                  <a:pt x="199" y="217"/>
                </a:cubicBezTo>
                <a:cubicBezTo>
                  <a:pt x="183" y="200"/>
                  <a:pt x="156" y="200"/>
                  <a:pt x="139" y="217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3"/>
          <p:cNvSpPr>
            <a:spLocks noChangeAspect="1" noEditPoints="1"/>
          </p:cNvSpPr>
          <p:nvPr/>
        </p:nvSpPr>
        <p:spPr bwMode="auto">
          <a:xfrm>
            <a:off x="3678238" y="4448175"/>
            <a:ext cx="206375" cy="177800"/>
          </a:xfrm>
          <a:custGeom>
            <a:avLst/>
            <a:gdLst>
              <a:gd name="T0" fmla="*/ 2147483647 w 339"/>
              <a:gd name="T1" fmla="*/ 2147483647 h 293"/>
              <a:gd name="T2" fmla="*/ 2147483647 w 339"/>
              <a:gd name="T3" fmla="*/ 0 h 293"/>
              <a:gd name="T4" fmla="*/ 2147483647 w 339"/>
              <a:gd name="T5" fmla="*/ 2147483647 h 293"/>
              <a:gd name="T6" fmla="*/ 2147483647 w 339"/>
              <a:gd name="T7" fmla="*/ 2147483647 h 293"/>
              <a:gd name="T8" fmla="*/ 2147483647 w 339"/>
              <a:gd name="T9" fmla="*/ 2147483647 h 293"/>
              <a:gd name="T10" fmla="*/ 2147483647 w 339"/>
              <a:gd name="T11" fmla="*/ 2147483647 h 293"/>
              <a:gd name="T12" fmla="*/ 2147483647 w 339"/>
              <a:gd name="T13" fmla="*/ 2147483647 h 293"/>
              <a:gd name="T14" fmla="*/ 2147483647 w 339"/>
              <a:gd name="T15" fmla="*/ 2147483647 h 293"/>
              <a:gd name="T16" fmla="*/ 2147483647 w 339"/>
              <a:gd name="T17" fmla="*/ 2147483647 h 293"/>
              <a:gd name="T18" fmla="*/ 2147483647 w 339"/>
              <a:gd name="T19" fmla="*/ 2147483647 h 293"/>
              <a:gd name="T20" fmla="*/ 2147483647 w 339"/>
              <a:gd name="T21" fmla="*/ 2147483647 h 293"/>
              <a:gd name="T22" fmla="*/ 2147483647 w 339"/>
              <a:gd name="T23" fmla="*/ 2147483647 h 293"/>
              <a:gd name="T24" fmla="*/ 2147483647 w 339"/>
              <a:gd name="T25" fmla="*/ 2147483647 h 293"/>
              <a:gd name="T26" fmla="*/ 2147483647 w 339"/>
              <a:gd name="T27" fmla="*/ 2147483647 h 293"/>
              <a:gd name="T28" fmla="*/ 2147483647 w 339"/>
              <a:gd name="T29" fmla="*/ 2147483647 h 293"/>
              <a:gd name="T30" fmla="*/ 2147483647 w 339"/>
              <a:gd name="T31" fmla="*/ 2147483647 h 293"/>
              <a:gd name="T32" fmla="*/ 2147483647 w 339"/>
              <a:gd name="T33" fmla="*/ 2147483647 h 293"/>
              <a:gd name="T34" fmla="*/ 2147483647 w 339"/>
              <a:gd name="T35" fmla="*/ 2147483647 h 293"/>
              <a:gd name="T36" fmla="*/ 2147483647 w 339"/>
              <a:gd name="T37" fmla="*/ 2147483647 h 293"/>
              <a:gd name="T38" fmla="*/ 2147483647 w 339"/>
              <a:gd name="T39" fmla="*/ 2147483647 h 293"/>
              <a:gd name="T40" fmla="*/ 2147483647 w 339"/>
              <a:gd name="T41" fmla="*/ 2147483647 h 293"/>
              <a:gd name="T42" fmla="*/ 2147483647 w 339"/>
              <a:gd name="T43" fmla="*/ 2147483647 h 293"/>
              <a:gd name="T44" fmla="*/ 2147483647 w 339"/>
              <a:gd name="T45" fmla="*/ 2147483647 h 293"/>
              <a:gd name="T46" fmla="*/ 2147483647 w 339"/>
              <a:gd name="T47" fmla="*/ 2147483647 h 293"/>
              <a:gd name="T48" fmla="*/ 2147483647 w 339"/>
              <a:gd name="T49" fmla="*/ 2147483647 h 293"/>
              <a:gd name="T50" fmla="*/ 2147483647 w 339"/>
              <a:gd name="T51" fmla="*/ 2147483647 h 293"/>
              <a:gd name="T52" fmla="*/ 2147483647 w 339"/>
              <a:gd name="T53" fmla="*/ 2147483647 h 293"/>
              <a:gd name="T54" fmla="*/ 2147483647 w 339"/>
              <a:gd name="T55" fmla="*/ 2147483647 h 293"/>
              <a:gd name="T56" fmla="*/ 2147483647 w 339"/>
              <a:gd name="T57" fmla="*/ 2147483647 h 293"/>
              <a:gd name="T58" fmla="*/ 2147483647 w 339"/>
              <a:gd name="T59" fmla="*/ 2147483647 h 293"/>
              <a:gd name="T60" fmla="*/ 2147483647 w 339"/>
              <a:gd name="T61" fmla="*/ 2147483647 h 293"/>
              <a:gd name="T62" fmla="*/ 2147483647 w 339"/>
              <a:gd name="T63" fmla="*/ 2147483647 h 293"/>
              <a:gd name="T64" fmla="*/ 2147483647 w 339"/>
              <a:gd name="T65" fmla="*/ 2147483647 h 293"/>
              <a:gd name="T66" fmla="*/ 2147483647 w 339"/>
              <a:gd name="T67" fmla="*/ 2147483647 h 293"/>
              <a:gd name="T68" fmla="*/ 2147483647 w 339"/>
              <a:gd name="T69" fmla="*/ 2147483647 h 293"/>
              <a:gd name="T70" fmla="*/ 2147483647 w 339"/>
              <a:gd name="T71" fmla="*/ 2147483647 h 293"/>
              <a:gd name="T72" fmla="*/ 2147483647 w 339"/>
              <a:gd name="T73" fmla="*/ 2147483647 h 29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39"/>
              <a:gd name="T112" fmla="*/ 0 h 293"/>
              <a:gd name="T113" fmla="*/ 339 w 339"/>
              <a:gd name="T114" fmla="*/ 293 h 29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39" h="293">
                <a:moveTo>
                  <a:pt x="335" y="69"/>
                </a:moveTo>
                <a:cubicBezTo>
                  <a:pt x="290" y="23"/>
                  <a:pt x="229" y="0"/>
                  <a:pt x="169" y="0"/>
                </a:cubicBezTo>
                <a:cubicBezTo>
                  <a:pt x="109" y="0"/>
                  <a:pt x="49" y="23"/>
                  <a:pt x="3" y="69"/>
                </a:cubicBezTo>
                <a:cubicBezTo>
                  <a:pt x="0" y="72"/>
                  <a:pt x="0" y="77"/>
                  <a:pt x="3" y="80"/>
                </a:cubicBezTo>
                <a:cubicBezTo>
                  <a:pt x="4" y="82"/>
                  <a:pt x="6" y="82"/>
                  <a:pt x="8" y="82"/>
                </a:cubicBezTo>
                <a:cubicBezTo>
                  <a:pt x="10" y="82"/>
                  <a:pt x="13" y="82"/>
                  <a:pt x="14" y="80"/>
                </a:cubicBezTo>
                <a:cubicBezTo>
                  <a:pt x="57" y="37"/>
                  <a:pt x="113" y="16"/>
                  <a:pt x="169" y="16"/>
                </a:cubicBezTo>
                <a:cubicBezTo>
                  <a:pt x="225" y="16"/>
                  <a:pt x="281" y="37"/>
                  <a:pt x="324" y="80"/>
                </a:cubicBezTo>
                <a:cubicBezTo>
                  <a:pt x="327" y="83"/>
                  <a:pt x="332" y="83"/>
                  <a:pt x="335" y="80"/>
                </a:cubicBezTo>
                <a:cubicBezTo>
                  <a:pt x="339" y="77"/>
                  <a:pt x="339" y="72"/>
                  <a:pt x="335" y="69"/>
                </a:cubicBezTo>
                <a:close/>
                <a:moveTo>
                  <a:pt x="169" y="68"/>
                </a:moveTo>
                <a:cubicBezTo>
                  <a:pt x="126" y="68"/>
                  <a:pt x="84" y="84"/>
                  <a:pt x="51" y="117"/>
                </a:cubicBezTo>
                <a:cubicBezTo>
                  <a:pt x="48" y="120"/>
                  <a:pt x="48" y="125"/>
                  <a:pt x="51" y="128"/>
                </a:cubicBezTo>
                <a:cubicBezTo>
                  <a:pt x="52" y="130"/>
                  <a:pt x="55" y="130"/>
                  <a:pt x="57" y="130"/>
                </a:cubicBezTo>
                <a:cubicBezTo>
                  <a:pt x="59" y="130"/>
                  <a:pt x="61" y="130"/>
                  <a:pt x="62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92" y="99"/>
                  <a:pt x="130" y="84"/>
                  <a:pt x="169" y="84"/>
                </a:cubicBezTo>
                <a:cubicBezTo>
                  <a:pt x="208" y="84"/>
                  <a:pt x="246" y="99"/>
                  <a:pt x="276" y="128"/>
                </a:cubicBezTo>
                <a:cubicBezTo>
                  <a:pt x="279" y="131"/>
                  <a:pt x="284" y="131"/>
                  <a:pt x="287" y="128"/>
                </a:cubicBezTo>
                <a:cubicBezTo>
                  <a:pt x="290" y="125"/>
                  <a:pt x="290" y="120"/>
                  <a:pt x="287" y="117"/>
                </a:cubicBezTo>
                <a:cubicBezTo>
                  <a:pt x="255" y="84"/>
                  <a:pt x="212" y="68"/>
                  <a:pt x="169" y="68"/>
                </a:cubicBezTo>
                <a:close/>
                <a:moveTo>
                  <a:pt x="169" y="136"/>
                </a:moveTo>
                <a:cubicBezTo>
                  <a:pt x="144" y="136"/>
                  <a:pt x="118" y="146"/>
                  <a:pt x="99" y="165"/>
                </a:cubicBezTo>
                <a:cubicBezTo>
                  <a:pt x="96" y="168"/>
                  <a:pt x="96" y="173"/>
                  <a:pt x="99" y="176"/>
                </a:cubicBezTo>
                <a:cubicBezTo>
                  <a:pt x="102" y="179"/>
                  <a:pt x="107" y="179"/>
                  <a:pt x="110" y="176"/>
                </a:cubicBezTo>
                <a:cubicBezTo>
                  <a:pt x="110" y="176"/>
                  <a:pt x="110" y="176"/>
                  <a:pt x="110" y="176"/>
                </a:cubicBezTo>
                <a:cubicBezTo>
                  <a:pt x="127" y="160"/>
                  <a:pt x="148" y="152"/>
                  <a:pt x="169" y="152"/>
                </a:cubicBezTo>
                <a:cubicBezTo>
                  <a:pt x="190" y="152"/>
                  <a:pt x="212" y="160"/>
                  <a:pt x="228" y="176"/>
                </a:cubicBezTo>
                <a:cubicBezTo>
                  <a:pt x="229" y="178"/>
                  <a:pt x="231" y="179"/>
                  <a:pt x="234" y="179"/>
                </a:cubicBezTo>
                <a:cubicBezTo>
                  <a:pt x="236" y="179"/>
                  <a:pt x="238" y="178"/>
                  <a:pt x="239" y="176"/>
                </a:cubicBezTo>
                <a:cubicBezTo>
                  <a:pt x="242" y="173"/>
                  <a:pt x="242" y="168"/>
                  <a:pt x="239" y="165"/>
                </a:cubicBezTo>
                <a:cubicBezTo>
                  <a:pt x="220" y="146"/>
                  <a:pt x="194" y="136"/>
                  <a:pt x="169" y="136"/>
                </a:cubicBezTo>
                <a:close/>
                <a:moveTo>
                  <a:pt x="139" y="217"/>
                </a:moveTo>
                <a:cubicBezTo>
                  <a:pt x="123" y="234"/>
                  <a:pt x="123" y="260"/>
                  <a:pt x="139" y="277"/>
                </a:cubicBezTo>
                <a:cubicBezTo>
                  <a:pt x="156" y="293"/>
                  <a:pt x="183" y="293"/>
                  <a:pt x="199" y="277"/>
                </a:cubicBezTo>
                <a:cubicBezTo>
                  <a:pt x="216" y="260"/>
                  <a:pt x="216" y="234"/>
                  <a:pt x="199" y="217"/>
                </a:cubicBezTo>
                <a:cubicBezTo>
                  <a:pt x="183" y="200"/>
                  <a:pt x="156" y="200"/>
                  <a:pt x="139" y="217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3"/>
          <p:cNvSpPr>
            <a:spLocks noChangeAspect="1" noEditPoints="1"/>
          </p:cNvSpPr>
          <p:nvPr/>
        </p:nvSpPr>
        <p:spPr bwMode="auto">
          <a:xfrm>
            <a:off x="5595938" y="4518025"/>
            <a:ext cx="206375" cy="177800"/>
          </a:xfrm>
          <a:custGeom>
            <a:avLst/>
            <a:gdLst>
              <a:gd name="T0" fmla="*/ 2147483647 w 339"/>
              <a:gd name="T1" fmla="*/ 2147483647 h 293"/>
              <a:gd name="T2" fmla="*/ 2147483647 w 339"/>
              <a:gd name="T3" fmla="*/ 0 h 293"/>
              <a:gd name="T4" fmla="*/ 2147483647 w 339"/>
              <a:gd name="T5" fmla="*/ 2147483647 h 293"/>
              <a:gd name="T6" fmla="*/ 2147483647 w 339"/>
              <a:gd name="T7" fmla="*/ 2147483647 h 293"/>
              <a:gd name="T8" fmla="*/ 2147483647 w 339"/>
              <a:gd name="T9" fmla="*/ 2147483647 h 293"/>
              <a:gd name="T10" fmla="*/ 2147483647 w 339"/>
              <a:gd name="T11" fmla="*/ 2147483647 h 293"/>
              <a:gd name="T12" fmla="*/ 2147483647 w 339"/>
              <a:gd name="T13" fmla="*/ 2147483647 h 293"/>
              <a:gd name="T14" fmla="*/ 2147483647 w 339"/>
              <a:gd name="T15" fmla="*/ 2147483647 h 293"/>
              <a:gd name="T16" fmla="*/ 2147483647 w 339"/>
              <a:gd name="T17" fmla="*/ 2147483647 h 293"/>
              <a:gd name="T18" fmla="*/ 2147483647 w 339"/>
              <a:gd name="T19" fmla="*/ 2147483647 h 293"/>
              <a:gd name="T20" fmla="*/ 2147483647 w 339"/>
              <a:gd name="T21" fmla="*/ 2147483647 h 293"/>
              <a:gd name="T22" fmla="*/ 2147483647 w 339"/>
              <a:gd name="T23" fmla="*/ 2147483647 h 293"/>
              <a:gd name="T24" fmla="*/ 2147483647 w 339"/>
              <a:gd name="T25" fmla="*/ 2147483647 h 293"/>
              <a:gd name="T26" fmla="*/ 2147483647 w 339"/>
              <a:gd name="T27" fmla="*/ 2147483647 h 293"/>
              <a:gd name="T28" fmla="*/ 2147483647 w 339"/>
              <a:gd name="T29" fmla="*/ 2147483647 h 293"/>
              <a:gd name="T30" fmla="*/ 2147483647 w 339"/>
              <a:gd name="T31" fmla="*/ 2147483647 h 293"/>
              <a:gd name="T32" fmla="*/ 2147483647 w 339"/>
              <a:gd name="T33" fmla="*/ 2147483647 h 293"/>
              <a:gd name="T34" fmla="*/ 2147483647 w 339"/>
              <a:gd name="T35" fmla="*/ 2147483647 h 293"/>
              <a:gd name="T36" fmla="*/ 2147483647 w 339"/>
              <a:gd name="T37" fmla="*/ 2147483647 h 293"/>
              <a:gd name="T38" fmla="*/ 2147483647 w 339"/>
              <a:gd name="T39" fmla="*/ 2147483647 h 293"/>
              <a:gd name="T40" fmla="*/ 2147483647 w 339"/>
              <a:gd name="T41" fmla="*/ 2147483647 h 293"/>
              <a:gd name="T42" fmla="*/ 2147483647 w 339"/>
              <a:gd name="T43" fmla="*/ 2147483647 h 293"/>
              <a:gd name="T44" fmla="*/ 2147483647 w 339"/>
              <a:gd name="T45" fmla="*/ 2147483647 h 293"/>
              <a:gd name="T46" fmla="*/ 2147483647 w 339"/>
              <a:gd name="T47" fmla="*/ 2147483647 h 293"/>
              <a:gd name="T48" fmla="*/ 2147483647 w 339"/>
              <a:gd name="T49" fmla="*/ 2147483647 h 293"/>
              <a:gd name="T50" fmla="*/ 2147483647 w 339"/>
              <a:gd name="T51" fmla="*/ 2147483647 h 293"/>
              <a:gd name="T52" fmla="*/ 2147483647 w 339"/>
              <a:gd name="T53" fmla="*/ 2147483647 h 293"/>
              <a:gd name="T54" fmla="*/ 2147483647 w 339"/>
              <a:gd name="T55" fmla="*/ 2147483647 h 293"/>
              <a:gd name="T56" fmla="*/ 2147483647 w 339"/>
              <a:gd name="T57" fmla="*/ 2147483647 h 293"/>
              <a:gd name="T58" fmla="*/ 2147483647 w 339"/>
              <a:gd name="T59" fmla="*/ 2147483647 h 293"/>
              <a:gd name="T60" fmla="*/ 2147483647 w 339"/>
              <a:gd name="T61" fmla="*/ 2147483647 h 293"/>
              <a:gd name="T62" fmla="*/ 2147483647 w 339"/>
              <a:gd name="T63" fmla="*/ 2147483647 h 293"/>
              <a:gd name="T64" fmla="*/ 2147483647 w 339"/>
              <a:gd name="T65" fmla="*/ 2147483647 h 293"/>
              <a:gd name="T66" fmla="*/ 2147483647 w 339"/>
              <a:gd name="T67" fmla="*/ 2147483647 h 293"/>
              <a:gd name="T68" fmla="*/ 2147483647 w 339"/>
              <a:gd name="T69" fmla="*/ 2147483647 h 293"/>
              <a:gd name="T70" fmla="*/ 2147483647 w 339"/>
              <a:gd name="T71" fmla="*/ 2147483647 h 293"/>
              <a:gd name="T72" fmla="*/ 2147483647 w 339"/>
              <a:gd name="T73" fmla="*/ 2147483647 h 29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39"/>
              <a:gd name="T112" fmla="*/ 0 h 293"/>
              <a:gd name="T113" fmla="*/ 339 w 339"/>
              <a:gd name="T114" fmla="*/ 293 h 29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39" h="293">
                <a:moveTo>
                  <a:pt x="335" y="69"/>
                </a:moveTo>
                <a:cubicBezTo>
                  <a:pt x="290" y="23"/>
                  <a:pt x="229" y="0"/>
                  <a:pt x="169" y="0"/>
                </a:cubicBezTo>
                <a:cubicBezTo>
                  <a:pt x="109" y="0"/>
                  <a:pt x="49" y="23"/>
                  <a:pt x="3" y="69"/>
                </a:cubicBezTo>
                <a:cubicBezTo>
                  <a:pt x="0" y="72"/>
                  <a:pt x="0" y="77"/>
                  <a:pt x="3" y="80"/>
                </a:cubicBezTo>
                <a:cubicBezTo>
                  <a:pt x="4" y="82"/>
                  <a:pt x="6" y="82"/>
                  <a:pt x="8" y="82"/>
                </a:cubicBezTo>
                <a:cubicBezTo>
                  <a:pt x="10" y="82"/>
                  <a:pt x="13" y="82"/>
                  <a:pt x="14" y="80"/>
                </a:cubicBezTo>
                <a:cubicBezTo>
                  <a:pt x="57" y="37"/>
                  <a:pt x="113" y="16"/>
                  <a:pt x="169" y="16"/>
                </a:cubicBezTo>
                <a:cubicBezTo>
                  <a:pt x="225" y="16"/>
                  <a:pt x="281" y="37"/>
                  <a:pt x="324" y="80"/>
                </a:cubicBezTo>
                <a:cubicBezTo>
                  <a:pt x="327" y="83"/>
                  <a:pt x="332" y="83"/>
                  <a:pt x="335" y="80"/>
                </a:cubicBezTo>
                <a:cubicBezTo>
                  <a:pt x="339" y="77"/>
                  <a:pt x="339" y="72"/>
                  <a:pt x="335" y="69"/>
                </a:cubicBezTo>
                <a:close/>
                <a:moveTo>
                  <a:pt x="169" y="68"/>
                </a:moveTo>
                <a:cubicBezTo>
                  <a:pt x="126" y="68"/>
                  <a:pt x="84" y="84"/>
                  <a:pt x="51" y="117"/>
                </a:cubicBezTo>
                <a:cubicBezTo>
                  <a:pt x="48" y="120"/>
                  <a:pt x="48" y="125"/>
                  <a:pt x="51" y="128"/>
                </a:cubicBezTo>
                <a:cubicBezTo>
                  <a:pt x="52" y="130"/>
                  <a:pt x="55" y="130"/>
                  <a:pt x="57" y="130"/>
                </a:cubicBezTo>
                <a:cubicBezTo>
                  <a:pt x="59" y="130"/>
                  <a:pt x="61" y="130"/>
                  <a:pt x="62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92" y="99"/>
                  <a:pt x="130" y="84"/>
                  <a:pt x="169" y="84"/>
                </a:cubicBezTo>
                <a:cubicBezTo>
                  <a:pt x="208" y="84"/>
                  <a:pt x="246" y="99"/>
                  <a:pt x="276" y="128"/>
                </a:cubicBezTo>
                <a:cubicBezTo>
                  <a:pt x="279" y="131"/>
                  <a:pt x="284" y="131"/>
                  <a:pt x="287" y="128"/>
                </a:cubicBezTo>
                <a:cubicBezTo>
                  <a:pt x="290" y="125"/>
                  <a:pt x="290" y="120"/>
                  <a:pt x="287" y="117"/>
                </a:cubicBezTo>
                <a:cubicBezTo>
                  <a:pt x="255" y="84"/>
                  <a:pt x="212" y="68"/>
                  <a:pt x="169" y="68"/>
                </a:cubicBezTo>
                <a:close/>
                <a:moveTo>
                  <a:pt x="169" y="136"/>
                </a:moveTo>
                <a:cubicBezTo>
                  <a:pt x="144" y="136"/>
                  <a:pt x="118" y="146"/>
                  <a:pt x="99" y="165"/>
                </a:cubicBezTo>
                <a:cubicBezTo>
                  <a:pt x="96" y="168"/>
                  <a:pt x="96" y="173"/>
                  <a:pt x="99" y="176"/>
                </a:cubicBezTo>
                <a:cubicBezTo>
                  <a:pt x="102" y="179"/>
                  <a:pt x="107" y="179"/>
                  <a:pt x="110" y="176"/>
                </a:cubicBezTo>
                <a:cubicBezTo>
                  <a:pt x="110" y="176"/>
                  <a:pt x="110" y="176"/>
                  <a:pt x="110" y="176"/>
                </a:cubicBezTo>
                <a:cubicBezTo>
                  <a:pt x="127" y="160"/>
                  <a:pt x="148" y="152"/>
                  <a:pt x="169" y="152"/>
                </a:cubicBezTo>
                <a:cubicBezTo>
                  <a:pt x="190" y="152"/>
                  <a:pt x="212" y="160"/>
                  <a:pt x="228" y="176"/>
                </a:cubicBezTo>
                <a:cubicBezTo>
                  <a:pt x="229" y="178"/>
                  <a:pt x="231" y="179"/>
                  <a:pt x="234" y="179"/>
                </a:cubicBezTo>
                <a:cubicBezTo>
                  <a:pt x="236" y="179"/>
                  <a:pt x="238" y="178"/>
                  <a:pt x="239" y="176"/>
                </a:cubicBezTo>
                <a:cubicBezTo>
                  <a:pt x="242" y="173"/>
                  <a:pt x="242" y="168"/>
                  <a:pt x="239" y="165"/>
                </a:cubicBezTo>
                <a:cubicBezTo>
                  <a:pt x="220" y="146"/>
                  <a:pt x="194" y="136"/>
                  <a:pt x="169" y="136"/>
                </a:cubicBezTo>
                <a:close/>
                <a:moveTo>
                  <a:pt x="139" y="217"/>
                </a:moveTo>
                <a:cubicBezTo>
                  <a:pt x="123" y="234"/>
                  <a:pt x="123" y="260"/>
                  <a:pt x="139" y="277"/>
                </a:cubicBezTo>
                <a:cubicBezTo>
                  <a:pt x="156" y="293"/>
                  <a:pt x="183" y="293"/>
                  <a:pt x="199" y="277"/>
                </a:cubicBezTo>
                <a:cubicBezTo>
                  <a:pt x="216" y="260"/>
                  <a:pt x="216" y="234"/>
                  <a:pt x="199" y="217"/>
                </a:cubicBezTo>
                <a:cubicBezTo>
                  <a:pt x="183" y="200"/>
                  <a:pt x="156" y="200"/>
                  <a:pt x="139" y="217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3"/>
          <p:cNvSpPr>
            <a:spLocks noChangeAspect="1" noEditPoints="1"/>
          </p:cNvSpPr>
          <p:nvPr/>
        </p:nvSpPr>
        <p:spPr bwMode="auto">
          <a:xfrm>
            <a:off x="5262563" y="4002088"/>
            <a:ext cx="342900" cy="276225"/>
          </a:xfrm>
          <a:custGeom>
            <a:avLst/>
            <a:gdLst>
              <a:gd name="T0" fmla="*/ 2147483647 w 418"/>
              <a:gd name="T1" fmla="*/ 2147483647 h 336"/>
              <a:gd name="T2" fmla="*/ 2147483647 w 418"/>
              <a:gd name="T3" fmla="*/ 2147483647 h 336"/>
              <a:gd name="T4" fmla="*/ 2147483647 w 418"/>
              <a:gd name="T5" fmla="*/ 2147483647 h 336"/>
              <a:gd name="T6" fmla="*/ 2147483647 w 418"/>
              <a:gd name="T7" fmla="*/ 2147483647 h 336"/>
              <a:gd name="T8" fmla="*/ 2147483647 w 418"/>
              <a:gd name="T9" fmla="*/ 2147483647 h 336"/>
              <a:gd name="T10" fmla="*/ 2147483647 w 418"/>
              <a:gd name="T11" fmla="*/ 2147483647 h 336"/>
              <a:gd name="T12" fmla="*/ 2147483647 w 418"/>
              <a:gd name="T13" fmla="*/ 2147483647 h 336"/>
              <a:gd name="T14" fmla="*/ 2147483647 w 418"/>
              <a:gd name="T15" fmla="*/ 2147483647 h 336"/>
              <a:gd name="T16" fmla="*/ 2147483647 w 418"/>
              <a:gd name="T17" fmla="*/ 2147483647 h 336"/>
              <a:gd name="T18" fmla="*/ 2147483647 w 418"/>
              <a:gd name="T19" fmla="*/ 2147483647 h 336"/>
              <a:gd name="T20" fmla="*/ 2147483647 w 418"/>
              <a:gd name="T21" fmla="*/ 2147483647 h 336"/>
              <a:gd name="T22" fmla="*/ 2147483647 w 418"/>
              <a:gd name="T23" fmla="*/ 2147483647 h 336"/>
              <a:gd name="T24" fmla="*/ 2147483647 w 418"/>
              <a:gd name="T25" fmla="*/ 2147483647 h 336"/>
              <a:gd name="T26" fmla="*/ 2147483647 w 418"/>
              <a:gd name="T27" fmla="*/ 2147483647 h 336"/>
              <a:gd name="T28" fmla="*/ 2147483647 w 418"/>
              <a:gd name="T29" fmla="*/ 2147483647 h 336"/>
              <a:gd name="T30" fmla="*/ 2147483647 w 418"/>
              <a:gd name="T31" fmla="*/ 2147483647 h 336"/>
              <a:gd name="T32" fmla="*/ 2147483647 w 418"/>
              <a:gd name="T33" fmla="*/ 2147483647 h 336"/>
              <a:gd name="T34" fmla="*/ 2147483647 w 418"/>
              <a:gd name="T35" fmla="*/ 2147483647 h 336"/>
              <a:gd name="T36" fmla="*/ 2147483647 w 418"/>
              <a:gd name="T37" fmla="*/ 2147483647 h 336"/>
              <a:gd name="T38" fmla="*/ 2147483647 w 418"/>
              <a:gd name="T39" fmla="*/ 2147483647 h 336"/>
              <a:gd name="T40" fmla="*/ 2147483647 w 418"/>
              <a:gd name="T41" fmla="*/ 2147483647 h 336"/>
              <a:gd name="T42" fmla="*/ 2147483647 w 418"/>
              <a:gd name="T43" fmla="*/ 2147483647 h 336"/>
              <a:gd name="T44" fmla="*/ 2147483647 w 418"/>
              <a:gd name="T45" fmla="*/ 2147483647 h 336"/>
              <a:gd name="T46" fmla="*/ 2147483647 w 418"/>
              <a:gd name="T47" fmla="*/ 2147483647 h 336"/>
              <a:gd name="T48" fmla="*/ 2147483647 w 418"/>
              <a:gd name="T49" fmla="*/ 2147483647 h 336"/>
              <a:gd name="T50" fmla="*/ 2147483647 w 418"/>
              <a:gd name="T51" fmla="*/ 2147483647 h 336"/>
              <a:gd name="T52" fmla="*/ 2147483647 w 418"/>
              <a:gd name="T53" fmla="*/ 2147483647 h 336"/>
              <a:gd name="T54" fmla="*/ 2147483647 w 418"/>
              <a:gd name="T55" fmla="*/ 2147483647 h 336"/>
              <a:gd name="T56" fmla="*/ 2147483647 w 418"/>
              <a:gd name="T57" fmla="*/ 2147483647 h 336"/>
              <a:gd name="T58" fmla="*/ 2147483647 w 418"/>
              <a:gd name="T59" fmla="*/ 2147483647 h 336"/>
              <a:gd name="T60" fmla="*/ 2147483647 w 418"/>
              <a:gd name="T61" fmla="*/ 2147483647 h 336"/>
              <a:gd name="T62" fmla="*/ 2147483647 w 418"/>
              <a:gd name="T63" fmla="*/ 2147483647 h 336"/>
              <a:gd name="T64" fmla="*/ 2147483647 w 418"/>
              <a:gd name="T65" fmla="*/ 2147483647 h 336"/>
              <a:gd name="T66" fmla="*/ 2147483647 w 418"/>
              <a:gd name="T67" fmla="*/ 2147483647 h 336"/>
              <a:gd name="T68" fmla="*/ 2147483647 w 418"/>
              <a:gd name="T69" fmla="*/ 2147483647 h 336"/>
              <a:gd name="T70" fmla="*/ 2147483647 w 418"/>
              <a:gd name="T71" fmla="*/ 2147483647 h 336"/>
              <a:gd name="T72" fmla="*/ 2147483647 w 418"/>
              <a:gd name="T73" fmla="*/ 2147483647 h 336"/>
              <a:gd name="T74" fmla="*/ 2147483647 w 418"/>
              <a:gd name="T75" fmla="*/ 2147483647 h 336"/>
              <a:gd name="T76" fmla="*/ 2147483647 w 418"/>
              <a:gd name="T77" fmla="*/ 2147483647 h 336"/>
              <a:gd name="T78" fmla="*/ 2147483647 w 418"/>
              <a:gd name="T79" fmla="*/ 2147483647 h 336"/>
              <a:gd name="T80" fmla="*/ 2147483647 w 418"/>
              <a:gd name="T81" fmla="*/ 2147483647 h 336"/>
              <a:gd name="T82" fmla="*/ 2147483647 w 418"/>
              <a:gd name="T83" fmla="*/ 2147483647 h 336"/>
              <a:gd name="T84" fmla="*/ 2147483647 w 418"/>
              <a:gd name="T85" fmla="*/ 2147483647 h 336"/>
              <a:gd name="T86" fmla="*/ 2147483647 w 418"/>
              <a:gd name="T87" fmla="*/ 2147483647 h 336"/>
              <a:gd name="T88" fmla="*/ 2147483647 w 418"/>
              <a:gd name="T89" fmla="*/ 0 h 336"/>
              <a:gd name="T90" fmla="*/ 2147483647 w 418"/>
              <a:gd name="T91" fmla="*/ 0 h 336"/>
              <a:gd name="T92" fmla="*/ 2147483647 w 418"/>
              <a:gd name="T93" fmla="*/ 2147483647 h 336"/>
              <a:gd name="T94" fmla="*/ 2147483647 w 418"/>
              <a:gd name="T95" fmla="*/ 2147483647 h 336"/>
              <a:gd name="T96" fmla="*/ 2147483647 w 418"/>
              <a:gd name="T97" fmla="*/ 2147483647 h 336"/>
              <a:gd name="T98" fmla="*/ 0 w 418"/>
              <a:gd name="T99" fmla="*/ 2147483647 h 336"/>
              <a:gd name="T100" fmla="*/ 0 w 418"/>
              <a:gd name="T101" fmla="*/ 2147483647 h 336"/>
              <a:gd name="T102" fmla="*/ 2147483647 w 418"/>
              <a:gd name="T103" fmla="*/ 2147483647 h 336"/>
              <a:gd name="T104" fmla="*/ 2147483647 w 418"/>
              <a:gd name="T105" fmla="*/ 2147483647 h 336"/>
              <a:gd name="T106" fmla="*/ 2147483647 w 418"/>
              <a:gd name="T107" fmla="*/ 2147483647 h 336"/>
              <a:gd name="T108" fmla="*/ 2147483647 w 418"/>
              <a:gd name="T109" fmla="*/ 2147483647 h 336"/>
              <a:gd name="T110" fmla="*/ 2147483647 w 418"/>
              <a:gd name="T111" fmla="*/ 2147483647 h 336"/>
              <a:gd name="T112" fmla="*/ 2147483647 w 418"/>
              <a:gd name="T113" fmla="*/ 2147483647 h 336"/>
              <a:gd name="T114" fmla="*/ 2147483647 w 418"/>
              <a:gd name="T115" fmla="*/ 2147483647 h 336"/>
              <a:gd name="T116" fmla="*/ 2147483647 w 418"/>
              <a:gd name="T117" fmla="*/ 2147483647 h 336"/>
              <a:gd name="T118" fmla="*/ 2147483647 w 418"/>
              <a:gd name="T119" fmla="*/ 2147483647 h 336"/>
              <a:gd name="T120" fmla="*/ 2147483647 w 418"/>
              <a:gd name="T121" fmla="*/ 2147483647 h 336"/>
              <a:gd name="T122" fmla="*/ 2147483647 w 418"/>
              <a:gd name="T123" fmla="*/ 2147483647 h 336"/>
              <a:gd name="T124" fmla="*/ 2147483647 w 418"/>
              <a:gd name="T125" fmla="*/ 2147483647 h 3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18"/>
              <a:gd name="T190" fmla="*/ 0 h 336"/>
              <a:gd name="T191" fmla="*/ 418 w 418"/>
              <a:gd name="T192" fmla="*/ 336 h 3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18" h="336">
                <a:moveTo>
                  <a:pt x="103" y="187"/>
                </a:moveTo>
                <a:cubicBezTo>
                  <a:pt x="103" y="246"/>
                  <a:pt x="150" y="293"/>
                  <a:pt x="209" y="293"/>
                </a:cubicBezTo>
                <a:cubicBezTo>
                  <a:pt x="267" y="293"/>
                  <a:pt x="315" y="246"/>
                  <a:pt x="315" y="187"/>
                </a:cubicBezTo>
                <a:cubicBezTo>
                  <a:pt x="315" y="129"/>
                  <a:pt x="267" y="82"/>
                  <a:pt x="209" y="82"/>
                </a:cubicBezTo>
                <a:cubicBezTo>
                  <a:pt x="150" y="82"/>
                  <a:pt x="103" y="129"/>
                  <a:pt x="103" y="187"/>
                </a:cubicBezTo>
                <a:close/>
                <a:moveTo>
                  <a:pt x="235" y="130"/>
                </a:moveTo>
                <a:cubicBezTo>
                  <a:pt x="235" y="161"/>
                  <a:pt x="235" y="161"/>
                  <a:pt x="235" y="161"/>
                </a:cubicBezTo>
                <a:cubicBezTo>
                  <a:pt x="266" y="161"/>
                  <a:pt x="266" y="161"/>
                  <a:pt x="266" y="161"/>
                </a:cubicBezTo>
                <a:cubicBezTo>
                  <a:pt x="275" y="161"/>
                  <a:pt x="282" y="168"/>
                  <a:pt x="282" y="177"/>
                </a:cubicBezTo>
                <a:cubicBezTo>
                  <a:pt x="282" y="198"/>
                  <a:pt x="282" y="198"/>
                  <a:pt x="282" y="198"/>
                </a:cubicBezTo>
                <a:cubicBezTo>
                  <a:pt x="282" y="207"/>
                  <a:pt x="275" y="214"/>
                  <a:pt x="266" y="214"/>
                </a:cubicBezTo>
                <a:cubicBezTo>
                  <a:pt x="235" y="214"/>
                  <a:pt x="235" y="214"/>
                  <a:pt x="235" y="214"/>
                </a:cubicBezTo>
                <a:cubicBezTo>
                  <a:pt x="235" y="245"/>
                  <a:pt x="235" y="245"/>
                  <a:pt x="235" y="245"/>
                </a:cubicBezTo>
                <a:cubicBezTo>
                  <a:pt x="235" y="254"/>
                  <a:pt x="228" y="261"/>
                  <a:pt x="219" y="261"/>
                </a:cubicBezTo>
                <a:cubicBezTo>
                  <a:pt x="198" y="261"/>
                  <a:pt x="198" y="261"/>
                  <a:pt x="198" y="261"/>
                </a:cubicBezTo>
                <a:cubicBezTo>
                  <a:pt x="189" y="261"/>
                  <a:pt x="182" y="254"/>
                  <a:pt x="182" y="245"/>
                </a:cubicBezTo>
                <a:cubicBezTo>
                  <a:pt x="182" y="214"/>
                  <a:pt x="182" y="214"/>
                  <a:pt x="182" y="214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3" y="214"/>
                  <a:pt x="136" y="207"/>
                  <a:pt x="136" y="198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6" y="168"/>
                  <a:pt x="143" y="161"/>
                  <a:pt x="152" y="161"/>
                </a:cubicBezTo>
                <a:cubicBezTo>
                  <a:pt x="182" y="161"/>
                  <a:pt x="182" y="161"/>
                  <a:pt x="182" y="161"/>
                </a:cubicBezTo>
                <a:cubicBezTo>
                  <a:pt x="182" y="130"/>
                  <a:pt x="182" y="130"/>
                  <a:pt x="182" y="130"/>
                </a:cubicBezTo>
                <a:cubicBezTo>
                  <a:pt x="182" y="121"/>
                  <a:pt x="189" y="114"/>
                  <a:pt x="198" y="114"/>
                </a:cubicBezTo>
                <a:cubicBezTo>
                  <a:pt x="219" y="114"/>
                  <a:pt x="219" y="114"/>
                  <a:pt x="219" y="114"/>
                </a:cubicBezTo>
                <a:cubicBezTo>
                  <a:pt x="228" y="114"/>
                  <a:pt x="235" y="121"/>
                  <a:pt x="235" y="130"/>
                </a:cubicBezTo>
                <a:close/>
                <a:moveTo>
                  <a:pt x="410" y="102"/>
                </a:moveTo>
                <a:cubicBezTo>
                  <a:pt x="405" y="102"/>
                  <a:pt x="402" y="106"/>
                  <a:pt x="402" y="110"/>
                </a:cubicBezTo>
                <a:cubicBezTo>
                  <a:pt x="402" y="110"/>
                  <a:pt x="402" y="110"/>
                  <a:pt x="402" y="110"/>
                </a:cubicBezTo>
                <a:cubicBezTo>
                  <a:pt x="402" y="311"/>
                  <a:pt x="402" y="311"/>
                  <a:pt x="402" y="311"/>
                </a:cubicBezTo>
                <a:cubicBezTo>
                  <a:pt x="402" y="316"/>
                  <a:pt x="397" y="320"/>
                  <a:pt x="392" y="320"/>
                </a:cubicBezTo>
                <a:cubicBezTo>
                  <a:pt x="25" y="320"/>
                  <a:pt x="25" y="320"/>
                  <a:pt x="25" y="320"/>
                </a:cubicBezTo>
                <a:cubicBezTo>
                  <a:pt x="20" y="320"/>
                  <a:pt x="16" y="316"/>
                  <a:pt x="16" y="311"/>
                </a:cubicBezTo>
                <a:cubicBezTo>
                  <a:pt x="16" y="64"/>
                  <a:pt x="16" y="64"/>
                  <a:pt x="16" y="64"/>
                </a:cubicBezTo>
                <a:cubicBezTo>
                  <a:pt x="16" y="59"/>
                  <a:pt x="20" y="55"/>
                  <a:pt x="25" y="55"/>
                </a:cubicBezTo>
                <a:cubicBezTo>
                  <a:pt x="392" y="55"/>
                  <a:pt x="392" y="55"/>
                  <a:pt x="392" y="55"/>
                </a:cubicBezTo>
                <a:cubicBezTo>
                  <a:pt x="397" y="55"/>
                  <a:pt x="402" y="59"/>
                  <a:pt x="402" y="64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2" y="82"/>
                  <a:pt x="405" y="86"/>
                  <a:pt x="410" y="86"/>
                </a:cubicBezTo>
                <a:cubicBezTo>
                  <a:pt x="414" y="86"/>
                  <a:pt x="418" y="82"/>
                  <a:pt x="418" y="78"/>
                </a:cubicBezTo>
                <a:cubicBezTo>
                  <a:pt x="418" y="64"/>
                  <a:pt x="418" y="64"/>
                  <a:pt x="418" y="64"/>
                </a:cubicBezTo>
                <a:cubicBezTo>
                  <a:pt x="418" y="50"/>
                  <a:pt x="406" y="39"/>
                  <a:pt x="392" y="39"/>
                </a:cubicBezTo>
                <a:cubicBezTo>
                  <a:pt x="286" y="39"/>
                  <a:pt x="286" y="39"/>
                  <a:pt x="286" y="39"/>
                </a:cubicBezTo>
                <a:cubicBezTo>
                  <a:pt x="286" y="24"/>
                  <a:pt x="286" y="24"/>
                  <a:pt x="286" y="24"/>
                </a:cubicBezTo>
                <a:cubicBezTo>
                  <a:pt x="286" y="11"/>
                  <a:pt x="275" y="0"/>
                  <a:pt x="262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43" y="0"/>
                  <a:pt x="132" y="11"/>
                  <a:pt x="132" y="24"/>
                </a:cubicBezTo>
                <a:cubicBezTo>
                  <a:pt x="132" y="39"/>
                  <a:pt x="132" y="39"/>
                  <a:pt x="132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11" y="39"/>
                  <a:pt x="0" y="50"/>
                  <a:pt x="0" y="64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25"/>
                  <a:pt x="11" y="336"/>
                  <a:pt x="25" y="336"/>
                </a:cubicBezTo>
                <a:cubicBezTo>
                  <a:pt x="392" y="336"/>
                  <a:pt x="392" y="336"/>
                  <a:pt x="392" y="336"/>
                </a:cubicBezTo>
                <a:cubicBezTo>
                  <a:pt x="406" y="336"/>
                  <a:pt x="418" y="325"/>
                  <a:pt x="418" y="311"/>
                </a:cubicBezTo>
                <a:cubicBezTo>
                  <a:pt x="418" y="110"/>
                  <a:pt x="418" y="110"/>
                  <a:pt x="418" y="110"/>
                </a:cubicBezTo>
                <a:cubicBezTo>
                  <a:pt x="418" y="106"/>
                  <a:pt x="414" y="102"/>
                  <a:pt x="410" y="102"/>
                </a:cubicBezTo>
                <a:close/>
                <a:moveTo>
                  <a:pt x="156" y="16"/>
                </a:moveTo>
                <a:cubicBezTo>
                  <a:pt x="262" y="16"/>
                  <a:pt x="262" y="16"/>
                  <a:pt x="262" y="16"/>
                </a:cubicBezTo>
                <a:cubicBezTo>
                  <a:pt x="266" y="16"/>
                  <a:pt x="270" y="19"/>
                  <a:pt x="270" y="24"/>
                </a:cubicBezTo>
                <a:cubicBezTo>
                  <a:pt x="270" y="39"/>
                  <a:pt x="270" y="39"/>
                  <a:pt x="270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8" y="19"/>
                  <a:pt x="151" y="16"/>
                  <a:pt x="156" y="16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3"/>
          <p:cNvSpPr>
            <a:spLocks noChangeAspect="1" noEditPoints="1"/>
          </p:cNvSpPr>
          <p:nvPr/>
        </p:nvSpPr>
        <p:spPr bwMode="auto">
          <a:xfrm>
            <a:off x="5546725" y="3894138"/>
            <a:ext cx="206375" cy="177800"/>
          </a:xfrm>
          <a:custGeom>
            <a:avLst/>
            <a:gdLst>
              <a:gd name="T0" fmla="*/ 2147483647 w 339"/>
              <a:gd name="T1" fmla="*/ 2147483647 h 293"/>
              <a:gd name="T2" fmla="*/ 2147483647 w 339"/>
              <a:gd name="T3" fmla="*/ 0 h 293"/>
              <a:gd name="T4" fmla="*/ 2147483647 w 339"/>
              <a:gd name="T5" fmla="*/ 2147483647 h 293"/>
              <a:gd name="T6" fmla="*/ 2147483647 w 339"/>
              <a:gd name="T7" fmla="*/ 2147483647 h 293"/>
              <a:gd name="T8" fmla="*/ 2147483647 w 339"/>
              <a:gd name="T9" fmla="*/ 2147483647 h 293"/>
              <a:gd name="T10" fmla="*/ 2147483647 w 339"/>
              <a:gd name="T11" fmla="*/ 2147483647 h 293"/>
              <a:gd name="T12" fmla="*/ 2147483647 w 339"/>
              <a:gd name="T13" fmla="*/ 2147483647 h 293"/>
              <a:gd name="T14" fmla="*/ 2147483647 w 339"/>
              <a:gd name="T15" fmla="*/ 2147483647 h 293"/>
              <a:gd name="T16" fmla="*/ 2147483647 w 339"/>
              <a:gd name="T17" fmla="*/ 2147483647 h 293"/>
              <a:gd name="T18" fmla="*/ 2147483647 w 339"/>
              <a:gd name="T19" fmla="*/ 2147483647 h 293"/>
              <a:gd name="T20" fmla="*/ 2147483647 w 339"/>
              <a:gd name="T21" fmla="*/ 2147483647 h 293"/>
              <a:gd name="T22" fmla="*/ 2147483647 w 339"/>
              <a:gd name="T23" fmla="*/ 2147483647 h 293"/>
              <a:gd name="T24" fmla="*/ 2147483647 w 339"/>
              <a:gd name="T25" fmla="*/ 2147483647 h 293"/>
              <a:gd name="T26" fmla="*/ 2147483647 w 339"/>
              <a:gd name="T27" fmla="*/ 2147483647 h 293"/>
              <a:gd name="T28" fmla="*/ 2147483647 w 339"/>
              <a:gd name="T29" fmla="*/ 2147483647 h 293"/>
              <a:gd name="T30" fmla="*/ 2147483647 w 339"/>
              <a:gd name="T31" fmla="*/ 2147483647 h 293"/>
              <a:gd name="T32" fmla="*/ 2147483647 w 339"/>
              <a:gd name="T33" fmla="*/ 2147483647 h 293"/>
              <a:gd name="T34" fmla="*/ 2147483647 w 339"/>
              <a:gd name="T35" fmla="*/ 2147483647 h 293"/>
              <a:gd name="T36" fmla="*/ 2147483647 w 339"/>
              <a:gd name="T37" fmla="*/ 2147483647 h 293"/>
              <a:gd name="T38" fmla="*/ 2147483647 w 339"/>
              <a:gd name="T39" fmla="*/ 2147483647 h 293"/>
              <a:gd name="T40" fmla="*/ 2147483647 w 339"/>
              <a:gd name="T41" fmla="*/ 2147483647 h 293"/>
              <a:gd name="T42" fmla="*/ 2147483647 w 339"/>
              <a:gd name="T43" fmla="*/ 2147483647 h 293"/>
              <a:gd name="T44" fmla="*/ 2147483647 w 339"/>
              <a:gd name="T45" fmla="*/ 2147483647 h 293"/>
              <a:gd name="T46" fmla="*/ 2147483647 w 339"/>
              <a:gd name="T47" fmla="*/ 2147483647 h 293"/>
              <a:gd name="T48" fmla="*/ 2147483647 w 339"/>
              <a:gd name="T49" fmla="*/ 2147483647 h 293"/>
              <a:gd name="T50" fmla="*/ 2147483647 w 339"/>
              <a:gd name="T51" fmla="*/ 2147483647 h 293"/>
              <a:gd name="T52" fmla="*/ 2147483647 w 339"/>
              <a:gd name="T53" fmla="*/ 2147483647 h 293"/>
              <a:gd name="T54" fmla="*/ 2147483647 w 339"/>
              <a:gd name="T55" fmla="*/ 2147483647 h 293"/>
              <a:gd name="T56" fmla="*/ 2147483647 w 339"/>
              <a:gd name="T57" fmla="*/ 2147483647 h 293"/>
              <a:gd name="T58" fmla="*/ 2147483647 w 339"/>
              <a:gd name="T59" fmla="*/ 2147483647 h 293"/>
              <a:gd name="T60" fmla="*/ 2147483647 w 339"/>
              <a:gd name="T61" fmla="*/ 2147483647 h 293"/>
              <a:gd name="T62" fmla="*/ 2147483647 w 339"/>
              <a:gd name="T63" fmla="*/ 2147483647 h 293"/>
              <a:gd name="T64" fmla="*/ 2147483647 w 339"/>
              <a:gd name="T65" fmla="*/ 2147483647 h 293"/>
              <a:gd name="T66" fmla="*/ 2147483647 w 339"/>
              <a:gd name="T67" fmla="*/ 2147483647 h 293"/>
              <a:gd name="T68" fmla="*/ 2147483647 w 339"/>
              <a:gd name="T69" fmla="*/ 2147483647 h 293"/>
              <a:gd name="T70" fmla="*/ 2147483647 w 339"/>
              <a:gd name="T71" fmla="*/ 2147483647 h 293"/>
              <a:gd name="T72" fmla="*/ 2147483647 w 339"/>
              <a:gd name="T73" fmla="*/ 2147483647 h 29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39"/>
              <a:gd name="T112" fmla="*/ 0 h 293"/>
              <a:gd name="T113" fmla="*/ 339 w 339"/>
              <a:gd name="T114" fmla="*/ 293 h 29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39" h="293">
                <a:moveTo>
                  <a:pt x="335" y="69"/>
                </a:moveTo>
                <a:cubicBezTo>
                  <a:pt x="290" y="23"/>
                  <a:pt x="229" y="0"/>
                  <a:pt x="169" y="0"/>
                </a:cubicBezTo>
                <a:cubicBezTo>
                  <a:pt x="109" y="0"/>
                  <a:pt x="49" y="23"/>
                  <a:pt x="3" y="69"/>
                </a:cubicBezTo>
                <a:cubicBezTo>
                  <a:pt x="0" y="72"/>
                  <a:pt x="0" y="77"/>
                  <a:pt x="3" y="80"/>
                </a:cubicBezTo>
                <a:cubicBezTo>
                  <a:pt x="4" y="82"/>
                  <a:pt x="6" y="82"/>
                  <a:pt x="8" y="82"/>
                </a:cubicBezTo>
                <a:cubicBezTo>
                  <a:pt x="10" y="82"/>
                  <a:pt x="13" y="82"/>
                  <a:pt x="14" y="80"/>
                </a:cubicBezTo>
                <a:cubicBezTo>
                  <a:pt x="57" y="37"/>
                  <a:pt x="113" y="16"/>
                  <a:pt x="169" y="16"/>
                </a:cubicBezTo>
                <a:cubicBezTo>
                  <a:pt x="225" y="16"/>
                  <a:pt x="281" y="37"/>
                  <a:pt x="324" y="80"/>
                </a:cubicBezTo>
                <a:cubicBezTo>
                  <a:pt x="327" y="83"/>
                  <a:pt x="332" y="83"/>
                  <a:pt x="335" y="80"/>
                </a:cubicBezTo>
                <a:cubicBezTo>
                  <a:pt x="339" y="77"/>
                  <a:pt x="339" y="72"/>
                  <a:pt x="335" y="69"/>
                </a:cubicBezTo>
                <a:close/>
                <a:moveTo>
                  <a:pt x="169" y="68"/>
                </a:moveTo>
                <a:cubicBezTo>
                  <a:pt x="126" y="68"/>
                  <a:pt x="84" y="84"/>
                  <a:pt x="51" y="117"/>
                </a:cubicBezTo>
                <a:cubicBezTo>
                  <a:pt x="48" y="120"/>
                  <a:pt x="48" y="125"/>
                  <a:pt x="51" y="128"/>
                </a:cubicBezTo>
                <a:cubicBezTo>
                  <a:pt x="52" y="130"/>
                  <a:pt x="55" y="130"/>
                  <a:pt x="57" y="130"/>
                </a:cubicBezTo>
                <a:cubicBezTo>
                  <a:pt x="59" y="130"/>
                  <a:pt x="61" y="130"/>
                  <a:pt x="62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92" y="99"/>
                  <a:pt x="130" y="84"/>
                  <a:pt x="169" y="84"/>
                </a:cubicBezTo>
                <a:cubicBezTo>
                  <a:pt x="208" y="84"/>
                  <a:pt x="246" y="99"/>
                  <a:pt x="276" y="128"/>
                </a:cubicBezTo>
                <a:cubicBezTo>
                  <a:pt x="279" y="131"/>
                  <a:pt x="284" y="131"/>
                  <a:pt x="287" y="128"/>
                </a:cubicBezTo>
                <a:cubicBezTo>
                  <a:pt x="290" y="125"/>
                  <a:pt x="290" y="120"/>
                  <a:pt x="287" y="117"/>
                </a:cubicBezTo>
                <a:cubicBezTo>
                  <a:pt x="255" y="84"/>
                  <a:pt x="212" y="68"/>
                  <a:pt x="169" y="68"/>
                </a:cubicBezTo>
                <a:close/>
                <a:moveTo>
                  <a:pt x="169" y="136"/>
                </a:moveTo>
                <a:cubicBezTo>
                  <a:pt x="144" y="136"/>
                  <a:pt x="118" y="146"/>
                  <a:pt x="99" y="165"/>
                </a:cubicBezTo>
                <a:cubicBezTo>
                  <a:pt x="96" y="168"/>
                  <a:pt x="96" y="173"/>
                  <a:pt x="99" y="176"/>
                </a:cubicBezTo>
                <a:cubicBezTo>
                  <a:pt x="102" y="179"/>
                  <a:pt x="107" y="179"/>
                  <a:pt x="110" y="176"/>
                </a:cubicBezTo>
                <a:cubicBezTo>
                  <a:pt x="110" y="176"/>
                  <a:pt x="110" y="176"/>
                  <a:pt x="110" y="176"/>
                </a:cubicBezTo>
                <a:cubicBezTo>
                  <a:pt x="127" y="160"/>
                  <a:pt x="148" y="152"/>
                  <a:pt x="169" y="152"/>
                </a:cubicBezTo>
                <a:cubicBezTo>
                  <a:pt x="190" y="152"/>
                  <a:pt x="212" y="160"/>
                  <a:pt x="228" y="176"/>
                </a:cubicBezTo>
                <a:cubicBezTo>
                  <a:pt x="229" y="178"/>
                  <a:pt x="231" y="179"/>
                  <a:pt x="234" y="179"/>
                </a:cubicBezTo>
                <a:cubicBezTo>
                  <a:pt x="236" y="179"/>
                  <a:pt x="238" y="178"/>
                  <a:pt x="239" y="176"/>
                </a:cubicBezTo>
                <a:cubicBezTo>
                  <a:pt x="242" y="173"/>
                  <a:pt x="242" y="168"/>
                  <a:pt x="239" y="165"/>
                </a:cubicBezTo>
                <a:cubicBezTo>
                  <a:pt x="220" y="146"/>
                  <a:pt x="194" y="136"/>
                  <a:pt x="169" y="136"/>
                </a:cubicBezTo>
                <a:close/>
                <a:moveTo>
                  <a:pt x="139" y="217"/>
                </a:moveTo>
                <a:cubicBezTo>
                  <a:pt x="123" y="234"/>
                  <a:pt x="123" y="260"/>
                  <a:pt x="139" y="277"/>
                </a:cubicBezTo>
                <a:cubicBezTo>
                  <a:pt x="156" y="293"/>
                  <a:pt x="183" y="293"/>
                  <a:pt x="199" y="277"/>
                </a:cubicBezTo>
                <a:cubicBezTo>
                  <a:pt x="216" y="260"/>
                  <a:pt x="216" y="234"/>
                  <a:pt x="199" y="217"/>
                </a:cubicBezTo>
                <a:cubicBezTo>
                  <a:pt x="183" y="200"/>
                  <a:pt x="156" y="200"/>
                  <a:pt x="139" y="217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216275" y="5253038"/>
            <a:ext cx="26590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1500" b="1">
                <a:solidFill>
                  <a:srgbClr val="00285F"/>
                </a:solidFill>
              </a:rPr>
              <a:t>“</a:t>
            </a:r>
            <a:r>
              <a:rPr lang="en-US" sz="1500" b="1">
                <a:solidFill>
                  <a:srgbClr val="00285F"/>
                </a:solidFill>
              </a:rPr>
              <a:t>50 billion devices in 2020</a:t>
            </a:r>
            <a:r>
              <a:rPr lang="ja-JP" altLang="en-US" sz="1500" b="1">
                <a:solidFill>
                  <a:srgbClr val="00285F"/>
                </a:solidFill>
              </a:rPr>
              <a:t>”</a:t>
            </a:r>
            <a:endParaRPr lang="en-US" sz="1700">
              <a:solidFill>
                <a:srgbClr val="00285F"/>
              </a:solidFill>
            </a:endParaRPr>
          </a:p>
        </p:txBody>
      </p:sp>
      <p:sp>
        <p:nvSpPr>
          <p:cNvPr id="37" name="Freeform 8"/>
          <p:cNvSpPr>
            <a:spLocks/>
          </p:cNvSpPr>
          <p:nvPr/>
        </p:nvSpPr>
        <p:spPr bwMode="auto">
          <a:xfrm>
            <a:off x="250825" y="1666875"/>
            <a:ext cx="2833688" cy="4391025"/>
          </a:xfrm>
          <a:custGeom>
            <a:avLst/>
            <a:gdLst>
              <a:gd name="T0" fmla="*/ 2147483647 w 733"/>
              <a:gd name="T1" fmla="*/ 2147483647 h 912"/>
              <a:gd name="T2" fmla="*/ 0 w 733"/>
              <a:gd name="T3" fmla="*/ 2147483647 h 912"/>
              <a:gd name="T4" fmla="*/ 0 w 733"/>
              <a:gd name="T5" fmla="*/ 2147483647 h 912"/>
              <a:gd name="T6" fmla="*/ 0 w 733"/>
              <a:gd name="T7" fmla="*/ 2147483647 h 912"/>
              <a:gd name="T8" fmla="*/ 2147483647 w 733"/>
              <a:gd name="T9" fmla="*/ 0 h 912"/>
              <a:gd name="T10" fmla="*/ 2147483647 w 733"/>
              <a:gd name="T11" fmla="*/ 0 h 912"/>
              <a:gd name="T12" fmla="*/ 2147483647 w 733"/>
              <a:gd name="T13" fmla="*/ 0 h 912"/>
              <a:gd name="T14" fmla="*/ 2147483647 w 733"/>
              <a:gd name="T15" fmla="*/ 2147483647 h 912"/>
              <a:gd name="T16" fmla="*/ 2147483647 w 733"/>
              <a:gd name="T17" fmla="*/ 2147483647 h 912"/>
              <a:gd name="T18" fmla="*/ 2147483647 w 733"/>
              <a:gd name="T19" fmla="*/ 2147483647 h 912"/>
              <a:gd name="T20" fmla="*/ 2147483647 w 733"/>
              <a:gd name="T21" fmla="*/ 2147483647 h 912"/>
              <a:gd name="T22" fmla="*/ 2147483647 w 733"/>
              <a:gd name="T23" fmla="*/ 2147483647 h 912"/>
              <a:gd name="T24" fmla="*/ 2147483647 w 733"/>
              <a:gd name="T25" fmla="*/ 2147483647 h 912"/>
              <a:gd name="T26" fmla="*/ 2147483647 w 733"/>
              <a:gd name="T27" fmla="*/ 2147483647 h 912"/>
              <a:gd name="T28" fmla="*/ 2147483647 w 733"/>
              <a:gd name="T29" fmla="*/ 2147483647 h 912"/>
              <a:gd name="T30" fmla="*/ 2147483647 w 733"/>
              <a:gd name="T31" fmla="*/ 2147483647 h 912"/>
              <a:gd name="T32" fmla="*/ 2147483647 w 733"/>
              <a:gd name="T33" fmla="*/ 2147483647 h 912"/>
              <a:gd name="T34" fmla="*/ 2147483647 w 733"/>
              <a:gd name="T35" fmla="*/ 2147483647 h 912"/>
              <a:gd name="T36" fmla="*/ 2147483647 w 733"/>
              <a:gd name="T37" fmla="*/ 2147483647 h 912"/>
              <a:gd name="T38" fmla="*/ 2147483647 w 733"/>
              <a:gd name="T39" fmla="*/ 2147483647 h 912"/>
              <a:gd name="T40" fmla="*/ 2147483647 w 733"/>
              <a:gd name="T41" fmla="*/ 2147483647 h 912"/>
              <a:gd name="T42" fmla="*/ 2147483647 w 733"/>
              <a:gd name="T43" fmla="*/ 2147483647 h 912"/>
              <a:gd name="T44" fmla="*/ 2147483647 w 733"/>
              <a:gd name="T45" fmla="*/ 2147483647 h 912"/>
              <a:gd name="T46" fmla="*/ 2147483647 w 733"/>
              <a:gd name="T47" fmla="*/ 2147483647 h 912"/>
              <a:gd name="T48" fmla="*/ 2147483647 w 733"/>
              <a:gd name="T49" fmla="*/ 2147483647 h 912"/>
              <a:gd name="T50" fmla="*/ 2147483647 w 733"/>
              <a:gd name="T51" fmla="*/ 2147483647 h 912"/>
              <a:gd name="T52" fmla="*/ 2147483647 w 733"/>
              <a:gd name="T53" fmla="*/ 2147483647 h 912"/>
              <a:gd name="T54" fmla="*/ 2147483647 w 733"/>
              <a:gd name="T55" fmla="*/ 2147483647 h 912"/>
              <a:gd name="T56" fmla="*/ 2147483647 w 733"/>
              <a:gd name="T57" fmla="*/ 2147483647 h 912"/>
              <a:gd name="T58" fmla="*/ 2147483647 w 733"/>
              <a:gd name="T59" fmla="*/ 2147483647 h 912"/>
              <a:gd name="T60" fmla="*/ 2147483647 w 733"/>
              <a:gd name="T61" fmla="*/ 2147483647 h 912"/>
              <a:gd name="T62" fmla="*/ 2147483647 w 733"/>
              <a:gd name="T63" fmla="*/ 2147483647 h 912"/>
              <a:gd name="T64" fmla="*/ 2147483647 w 733"/>
              <a:gd name="T65" fmla="*/ 2147483647 h 912"/>
              <a:gd name="T66" fmla="*/ 2147483647 w 733"/>
              <a:gd name="T67" fmla="*/ 2147483647 h 912"/>
              <a:gd name="T68" fmla="*/ 2147483647 w 733"/>
              <a:gd name="T69" fmla="*/ 2147483647 h 9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33"/>
              <a:gd name="T106" fmla="*/ 0 h 912"/>
              <a:gd name="T107" fmla="*/ 733 w 733"/>
              <a:gd name="T108" fmla="*/ 912 h 91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33" h="912">
                <a:moveTo>
                  <a:pt x="30" y="912"/>
                </a:moveTo>
                <a:cubicBezTo>
                  <a:pt x="13" y="912"/>
                  <a:pt x="0" y="898"/>
                  <a:pt x="0" y="881"/>
                </a:cubicBezTo>
                <a:cubicBezTo>
                  <a:pt x="0" y="881"/>
                  <a:pt x="0" y="881"/>
                  <a:pt x="0" y="88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3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702" y="0"/>
                  <a:pt x="702" y="0"/>
                  <a:pt x="702" y="0"/>
                </a:cubicBezTo>
                <a:cubicBezTo>
                  <a:pt x="719" y="0"/>
                  <a:pt x="733" y="14"/>
                  <a:pt x="733" y="31"/>
                </a:cubicBezTo>
                <a:cubicBezTo>
                  <a:pt x="733" y="31"/>
                  <a:pt x="733" y="31"/>
                  <a:pt x="733" y="31"/>
                </a:cubicBezTo>
                <a:cubicBezTo>
                  <a:pt x="733" y="53"/>
                  <a:pt x="733" y="53"/>
                  <a:pt x="733" y="53"/>
                </a:cubicBezTo>
                <a:cubicBezTo>
                  <a:pt x="733" y="57"/>
                  <a:pt x="729" y="61"/>
                  <a:pt x="725" y="61"/>
                </a:cubicBezTo>
                <a:cubicBezTo>
                  <a:pt x="725" y="61"/>
                  <a:pt x="725" y="61"/>
                  <a:pt x="725" y="61"/>
                </a:cubicBezTo>
                <a:cubicBezTo>
                  <a:pt x="720" y="61"/>
                  <a:pt x="717" y="57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cubicBezTo>
                  <a:pt x="717" y="31"/>
                  <a:pt x="717" y="31"/>
                  <a:pt x="717" y="31"/>
                </a:cubicBezTo>
                <a:cubicBezTo>
                  <a:pt x="716" y="23"/>
                  <a:pt x="710" y="16"/>
                  <a:pt x="702" y="16"/>
                </a:cubicBezTo>
                <a:cubicBezTo>
                  <a:pt x="702" y="16"/>
                  <a:pt x="702" y="16"/>
                  <a:pt x="702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22" y="16"/>
                  <a:pt x="16" y="23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881"/>
                  <a:pt x="16" y="881"/>
                  <a:pt x="16" y="881"/>
                </a:cubicBezTo>
                <a:cubicBezTo>
                  <a:pt x="16" y="889"/>
                  <a:pt x="22" y="896"/>
                  <a:pt x="30" y="896"/>
                </a:cubicBezTo>
                <a:cubicBezTo>
                  <a:pt x="30" y="896"/>
                  <a:pt x="30" y="896"/>
                  <a:pt x="30" y="896"/>
                </a:cubicBezTo>
                <a:cubicBezTo>
                  <a:pt x="702" y="896"/>
                  <a:pt x="702" y="896"/>
                  <a:pt x="702" y="896"/>
                </a:cubicBezTo>
                <a:cubicBezTo>
                  <a:pt x="710" y="896"/>
                  <a:pt x="716" y="889"/>
                  <a:pt x="717" y="881"/>
                </a:cubicBezTo>
                <a:cubicBezTo>
                  <a:pt x="717" y="881"/>
                  <a:pt x="717" y="881"/>
                  <a:pt x="717" y="881"/>
                </a:cubicBezTo>
                <a:cubicBezTo>
                  <a:pt x="717" y="82"/>
                  <a:pt x="717" y="82"/>
                  <a:pt x="717" y="82"/>
                </a:cubicBezTo>
                <a:cubicBezTo>
                  <a:pt x="717" y="78"/>
                  <a:pt x="720" y="74"/>
                  <a:pt x="725" y="74"/>
                </a:cubicBezTo>
                <a:cubicBezTo>
                  <a:pt x="725" y="74"/>
                  <a:pt x="725" y="74"/>
                  <a:pt x="725" y="74"/>
                </a:cubicBezTo>
                <a:cubicBezTo>
                  <a:pt x="729" y="74"/>
                  <a:pt x="733" y="78"/>
                  <a:pt x="733" y="82"/>
                </a:cubicBezTo>
                <a:cubicBezTo>
                  <a:pt x="733" y="82"/>
                  <a:pt x="733" y="82"/>
                  <a:pt x="733" y="82"/>
                </a:cubicBezTo>
                <a:cubicBezTo>
                  <a:pt x="733" y="881"/>
                  <a:pt x="733" y="881"/>
                  <a:pt x="733" y="881"/>
                </a:cubicBezTo>
                <a:cubicBezTo>
                  <a:pt x="733" y="898"/>
                  <a:pt x="719" y="912"/>
                  <a:pt x="702" y="912"/>
                </a:cubicBezTo>
                <a:cubicBezTo>
                  <a:pt x="702" y="912"/>
                  <a:pt x="702" y="912"/>
                  <a:pt x="702" y="912"/>
                </a:cubicBezTo>
                <a:cubicBezTo>
                  <a:pt x="30" y="912"/>
                  <a:pt x="30" y="912"/>
                  <a:pt x="30" y="912"/>
                </a:cubicBezTo>
                <a:close/>
              </a:path>
            </a:pathLst>
          </a:custGeom>
          <a:solidFill>
            <a:srgbClr val="8F3F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7"/>
          <p:cNvSpPr>
            <a:spLocks noChangeAspect="1"/>
          </p:cNvSpPr>
          <p:nvPr/>
        </p:nvSpPr>
        <p:spPr bwMode="auto">
          <a:xfrm>
            <a:off x="3173413" y="1639888"/>
            <a:ext cx="2760662" cy="4387850"/>
          </a:xfrm>
          <a:custGeom>
            <a:avLst/>
            <a:gdLst>
              <a:gd name="T0" fmla="*/ 2147483647 w 733"/>
              <a:gd name="T1" fmla="*/ 2147483647 h 912"/>
              <a:gd name="T2" fmla="*/ 0 w 733"/>
              <a:gd name="T3" fmla="*/ 2147483647 h 912"/>
              <a:gd name="T4" fmla="*/ 0 w 733"/>
              <a:gd name="T5" fmla="*/ 2147483647 h 912"/>
              <a:gd name="T6" fmla="*/ 0 w 733"/>
              <a:gd name="T7" fmla="*/ 2147483647 h 912"/>
              <a:gd name="T8" fmla="*/ 2147483647 w 733"/>
              <a:gd name="T9" fmla="*/ 0 h 912"/>
              <a:gd name="T10" fmla="*/ 2147483647 w 733"/>
              <a:gd name="T11" fmla="*/ 0 h 912"/>
              <a:gd name="T12" fmla="*/ 2147483647 w 733"/>
              <a:gd name="T13" fmla="*/ 0 h 912"/>
              <a:gd name="T14" fmla="*/ 2147483647 w 733"/>
              <a:gd name="T15" fmla="*/ 2147483647 h 912"/>
              <a:gd name="T16" fmla="*/ 2147483647 w 733"/>
              <a:gd name="T17" fmla="*/ 2147483647 h 912"/>
              <a:gd name="T18" fmla="*/ 2147483647 w 733"/>
              <a:gd name="T19" fmla="*/ 2147483647 h 912"/>
              <a:gd name="T20" fmla="*/ 2147483647 w 733"/>
              <a:gd name="T21" fmla="*/ 2147483647 h 912"/>
              <a:gd name="T22" fmla="*/ 2147483647 w 733"/>
              <a:gd name="T23" fmla="*/ 2147483647 h 912"/>
              <a:gd name="T24" fmla="*/ 2147483647 w 733"/>
              <a:gd name="T25" fmla="*/ 2147483647 h 912"/>
              <a:gd name="T26" fmla="*/ 2147483647 w 733"/>
              <a:gd name="T27" fmla="*/ 2147483647 h 912"/>
              <a:gd name="T28" fmla="*/ 2147483647 w 733"/>
              <a:gd name="T29" fmla="*/ 2147483647 h 912"/>
              <a:gd name="T30" fmla="*/ 2147483647 w 733"/>
              <a:gd name="T31" fmla="*/ 2147483647 h 912"/>
              <a:gd name="T32" fmla="*/ 2147483647 w 733"/>
              <a:gd name="T33" fmla="*/ 2147483647 h 912"/>
              <a:gd name="T34" fmla="*/ 2147483647 w 733"/>
              <a:gd name="T35" fmla="*/ 2147483647 h 912"/>
              <a:gd name="T36" fmla="*/ 2147483647 w 733"/>
              <a:gd name="T37" fmla="*/ 2147483647 h 912"/>
              <a:gd name="T38" fmla="*/ 2147483647 w 733"/>
              <a:gd name="T39" fmla="*/ 2147483647 h 912"/>
              <a:gd name="T40" fmla="*/ 2147483647 w 733"/>
              <a:gd name="T41" fmla="*/ 2147483647 h 912"/>
              <a:gd name="T42" fmla="*/ 2147483647 w 733"/>
              <a:gd name="T43" fmla="*/ 2147483647 h 912"/>
              <a:gd name="T44" fmla="*/ 2147483647 w 733"/>
              <a:gd name="T45" fmla="*/ 2147483647 h 912"/>
              <a:gd name="T46" fmla="*/ 2147483647 w 733"/>
              <a:gd name="T47" fmla="*/ 2147483647 h 912"/>
              <a:gd name="T48" fmla="*/ 2147483647 w 733"/>
              <a:gd name="T49" fmla="*/ 2147483647 h 912"/>
              <a:gd name="T50" fmla="*/ 2147483647 w 733"/>
              <a:gd name="T51" fmla="*/ 2147483647 h 912"/>
              <a:gd name="T52" fmla="*/ 2147483647 w 733"/>
              <a:gd name="T53" fmla="*/ 2147483647 h 912"/>
              <a:gd name="T54" fmla="*/ 2147483647 w 733"/>
              <a:gd name="T55" fmla="*/ 2147483647 h 912"/>
              <a:gd name="T56" fmla="*/ 2147483647 w 733"/>
              <a:gd name="T57" fmla="*/ 2147483647 h 912"/>
              <a:gd name="T58" fmla="*/ 2147483647 w 733"/>
              <a:gd name="T59" fmla="*/ 2147483647 h 912"/>
              <a:gd name="T60" fmla="*/ 2147483647 w 733"/>
              <a:gd name="T61" fmla="*/ 2147483647 h 912"/>
              <a:gd name="T62" fmla="*/ 2147483647 w 733"/>
              <a:gd name="T63" fmla="*/ 2147483647 h 912"/>
              <a:gd name="T64" fmla="*/ 2147483647 w 733"/>
              <a:gd name="T65" fmla="*/ 2147483647 h 912"/>
              <a:gd name="T66" fmla="*/ 2147483647 w 733"/>
              <a:gd name="T67" fmla="*/ 2147483647 h 912"/>
              <a:gd name="T68" fmla="*/ 2147483647 w 733"/>
              <a:gd name="T69" fmla="*/ 2147483647 h 9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33"/>
              <a:gd name="T106" fmla="*/ 0 h 912"/>
              <a:gd name="T107" fmla="*/ 733 w 733"/>
              <a:gd name="T108" fmla="*/ 912 h 91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33" h="912">
                <a:moveTo>
                  <a:pt x="30" y="912"/>
                </a:moveTo>
                <a:cubicBezTo>
                  <a:pt x="13" y="912"/>
                  <a:pt x="0" y="898"/>
                  <a:pt x="0" y="881"/>
                </a:cubicBezTo>
                <a:cubicBezTo>
                  <a:pt x="0" y="881"/>
                  <a:pt x="0" y="881"/>
                  <a:pt x="0" y="88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3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702" y="0"/>
                  <a:pt x="702" y="0"/>
                  <a:pt x="702" y="0"/>
                </a:cubicBezTo>
                <a:cubicBezTo>
                  <a:pt x="719" y="0"/>
                  <a:pt x="733" y="14"/>
                  <a:pt x="733" y="31"/>
                </a:cubicBezTo>
                <a:cubicBezTo>
                  <a:pt x="733" y="31"/>
                  <a:pt x="733" y="31"/>
                  <a:pt x="733" y="31"/>
                </a:cubicBezTo>
                <a:cubicBezTo>
                  <a:pt x="733" y="53"/>
                  <a:pt x="733" y="53"/>
                  <a:pt x="733" y="53"/>
                </a:cubicBezTo>
                <a:cubicBezTo>
                  <a:pt x="733" y="57"/>
                  <a:pt x="729" y="61"/>
                  <a:pt x="725" y="61"/>
                </a:cubicBezTo>
                <a:cubicBezTo>
                  <a:pt x="725" y="61"/>
                  <a:pt x="725" y="61"/>
                  <a:pt x="725" y="61"/>
                </a:cubicBezTo>
                <a:cubicBezTo>
                  <a:pt x="720" y="61"/>
                  <a:pt x="717" y="57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cubicBezTo>
                  <a:pt x="717" y="31"/>
                  <a:pt x="717" y="31"/>
                  <a:pt x="717" y="31"/>
                </a:cubicBezTo>
                <a:cubicBezTo>
                  <a:pt x="716" y="23"/>
                  <a:pt x="710" y="16"/>
                  <a:pt x="702" y="16"/>
                </a:cubicBezTo>
                <a:cubicBezTo>
                  <a:pt x="702" y="16"/>
                  <a:pt x="702" y="16"/>
                  <a:pt x="702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22" y="16"/>
                  <a:pt x="16" y="23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881"/>
                  <a:pt x="16" y="881"/>
                  <a:pt x="16" y="881"/>
                </a:cubicBezTo>
                <a:cubicBezTo>
                  <a:pt x="16" y="889"/>
                  <a:pt x="22" y="896"/>
                  <a:pt x="30" y="896"/>
                </a:cubicBezTo>
                <a:cubicBezTo>
                  <a:pt x="30" y="896"/>
                  <a:pt x="30" y="896"/>
                  <a:pt x="30" y="896"/>
                </a:cubicBezTo>
                <a:cubicBezTo>
                  <a:pt x="702" y="896"/>
                  <a:pt x="702" y="896"/>
                  <a:pt x="702" y="896"/>
                </a:cubicBezTo>
                <a:cubicBezTo>
                  <a:pt x="710" y="896"/>
                  <a:pt x="716" y="889"/>
                  <a:pt x="717" y="881"/>
                </a:cubicBezTo>
                <a:cubicBezTo>
                  <a:pt x="717" y="881"/>
                  <a:pt x="717" y="881"/>
                  <a:pt x="717" y="881"/>
                </a:cubicBezTo>
                <a:cubicBezTo>
                  <a:pt x="717" y="82"/>
                  <a:pt x="717" y="82"/>
                  <a:pt x="717" y="82"/>
                </a:cubicBezTo>
                <a:cubicBezTo>
                  <a:pt x="717" y="78"/>
                  <a:pt x="720" y="74"/>
                  <a:pt x="725" y="74"/>
                </a:cubicBezTo>
                <a:cubicBezTo>
                  <a:pt x="725" y="74"/>
                  <a:pt x="725" y="74"/>
                  <a:pt x="725" y="74"/>
                </a:cubicBezTo>
                <a:cubicBezTo>
                  <a:pt x="729" y="74"/>
                  <a:pt x="733" y="78"/>
                  <a:pt x="733" y="82"/>
                </a:cubicBezTo>
                <a:cubicBezTo>
                  <a:pt x="733" y="82"/>
                  <a:pt x="733" y="82"/>
                  <a:pt x="733" y="82"/>
                </a:cubicBezTo>
                <a:cubicBezTo>
                  <a:pt x="733" y="881"/>
                  <a:pt x="733" y="881"/>
                  <a:pt x="733" y="881"/>
                </a:cubicBezTo>
                <a:cubicBezTo>
                  <a:pt x="733" y="898"/>
                  <a:pt x="719" y="912"/>
                  <a:pt x="702" y="912"/>
                </a:cubicBezTo>
                <a:cubicBezTo>
                  <a:pt x="702" y="912"/>
                  <a:pt x="702" y="912"/>
                  <a:pt x="702" y="912"/>
                </a:cubicBezTo>
                <a:cubicBezTo>
                  <a:pt x="30" y="912"/>
                  <a:pt x="30" y="912"/>
                  <a:pt x="30" y="912"/>
                </a:cubicBezTo>
                <a:close/>
              </a:path>
            </a:pathLst>
          </a:custGeom>
          <a:solidFill>
            <a:srgbClr val="002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8"/>
          <p:cNvSpPr>
            <a:spLocks/>
          </p:cNvSpPr>
          <p:nvPr/>
        </p:nvSpPr>
        <p:spPr bwMode="auto">
          <a:xfrm>
            <a:off x="250825" y="1666875"/>
            <a:ext cx="2833688" cy="4391025"/>
          </a:xfrm>
          <a:custGeom>
            <a:avLst/>
            <a:gdLst>
              <a:gd name="T0" fmla="*/ 2147483647 w 733"/>
              <a:gd name="T1" fmla="*/ 2147483647 h 912"/>
              <a:gd name="T2" fmla="*/ 0 w 733"/>
              <a:gd name="T3" fmla="*/ 2147483647 h 912"/>
              <a:gd name="T4" fmla="*/ 0 w 733"/>
              <a:gd name="T5" fmla="*/ 2147483647 h 912"/>
              <a:gd name="T6" fmla="*/ 0 w 733"/>
              <a:gd name="T7" fmla="*/ 2147483647 h 912"/>
              <a:gd name="T8" fmla="*/ 2147483647 w 733"/>
              <a:gd name="T9" fmla="*/ 0 h 912"/>
              <a:gd name="T10" fmla="*/ 2147483647 w 733"/>
              <a:gd name="T11" fmla="*/ 0 h 912"/>
              <a:gd name="T12" fmla="*/ 2147483647 w 733"/>
              <a:gd name="T13" fmla="*/ 0 h 912"/>
              <a:gd name="T14" fmla="*/ 2147483647 w 733"/>
              <a:gd name="T15" fmla="*/ 2147483647 h 912"/>
              <a:gd name="T16" fmla="*/ 2147483647 w 733"/>
              <a:gd name="T17" fmla="*/ 2147483647 h 912"/>
              <a:gd name="T18" fmla="*/ 2147483647 w 733"/>
              <a:gd name="T19" fmla="*/ 2147483647 h 912"/>
              <a:gd name="T20" fmla="*/ 2147483647 w 733"/>
              <a:gd name="T21" fmla="*/ 2147483647 h 912"/>
              <a:gd name="T22" fmla="*/ 2147483647 w 733"/>
              <a:gd name="T23" fmla="*/ 2147483647 h 912"/>
              <a:gd name="T24" fmla="*/ 2147483647 w 733"/>
              <a:gd name="T25" fmla="*/ 2147483647 h 912"/>
              <a:gd name="T26" fmla="*/ 2147483647 w 733"/>
              <a:gd name="T27" fmla="*/ 2147483647 h 912"/>
              <a:gd name="T28" fmla="*/ 2147483647 w 733"/>
              <a:gd name="T29" fmla="*/ 2147483647 h 912"/>
              <a:gd name="T30" fmla="*/ 2147483647 w 733"/>
              <a:gd name="T31" fmla="*/ 2147483647 h 912"/>
              <a:gd name="T32" fmla="*/ 2147483647 w 733"/>
              <a:gd name="T33" fmla="*/ 2147483647 h 912"/>
              <a:gd name="T34" fmla="*/ 2147483647 w 733"/>
              <a:gd name="T35" fmla="*/ 2147483647 h 912"/>
              <a:gd name="T36" fmla="*/ 2147483647 w 733"/>
              <a:gd name="T37" fmla="*/ 2147483647 h 912"/>
              <a:gd name="T38" fmla="*/ 2147483647 w 733"/>
              <a:gd name="T39" fmla="*/ 2147483647 h 912"/>
              <a:gd name="T40" fmla="*/ 2147483647 w 733"/>
              <a:gd name="T41" fmla="*/ 2147483647 h 912"/>
              <a:gd name="T42" fmla="*/ 2147483647 w 733"/>
              <a:gd name="T43" fmla="*/ 2147483647 h 912"/>
              <a:gd name="T44" fmla="*/ 2147483647 w 733"/>
              <a:gd name="T45" fmla="*/ 2147483647 h 912"/>
              <a:gd name="T46" fmla="*/ 2147483647 w 733"/>
              <a:gd name="T47" fmla="*/ 2147483647 h 912"/>
              <a:gd name="T48" fmla="*/ 2147483647 w 733"/>
              <a:gd name="T49" fmla="*/ 2147483647 h 912"/>
              <a:gd name="T50" fmla="*/ 2147483647 w 733"/>
              <a:gd name="T51" fmla="*/ 2147483647 h 912"/>
              <a:gd name="T52" fmla="*/ 2147483647 w 733"/>
              <a:gd name="T53" fmla="*/ 2147483647 h 912"/>
              <a:gd name="T54" fmla="*/ 2147483647 w 733"/>
              <a:gd name="T55" fmla="*/ 2147483647 h 912"/>
              <a:gd name="T56" fmla="*/ 2147483647 w 733"/>
              <a:gd name="T57" fmla="*/ 2147483647 h 912"/>
              <a:gd name="T58" fmla="*/ 2147483647 w 733"/>
              <a:gd name="T59" fmla="*/ 2147483647 h 912"/>
              <a:gd name="T60" fmla="*/ 2147483647 w 733"/>
              <a:gd name="T61" fmla="*/ 2147483647 h 912"/>
              <a:gd name="T62" fmla="*/ 2147483647 w 733"/>
              <a:gd name="T63" fmla="*/ 2147483647 h 912"/>
              <a:gd name="T64" fmla="*/ 2147483647 w 733"/>
              <a:gd name="T65" fmla="*/ 2147483647 h 912"/>
              <a:gd name="T66" fmla="*/ 2147483647 w 733"/>
              <a:gd name="T67" fmla="*/ 2147483647 h 912"/>
              <a:gd name="T68" fmla="*/ 2147483647 w 733"/>
              <a:gd name="T69" fmla="*/ 2147483647 h 9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33"/>
              <a:gd name="T106" fmla="*/ 0 h 912"/>
              <a:gd name="T107" fmla="*/ 733 w 733"/>
              <a:gd name="T108" fmla="*/ 912 h 91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33" h="912">
                <a:moveTo>
                  <a:pt x="30" y="912"/>
                </a:moveTo>
                <a:cubicBezTo>
                  <a:pt x="13" y="912"/>
                  <a:pt x="0" y="898"/>
                  <a:pt x="0" y="881"/>
                </a:cubicBezTo>
                <a:cubicBezTo>
                  <a:pt x="0" y="881"/>
                  <a:pt x="0" y="881"/>
                  <a:pt x="0" y="88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3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702" y="0"/>
                  <a:pt x="702" y="0"/>
                  <a:pt x="702" y="0"/>
                </a:cubicBezTo>
                <a:cubicBezTo>
                  <a:pt x="719" y="0"/>
                  <a:pt x="733" y="14"/>
                  <a:pt x="733" y="31"/>
                </a:cubicBezTo>
                <a:cubicBezTo>
                  <a:pt x="733" y="31"/>
                  <a:pt x="733" y="31"/>
                  <a:pt x="733" y="31"/>
                </a:cubicBezTo>
                <a:cubicBezTo>
                  <a:pt x="733" y="53"/>
                  <a:pt x="733" y="53"/>
                  <a:pt x="733" y="53"/>
                </a:cubicBezTo>
                <a:cubicBezTo>
                  <a:pt x="733" y="57"/>
                  <a:pt x="729" y="61"/>
                  <a:pt x="725" y="61"/>
                </a:cubicBezTo>
                <a:cubicBezTo>
                  <a:pt x="725" y="61"/>
                  <a:pt x="725" y="61"/>
                  <a:pt x="725" y="61"/>
                </a:cubicBezTo>
                <a:cubicBezTo>
                  <a:pt x="720" y="61"/>
                  <a:pt x="717" y="57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cubicBezTo>
                  <a:pt x="717" y="31"/>
                  <a:pt x="717" y="31"/>
                  <a:pt x="717" y="31"/>
                </a:cubicBezTo>
                <a:cubicBezTo>
                  <a:pt x="716" y="23"/>
                  <a:pt x="710" y="16"/>
                  <a:pt x="702" y="16"/>
                </a:cubicBezTo>
                <a:cubicBezTo>
                  <a:pt x="702" y="16"/>
                  <a:pt x="702" y="16"/>
                  <a:pt x="702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22" y="16"/>
                  <a:pt x="16" y="23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881"/>
                  <a:pt x="16" y="881"/>
                  <a:pt x="16" y="881"/>
                </a:cubicBezTo>
                <a:cubicBezTo>
                  <a:pt x="16" y="889"/>
                  <a:pt x="22" y="896"/>
                  <a:pt x="30" y="896"/>
                </a:cubicBezTo>
                <a:cubicBezTo>
                  <a:pt x="30" y="896"/>
                  <a:pt x="30" y="896"/>
                  <a:pt x="30" y="896"/>
                </a:cubicBezTo>
                <a:cubicBezTo>
                  <a:pt x="702" y="896"/>
                  <a:pt x="702" y="896"/>
                  <a:pt x="702" y="896"/>
                </a:cubicBezTo>
                <a:cubicBezTo>
                  <a:pt x="710" y="896"/>
                  <a:pt x="716" y="889"/>
                  <a:pt x="717" y="881"/>
                </a:cubicBezTo>
                <a:cubicBezTo>
                  <a:pt x="717" y="881"/>
                  <a:pt x="717" y="881"/>
                  <a:pt x="717" y="881"/>
                </a:cubicBezTo>
                <a:cubicBezTo>
                  <a:pt x="717" y="82"/>
                  <a:pt x="717" y="82"/>
                  <a:pt x="717" y="82"/>
                </a:cubicBezTo>
                <a:cubicBezTo>
                  <a:pt x="717" y="78"/>
                  <a:pt x="720" y="74"/>
                  <a:pt x="725" y="74"/>
                </a:cubicBezTo>
                <a:cubicBezTo>
                  <a:pt x="725" y="74"/>
                  <a:pt x="725" y="74"/>
                  <a:pt x="725" y="74"/>
                </a:cubicBezTo>
                <a:cubicBezTo>
                  <a:pt x="729" y="74"/>
                  <a:pt x="733" y="78"/>
                  <a:pt x="733" y="82"/>
                </a:cubicBezTo>
                <a:cubicBezTo>
                  <a:pt x="733" y="82"/>
                  <a:pt x="733" y="82"/>
                  <a:pt x="733" y="82"/>
                </a:cubicBezTo>
                <a:cubicBezTo>
                  <a:pt x="733" y="881"/>
                  <a:pt x="733" y="881"/>
                  <a:pt x="733" y="881"/>
                </a:cubicBezTo>
                <a:cubicBezTo>
                  <a:pt x="733" y="898"/>
                  <a:pt x="719" y="912"/>
                  <a:pt x="702" y="912"/>
                </a:cubicBezTo>
                <a:cubicBezTo>
                  <a:pt x="702" y="912"/>
                  <a:pt x="702" y="912"/>
                  <a:pt x="702" y="912"/>
                </a:cubicBezTo>
                <a:cubicBezTo>
                  <a:pt x="30" y="912"/>
                  <a:pt x="30" y="912"/>
                  <a:pt x="30" y="912"/>
                </a:cubicBezTo>
                <a:close/>
              </a:path>
            </a:pathLst>
          </a:custGeom>
          <a:solidFill>
            <a:srgbClr val="8F3F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4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5761038"/>
            <a:ext cx="9144000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v-SE">
              <a:ea typeface="+mn-ea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31750" y="400050"/>
            <a:ext cx="9112250" cy="6457950"/>
            <a:chOff x="1089" y="734"/>
            <a:chExt cx="3765" cy="2504"/>
          </a:xfrm>
        </p:grpSpPr>
        <p:sp>
          <p:nvSpPr>
            <p:cNvPr id="9" name="Oval 20"/>
            <p:cNvSpPr>
              <a:spLocks noChangeArrowheads="1"/>
            </p:cNvSpPr>
            <p:nvPr/>
          </p:nvSpPr>
          <p:spPr bwMode="auto">
            <a:xfrm>
              <a:off x="1089" y="734"/>
              <a:ext cx="3765" cy="2504"/>
            </a:xfrm>
            <a:prstGeom prst="ellipse">
              <a:avLst/>
            </a:prstGeom>
            <a:noFill/>
            <a:ln w="15875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5782" tIns="47891" rIns="95782" bIns="47891"/>
            <a:lstStyle/>
            <a:p>
              <a:pPr defTabSz="957263">
                <a:spcBef>
                  <a:spcPct val="50000"/>
                </a:spcBef>
              </a:pPr>
              <a:endParaRPr lang="sv-SE" sz="3600">
                <a:solidFill>
                  <a:schemeClr val="bg2"/>
                </a:solidFill>
              </a:endParaRPr>
            </a:p>
          </p:txBody>
        </p:sp>
        <p:sp>
          <p:nvSpPr>
            <p:cNvPr id="10" name="Oval 19"/>
            <p:cNvSpPr>
              <a:spLocks noChangeArrowheads="1"/>
            </p:cNvSpPr>
            <p:nvPr/>
          </p:nvSpPr>
          <p:spPr bwMode="auto">
            <a:xfrm>
              <a:off x="1089" y="734"/>
              <a:ext cx="3765" cy="2504"/>
            </a:xfrm>
            <a:prstGeom prst="ellipse">
              <a:avLst/>
            </a:prstGeom>
            <a:solidFill>
              <a:srgbClr val="CCE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lIns="95782" tIns="47891" rIns="95782" bIns="47891"/>
            <a:lstStyle/>
            <a:p>
              <a:pPr defTabSz="957263">
                <a:spcBef>
                  <a:spcPct val="50000"/>
                </a:spcBef>
              </a:pPr>
              <a:endParaRPr lang="sv-SE" sz="900">
                <a:solidFill>
                  <a:schemeClr val="bg2"/>
                </a:solidFill>
              </a:endParaRPr>
            </a:p>
          </p:txBody>
        </p:sp>
      </p:grpSp>
      <p:sp>
        <p:nvSpPr>
          <p:cNvPr id="11" name="Right Arrow 11"/>
          <p:cNvSpPr>
            <a:spLocks noChangeArrowheads="1"/>
          </p:cNvSpPr>
          <p:nvPr/>
        </p:nvSpPr>
        <p:spPr bwMode="auto">
          <a:xfrm rot="14305556">
            <a:off x="1484313" y="3179763"/>
            <a:ext cx="3532187" cy="1474787"/>
          </a:xfrm>
          <a:prstGeom prst="rightArrow">
            <a:avLst>
              <a:gd name="adj1" fmla="val 66824"/>
              <a:gd name="adj2" fmla="val 73415"/>
            </a:avLst>
          </a:prstGeom>
          <a:gradFill rotWithShape="1">
            <a:gsLst>
              <a:gs pos="0">
                <a:srgbClr val="00B0F0"/>
              </a:gs>
              <a:gs pos="53999">
                <a:srgbClr val="D6EDBC"/>
              </a:gs>
              <a:gs pos="83350">
                <a:srgbClr val="FF0000"/>
              </a:gs>
              <a:gs pos="100000">
                <a:srgbClr val="EAF5D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lIns="95782" tIns="47891" rIns="95782" bIns="47891" anchor="ctr"/>
          <a:lstStyle/>
          <a:p>
            <a:pPr algn="ctr" defTabSz="798513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</a:pPr>
            <a:endParaRPr lang="sv-SE" sz="130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 rot="17947648">
            <a:off x="3838575" y="3154363"/>
            <a:ext cx="3532187" cy="1474788"/>
          </a:xfrm>
          <a:prstGeom prst="rightArrow">
            <a:avLst>
              <a:gd name="adj1" fmla="val 66824"/>
              <a:gd name="adj2" fmla="val 74169"/>
            </a:avLst>
          </a:prstGeom>
          <a:gradFill rotWithShape="1">
            <a:gsLst>
              <a:gs pos="0">
                <a:srgbClr val="00B0F0"/>
              </a:gs>
              <a:gs pos="53999">
                <a:srgbClr val="D6EDBC"/>
              </a:gs>
              <a:gs pos="83350">
                <a:srgbClr val="FF0000"/>
              </a:gs>
              <a:gs pos="100000">
                <a:srgbClr val="EAF5D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lIns="95782" tIns="47891" rIns="95782" bIns="47891" anchor="ctr"/>
          <a:lstStyle/>
          <a:p>
            <a:pPr algn="ctr" defTabSz="798513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</a:pPr>
            <a:endParaRPr lang="sv-SE" sz="1300">
              <a:solidFill>
                <a:schemeClr val="bg1"/>
              </a:solidFill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3287713" y="455613"/>
            <a:ext cx="2544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57263">
              <a:spcBef>
                <a:spcPct val="50000"/>
              </a:spcBef>
            </a:pPr>
            <a:r>
              <a:rPr lang="en-US" sz="3400" b="1">
                <a:effectLst>
                  <a:outerShdw blurRad="38100" dist="38100" dir="2700000" algn="tl">
                    <a:srgbClr val="DDDDDD"/>
                  </a:outerShdw>
                </a:effectLst>
              </a:rPr>
              <a:t>5G Future</a:t>
            </a:r>
          </a:p>
        </p:txBody>
      </p:sp>
      <p:sp>
        <p:nvSpPr>
          <p:cNvPr id="14" name="Rechteck 74"/>
          <p:cNvSpPr>
            <a:spLocks noChangeArrowheads="1"/>
          </p:cNvSpPr>
          <p:nvPr/>
        </p:nvSpPr>
        <p:spPr bwMode="auto">
          <a:xfrm>
            <a:off x="2978150" y="936625"/>
            <a:ext cx="325437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/>
          <a:p>
            <a:pPr algn="ctr" defTabSz="957263"/>
            <a:r>
              <a:rPr lang="en-US" sz="1500" b="1"/>
              <a:t>Integration</a:t>
            </a:r>
            <a:r>
              <a:rPr lang="en-US" sz="1500"/>
              <a:t> </a:t>
            </a:r>
            <a:br>
              <a:rPr lang="en-US" sz="1500"/>
            </a:br>
            <a:r>
              <a:rPr lang="en-US" sz="1500"/>
              <a:t>of access technologies </a:t>
            </a:r>
            <a:br>
              <a:rPr lang="en-US" sz="1500"/>
            </a:br>
            <a:r>
              <a:rPr lang="en-US" sz="1500"/>
              <a:t>into one seamless experience</a:t>
            </a:r>
            <a:endParaRPr lang="de-DE" sz="1500"/>
          </a:p>
        </p:txBody>
      </p:sp>
      <p:sp>
        <p:nvSpPr>
          <p:cNvPr id="15" name="Rechteck 82"/>
          <p:cNvSpPr>
            <a:spLocks noChangeArrowheads="1"/>
          </p:cNvSpPr>
          <p:nvPr/>
        </p:nvSpPr>
        <p:spPr bwMode="auto">
          <a:xfrm>
            <a:off x="4867275" y="2654300"/>
            <a:ext cx="25161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/>
          <a:p>
            <a:pPr algn="ctr" defTabSz="798513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</a:pPr>
            <a:r>
              <a:rPr lang="en-US" sz="1500" b="1">
                <a:solidFill>
                  <a:schemeClr val="tx2"/>
                </a:solidFill>
              </a:rPr>
              <a:t>Complementary </a:t>
            </a:r>
            <a:br>
              <a:rPr lang="en-US" sz="1500" b="1">
                <a:solidFill>
                  <a:schemeClr val="tx2"/>
                </a:solidFill>
              </a:rPr>
            </a:br>
            <a:r>
              <a:rPr lang="en-US" sz="1500" b="1">
                <a:solidFill>
                  <a:schemeClr val="tx2"/>
                </a:solidFill>
              </a:rPr>
              <a:t>new technologies </a:t>
            </a:r>
          </a:p>
        </p:txBody>
      </p:sp>
      <p:sp>
        <p:nvSpPr>
          <p:cNvPr id="16" name="Textfeld 86"/>
          <p:cNvSpPr txBox="1">
            <a:spLocks noChangeArrowheads="1"/>
          </p:cNvSpPr>
          <p:nvPr/>
        </p:nvSpPr>
        <p:spPr bwMode="auto">
          <a:xfrm>
            <a:off x="7069138" y="3090863"/>
            <a:ext cx="20748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marL="379413" indent="-379413" defTabSz="9572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de-DE" sz="1300" b="1"/>
              <a:t>D2D Communications</a:t>
            </a:r>
          </a:p>
        </p:txBody>
      </p:sp>
      <p:sp>
        <p:nvSpPr>
          <p:cNvPr id="17" name="Textfeld 88"/>
          <p:cNvSpPr txBox="1">
            <a:spLocks noChangeArrowheads="1"/>
          </p:cNvSpPr>
          <p:nvPr/>
        </p:nvSpPr>
        <p:spPr bwMode="auto">
          <a:xfrm>
            <a:off x="7239000" y="4491038"/>
            <a:ext cx="2108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marL="379413" indent="-379413" defTabSz="9572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de-DE" sz="1300" b="1"/>
              <a:t>Massive Machine</a:t>
            </a:r>
            <a:br>
              <a:rPr lang="de-DE" sz="1300" b="1"/>
            </a:br>
            <a:r>
              <a:rPr lang="de-DE" sz="1300" b="1"/>
              <a:t>Communications</a:t>
            </a:r>
          </a:p>
        </p:txBody>
      </p:sp>
      <p:sp>
        <p:nvSpPr>
          <p:cNvPr id="18" name="Textfeld 89"/>
          <p:cNvSpPr txBox="1">
            <a:spLocks noChangeArrowheads="1"/>
          </p:cNvSpPr>
          <p:nvPr/>
        </p:nvSpPr>
        <p:spPr bwMode="auto">
          <a:xfrm>
            <a:off x="7199313" y="3776663"/>
            <a:ext cx="19446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marL="379413" indent="-379413" defTabSz="9572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de-DE" sz="1300" b="1"/>
              <a:t>Ultra-Reliable</a:t>
            </a:r>
            <a:br>
              <a:rPr lang="de-DE" sz="1300" b="1"/>
            </a:br>
            <a:r>
              <a:rPr lang="de-DE" sz="1300" b="1"/>
              <a:t>Communications</a:t>
            </a:r>
          </a:p>
        </p:txBody>
      </p:sp>
      <p:sp>
        <p:nvSpPr>
          <p:cNvPr id="19" name="Right Arrow 11"/>
          <p:cNvSpPr>
            <a:spLocks noChangeArrowheads="1"/>
          </p:cNvSpPr>
          <p:nvPr/>
        </p:nvSpPr>
        <p:spPr bwMode="auto">
          <a:xfrm rot="16200000">
            <a:off x="2640012" y="2725738"/>
            <a:ext cx="3533775" cy="1670050"/>
          </a:xfrm>
          <a:prstGeom prst="rightArrow">
            <a:avLst>
              <a:gd name="adj1" fmla="val 66824"/>
              <a:gd name="adj2" fmla="val 64860"/>
            </a:avLst>
          </a:prstGeom>
          <a:gradFill rotWithShape="1">
            <a:gsLst>
              <a:gs pos="0">
                <a:srgbClr val="00B0F0"/>
              </a:gs>
              <a:gs pos="53999">
                <a:srgbClr val="D6EDBC"/>
              </a:gs>
              <a:gs pos="83350">
                <a:srgbClr val="FF0000"/>
              </a:gs>
              <a:gs pos="100000">
                <a:srgbClr val="EAF5D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lIns="95782" tIns="47891" rIns="95782" bIns="47891" anchor="ctr"/>
          <a:lstStyle/>
          <a:p>
            <a:pPr algn="ctr" defTabSz="798513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</a:pPr>
            <a:endParaRPr lang="sv-SE" sz="1300">
              <a:solidFill>
                <a:schemeClr val="bg1"/>
              </a:solidFill>
            </a:endParaRPr>
          </a:p>
        </p:txBody>
      </p:sp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1974850" y="3709988"/>
            <a:ext cx="27749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79851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7985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985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985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985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</a:pPr>
            <a:r>
              <a:rPr lang="en-US" sz="1300" b="1"/>
              <a:t>Respond to traffic explosion</a:t>
            </a:r>
          </a:p>
        </p:txBody>
      </p:sp>
      <p:sp>
        <p:nvSpPr>
          <p:cNvPr id="21" name="Rechteck 79"/>
          <p:cNvSpPr>
            <a:spLocks noChangeArrowheads="1"/>
          </p:cNvSpPr>
          <p:nvPr/>
        </p:nvSpPr>
        <p:spPr bwMode="auto">
          <a:xfrm>
            <a:off x="2490788" y="4140200"/>
            <a:ext cx="226218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/>
          <a:p>
            <a:pPr marL="184150" indent="-184150" defTabSz="957263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000"/>
              <a:t>10 -100 x higher typical user rate</a:t>
            </a:r>
          </a:p>
        </p:txBody>
      </p:sp>
      <p:sp>
        <p:nvSpPr>
          <p:cNvPr id="22" name="Rechteck 81"/>
          <p:cNvSpPr>
            <a:spLocks noChangeArrowheads="1"/>
          </p:cNvSpPr>
          <p:nvPr/>
        </p:nvSpPr>
        <p:spPr bwMode="auto">
          <a:xfrm>
            <a:off x="3354388" y="2419350"/>
            <a:ext cx="20891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/>
          <a:p>
            <a:pPr algn="ctr" defTabSz="957263"/>
            <a:r>
              <a:rPr lang="en-US" sz="1500" b="1">
                <a:solidFill>
                  <a:schemeClr val="tx2"/>
                </a:solidFill>
              </a:rPr>
              <a:t>Evolution</a:t>
            </a:r>
            <a:endParaRPr lang="de-DE" sz="1500">
              <a:solidFill>
                <a:schemeClr val="tx2"/>
              </a:solidFill>
            </a:endParaRPr>
          </a:p>
        </p:txBody>
      </p:sp>
      <p:sp>
        <p:nvSpPr>
          <p:cNvPr id="23" name="Textfeld 83"/>
          <p:cNvSpPr txBox="1">
            <a:spLocks noChangeArrowheads="1"/>
          </p:cNvSpPr>
          <p:nvPr/>
        </p:nvSpPr>
        <p:spPr bwMode="auto">
          <a:xfrm>
            <a:off x="331788" y="4560888"/>
            <a:ext cx="21558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marL="379413" indent="-379413" defTabSz="9572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de-DE" sz="1300" b="1"/>
              <a:t>Higher Frequencies</a:t>
            </a:r>
          </a:p>
        </p:txBody>
      </p:sp>
      <p:sp>
        <p:nvSpPr>
          <p:cNvPr id="24" name="Textfeld 84"/>
          <p:cNvSpPr txBox="1">
            <a:spLocks noChangeArrowheads="1"/>
          </p:cNvSpPr>
          <p:nvPr/>
        </p:nvSpPr>
        <p:spPr bwMode="auto">
          <a:xfrm>
            <a:off x="307975" y="3149600"/>
            <a:ext cx="215423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marL="379413" indent="-379413" defTabSz="9572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de-DE" sz="1300" b="1"/>
              <a:t>Massive MIMO</a:t>
            </a:r>
          </a:p>
        </p:txBody>
      </p:sp>
      <p:sp>
        <p:nvSpPr>
          <p:cNvPr id="25" name="Textfeld 85"/>
          <p:cNvSpPr txBox="1">
            <a:spLocks noChangeArrowheads="1"/>
          </p:cNvSpPr>
          <p:nvPr/>
        </p:nvSpPr>
        <p:spPr bwMode="auto">
          <a:xfrm>
            <a:off x="284163" y="3567113"/>
            <a:ext cx="21542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marL="379413" indent="-379413" defTabSz="9572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de-DE" sz="1300" b="1"/>
              <a:t>Ultra-Dense</a:t>
            </a:r>
            <a:br>
              <a:rPr lang="de-DE" sz="1300" b="1"/>
            </a:br>
            <a:r>
              <a:rPr lang="de-DE" sz="1300" b="1"/>
              <a:t>Networks</a:t>
            </a:r>
          </a:p>
        </p:txBody>
      </p:sp>
      <p:sp>
        <p:nvSpPr>
          <p:cNvPr id="26" name="Textfeld 34"/>
          <p:cNvSpPr txBox="1">
            <a:spLocks noChangeArrowheads="1"/>
          </p:cNvSpPr>
          <p:nvPr/>
        </p:nvSpPr>
        <p:spPr bwMode="auto">
          <a:xfrm>
            <a:off x="284163" y="4130675"/>
            <a:ext cx="215423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marL="379413" indent="-379413" defTabSz="9572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de-DE" sz="1300" b="1"/>
              <a:t>Moving Networks</a:t>
            </a:r>
          </a:p>
        </p:txBody>
      </p:sp>
      <p:sp>
        <p:nvSpPr>
          <p:cNvPr id="27" name="Rechteck 80"/>
          <p:cNvSpPr>
            <a:spLocks noChangeArrowheads="1"/>
          </p:cNvSpPr>
          <p:nvPr/>
        </p:nvSpPr>
        <p:spPr bwMode="auto">
          <a:xfrm>
            <a:off x="2701925" y="4379913"/>
            <a:ext cx="20383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/>
          <a:p>
            <a:pPr marL="184150" indent="-184150" defTabSz="957263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000"/>
              <a:t>1000 x higher mobile data volume per area</a:t>
            </a:r>
          </a:p>
        </p:txBody>
      </p:sp>
      <p:sp>
        <p:nvSpPr>
          <p:cNvPr id="28" name="Rechteck 77"/>
          <p:cNvSpPr>
            <a:spLocks noChangeArrowheads="1"/>
          </p:cNvSpPr>
          <p:nvPr/>
        </p:nvSpPr>
        <p:spPr bwMode="auto">
          <a:xfrm>
            <a:off x="4867275" y="4316413"/>
            <a:ext cx="19637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/>
          <a:p>
            <a:pPr marL="184150" indent="-184150" defTabSz="957263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000">
                <a:solidFill>
                  <a:srgbClr val="996633"/>
                </a:solidFill>
              </a:rPr>
              <a:t>10 -100 x higher number of connected devices</a:t>
            </a:r>
          </a:p>
        </p:txBody>
      </p:sp>
      <p:sp>
        <p:nvSpPr>
          <p:cNvPr id="29" name="Rechteck 78"/>
          <p:cNvSpPr>
            <a:spLocks noChangeArrowheads="1"/>
          </p:cNvSpPr>
          <p:nvPr/>
        </p:nvSpPr>
        <p:spPr bwMode="auto">
          <a:xfrm>
            <a:off x="4764088" y="4678363"/>
            <a:ext cx="2479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/>
          <a:p>
            <a:pPr marL="184150" indent="-184150" defTabSz="957263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000">
                <a:solidFill>
                  <a:srgbClr val="996633"/>
                </a:solidFill>
              </a:rPr>
              <a:t>5 x reduced E2E latency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056188" y="3973513"/>
            <a:ext cx="19764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419" tIns="0" rIns="75419" bIns="0"/>
          <a:lstStyle>
            <a:lvl1pPr marL="184150" indent="-184150" defTabSz="9572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000">
                <a:solidFill>
                  <a:srgbClr val="996633"/>
                </a:solidFill>
              </a:rPr>
              <a:t>10 x longer battery life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000">
                <a:solidFill>
                  <a:srgbClr val="996633"/>
                </a:solidFill>
              </a:rPr>
              <a:t>for low power M2M</a:t>
            </a:r>
          </a:p>
        </p:txBody>
      </p:sp>
      <p:sp>
        <p:nvSpPr>
          <p:cNvPr id="31" name="Rechteck 81"/>
          <p:cNvSpPr>
            <a:spLocks noChangeArrowheads="1"/>
          </p:cNvSpPr>
          <p:nvPr/>
        </p:nvSpPr>
        <p:spPr bwMode="auto">
          <a:xfrm>
            <a:off x="2287588" y="2701925"/>
            <a:ext cx="13176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/>
          <a:p>
            <a:pPr algn="ctr" defTabSz="957263"/>
            <a:r>
              <a:rPr lang="en-US" sz="1500" b="1">
                <a:solidFill>
                  <a:schemeClr val="tx2"/>
                </a:solidFill>
              </a:rPr>
              <a:t>Revolution</a:t>
            </a:r>
            <a:endParaRPr lang="de-DE" sz="150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462213" y="3968750"/>
            <a:ext cx="4124325" cy="105886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sv-SE" sz="2100">
              <a:ea typeface="+mn-ea"/>
            </a:endParaRPr>
          </a:p>
        </p:txBody>
      </p:sp>
      <p:sp>
        <p:nvSpPr>
          <p:cNvPr id="33" name="Oval 90"/>
          <p:cNvSpPr>
            <a:spLocks noChangeArrowheads="1"/>
          </p:cNvSpPr>
          <p:nvPr/>
        </p:nvSpPr>
        <p:spPr bwMode="auto">
          <a:xfrm>
            <a:off x="1209675" y="4911725"/>
            <a:ext cx="6588125" cy="1406525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/>
          <a:p>
            <a:pPr algn="ctr" defTabSz="957263">
              <a:spcBef>
                <a:spcPct val="50000"/>
              </a:spcBef>
            </a:pPr>
            <a:endParaRPr lang="sv-SE" sz="5400"/>
          </a:p>
        </p:txBody>
      </p:sp>
      <p:sp>
        <p:nvSpPr>
          <p:cNvPr id="34" name="TextBox 93"/>
          <p:cNvSpPr txBox="1">
            <a:spLocks noChangeArrowheads="1"/>
          </p:cNvSpPr>
          <p:nvPr/>
        </p:nvSpPr>
        <p:spPr bwMode="auto">
          <a:xfrm>
            <a:off x="2647950" y="5207000"/>
            <a:ext cx="36464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500" b="1">
                <a:solidFill>
                  <a:schemeClr val="tx2"/>
                </a:solidFill>
              </a:rPr>
              <a:t>Existing technologies in 2012</a:t>
            </a:r>
          </a:p>
        </p:txBody>
      </p:sp>
      <p:sp>
        <p:nvSpPr>
          <p:cNvPr id="35" name="Oval 31"/>
          <p:cNvSpPr>
            <a:spLocks noChangeArrowheads="1"/>
          </p:cNvSpPr>
          <p:nvPr/>
        </p:nvSpPr>
        <p:spPr bwMode="auto">
          <a:xfrm>
            <a:off x="1763713" y="5437188"/>
            <a:ext cx="1598612" cy="39211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algn="ctr" defTabSz="957263"/>
            <a:r>
              <a:rPr lang="en-US" sz="1500" b="1">
                <a:effectLst>
                  <a:outerShdw blurRad="38100" dist="38100" dir="2700000" algn="tl">
                    <a:srgbClr val="000000"/>
                  </a:outerShdw>
                </a:effectLst>
              </a:rPr>
              <a:t>3G</a:t>
            </a:r>
          </a:p>
        </p:txBody>
      </p:sp>
      <p:sp>
        <p:nvSpPr>
          <p:cNvPr id="36" name="Oval 31"/>
          <p:cNvSpPr>
            <a:spLocks noChangeArrowheads="1"/>
          </p:cNvSpPr>
          <p:nvPr/>
        </p:nvSpPr>
        <p:spPr bwMode="auto">
          <a:xfrm>
            <a:off x="3733800" y="5570538"/>
            <a:ext cx="1543050" cy="39211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algn="ctr" defTabSz="957263"/>
            <a:r>
              <a:rPr lang="en-US" sz="1500" b="1">
                <a:effectLst>
                  <a:outerShdw blurRad="38100" dist="38100" dir="2700000" algn="tl">
                    <a:srgbClr val="000000"/>
                  </a:outerShdw>
                </a:effectLst>
              </a:rPr>
              <a:t>4G</a:t>
            </a:r>
          </a:p>
        </p:txBody>
      </p:sp>
      <p:sp>
        <p:nvSpPr>
          <p:cNvPr id="37" name="Oval 31"/>
          <p:cNvSpPr>
            <a:spLocks noChangeArrowheads="1"/>
          </p:cNvSpPr>
          <p:nvPr/>
        </p:nvSpPr>
        <p:spPr bwMode="auto">
          <a:xfrm>
            <a:off x="5599113" y="5407025"/>
            <a:ext cx="1433512" cy="3841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algn="ctr" defTabSz="957263"/>
            <a:r>
              <a:rPr lang="en-US" sz="1500" b="1">
                <a:effectLst>
                  <a:outerShdw blurRad="38100" dist="38100" dir="2700000" algn="tl">
                    <a:srgbClr val="000000"/>
                  </a:outerShdw>
                </a:effectLst>
              </a:rPr>
              <a:t>Wifi</a:t>
            </a:r>
          </a:p>
        </p:txBody>
      </p:sp>
      <p:sp>
        <p:nvSpPr>
          <p:cNvPr id="38" name="WordArt 34"/>
          <p:cNvSpPr>
            <a:spLocks noChangeArrowheads="1" noChangeShapeType="1" noTextEdit="1"/>
          </p:cNvSpPr>
          <p:nvPr/>
        </p:nvSpPr>
        <p:spPr bwMode="auto">
          <a:xfrm rot="20539052">
            <a:off x="3384550" y="2620963"/>
            <a:ext cx="354013" cy="165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algn="ctr"/>
            <a:r>
              <a:rPr lang="en-US" sz="1000" kern="10" spc="20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and / or</a:t>
            </a:r>
          </a:p>
        </p:txBody>
      </p:sp>
      <p:sp>
        <p:nvSpPr>
          <p:cNvPr id="39" name="WordArt 36"/>
          <p:cNvSpPr>
            <a:spLocks noChangeArrowheads="1" noChangeShapeType="1" noTextEdit="1"/>
          </p:cNvSpPr>
          <p:nvPr/>
        </p:nvSpPr>
        <p:spPr bwMode="auto">
          <a:xfrm rot="1281183">
            <a:off x="5084763" y="2606675"/>
            <a:ext cx="354012" cy="1666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algn="ctr"/>
            <a:r>
              <a:rPr lang="en-US" sz="1000" kern="10" spc="20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and / or</a:t>
            </a:r>
          </a:p>
        </p:txBody>
      </p:sp>
      <p:sp>
        <p:nvSpPr>
          <p:cNvPr id="40" name="TextBox 30"/>
          <p:cNvSpPr txBox="1">
            <a:spLocks noChangeArrowheads="1"/>
          </p:cNvSpPr>
          <p:nvPr/>
        </p:nvSpPr>
        <p:spPr bwMode="auto">
          <a:xfrm>
            <a:off x="4341813" y="3709988"/>
            <a:ext cx="268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79851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7985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985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985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985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98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</a:pPr>
            <a:r>
              <a:rPr lang="en-US" sz="1300" b="1">
                <a:solidFill>
                  <a:srgbClr val="996633"/>
                </a:solidFill>
              </a:rPr>
              <a:t>Extend to novel applications</a:t>
            </a:r>
          </a:p>
        </p:txBody>
      </p:sp>
    </p:spTree>
    <p:extLst>
      <p:ext uri="{BB962C8B-B14F-4D97-AF65-F5344CB8AC3E}">
        <p14:creationId xmlns:p14="http://schemas.microsoft.com/office/powerpoint/2010/main" val="286793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Scenario*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9400" y="3941763"/>
            <a:ext cx="8350250" cy="1201737"/>
          </a:xfrm>
        </p:spPr>
        <p:txBody>
          <a:bodyPr/>
          <a:lstStyle/>
          <a:p>
            <a:r>
              <a:rPr lang="en-US">
                <a:latin typeface="Arial" charset="0"/>
              </a:rPr>
              <a:t>Dedicated licensed spectrum complemented with various forms of shared spectrum</a:t>
            </a:r>
          </a:p>
        </p:txBody>
      </p:sp>
      <p:sp>
        <p:nvSpPr>
          <p:cNvPr id="5" name="Rounded Rectangle 6"/>
          <p:cNvSpPr>
            <a:spLocks noChangeArrowheads="1"/>
          </p:cNvSpPr>
          <p:nvPr/>
        </p:nvSpPr>
        <p:spPr bwMode="auto">
          <a:xfrm>
            <a:off x="787400" y="5664200"/>
            <a:ext cx="7489825" cy="952500"/>
          </a:xfrm>
          <a:prstGeom prst="roundRect">
            <a:avLst>
              <a:gd name="adj" fmla="val 16667"/>
            </a:avLst>
          </a:prstGeom>
          <a:pattFill prst="lgConfetti">
            <a:fgClr>
              <a:srgbClr val="FFFFFF"/>
            </a:fgClr>
            <a:bgClr>
              <a:srgbClr val="FFF7D3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72000" rIns="72000"/>
          <a:lstStyle/>
          <a:p>
            <a:pPr algn="ctr"/>
            <a:r>
              <a:rPr lang="ja-JP" altLang="en-US" sz="2400">
                <a:solidFill>
                  <a:srgbClr val="FF0000"/>
                </a:solidFill>
              </a:rPr>
              <a:t>“</a:t>
            </a:r>
            <a:r>
              <a:rPr lang="en-US" sz="2400">
                <a:solidFill>
                  <a:srgbClr val="FF0000"/>
                </a:solidFill>
              </a:rPr>
              <a:t>Toolbox</a:t>
            </a:r>
            <a:r>
              <a:rPr lang="ja-JP" altLang="en-US" sz="2400">
                <a:solidFill>
                  <a:srgbClr val="FF0000"/>
                </a:solidFill>
              </a:rPr>
              <a:t>”</a:t>
            </a:r>
            <a:r>
              <a:rPr lang="en-US" sz="2400">
                <a:solidFill>
                  <a:srgbClr val="FF0000"/>
                </a:solidFill>
              </a:rPr>
              <a:t> of different sharing enablers required</a:t>
            </a:r>
          </a:p>
          <a:p>
            <a:pPr algn="ctr"/>
            <a:r>
              <a:rPr lang="en-US"/>
              <a:t> In order for 5G system to work under such scenarios</a:t>
            </a:r>
          </a:p>
        </p:txBody>
      </p:sp>
      <p:sp>
        <p:nvSpPr>
          <p:cNvPr id="6" name="Notched Right Arrow 5"/>
          <p:cNvSpPr/>
          <p:nvPr/>
        </p:nvSpPr>
        <p:spPr bwMode="auto">
          <a:xfrm rot="5400000">
            <a:off x="4217194" y="5003006"/>
            <a:ext cx="749300" cy="573088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>
              <a:ea typeface="+mn-ea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044575"/>
            <a:ext cx="9231312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42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Components*</a:t>
            </a:r>
            <a:endParaRPr lang="en-US" dirty="0"/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382588" y="1692275"/>
            <a:ext cx="8542337" cy="541338"/>
            <a:chOff x="1341438" y="3430588"/>
            <a:chExt cx="9598793" cy="56216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1630363" y="3430588"/>
              <a:ext cx="3119437" cy="225425"/>
            </a:xfrm>
            <a:prstGeom prst="rect">
              <a:avLst/>
            </a:prstGeom>
            <a:solidFill>
              <a:srgbClr val="EAEAEA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>
              <a:flatTx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1773238" y="3441700"/>
              <a:ext cx="0" cy="287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341438" y="3673475"/>
              <a:ext cx="970751" cy="319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300 MHz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333875" y="3673475"/>
              <a:ext cx="735197" cy="319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3 GHz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749800" y="3430588"/>
              <a:ext cx="5761038" cy="225425"/>
            </a:xfrm>
            <a:prstGeom prst="rect">
              <a:avLst/>
            </a:prstGeom>
            <a:solidFill>
              <a:srgbClr val="EAEAEA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>
              <a:flatTx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0" name="Rectangle 7" descr="40%"/>
            <p:cNvSpPr>
              <a:spLocks noChangeArrowheads="1"/>
            </p:cNvSpPr>
            <p:nvPr/>
          </p:nvSpPr>
          <p:spPr bwMode="auto">
            <a:xfrm>
              <a:off x="2674938" y="3478213"/>
              <a:ext cx="2728912" cy="139700"/>
            </a:xfrm>
            <a:prstGeom prst="rect">
              <a:avLst/>
            </a:prstGeom>
            <a:pattFill prst="pct40">
              <a:fgClr>
                <a:srgbClr val="CC0000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0409238" y="3430588"/>
              <a:ext cx="0" cy="2873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7153275" y="3673475"/>
              <a:ext cx="847408" cy="319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30 GHz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9980613" y="3673475"/>
              <a:ext cx="959618" cy="319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300 GHz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095750" y="3476625"/>
              <a:ext cx="38100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046538" y="3476625"/>
              <a:ext cx="38100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951288" y="3476625"/>
              <a:ext cx="53975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035300" y="3476625"/>
              <a:ext cx="57150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4421188" y="3476625"/>
              <a:ext cx="34925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116263" y="3476625"/>
              <a:ext cx="47625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725863" y="3476625"/>
              <a:ext cx="28575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827338" y="3476625"/>
              <a:ext cx="30162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963863" y="3476625"/>
              <a:ext cx="14287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982913" y="3476625"/>
              <a:ext cx="14287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021013" y="3476625"/>
              <a:ext cx="22225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3884613" y="3476625"/>
              <a:ext cx="22225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210050" y="3476625"/>
              <a:ext cx="33338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100513" y="3476625"/>
              <a:ext cx="38100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4019550" y="3476625"/>
              <a:ext cx="52388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087688" y="3476625"/>
              <a:ext cx="49212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4483100" y="3476625"/>
              <a:ext cx="33338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3179763" y="3476625"/>
              <a:ext cx="47625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3763963" y="3476625"/>
              <a:ext cx="28575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2881313" y="3476625"/>
              <a:ext cx="41275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2933700" y="3476625"/>
              <a:ext cx="14288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2986088" y="3476625"/>
              <a:ext cx="49212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3808413" y="3476625"/>
              <a:ext cx="28575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4152900" y="3476625"/>
              <a:ext cx="11113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4046538" y="3476625"/>
              <a:ext cx="92075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4319588" y="3476625"/>
              <a:ext cx="53975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4421188" y="3476625"/>
              <a:ext cx="95250" cy="1444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4811713" y="3475038"/>
              <a:ext cx="139700" cy="14446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2" name="Rectangle 39" descr="25%"/>
            <p:cNvSpPr>
              <a:spLocks noChangeArrowheads="1"/>
            </p:cNvSpPr>
            <p:nvPr/>
          </p:nvSpPr>
          <p:spPr bwMode="auto">
            <a:xfrm>
              <a:off x="5403850" y="3476625"/>
              <a:ext cx="4672013" cy="139700"/>
            </a:xfrm>
            <a:prstGeom prst="rect">
              <a:avLst/>
            </a:prstGeom>
            <a:pattFill prst="pct25">
              <a:fgClr>
                <a:srgbClr val="CC0000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4652963" y="3430588"/>
              <a:ext cx="0" cy="2873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7531100" y="3430588"/>
              <a:ext cx="0" cy="2873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640013"/>
            <a:ext cx="2754312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" name="TextBox 582"/>
          <p:cNvSpPr txBox="1">
            <a:spLocks noChangeArrowheads="1"/>
          </p:cNvSpPr>
          <p:nvPr/>
        </p:nvSpPr>
        <p:spPr bwMode="auto">
          <a:xfrm>
            <a:off x="600075" y="2149475"/>
            <a:ext cx="4535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New spectrum bands and access methods</a:t>
            </a:r>
          </a:p>
        </p:txBody>
      </p:sp>
      <p:sp>
        <p:nvSpPr>
          <p:cNvPr id="47" name="TextBox 583"/>
          <p:cNvSpPr txBox="1">
            <a:spLocks noChangeArrowheads="1"/>
          </p:cNvSpPr>
          <p:nvPr/>
        </p:nvSpPr>
        <p:spPr bwMode="auto">
          <a:xfrm>
            <a:off x="925513" y="4337050"/>
            <a:ext cx="3084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Dense and moving networks</a:t>
            </a:r>
            <a:br>
              <a:rPr lang="en-US" sz="1800"/>
            </a:br>
            <a:r>
              <a:rPr lang="en-US" sz="1800"/>
              <a:t>Multi-hop wireless backhaul</a:t>
            </a:r>
          </a:p>
        </p:txBody>
      </p:sp>
      <p:sp>
        <p:nvSpPr>
          <p:cNvPr id="48" name="TextBox 584"/>
          <p:cNvSpPr txBox="1">
            <a:spLocks noChangeArrowheads="1"/>
          </p:cNvSpPr>
          <p:nvPr/>
        </p:nvSpPr>
        <p:spPr bwMode="auto">
          <a:xfrm>
            <a:off x="5789613" y="4433888"/>
            <a:ext cx="3417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VL-MIMO</a:t>
            </a:r>
          </a:p>
          <a:p>
            <a:pPr eaLnBrk="1" hangingPunct="1"/>
            <a:r>
              <a:rPr lang="en-US" sz="1800"/>
              <a:t>Massive multi-antenna systems</a:t>
            </a:r>
          </a:p>
        </p:txBody>
      </p:sp>
      <p:pic>
        <p:nvPicPr>
          <p:cNvPr id="49" name="Picture 4" descr="http://srg.cs.uiuc.edu/swradio/wavefor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4938713"/>
            <a:ext cx="142716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587"/>
          <p:cNvSpPr txBox="1">
            <a:spLocks noChangeArrowheads="1"/>
          </p:cNvSpPr>
          <p:nvPr/>
        </p:nvSpPr>
        <p:spPr bwMode="auto">
          <a:xfrm>
            <a:off x="3813175" y="5789613"/>
            <a:ext cx="2701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Air interfaces for new applications and reduced signaling</a:t>
            </a:r>
          </a:p>
        </p:txBody>
      </p:sp>
      <p:grpSp>
        <p:nvGrpSpPr>
          <p:cNvPr id="51" name="Group 46"/>
          <p:cNvGrpSpPr>
            <a:grpSpLocks/>
          </p:cNvGrpSpPr>
          <p:nvPr/>
        </p:nvGrpSpPr>
        <p:grpSpPr bwMode="auto">
          <a:xfrm>
            <a:off x="352425" y="2617788"/>
            <a:ext cx="4205288" cy="1871662"/>
            <a:chOff x="361081" y="2910921"/>
            <a:chExt cx="4557209" cy="1871993"/>
          </a:xfrm>
        </p:grpSpPr>
        <p:sp>
          <p:nvSpPr>
            <p:cNvPr id="52" name="Oval 51"/>
            <p:cNvSpPr/>
            <p:nvPr/>
          </p:nvSpPr>
          <p:spPr bwMode="auto">
            <a:xfrm>
              <a:off x="718914" y="3290400"/>
              <a:ext cx="4068629" cy="12924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Cube 52"/>
            <p:cNvSpPr/>
            <p:nvPr/>
          </p:nvSpPr>
          <p:spPr bwMode="auto">
            <a:xfrm rot="2670960">
              <a:off x="1331359" y="3690521"/>
              <a:ext cx="2007650" cy="1092393"/>
            </a:xfrm>
            <a:prstGeom prst="cub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54" name="Group 57"/>
            <p:cNvGrpSpPr>
              <a:grpSpLocks/>
            </p:cNvGrpSpPr>
            <p:nvPr/>
          </p:nvGrpSpPr>
          <p:grpSpPr bwMode="auto">
            <a:xfrm flipH="1">
              <a:off x="3924692" y="4021046"/>
              <a:ext cx="313990" cy="214736"/>
              <a:chOff x="6089013" y="3947531"/>
              <a:chExt cx="441250" cy="320618"/>
            </a:xfrm>
          </p:grpSpPr>
          <p:sp>
            <p:nvSpPr>
              <p:cNvPr id="136" name="Oval 135"/>
              <p:cNvSpPr/>
              <p:nvPr/>
            </p:nvSpPr>
            <p:spPr bwMode="auto">
              <a:xfrm>
                <a:off x="6091334" y="3947132"/>
                <a:ext cx="427917" cy="2844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 bwMode="auto">
              <a:xfrm>
                <a:off x="6088917" y="4151011"/>
                <a:ext cx="142638" cy="1161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72000" rIns="72000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 bwMode="auto">
              <a:xfrm>
                <a:off x="6374195" y="4151011"/>
                <a:ext cx="145056" cy="1161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72000" rIns="72000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 bwMode="auto">
              <a:xfrm rot="1093605">
                <a:off x="6318589" y="3980322"/>
                <a:ext cx="212749" cy="11616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72000" rIns="72000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55" name="Cube 54"/>
            <p:cNvSpPr>
              <a:spLocks noChangeArrowheads="1"/>
            </p:cNvSpPr>
            <p:nvPr/>
          </p:nvSpPr>
          <p:spPr bwMode="auto">
            <a:xfrm flipV="1">
              <a:off x="2752368" y="3372965"/>
              <a:ext cx="1348755" cy="1009829"/>
            </a:xfrm>
            <a:prstGeom prst="cube">
              <a:avLst>
                <a:gd name="adj" fmla="val 100000"/>
              </a:avLst>
            </a:prstGeom>
            <a:solidFill>
              <a:srgbClr val="A6A6A6"/>
            </a:solidFill>
            <a:ln w="25400" algn="ctr">
              <a:solidFill>
                <a:srgbClr val="7F7F7F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Cube 55"/>
            <p:cNvSpPr>
              <a:spLocks noChangeArrowheads="1"/>
            </p:cNvSpPr>
            <p:nvPr/>
          </p:nvSpPr>
          <p:spPr bwMode="auto">
            <a:xfrm flipV="1">
              <a:off x="2157127" y="3374553"/>
              <a:ext cx="1388323" cy="1006653"/>
            </a:xfrm>
            <a:prstGeom prst="cube">
              <a:avLst>
                <a:gd name="adj" fmla="val 100000"/>
              </a:avLst>
            </a:prstGeom>
            <a:solidFill>
              <a:srgbClr val="A6A6A6"/>
            </a:solidFill>
            <a:ln w="25400" algn="ctr">
              <a:solidFill>
                <a:srgbClr val="63880E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Cube 56"/>
            <p:cNvSpPr>
              <a:spLocks noChangeArrowheads="1"/>
            </p:cNvSpPr>
            <p:nvPr/>
          </p:nvSpPr>
          <p:spPr bwMode="auto">
            <a:xfrm flipV="1">
              <a:off x="2344646" y="3374553"/>
              <a:ext cx="1606807" cy="1005065"/>
            </a:xfrm>
            <a:prstGeom prst="cube">
              <a:avLst>
                <a:gd name="adj" fmla="val 100000"/>
              </a:avLst>
            </a:prstGeom>
            <a:solidFill>
              <a:srgbClr val="717173"/>
            </a:solidFill>
            <a:ln w="25400" algn="ctr">
              <a:solidFill>
                <a:srgbClr val="63880E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8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2391459" y="3148284"/>
              <a:ext cx="0" cy="227492"/>
            </a:xfrm>
            <a:prstGeom prst="straightConnector1">
              <a:avLst/>
            </a:prstGeom>
            <a:noFill/>
            <a:ln w="9525">
              <a:solidFill>
                <a:srgbClr val="080808"/>
              </a:solidFill>
              <a:round/>
              <a:headEnd/>
              <a:tailEnd type="diamond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Arrow Connector 19"/>
            <p:cNvCxnSpPr>
              <a:cxnSpLocks noChangeShapeType="1"/>
            </p:cNvCxnSpPr>
            <p:nvPr/>
          </p:nvCxnSpPr>
          <p:spPr bwMode="auto">
            <a:xfrm flipV="1">
              <a:off x="2490213" y="3236517"/>
              <a:ext cx="0" cy="246627"/>
            </a:xfrm>
            <a:prstGeom prst="straightConnector1">
              <a:avLst/>
            </a:prstGeom>
            <a:noFill/>
            <a:ln w="9525">
              <a:solidFill>
                <a:srgbClr val="080808"/>
              </a:solidFill>
              <a:round/>
              <a:headEnd/>
              <a:tailEnd type="diamond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2605428" y="3347074"/>
              <a:ext cx="1266" cy="240248"/>
            </a:xfrm>
            <a:prstGeom prst="straightConnector1">
              <a:avLst/>
            </a:prstGeom>
            <a:noFill/>
            <a:ln w="9525">
              <a:solidFill>
                <a:srgbClr val="080808"/>
              </a:solidFill>
              <a:round/>
              <a:headEnd/>
              <a:tailEnd type="diamond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Arrow Connector 25"/>
            <p:cNvCxnSpPr>
              <a:cxnSpLocks noChangeShapeType="1"/>
            </p:cNvCxnSpPr>
            <p:nvPr/>
          </p:nvCxnSpPr>
          <p:spPr bwMode="auto">
            <a:xfrm flipV="1">
              <a:off x="2753560" y="3148284"/>
              <a:ext cx="0" cy="228556"/>
            </a:xfrm>
            <a:prstGeom prst="straightConnector1">
              <a:avLst/>
            </a:prstGeom>
            <a:noFill/>
            <a:ln w="9525">
              <a:solidFill>
                <a:srgbClr val="080808"/>
              </a:solidFill>
              <a:round/>
              <a:headEnd/>
              <a:tailEnd type="diamond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2886499" y="3289669"/>
              <a:ext cx="0" cy="193475"/>
            </a:xfrm>
            <a:prstGeom prst="straightConnector1">
              <a:avLst/>
            </a:prstGeom>
            <a:noFill/>
            <a:ln w="9525">
              <a:solidFill>
                <a:srgbClr val="080808"/>
              </a:solidFill>
              <a:round/>
              <a:headEnd/>
              <a:tailEnd type="diamond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3057421" y="3384281"/>
              <a:ext cx="0" cy="213673"/>
            </a:xfrm>
            <a:prstGeom prst="straightConnector1">
              <a:avLst/>
            </a:prstGeom>
            <a:noFill/>
            <a:ln w="9525">
              <a:solidFill>
                <a:srgbClr val="080808"/>
              </a:solidFill>
              <a:round/>
              <a:headEnd/>
              <a:tailEnd type="diamond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3906967" y="4013604"/>
              <a:ext cx="0" cy="353995"/>
            </a:xfrm>
            <a:prstGeom prst="straightConnector1">
              <a:avLst/>
            </a:prstGeom>
            <a:noFill/>
            <a:ln w="9525">
              <a:solidFill>
                <a:srgbClr val="080808"/>
              </a:solidFill>
              <a:round/>
              <a:headEnd/>
              <a:tailEnd type="diamond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TextBox 36"/>
            <p:cNvSpPr txBox="1">
              <a:spLocks noChangeArrowheads="1"/>
            </p:cNvSpPr>
            <p:nvPr/>
          </p:nvSpPr>
          <p:spPr bwMode="auto">
            <a:xfrm>
              <a:off x="2097138" y="2910921"/>
              <a:ext cx="129336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rgbClr val="000000"/>
                  </a:solidFill>
                  <a:latin typeface="Calibri" charset="0"/>
                </a:rPr>
                <a:t>Nomadic nodes</a:t>
              </a:r>
            </a:p>
          </p:txBody>
        </p:sp>
        <p:sp>
          <p:nvSpPr>
            <p:cNvPr id="66" name="TextBox 73"/>
            <p:cNvSpPr txBox="1">
              <a:spLocks noChangeArrowheads="1"/>
            </p:cNvSpPr>
            <p:nvPr/>
          </p:nvSpPr>
          <p:spPr bwMode="auto">
            <a:xfrm>
              <a:off x="3392302" y="4308494"/>
              <a:ext cx="128761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rgbClr val="000000"/>
                  </a:solidFill>
                  <a:latin typeface="Calibri" charset="0"/>
                </a:rPr>
                <a:t>Lamp posts</a:t>
              </a:r>
              <a:r>
                <a:rPr lang="pl-PL" sz="1100">
                  <a:solidFill>
                    <a:srgbClr val="000000"/>
                  </a:solidFill>
                  <a:latin typeface="Calibri" charset="0"/>
                </a:rPr>
                <a:t> </a:t>
              </a:r>
              <a:r>
                <a:rPr lang="sv-SE" sz="1100">
                  <a:solidFill>
                    <a:srgbClr val="000000"/>
                  </a:solidFill>
                  <a:latin typeface="Calibri" charset="0"/>
                </a:rPr>
                <a:t>node</a:t>
              </a:r>
              <a:r>
                <a:rPr lang="pl-PL" sz="1100">
                  <a:solidFill>
                    <a:srgbClr val="000000"/>
                  </a:solidFill>
                  <a:latin typeface="Calibri" charset="0"/>
                </a:rPr>
                <a:t>s</a:t>
              </a:r>
              <a:endParaRPr lang="en-US" sz="1100">
                <a:solidFill>
                  <a:srgbClr val="000000"/>
                </a:solidFill>
                <a:latin typeface="Calibri" charset="0"/>
              </a:endParaRPr>
            </a:p>
          </p:txBody>
        </p:sp>
        <p:cxnSp>
          <p:nvCxnSpPr>
            <p:cNvPr id="67" name="Straight Arrow Connector 76"/>
            <p:cNvCxnSpPr>
              <a:cxnSpLocks noChangeShapeType="1"/>
            </p:cNvCxnSpPr>
            <p:nvPr/>
          </p:nvCxnSpPr>
          <p:spPr bwMode="auto">
            <a:xfrm flipV="1">
              <a:off x="3472698" y="4027425"/>
              <a:ext cx="0" cy="351869"/>
            </a:xfrm>
            <a:prstGeom prst="straightConnector1">
              <a:avLst/>
            </a:prstGeom>
            <a:noFill/>
            <a:ln w="9525">
              <a:solidFill>
                <a:srgbClr val="080808"/>
              </a:solidFill>
              <a:round/>
              <a:headEnd/>
              <a:tailEnd type="diamond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Straight Arrow Connector 24"/>
            <p:cNvCxnSpPr>
              <a:cxnSpLocks noChangeShapeType="1"/>
            </p:cNvCxnSpPr>
            <p:nvPr/>
          </p:nvCxnSpPr>
          <p:spPr bwMode="auto">
            <a:xfrm flipV="1">
              <a:off x="3314437" y="3939191"/>
              <a:ext cx="1266" cy="316788"/>
            </a:xfrm>
            <a:prstGeom prst="straightConnector1">
              <a:avLst/>
            </a:prstGeom>
            <a:noFill/>
            <a:ln w="9525">
              <a:solidFill>
                <a:srgbClr val="080808"/>
              </a:solidFill>
              <a:round/>
              <a:headEnd/>
              <a:tailEnd type="diamond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Arrow Connector 29"/>
            <p:cNvCxnSpPr>
              <a:cxnSpLocks noChangeShapeType="1"/>
            </p:cNvCxnSpPr>
            <p:nvPr/>
          </p:nvCxnSpPr>
          <p:spPr bwMode="auto">
            <a:xfrm flipV="1">
              <a:off x="3315703" y="3558620"/>
              <a:ext cx="0" cy="281708"/>
            </a:xfrm>
            <a:prstGeom prst="straightConnector1">
              <a:avLst/>
            </a:prstGeom>
            <a:noFill/>
            <a:ln w="9525">
              <a:solidFill>
                <a:srgbClr val="080808"/>
              </a:solidFill>
              <a:round/>
              <a:headEnd/>
              <a:tailEnd type="diamond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Arrow Connector 33"/>
            <p:cNvCxnSpPr>
              <a:cxnSpLocks noChangeShapeType="1"/>
            </p:cNvCxnSpPr>
            <p:nvPr/>
          </p:nvCxnSpPr>
          <p:spPr bwMode="auto">
            <a:xfrm flipV="1">
              <a:off x="2733303" y="3476766"/>
              <a:ext cx="10129" cy="221114"/>
            </a:xfrm>
            <a:prstGeom prst="straightConnector1">
              <a:avLst/>
            </a:prstGeom>
            <a:noFill/>
            <a:ln w="9525">
              <a:solidFill>
                <a:srgbClr val="080808"/>
              </a:solidFill>
              <a:round/>
              <a:headEnd/>
              <a:tailEnd type="diamond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Straight Arrow Connector 21"/>
            <p:cNvCxnSpPr>
              <a:cxnSpLocks noChangeShapeType="1"/>
            </p:cNvCxnSpPr>
            <p:nvPr/>
          </p:nvCxnSpPr>
          <p:spPr bwMode="auto">
            <a:xfrm flipV="1">
              <a:off x="2886499" y="3558620"/>
              <a:ext cx="20257" cy="275330"/>
            </a:xfrm>
            <a:prstGeom prst="straightConnector1">
              <a:avLst/>
            </a:prstGeom>
            <a:noFill/>
            <a:ln w="9525">
              <a:solidFill>
                <a:srgbClr val="080808"/>
              </a:solidFill>
              <a:round/>
              <a:headEnd/>
              <a:tailEnd type="diamond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3177699" y="3464010"/>
              <a:ext cx="0" cy="205168"/>
            </a:xfrm>
            <a:prstGeom prst="straightConnector1">
              <a:avLst/>
            </a:prstGeom>
            <a:noFill/>
            <a:ln w="9525">
              <a:solidFill>
                <a:srgbClr val="080808"/>
              </a:solidFill>
              <a:round/>
              <a:headEnd/>
              <a:tailEnd type="diamond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3" name="Group 60"/>
            <p:cNvGrpSpPr>
              <a:grpSpLocks/>
            </p:cNvGrpSpPr>
            <p:nvPr/>
          </p:nvGrpSpPr>
          <p:grpSpPr bwMode="auto">
            <a:xfrm>
              <a:off x="2119250" y="3372587"/>
              <a:ext cx="351972" cy="214736"/>
              <a:chOff x="6089013" y="3947531"/>
              <a:chExt cx="441250" cy="320618"/>
            </a:xfrm>
          </p:grpSpPr>
          <p:sp>
            <p:nvSpPr>
              <p:cNvPr id="132" name="Oval 131"/>
              <p:cNvSpPr/>
              <p:nvPr/>
            </p:nvSpPr>
            <p:spPr bwMode="auto">
              <a:xfrm>
                <a:off x="6091207" y="3948095"/>
                <a:ext cx="427030" cy="2844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 bwMode="auto">
              <a:xfrm>
                <a:off x="6089050" y="4151974"/>
                <a:ext cx="142343" cy="1161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72000" rIns="72000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 bwMode="auto">
              <a:xfrm>
                <a:off x="6375894" y="4151974"/>
                <a:ext cx="142343" cy="1161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72000" rIns="72000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 bwMode="auto">
              <a:xfrm rot="1093605">
                <a:off x="6317662" y="3981285"/>
                <a:ext cx="213516" cy="11616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72000" rIns="72000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4" name="Group 65"/>
            <p:cNvGrpSpPr>
              <a:grpSpLocks/>
            </p:cNvGrpSpPr>
            <p:nvPr/>
          </p:nvGrpSpPr>
          <p:grpSpPr bwMode="auto">
            <a:xfrm>
              <a:off x="2244592" y="3477828"/>
              <a:ext cx="351972" cy="214736"/>
              <a:chOff x="6089013" y="3947531"/>
              <a:chExt cx="441250" cy="320618"/>
            </a:xfrm>
          </p:grpSpPr>
          <p:sp>
            <p:nvSpPr>
              <p:cNvPr id="128" name="Oval 127"/>
              <p:cNvSpPr/>
              <p:nvPr/>
            </p:nvSpPr>
            <p:spPr bwMode="auto">
              <a:xfrm>
                <a:off x="6091511" y="3947426"/>
                <a:ext cx="424874" cy="2844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 bwMode="auto">
              <a:xfrm>
                <a:off x="6089355" y="4151305"/>
                <a:ext cx="142343" cy="1161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72000" rIns="72000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 bwMode="auto">
              <a:xfrm>
                <a:off x="6374042" y="4151305"/>
                <a:ext cx="142343" cy="1161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72000" rIns="72000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 rot="1093605">
                <a:off x="6317967" y="3980616"/>
                <a:ext cx="211358" cy="11616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72000" rIns="72000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5" name="Group 70"/>
            <p:cNvGrpSpPr>
              <a:grpSpLocks/>
            </p:cNvGrpSpPr>
            <p:nvPr/>
          </p:nvGrpSpPr>
          <p:grpSpPr bwMode="auto">
            <a:xfrm>
              <a:off x="2381330" y="3600079"/>
              <a:ext cx="351972" cy="214736"/>
              <a:chOff x="6089013" y="3947531"/>
              <a:chExt cx="441250" cy="320618"/>
            </a:xfrm>
          </p:grpSpPr>
          <p:sp>
            <p:nvSpPr>
              <p:cNvPr id="124" name="Oval 123"/>
              <p:cNvSpPr/>
              <p:nvPr/>
            </p:nvSpPr>
            <p:spPr bwMode="auto">
              <a:xfrm>
                <a:off x="6090472" y="3947440"/>
                <a:ext cx="427030" cy="2844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 bwMode="auto">
              <a:xfrm>
                <a:off x="6088315" y="4151319"/>
                <a:ext cx="142343" cy="11616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72000" rIns="72000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 bwMode="auto">
              <a:xfrm>
                <a:off x="6375159" y="4151319"/>
                <a:ext cx="142343" cy="11616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72000" rIns="72000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 rot="1093605">
                <a:off x="6316927" y="3980629"/>
                <a:ext cx="213516" cy="116163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72000" rIns="72000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6" name="Group 80"/>
            <p:cNvGrpSpPr>
              <a:grpSpLocks/>
            </p:cNvGrpSpPr>
            <p:nvPr/>
          </p:nvGrpSpPr>
          <p:grpSpPr bwMode="auto">
            <a:xfrm rot="907579">
              <a:off x="2934611" y="3654295"/>
              <a:ext cx="350706" cy="214736"/>
              <a:chOff x="6089013" y="3947531"/>
              <a:chExt cx="441250" cy="320618"/>
            </a:xfrm>
          </p:grpSpPr>
          <p:sp>
            <p:nvSpPr>
              <p:cNvPr id="120" name="Oval 119"/>
              <p:cNvSpPr/>
              <p:nvPr/>
            </p:nvSpPr>
            <p:spPr bwMode="auto">
              <a:xfrm>
                <a:off x="6090705" y="3945669"/>
                <a:ext cx="426407" cy="284482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>
                <a:off x="6088335" y="4149862"/>
                <a:ext cx="142857" cy="11616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72000" rIns="72000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 bwMode="auto">
              <a:xfrm>
                <a:off x="6367033" y="4143478"/>
                <a:ext cx="142857" cy="1161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72000" rIns="72000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 bwMode="auto">
              <a:xfrm rot="1093605">
                <a:off x="6313758" y="3977093"/>
                <a:ext cx="212122" cy="116164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72000" rIns="72000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77" name="Oval 76"/>
            <p:cNvSpPr/>
            <p:nvPr/>
          </p:nvSpPr>
          <p:spPr bwMode="auto">
            <a:xfrm>
              <a:off x="1930041" y="4009665"/>
              <a:ext cx="223646" cy="1190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/>
            <a:lstStyle/>
            <a:p>
              <a:pPr>
                <a:spcBef>
                  <a:spcPct val="50000"/>
                </a:spcBef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021220" y="4027130"/>
              <a:ext cx="223646" cy="1190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/>
            <a:lstStyle/>
            <a:p>
              <a:pPr>
                <a:spcBef>
                  <a:spcPct val="50000"/>
                </a:spcBef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1961007" y="4052535"/>
              <a:ext cx="223646" cy="1190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/>
            <a:lstStyle/>
            <a:p>
              <a:pPr>
                <a:spcBef>
                  <a:spcPct val="50000"/>
                </a:spcBef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2833225" y="4200199"/>
              <a:ext cx="223646" cy="1190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/>
            <a:lstStyle/>
            <a:p>
              <a:pPr>
                <a:spcBef>
                  <a:spcPct val="50000"/>
                </a:spcBef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1708116" y="4255771"/>
              <a:ext cx="221925" cy="1190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/>
            <a:lstStyle/>
            <a:p>
              <a:pPr>
                <a:spcBef>
                  <a:spcPct val="50000"/>
                </a:spcBef>
                <a:defRPr/>
              </a:pPr>
              <a:endParaRPr lang="en-US">
                <a:ea typeface="+mn-ea"/>
              </a:endParaRPr>
            </a:p>
          </p:txBody>
        </p:sp>
        <p:cxnSp>
          <p:nvCxnSpPr>
            <p:cNvPr id="82" name="Straight Arrow Connector 30"/>
            <p:cNvCxnSpPr>
              <a:cxnSpLocks noChangeShapeType="1"/>
            </p:cNvCxnSpPr>
            <p:nvPr/>
          </p:nvCxnSpPr>
          <p:spPr bwMode="auto">
            <a:xfrm flipH="1" flipV="1">
              <a:off x="3544865" y="3763789"/>
              <a:ext cx="7597" cy="263636"/>
            </a:xfrm>
            <a:prstGeom prst="straightConnector1">
              <a:avLst/>
            </a:prstGeom>
            <a:noFill/>
            <a:ln w="9525">
              <a:solidFill>
                <a:srgbClr val="080808"/>
              </a:solidFill>
              <a:round/>
              <a:headEnd/>
              <a:tailEnd type="diamond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Arrow Connector 31"/>
            <p:cNvCxnSpPr>
              <a:cxnSpLocks noChangeShapeType="1"/>
            </p:cNvCxnSpPr>
            <p:nvPr/>
          </p:nvCxnSpPr>
          <p:spPr bwMode="auto">
            <a:xfrm flipV="1">
              <a:off x="3728448" y="3899859"/>
              <a:ext cx="1266" cy="293401"/>
            </a:xfrm>
            <a:prstGeom prst="straightConnector1">
              <a:avLst/>
            </a:prstGeom>
            <a:noFill/>
            <a:ln w="9525">
              <a:solidFill>
                <a:srgbClr val="080808"/>
              </a:solidFill>
              <a:round/>
              <a:headEnd/>
              <a:tailEnd type="diamond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Straight Arrow Connector 22"/>
            <p:cNvCxnSpPr>
              <a:cxnSpLocks noChangeShapeType="1"/>
            </p:cNvCxnSpPr>
            <p:nvPr/>
          </p:nvCxnSpPr>
          <p:spPr bwMode="auto">
            <a:xfrm flipV="1">
              <a:off x="3057421" y="3751032"/>
              <a:ext cx="0" cy="266825"/>
            </a:xfrm>
            <a:prstGeom prst="straightConnector1">
              <a:avLst/>
            </a:prstGeom>
            <a:noFill/>
            <a:ln w="9525">
              <a:solidFill>
                <a:srgbClr val="080808"/>
              </a:solidFill>
              <a:round/>
              <a:headEnd/>
              <a:tailEnd type="diamond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Straight Arrow Connector 23"/>
            <p:cNvCxnSpPr>
              <a:cxnSpLocks noChangeShapeType="1"/>
            </p:cNvCxnSpPr>
            <p:nvPr/>
          </p:nvCxnSpPr>
          <p:spPr bwMode="auto">
            <a:xfrm flipV="1">
              <a:off x="3177699" y="3840328"/>
              <a:ext cx="0" cy="273203"/>
            </a:xfrm>
            <a:prstGeom prst="straightConnector1">
              <a:avLst/>
            </a:prstGeom>
            <a:noFill/>
            <a:ln w="9525">
              <a:solidFill>
                <a:srgbClr val="080808"/>
              </a:solidFill>
              <a:round/>
              <a:headEnd/>
              <a:tailEnd type="diamond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Cube 85"/>
            <p:cNvSpPr>
              <a:spLocks noChangeArrowheads="1"/>
            </p:cNvSpPr>
            <p:nvPr/>
          </p:nvSpPr>
          <p:spPr bwMode="auto">
            <a:xfrm rot="16200000">
              <a:off x="4477891" y="3643262"/>
              <a:ext cx="144488" cy="299341"/>
            </a:xfrm>
            <a:prstGeom prst="cube">
              <a:avLst>
                <a:gd name="adj" fmla="val 25921"/>
              </a:avLst>
            </a:prstGeom>
            <a:solidFill>
              <a:srgbClr val="EFF0F0"/>
            </a:solidFill>
            <a:ln w="2540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TextBox 36"/>
            <p:cNvSpPr txBox="1">
              <a:spLocks noChangeArrowheads="1"/>
            </p:cNvSpPr>
            <p:nvPr/>
          </p:nvSpPr>
          <p:spPr bwMode="auto">
            <a:xfrm>
              <a:off x="3597760" y="3446144"/>
              <a:ext cx="132053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l-PL" sz="1100">
                  <a:solidFill>
                    <a:srgbClr val="000000"/>
                  </a:solidFill>
                  <a:latin typeface="Calibri" charset="0"/>
                </a:rPr>
                <a:t>Bus stop</a:t>
              </a:r>
              <a:endParaRPr lang="en-US" sz="1100">
                <a:solidFill>
                  <a:srgbClr val="000000"/>
                </a:solidFill>
                <a:latin typeface="Calibri" charset="0"/>
              </a:endParaRPr>
            </a:p>
          </p:txBody>
        </p:sp>
        <p:grpSp>
          <p:nvGrpSpPr>
            <p:cNvPr id="88" name="Group 397"/>
            <p:cNvGrpSpPr>
              <a:grpSpLocks/>
            </p:cNvGrpSpPr>
            <p:nvPr/>
          </p:nvGrpSpPr>
          <p:grpSpPr bwMode="auto">
            <a:xfrm>
              <a:off x="3929756" y="3637285"/>
              <a:ext cx="601391" cy="330608"/>
              <a:chOff x="7538071" y="3640554"/>
              <a:chExt cx="594060" cy="494791"/>
            </a:xfrm>
          </p:grpSpPr>
          <p:sp>
            <p:nvSpPr>
              <p:cNvPr id="116" name="Oval 115"/>
              <p:cNvSpPr/>
              <p:nvPr/>
            </p:nvSpPr>
            <p:spPr bwMode="auto">
              <a:xfrm flipH="1">
                <a:off x="7537412" y="3639433"/>
                <a:ext cx="594783" cy="41109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 bwMode="auto">
              <a:xfrm flipH="1">
                <a:off x="8003041" y="3969737"/>
                <a:ext cx="118957" cy="16634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72000" rIns="72000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 flipH="1">
                <a:off x="7571399" y="3953102"/>
                <a:ext cx="141049" cy="16634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72000" rIns="72000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 bwMode="auto">
              <a:xfrm rot="20506395" flipH="1">
                <a:off x="7547608" y="3727356"/>
                <a:ext cx="222619" cy="178221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72000" rIns="72000"/>
              <a:lstStyle/>
              <a:p>
                <a:pPr>
                  <a:spcBef>
                    <a:spcPct val="50000"/>
                  </a:spcBef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89" name="Oval 88"/>
            <p:cNvSpPr/>
            <p:nvPr/>
          </p:nvSpPr>
          <p:spPr bwMode="auto">
            <a:xfrm flipH="1">
              <a:off x="4288642" y="3858826"/>
              <a:ext cx="111822" cy="1095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/>
            <a:lstStyle/>
            <a:p>
              <a:pPr>
                <a:spcBef>
                  <a:spcPct val="50000"/>
                </a:spcBef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0" name="TextBox 10"/>
            <p:cNvSpPr txBox="1">
              <a:spLocks noChangeArrowheads="1"/>
            </p:cNvSpPr>
            <p:nvPr/>
          </p:nvSpPr>
          <p:spPr bwMode="auto">
            <a:xfrm>
              <a:off x="361081" y="3339886"/>
              <a:ext cx="94649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Calibri" charset="0"/>
                </a:rPr>
                <a:t>Buildings</a:t>
              </a:r>
            </a:p>
          </p:txBody>
        </p:sp>
        <p:grpSp>
          <p:nvGrpSpPr>
            <p:cNvPr id="91" name="Group 1"/>
            <p:cNvGrpSpPr>
              <a:grpSpLocks/>
            </p:cNvGrpSpPr>
            <p:nvPr/>
          </p:nvGrpSpPr>
          <p:grpSpPr bwMode="auto">
            <a:xfrm>
              <a:off x="873216" y="3005938"/>
              <a:ext cx="1131684" cy="907740"/>
              <a:chOff x="5204687" y="2421319"/>
              <a:chExt cx="1378353" cy="1361341"/>
            </a:xfrm>
          </p:grpSpPr>
          <p:pic>
            <p:nvPicPr>
              <p:cNvPr id="93" name="Picture 6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4687" y="2421319"/>
                <a:ext cx="1378353" cy="1361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4" name="Freeform 66"/>
              <p:cNvSpPr>
                <a:spLocks/>
              </p:cNvSpPr>
              <p:nvPr/>
            </p:nvSpPr>
            <p:spPr bwMode="auto">
              <a:xfrm>
                <a:off x="6009395" y="3346266"/>
                <a:ext cx="176643" cy="172124"/>
              </a:xfrm>
              <a:custGeom>
                <a:avLst/>
                <a:gdLst>
                  <a:gd name="T0" fmla="*/ 0 w 198"/>
                  <a:gd name="T1" fmla="*/ 0 h 198"/>
                  <a:gd name="T2" fmla="*/ 100811 w 198"/>
                  <a:gd name="T3" fmla="*/ 172124 h 198"/>
                  <a:gd name="T4" fmla="*/ 176643 w 198"/>
                  <a:gd name="T5" fmla="*/ 98232 h 198"/>
                  <a:gd name="T6" fmla="*/ 24980 w 198"/>
                  <a:gd name="T7" fmla="*/ 0 h 1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8" h="198">
                    <a:moveTo>
                      <a:pt x="0" y="0"/>
                    </a:moveTo>
                    <a:lnTo>
                      <a:pt x="113" y="198"/>
                    </a:lnTo>
                    <a:lnTo>
                      <a:pt x="198" y="113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FFCC66"/>
              </a:solidFill>
              <a:ln w="12700" cap="flat" cmpd="sng">
                <a:solidFill>
                  <a:srgbClr val="FFCC66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rIns="72000"/>
              <a:lstStyle/>
              <a:p>
                <a:endParaRPr lang="en-US"/>
              </a:p>
            </p:txBody>
          </p:sp>
          <p:pic>
            <p:nvPicPr>
              <p:cNvPr id="95" name="Picture 67" descr="sony-ericsson-xperia-x10-side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4148" y="3459276"/>
                <a:ext cx="157908" cy="7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" name="Oval 68"/>
              <p:cNvSpPr>
                <a:spLocks noChangeArrowheads="1"/>
              </p:cNvSpPr>
              <p:nvPr/>
            </p:nvSpPr>
            <p:spPr bwMode="auto">
              <a:xfrm rot="-942518">
                <a:off x="5650756" y="3139370"/>
                <a:ext cx="190025" cy="80846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72000" rIns="72000" anchor="ctr"/>
              <a:lstStyle/>
              <a:p>
                <a:endParaRPr lang="en-US"/>
              </a:p>
            </p:txBody>
          </p:sp>
          <p:pic>
            <p:nvPicPr>
              <p:cNvPr id="97" name="Picture 69" descr="sony-ericsson-xperia-x10-side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9491" y="3141108"/>
                <a:ext cx="157908" cy="7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" name="Line 70"/>
              <p:cNvSpPr>
                <a:spLocks noChangeShapeType="1"/>
              </p:cNvSpPr>
              <p:nvPr/>
            </p:nvSpPr>
            <p:spPr bwMode="auto">
              <a:xfrm flipH="1" flipV="1">
                <a:off x="5613286" y="3045484"/>
                <a:ext cx="34793" cy="148652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72000" rIns="72000"/>
              <a:lstStyle/>
              <a:p>
                <a:endParaRPr lang="en-US"/>
              </a:p>
            </p:txBody>
          </p:sp>
          <p:sp>
            <p:nvSpPr>
              <p:cNvPr id="99" name="Line 71"/>
              <p:cNvSpPr>
                <a:spLocks noChangeShapeType="1"/>
              </p:cNvSpPr>
              <p:nvPr/>
            </p:nvSpPr>
            <p:spPr bwMode="auto">
              <a:xfrm>
                <a:off x="5632021" y="3037660"/>
                <a:ext cx="192702" cy="99101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72000" rIns="72000"/>
              <a:lstStyle/>
              <a:p>
                <a:endParaRPr lang="en-US"/>
              </a:p>
            </p:txBody>
          </p:sp>
          <p:sp>
            <p:nvSpPr>
              <p:cNvPr id="100" name="Oval 72"/>
              <p:cNvSpPr>
                <a:spLocks noChangeArrowheads="1"/>
              </p:cNvSpPr>
              <p:nvPr/>
            </p:nvSpPr>
            <p:spPr bwMode="auto">
              <a:xfrm rot="-942518">
                <a:off x="5561542" y="2877707"/>
                <a:ext cx="190025" cy="80846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72000" rIns="72000" anchor="ctr"/>
              <a:lstStyle/>
              <a:p>
                <a:endParaRPr lang="en-US"/>
              </a:p>
            </p:txBody>
          </p:sp>
          <p:pic>
            <p:nvPicPr>
              <p:cNvPr id="101" name="Picture 73" descr="sony-ericsson-xperia-x10-side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0983" y="2874230"/>
                <a:ext cx="157908" cy="7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" name="Line 74"/>
              <p:cNvSpPr>
                <a:spLocks noChangeShapeType="1"/>
              </p:cNvSpPr>
              <p:nvPr/>
            </p:nvSpPr>
            <p:spPr bwMode="auto">
              <a:xfrm>
                <a:off x="5522288" y="2784691"/>
                <a:ext cx="45499" cy="164300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72000" rIns="72000"/>
              <a:lstStyle/>
              <a:p>
                <a:endParaRPr lang="en-US"/>
              </a:p>
            </p:txBody>
          </p:sp>
          <p:sp>
            <p:nvSpPr>
              <p:cNvPr id="103" name="Line 75"/>
              <p:cNvSpPr>
                <a:spLocks noChangeShapeType="1"/>
              </p:cNvSpPr>
              <p:nvPr/>
            </p:nvSpPr>
            <p:spPr bwMode="auto">
              <a:xfrm>
                <a:off x="5543699" y="2779475"/>
                <a:ext cx="190025" cy="96494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72000" rIns="72000"/>
              <a:lstStyle/>
              <a:p>
                <a:endParaRPr lang="en-US"/>
              </a:p>
            </p:txBody>
          </p:sp>
          <p:sp>
            <p:nvSpPr>
              <p:cNvPr id="104" name="Oval 76"/>
              <p:cNvSpPr>
                <a:spLocks noChangeArrowheads="1"/>
              </p:cNvSpPr>
              <p:nvPr/>
            </p:nvSpPr>
            <p:spPr bwMode="auto">
              <a:xfrm rot="-942518">
                <a:off x="6064708" y="2770782"/>
                <a:ext cx="190025" cy="80846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72000" rIns="72000" anchor="ctr"/>
              <a:lstStyle/>
              <a:p>
                <a:endParaRPr lang="en-US"/>
              </a:p>
            </p:txBody>
          </p:sp>
          <p:pic>
            <p:nvPicPr>
              <p:cNvPr id="105" name="Picture 77" descr="sony-ericsson-xperia-x10-side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3443" y="2772521"/>
                <a:ext cx="157908" cy="7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Line 78"/>
              <p:cNvSpPr>
                <a:spLocks noChangeShapeType="1"/>
              </p:cNvSpPr>
              <p:nvPr/>
            </p:nvSpPr>
            <p:spPr bwMode="auto">
              <a:xfrm flipH="1" flipV="1">
                <a:off x="6021885" y="2744703"/>
                <a:ext cx="48175" cy="93886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72000" rIns="72000"/>
              <a:lstStyle/>
              <a:p>
                <a:endParaRPr lang="en-US"/>
              </a:p>
            </p:txBody>
          </p:sp>
          <p:sp>
            <p:nvSpPr>
              <p:cNvPr id="107" name="Line 79"/>
              <p:cNvSpPr>
                <a:spLocks noChangeShapeType="1"/>
              </p:cNvSpPr>
              <p:nvPr/>
            </p:nvSpPr>
            <p:spPr bwMode="auto">
              <a:xfrm>
                <a:off x="6040620" y="2736879"/>
                <a:ext cx="179320" cy="28687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72000" rIns="72000"/>
              <a:lstStyle/>
              <a:p>
                <a:endParaRPr lang="en-US"/>
              </a:p>
            </p:txBody>
          </p:sp>
          <p:sp>
            <p:nvSpPr>
              <p:cNvPr id="108" name="Oval 80"/>
              <p:cNvSpPr>
                <a:spLocks noChangeArrowheads="1"/>
              </p:cNvSpPr>
              <p:nvPr/>
            </p:nvSpPr>
            <p:spPr bwMode="auto">
              <a:xfrm rot="-942518">
                <a:off x="5935348" y="2879446"/>
                <a:ext cx="190025" cy="80846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72000" rIns="72000" anchor="ctr"/>
              <a:lstStyle/>
              <a:p>
                <a:endParaRPr lang="en-US"/>
              </a:p>
            </p:txBody>
          </p:sp>
          <p:pic>
            <p:nvPicPr>
              <p:cNvPr id="109" name="Picture 81" descr="sony-ericsson-xperia-x10-side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4788" y="2875969"/>
                <a:ext cx="157908" cy="7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" name="Line 82"/>
              <p:cNvSpPr>
                <a:spLocks noChangeShapeType="1"/>
              </p:cNvSpPr>
              <p:nvPr/>
            </p:nvSpPr>
            <p:spPr bwMode="auto">
              <a:xfrm>
                <a:off x="5922858" y="2786430"/>
                <a:ext cx="16058" cy="159084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72000" rIns="72000"/>
              <a:lstStyle/>
              <a:p>
                <a:endParaRPr lang="en-US"/>
              </a:p>
            </p:txBody>
          </p:sp>
          <p:sp>
            <p:nvSpPr>
              <p:cNvPr id="111" name="Line 83"/>
              <p:cNvSpPr>
                <a:spLocks noChangeShapeType="1"/>
              </p:cNvSpPr>
              <p:nvPr/>
            </p:nvSpPr>
            <p:spPr bwMode="auto">
              <a:xfrm>
                <a:off x="5944269" y="2781214"/>
                <a:ext cx="155232" cy="91278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72000" rIns="72000"/>
              <a:lstStyle/>
              <a:p>
                <a:endParaRPr lang="en-US"/>
              </a:p>
            </p:txBody>
          </p:sp>
          <p:sp>
            <p:nvSpPr>
              <p:cNvPr id="112" name="Oval 84"/>
              <p:cNvSpPr>
                <a:spLocks noChangeArrowheads="1"/>
              </p:cNvSpPr>
              <p:nvPr/>
            </p:nvSpPr>
            <p:spPr bwMode="auto">
              <a:xfrm rot="-942518">
                <a:off x="5825615" y="3586196"/>
                <a:ext cx="190025" cy="80846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rgbClr val="FFCC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72000" rIns="72000" anchor="ctr"/>
              <a:lstStyle/>
              <a:p>
                <a:endParaRPr lang="en-US"/>
              </a:p>
            </p:txBody>
          </p:sp>
          <p:pic>
            <p:nvPicPr>
              <p:cNvPr id="113" name="Picture 85" descr="sony-ericsson-xperia-x10-side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5056" y="3582718"/>
                <a:ext cx="157908" cy="7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4" name="Line 86"/>
              <p:cNvSpPr>
                <a:spLocks noChangeShapeType="1"/>
              </p:cNvSpPr>
              <p:nvPr/>
            </p:nvSpPr>
            <p:spPr bwMode="auto">
              <a:xfrm>
                <a:off x="5786361" y="3493179"/>
                <a:ext cx="45499" cy="164300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72000" rIns="72000"/>
              <a:lstStyle/>
              <a:p>
                <a:endParaRPr lang="en-US"/>
              </a:p>
            </p:txBody>
          </p:sp>
          <p:sp>
            <p:nvSpPr>
              <p:cNvPr id="115" name="Line 87"/>
              <p:cNvSpPr>
                <a:spLocks noChangeShapeType="1"/>
              </p:cNvSpPr>
              <p:nvPr/>
            </p:nvSpPr>
            <p:spPr bwMode="auto">
              <a:xfrm>
                <a:off x="5807772" y="3487964"/>
                <a:ext cx="190025" cy="96494"/>
              </a:xfrm>
              <a:prstGeom prst="line">
                <a:avLst/>
              </a:prstGeom>
              <a:noFill/>
              <a:ln w="12700">
                <a:solidFill>
                  <a:srgbClr val="FFCC66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72000" rIns="72000"/>
              <a:lstStyle/>
              <a:p>
                <a:endParaRPr lang="en-US"/>
              </a:p>
            </p:txBody>
          </p:sp>
        </p:grpSp>
        <p:sp>
          <p:nvSpPr>
            <p:cNvPr id="92" name="TextBox 15"/>
            <p:cNvSpPr txBox="1">
              <a:spLocks noChangeArrowheads="1"/>
            </p:cNvSpPr>
            <p:nvPr/>
          </p:nvSpPr>
          <p:spPr bwMode="auto">
            <a:xfrm>
              <a:off x="2222510" y="3968957"/>
              <a:ext cx="90272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charset="0"/>
                </a:rPr>
                <a:t>Park area</a:t>
              </a:r>
            </a:p>
          </p:txBody>
        </p:sp>
      </p:grpSp>
      <p:pic>
        <p:nvPicPr>
          <p:cNvPr id="140" name="Picture 10" descr="imag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5480050"/>
            <a:ext cx="1920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19" descr="imag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5437188"/>
            <a:ext cx="1920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2" name="Straight Arrow Connector 37"/>
          <p:cNvCxnSpPr>
            <a:cxnSpLocks noChangeShapeType="1"/>
          </p:cNvCxnSpPr>
          <p:nvPr/>
        </p:nvCxnSpPr>
        <p:spPr bwMode="auto">
          <a:xfrm flipV="1">
            <a:off x="7415213" y="5765800"/>
            <a:ext cx="746125" cy="0"/>
          </a:xfrm>
          <a:prstGeom prst="straightConnector1">
            <a:avLst/>
          </a:prstGeom>
          <a:noFill/>
          <a:ln w="28575">
            <a:solidFill>
              <a:srgbClr val="00B05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" name="Straight Arrow Connector 39"/>
          <p:cNvCxnSpPr>
            <a:cxnSpLocks noChangeShapeType="1"/>
          </p:cNvCxnSpPr>
          <p:nvPr/>
        </p:nvCxnSpPr>
        <p:spPr bwMode="auto">
          <a:xfrm flipH="1" flipV="1">
            <a:off x="7415213" y="5624513"/>
            <a:ext cx="746125" cy="0"/>
          </a:xfrm>
          <a:prstGeom prst="straightConnector1">
            <a:avLst/>
          </a:prstGeom>
          <a:noFill/>
          <a:ln w="28575">
            <a:solidFill>
              <a:srgbClr val="00B05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" name="TextBox 2"/>
          <p:cNvSpPr txBox="1">
            <a:spLocks noChangeArrowheads="1"/>
          </p:cNvSpPr>
          <p:nvPr/>
        </p:nvSpPr>
        <p:spPr bwMode="auto">
          <a:xfrm>
            <a:off x="6831013" y="5867400"/>
            <a:ext cx="209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Mobile </a:t>
            </a:r>
          </a:p>
          <a:p>
            <a:pPr algn="ctr" eaLnBrk="1" hangingPunct="1"/>
            <a:r>
              <a:rPr lang="en-US"/>
              <a:t>Device-to-device</a:t>
            </a:r>
          </a:p>
        </p:txBody>
      </p:sp>
      <p:grpSp>
        <p:nvGrpSpPr>
          <p:cNvPr id="145" name="Group 145"/>
          <p:cNvGrpSpPr>
            <a:grpSpLocks/>
          </p:cNvGrpSpPr>
          <p:nvPr/>
        </p:nvGrpSpPr>
        <p:grpSpPr bwMode="auto">
          <a:xfrm>
            <a:off x="349250" y="5238750"/>
            <a:ext cx="2857500" cy="1443038"/>
            <a:chOff x="383072" y="5204418"/>
            <a:chExt cx="2858628" cy="1443703"/>
          </a:xfrm>
        </p:grpSpPr>
        <p:sp>
          <p:nvSpPr>
            <p:cNvPr id="146" name="TextBox 143"/>
            <p:cNvSpPr txBox="1">
              <a:spLocks noChangeArrowheads="1"/>
            </p:cNvSpPr>
            <p:nvPr/>
          </p:nvSpPr>
          <p:spPr bwMode="auto">
            <a:xfrm>
              <a:off x="383072" y="5724791"/>
              <a:ext cx="285862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Context-aware interference and mobility management</a:t>
              </a:r>
            </a:p>
          </p:txBody>
        </p:sp>
        <p:pic>
          <p:nvPicPr>
            <p:cNvPr id="147" name="Picture 1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029492" y="5204418"/>
              <a:ext cx="927804" cy="808314"/>
            </a:xfrm>
            <a:prstGeom prst="rect">
              <a:avLst/>
            </a:prstGeom>
            <a:noFill/>
            <a:ln w="28575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0265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8540"/>
            <a:ext cx="8229600" cy="990600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Registration</a:t>
            </a:r>
          </a:p>
        </p:txBody>
      </p:sp>
      <p:sp>
        <p:nvSpPr>
          <p:cNvPr id="26627" name="Text Box 37"/>
          <p:cNvSpPr txBox="1">
            <a:spLocks noChangeArrowheads="1"/>
          </p:cNvSpPr>
          <p:nvPr/>
        </p:nvSpPr>
        <p:spPr bwMode="auto">
          <a:xfrm>
            <a:off x="1087438" y="5472113"/>
            <a:ext cx="2497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Tune on the strongest signal</a:t>
            </a:r>
          </a:p>
        </p:txBody>
      </p:sp>
      <p:grpSp>
        <p:nvGrpSpPr>
          <p:cNvPr id="26628" name="Group 48"/>
          <p:cNvGrpSpPr>
            <a:grpSpLocks/>
          </p:cNvGrpSpPr>
          <p:nvPr/>
        </p:nvGrpSpPr>
        <p:grpSpPr bwMode="auto">
          <a:xfrm>
            <a:off x="684213" y="1092200"/>
            <a:ext cx="7292975" cy="4105275"/>
            <a:chOff x="139" y="624"/>
            <a:chExt cx="5444" cy="2736"/>
          </a:xfrm>
        </p:grpSpPr>
        <p:graphicFrame>
          <p:nvGraphicFramePr>
            <p:cNvPr id="26629" name="Object 3"/>
            <p:cNvGraphicFramePr>
              <a:graphicFrameLocks noChangeAspect="1"/>
            </p:cNvGraphicFramePr>
            <p:nvPr/>
          </p:nvGraphicFramePr>
          <p:xfrm>
            <a:off x="1275" y="2064"/>
            <a:ext cx="287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9" name="Clip" r:id="rId4" imgW="761744" imgH="708421" progId="MS_ClipArt_Gallery.2">
                    <p:embed/>
                  </p:oleObj>
                </mc:Choice>
                <mc:Fallback>
                  <p:oleObj name="Clip" r:id="rId4" imgW="761744" imgH="708421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5" y="2064"/>
                          <a:ext cx="287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6630" name="Group 4"/>
            <p:cNvGrpSpPr>
              <a:grpSpLocks/>
            </p:cNvGrpSpPr>
            <p:nvPr/>
          </p:nvGrpSpPr>
          <p:grpSpPr bwMode="auto">
            <a:xfrm>
              <a:off x="620" y="2688"/>
              <a:ext cx="266" cy="672"/>
              <a:chOff x="672" y="2688"/>
              <a:chExt cx="288" cy="672"/>
            </a:xfrm>
          </p:grpSpPr>
          <p:sp>
            <p:nvSpPr>
              <p:cNvPr id="26671" name="Rectangle 5"/>
              <p:cNvSpPr>
                <a:spLocks noChangeArrowheads="1"/>
              </p:cNvSpPr>
              <p:nvPr/>
            </p:nvSpPr>
            <p:spPr bwMode="auto">
              <a:xfrm>
                <a:off x="672" y="2976"/>
                <a:ext cx="288" cy="3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72" name="Line 6"/>
              <p:cNvSpPr>
                <a:spLocks noChangeShapeType="1"/>
              </p:cNvSpPr>
              <p:nvPr/>
            </p:nvSpPr>
            <p:spPr bwMode="auto">
              <a:xfrm>
                <a:off x="768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31" name="Group 7"/>
            <p:cNvGrpSpPr>
              <a:grpSpLocks/>
            </p:cNvGrpSpPr>
            <p:nvPr/>
          </p:nvGrpSpPr>
          <p:grpSpPr bwMode="auto">
            <a:xfrm>
              <a:off x="1684" y="2496"/>
              <a:ext cx="266" cy="672"/>
              <a:chOff x="672" y="2688"/>
              <a:chExt cx="288" cy="672"/>
            </a:xfrm>
          </p:grpSpPr>
          <p:sp>
            <p:nvSpPr>
              <p:cNvPr id="26669" name="Rectangle 8"/>
              <p:cNvSpPr>
                <a:spLocks noChangeArrowheads="1"/>
              </p:cNvSpPr>
              <p:nvPr/>
            </p:nvSpPr>
            <p:spPr bwMode="auto">
              <a:xfrm>
                <a:off x="672" y="2976"/>
                <a:ext cx="288" cy="3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70" name="Line 9"/>
              <p:cNvSpPr>
                <a:spLocks noChangeShapeType="1"/>
              </p:cNvSpPr>
              <p:nvPr/>
            </p:nvSpPr>
            <p:spPr bwMode="auto">
              <a:xfrm>
                <a:off x="768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32" name="Group 10"/>
            <p:cNvGrpSpPr>
              <a:grpSpLocks/>
            </p:cNvGrpSpPr>
            <p:nvPr/>
          </p:nvGrpSpPr>
          <p:grpSpPr bwMode="auto">
            <a:xfrm>
              <a:off x="2038" y="912"/>
              <a:ext cx="266" cy="672"/>
              <a:chOff x="672" y="2688"/>
              <a:chExt cx="288" cy="672"/>
            </a:xfrm>
          </p:grpSpPr>
          <p:sp>
            <p:nvSpPr>
              <p:cNvPr id="26667" name="Rectangle 11"/>
              <p:cNvSpPr>
                <a:spLocks noChangeArrowheads="1"/>
              </p:cNvSpPr>
              <p:nvPr/>
            </p:nvSpPr>
            <p:spPr bwMode="auto">
              <a:xfrm>
                <a:off x="672" y="2976"/>
                <a:ext cx="288" cy="3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68" name="Line 12"/>
              <p:cNvSpPr>
                <a:spLocks noChangeShapeType="1"/>
              </p:cNvSpPr>
              <p:nvPr/>
            </p:nvSpPr>
            <p:spPr bwMode="auto">
              <a:xfrm>
                <a:off x="768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33" name="Group 13"/>
            <p:cNvGrpSpPr>
              <a:grpSpLocks/>
            </p:cNvGrpSpPr>
            <p:nvPr/>
          </p:nvGrpSpPr>
          <p:grpSpPr bwMode="auto">
            <a:xfrm>
              <a:off x="532" y="816"/>
              <a:ext cx="266" cy="672"/>
              <a:chOff x="672" y="2688"/>
              <a:chExt cx="288" cy="672"/>
            </a:xfrm>
          </p:grpSpPr>
          <p:sp>
            <p:nvSpPr>
              <p:cNvPr id="26665" name="Rectangle 14"/>
              <p:cNvSpPr>
                <a:spLocks noChangeArrowheads="1"/>
              </p:cNvSpPr>
              <p:nvPr/>
            </p:nvSpPr>
            <p:spPr bwMode="auto">
              <a:xfrm>
                <a:off x="672" y="2976"/>
                <a:ext cx="288" cy="3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66" name="Line 15"/>
              <p:cNvSpPr>
                <a:spLocks noChangeShapeType="1"/>
              </p:cNvSpPr>
              <p:nvPr/>
            </p:nvSpPr>
            <p:spPr bwMode="auto">
              <a:xfrm>
                <a:off x="768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34" name="Rectangle 16"/>
            <p:cNvSpPr>
              <a:spLocks noChangeArrowheads="1"/>
            </p:cNvSpPr>
            <p:nvPr/>
          </p:nvSpPr>
          <p:spPr bwMode="auto">
            <a:xfrm>
              <a:off x="2836" y="2016"/>
              <a:ext cx="797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35" name="Line 17"/>
            <p:cNvSpPr>
              <a:spLocks noChangeShapeType="1"/>
            </p:cNvSpPr>
            <p:nvPr/>
          </p:nvSpPr>
          <p:spPr bwMode="auto">
            <a:xfrm>
              <a:off x="2880" y="2400"/>
              <a:ext cx="2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Line 18"/>
            <p:cNvSpPr>
              <a:spLocks noChangeShapeType="1"/>
            </p:cNvSpPr>
            <p:nvPr/>
          </p:nvSpPr>
          <p:spPr bwMode="auto">
            <a:xfrm>
              <a:off x="3323" y="2400"/>
              <a:ext cx="2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Line 19"/>
            <p:cNvSpPr>
              <a:spLocks noChangeShapeType="1"/>
            </p:cNvSpPr>
            <p:nvPr/>
          </p:nvSpPr>
          <p:spPr bwMode="auto">
            <a:xfrm flipV="1">
              <a:off x="3146" y="2160"/>
              <a:ext cx="221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Line 20"/>
            <p:cNvSpPr>
              <a:spLocks noChangeShapeType="1"/>
            </p:cNvSpPr>
            <p:nvPr/>
          </p:nvSpPr>
          <p:spPr bwMode="auto">
            <a:xfrm flipH="1" flipV="1">
              <a:off x="3102" y="2160"/>
              <a:ext cx="221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39" name="Group 21"/>
            <p:cNvGrpSpPr>
              <a:grpSpLocks/>
            </p:cNvGrpSpPr>
            <p:nvPr/>
          </p:nvGrpSpPr>
          <p:grpSpPr bwMode="auto">
            <a:xfrm rot="2279924">
              <a:off x="886" y="1728"/>
              <a:ext cx="399" cy="96"/>
              <a:chOff x="2640" y="3216"/>
              <a:chExt cx="2112" cy="432"/>
            </a:xfrm>
          </p:grpSpPr>
          <p:sp>
            <p:nvSpPr>
              <p:cNvPr id="26662" name="Line 22"/>
              <p:cNvSpPr>
                <a:spLocks noChangeShapeType="1"/>
              </p:cNvSpPr>
              <p:nvPr/>
            </p:nvSpPr>
            <p:spPr bwMode="auto">
              <a:xfrm flipH="1">
                <a:off x="3360" y="3216"/>
                <a:ext cx="624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3" name="Line 23"/>
              <p:cNvSpPr>
                <a:spLocks noChangeShapeType="1"/>
              </p:cNvSpPr>
              <p:nvPr/>
            </p:nvSpPr>
            <p:spPr bwMode="auto">
              <a:xfrm>
                <a:off x="3360" y="3648"/>
                <a:ext cx="139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4" name="Line 24"/>
              <p:cNvSpPr>
                <a:spLocks noChangeShapeType="1"/>
              </p:cNvSpPr>
              <p:nvPr/>
            </p:nvSpPr>
            <p:spPr bwMode="auto">
              <a:xfrm flipH="1">
                <a:off x="2640" y="3216"/>
                <a:ext cx="13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40" name="Group 25"/>
            <p:cNvGrpSpPr>
              <a:grpSpLocks/>
            </p:cNvGrpSpPr>
            <p:nvPr/>
          </p:nvGrpSpPr>
          <p:grpSpPr bwMode="auto">
            <a:xfrm rot="-3175975">
              <a:off x="1512" y="1708"/>
              <a:ext cx="432" cy="88"/>
              <a:chOff x="2640" y="3216"/>
              <a:chExt cx="2112" cy="432"/>
            </a:xfrm>
          </p:grpSpPr>
          <p:sp>
            <p:nvSpPr>
              <p:cNvPr id="26659" name="Line 26"/>
              <p:cNvSpPr>
                <a:spLocks noChangeShapeType="1"/>
              </p:cNvSpPr>
              <p:nvPr/>
            </p:nvSpPr>
            <p:spPr bwMode="auto">
              <a:xfrm flipH="1">
                <a:off x="3360" y="3216"/>
                <a:ext cx="624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0" name="Line 27"/>
              <p:cNvSpPr>
                <a:spLocks noChangeShapeType="1"/>
              </p:cNvSpPr>
              <p:nvPr/>
            </p:nvSpPr>
            <p:spPr bwMode="auto">
              <a:xfrm>
                <a:off x="3360" y="3648"/>
                <a:ext cx="139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1" name="Line 28"/>
              <p:cNvSpPr>
                <a:spLocks noChangeShapeType="1"/>
              </p:cNvSpPr>
              <p:nvPr/>
            </p:nvSpPr>
            <p:spPr bwMode="auto">
              <a:xfrm flipH="1">
                <a:off x="2640" y="3216"/>
                <a:ext cx="13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41" name="Group 29"/>
            <p:cNvGrpSpPr>
              <a:grpSpLocks/>
            </p:cNvGrpSpPr>
            <p:nvPr/>
          </p:nvGrpSpPr>
          <p:grpSpPr bwMode="auto">
            <a:xfrm rot="2401763">
              <a:off x="1418" y="2448"/>
              <a:ext cx="399" cy="96"/>
              <a:chOff x="2640" y="3216"/>
              <a:chExt cx="2112" cy="432"/>
            </a:xfrm>
          </p:grpSpPr>
          <p:sp>
            <p:nvSpPr>
              <p:cNvPr id="26656" name="Line 30"/>
              <p:cNvSpPr>
                <a:spLocks noChangeShapeType="1"/>
              </p:cNvSpPr>
              <p:nvPr/>
            </p:nvSpPr>
            <p:spPr bwMode="auto">
              <a:xfrm flipH="1">
                <a:off x="3360" y="3216"/>
                <a:ext cx="624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7" name="Line 31"/>
              <p:cNvSpPr>
                <a:spLocks noChangeShapeType="1"/>
              </p:cNvSpPr>
              <p:nvPr/>
            </p:nvSpPr>
            <p:spPr bwMode="auto">
              <a:xfrm>
                <a:off x="3360" y="3648"/>
                <a:ext cx="139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8" name="Line 32"/>
              <p:cNvSpPr>
                <a:spLocks noChangeShapeType="1"/>
              </p:cNvSpPr>
              <p:nvPr/>
            </p:nvSpPr>
            <p:spPr bwMode="auto">
              <a:xfrm flipH="1">
                <a:off x="2640" y="3216"/>
                <a:ext cx="13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42" name="Group 33"/>
            <p:cNvGrpSpPr>
              <a:grpSpLocks/>
            </p:cNvGrpSpPr>
            <p:nvPr/>
          </p:nvGrpSpPr>
          <p:grpSpPr bwMode="auto">
            <a:xfrm rot="-2630873">
              <a:off x="798" y="2544"/>
              <a:ext cx="398" cy="96"/>
              <a:chOff x="2640" y="3216"/>
              <a:chExt cx="2112" cy="432"/>
            </a:xfrm>
          </p:grpSpPr>
          <p:sp>
            <p:nvSpPr>
              <p:cNvPr id="26653" name="Line 34"/>
              <p:cNvSpPr>
                <a:spLocks noChangeShapeType="1"/>
              </p:cNvSpPr>
              <p:nvPr/>
            </p:nvSpPr>
            <p:spPr bwMode="auto">
              <a:xfrm flipH="1">
                <a:off x="3360" y="3216"/>
                <a:ext cx="624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4" name="Line 35"/>
              <p:cNvSpPr>
                <a:spLocks noChangeShapeType="1"/>
              </p:cNvSpPr>
              <p:nvPr/>
            </p:nvSpPr>
            <p:spPr bwMode="auto">
              <a:xfrm>
                <a:off x="3360" y="3648"/>
                <a:ext cx="139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5" name="Line 36"/>
              <p:cNvSpPr>
                <a:spLocks noChangeShapeType="1"/>
              </p:cNvSpPr>
              <p:nvPr/>
            </p:nvSpPr>
            <p:spPr bwMode="auto">
              <a:xfrm flipH="1">
                <a:off x="2640" y="3216"/>
                <a:ext cx="13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43" name="Group 38"/>
            <p:cNvGrpSpPr>
              <a:grpSpLocks/>
            </p:cNvGrpSpPr>
            <p:nvPr/>
          </p:nvGrpSpPr>
          <p:grpSpPr bwMode="auto">
            <a:xfrm>
              <a:off x="4475" y="2304"/>
              <a:ext cx="266" cy="672"/>
              <a:chOff x="672" y="2688"/>
              <a:chExt cx="288" cy="672"/>
            </a:xfrm>
          </p:grpSpPr>
          <p:sp>
            <p:nvSpPr>
              <p:cNvPr id="26651" name="Rectangle 39"/>
              <p:cNvSpPr>
                <a:spLocks noChangeArrowheads="1"/>
              </p:cNvSpPr>
              <p:nvPr/>
            </p:nvSpPr>
            <p:spPr bwMode="auto">
              <a:xfrm>
                <a:off x="672" y="2976"/>
                <a:ext cx="288" cy="3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52" name="Line 40"/>
              <p:cNvSpPr>
                <a:spLocks noChangeShapeType="1"/>
              </p:cNvSpPr>
              <p:nvPr/>
            </p:nvSpPr>
            <p:spPr bwMode="auto">
              <a:xfrm>
                <a:off x="768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44" name="Group 41"/>
            <p:cNvGrpSpPr>
              <a:grpSpLocks/>
            </p:cNvGrpSpPr>
            <p:nvPr/>
          </p:nvGrpSpPr>
          <p:grpSpPr bwMode="auto">
            <a:xfrm>
              <a:off x="5317" y="1584"/>
              <a:ext cx="266" cy="672"/>
              <a:chOff x="672" y="2688"/>
              <a:chExt cx="288" cy="672"/>
            </a:xfrm>
          </p:grpSpPr>
          <p:sp>
            <p:nvSpPr>
              <p:cNvPr id="26649" name="Rectangle 42"/>
              <p:cNvSpPr>
                <a:spLocks noChangeArrowheads="1"/>
              </p:cNvSpPr>
              <p:nvPr/>
            </p:nvSpPr>
            <p:spPr bwMode="auto">
              <a:xfrm>
                <a:off x="672" y="2976"/>
                <a:ext cx="288" cy="3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50" name="Line 43"/>
              <p:cNvSpPr>
                <a:spLocks noChangeShapeType="1"/>
              </p:cNvSpPr>
              <p:nvPr/>
            </p:nvSpPr>
            <p:spPr bwMode="auto">
              <a:xfrm>
                <a:off x="768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45" name="Group 44"/>
            <p:cNvGrpSpPr>
              <a:grpSpLocks/>
            </p:cNvGrpSpPr>
            <p:nvPr/>
          </p:nvGrpSpPr>
          <p:grpSpPr bwMode="auto">
            <a:xfrm>
              <a:off x="4652" y="624"/>
              <a:ext cx="266" cy="672"/>
              <a:chOff x="672" y="2688"/>
              <a:chExt cx="288" cy="672"/>
            </a:xfrm>
          </p:grpSpPr>
          <p:sp>
            <p:nvSpPr>
              <p:cNvPr id="26647" name="Rectangle 45"/>
              <p:cNvSpPr>
                <a:spLocks noChangeArrowheads="1"/>
              </p:cNvSpPr>
              <p:nvPr/>
            </p:nvSpPr>
            <p:spPr bwMode="auto">
              <a:xfrm>
                <a:off x="672" y="2976"/>
                <a:ext cx="288" cy="3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48" name="Line 46"/>
              <p:cNvSpPr>
                <a:spLocks noChangeShapeType="1"/>
              </p:cNvSpPr>
              <p:nvPr/>
            </p:nvSpPr>
            <p:spPr bwMode="auto">
              <a:xfrm>
                <a:off x="768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46" name="Text Box 47"/>
            <p:cNvSpPr txBox="1">
              <a:spLocks noChangeArrowheads="1"/>
            </p:cNvSpPr>
            <p:nvPr/>
          </p:nvSpPr>
          <p:spPr bwMode="auto">
            <a:xfrm>
              <a:off x="139" y="2016"/>
              <a:ext cx="119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r"/>
              <a:r>
                <a:rPr lang="en-US"/>
                <a:t>Nr: 079/4154678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81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8540"/>
            <a:ext cx="8229600" cy="990600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Service Request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601788" y="3276600"/>
          <a:ext cx="45561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3" name="Clip" r:id="rId4" imgW="761744" imgH="708421" progId="MS_ClipArt_Gallery.2">
                  <p:embed/>
                </p:oleObj>
              </mc:Choice>
              <mc:Fallback>
                <p:oleObj name="Clip" r:id="rId4" imgW="761744" imgH="70842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3276600"/>
                        <a:ext cx="455612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984250" y="4267200"/>
            <a:ext cx="422275" cy="1066800"/>
            <a:chOff x="672" y="2688"/>
            <a:chExt cx="288" cy="672"/>
          </a:xfrm>
        </p:grpSpPr>
        <p:sp>
          <p:nvSpPr>
            <p:cNvPr id="28707" name="Rectangle 5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08" name="Line 6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77" name="Group 7"/>
          <p:cNvGrpSpPr>
            <a:grpSpLocks/>
          </p:cNvGrpSpPr>
          <p:nvPr/>
        </p:nvGrpSpPr>
        <p:grpSpPr bwMode="auto">
          <a:xfrm>
            <a:off x="2673350" y="3962400"/>
            <a:ext cx="422275" cy="1066800"/>
            <a:chOff x="672" y="2688"/>
            <a:chExt cx="288" cy="672"/>
          </a:xfrm>
        </p:grpSpPr>
        <p:sp>
          <p:nvSpPr>
            <p:cNvPr id="28705" name="Rectangle 8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06" name="Line 9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78" name="Group 10"/>
          <p:cNvGrpSpPr>
            <a:grpSpLocks/>
          </p:cNvGrpSpPr>
          <p:nvPr/>
        </p:nvGrpSpPr>
        <p:grpSpPr bwMode="auto">
          <a:xfrm>
            <a:off x="3235325" y="1447800"/>
            <a:ext cx="422275" cy="1066800"/>
            <a:chOff x="672" y="2688"/>
            <a:chExt cx="288" cy="672"/>
          </a:xfrm>
        </p:grpSpPr>
        <p:sp>
          <p:nvSpPr>
            <p:cNvPr id="28703" name="Rectangle 11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04" name="Line 12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79" name="Group 13"/>
          <p:cNvGrpSpPr>
            <a:grpSpLocks/>
          </p:cNvGrpSpPr>
          <p:nvPr/>
        </p:nvGrpSpPr>
        <p:grpSpPr bwMode="auto">
          <a:xfrm>
            <a:off x="844550" y="1295400"/>
            <a:ext cx="422275" cy="1066800"/>
            <a:chOff x="672" y="2688"/>
            <a:chExt cx="288" cy="672"/>
          </a:xfrm>
        </p:grpSpPr>
        <p:sp>
          <p:nvSpPr>
            <p:cNvPr id="28701" name="Rectangle 14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02" name="Line 15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0" name="Rectangle 16"/>
          <p:cNvSpPr>
            <a:spLocks noChangeArrowheads="1"/>
          </p:cNvSpPr>
          <p:nvPr/>
        </p:nvSpPr>
        <p:spPr bwMode="auto">
          <a:xfrm>
            <a:off x="4502150" y="3200400"/>
            <a:ext cx="1265238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81" name="Line 17"/>
          <p:cNvSpPr>
            <a:spLocks noChangeShapeType="1"/>
          </p:cNvSpPr>
          <p:nvPr/>
        </p:nvSpPr>
        <p:spPr bwMode="auto">
          <a:xfrm>
            <a:off x="4572000" y="3810000"/>
            <a:ext cx="422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8"/>
          <p:cNvSpPr>
            <a:spLocks noChangeShapeType="1"/>
          </p:cNvSpPr>
          <p:nvPr/>
        </p:nvSpPr>
        <p:spPr bwMode="auto">
          <a:xfrm>
            <a:off x="5275263" y="3810000"/>
            <a:ext cx="422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9"/>
          <p:cNvSpPr>
            <a:spLocks noChangeShapeType="1"/>
          </p:cNvSpPr>
          <p:nvPr/>
        </p:nvSpPr>
        <p:spPr bwMode="auto">
          <a:xfrm flipV="1">
            <a:off x="4994275" y="3429000"/>
            <a:ext cx="350838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20"/>
          <p:cNvSpPr>
            <a:spLocks noChangeShapeType="1"/>
          </p:cNvSpPr>
          <p:nvPr/>
        </p:nvSpPr>
        <p:spPr bwMode="auto">
          <a:xfrm flipH="1" flipV="1">
            <a:off x="4924425" y="3429000"/>
            <a:ext cx="350838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5" name="Group 21"/>
          <p:cNvGrpSpPr>
            <a:grpSpLocks/>
          </p:cNvGrpSpPr>
          <p:nvPr/>
        </p:nvGrpSpPr>
        <p:grpSpPr bwMode="auto">
          <a:xfrm rot="2401763">
            <a:off x="1970088" y="3962400"/>
            <a:ext cx="631825" cy="152400"/>
            <a:chOff x="2640" y="3216"/>
            <a:chExt cx="2112" cy="432"/>
          </a:xfrm>
        </p:grpSpPr>
        <p:sp>
          <p:nvSpPr>
            <p:cNvPr id="28698" name="Line 22"/>
            <p:cNvSpPr>
              <a:spLocks noChangeShapeType="1"/>
            </p:cNvSpPr>
            <p:nvPr/>
          </p:nvSpPr>
          <p:spPr bwMode="auto">
            <a:xfrm flipH="1">
              <a:off x="3360" y="3216"/>
              <a:ext cx="624" cy="4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Line 23"/>
            <p:cNvSpPr>
              <a:spLocks noChangeShapeType="1"/>
            </p:cNvSpPr>
            <p:nvPr/>
          </p:nvSpPr>
          <p:spPr bwMode="auto">
            <a:xfrm>
              <a:off x="3360" y="3648"/>
              <a:ext cx="1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Line 24"/>
            <p:cNvSpPr>
              <a:spLocks noChangeShapeType="1"/>
            </p:cNvSpPr>
            <p:nvPr/>
          </p:nvSpPr>
          <p:spPr bwMode="auto">
            <a:xfrm flipH="1">
              <a:off x="2640" y="3216"/>
              <a:ext cx="13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86" name="Group 25"/>
          <p:cNvGrpSpPr>
            <a:grpSpLocks/>
          </p:cNvGrpSpPr>
          <p:nvPr/>
        </p:nvGrpSpPr>
        <p:grpSpPr bwMode="auto">
          <a:xfrm>
            <a:off x="7104063" y="3657600"/>
            <a:ext cx="422275" cy="1066800"/>
            <a:chOff x="672" y="2688"/>
            <a:chExt cx="288" cy="672"/>
          </a:xfrm>
        </p:grpSpPr>
        <p:sp>
          <p:nvSpPr>
            <p:cNvPr id="28696" name="Rectangle 26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97" name="Line 27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87" name="Group 28"/>
          <p:cNvGrpSpPr>
            <a:grpSpLocks/>
          </p:cNvGrpSpPr>
          <p:nvPr/>
        </p:nvGrpSpPr>
        <p:grpSpPr bwMode="auto">
          <a:xfrm>
            <a:off x="8440738" y="2514600"/>
            <a:ext cx="422275" cy="1066800"/>
            <a:chOff x="672" y="2688"/>
            <a:chExt cx="288" cy="672"/>
          </a:xfrm>
        </p:grpSpPr>
        <p:sp>
          <p:nvSpPr>
            <p:cNvPr id="28694" name="Rectangle 29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95" name="Line 30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88" name="Group 31"/>
          <p:cNvGrpSpPr>
            <a:grpSpLocks/>
          </p:cNvGrpSpPr>
          <p:nvPr/>
        </p:nvGrpSpPr>
        <p:grpSpPr bwMode="auto">
          <a:xfrm>
            <a:off x="7385050" y="990600"/>
            <a:ext cx="422275" cy="1066800"/>
            <a:chOff x="672" y="2688"/>
            <a:chExt cx="288" cy="672"/>
          </a:xfrm>
        </p:grpSpPr>
        <p:sp>
          <p:nvSpPr>
            <p:cNvPr id="28692" name="Rectangle 32"/>
            <p:cNvSpPr>
              <a:spLocks noChangeArrowheads="1"/>
            </p:cNvSpPr>
            <p:nvPr/>
          </p:nvSpPr>
          <p:spPr bwMode="auto">
            <a:xfrm>
              <a:off x="672" y="2976"/>
              <a:ext cx="288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93" name="Line 33"/>
            <p:cNvSpPr>
              <a:spLocks noChangeShapeType="1"/>
            </p:cNvSpPr>
            <p:nvPr/>
          </p:nvSpPr>
          <p:spPr bwMode="auto">
            <a:xfrm>
              <a:off x="768" y="268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9" name="Text Box 34"/>
          <p:cNvSpPr txBox="1">
            <a:spLocks noChangeArrowheads="1"/>
          </p:cNvSpPr>
          <p:nvPr/>
        </p:nvSpPr>
        <p:spPr bwMode="auto">
          <a:xfrm>
            <a:off x="1143000" y="4038600"/>
            <a:ext cx="11604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/>
              <a:t>079/4154678</a:t>
            </a:r>
          </a:p>
          <a:p>
            <a:pPr algn="r"/>
            <a:r>
              <a:rPr lang="en-US"/>
              <a:t>079/8132627</a:t>
            </a:r>
          </a:p>
        </p:txBody>
      </p:sp>
      <p:sp>
        <p:nvSpPr>
          <p:cNvPr id="28690" name="Line 35"/>
          <p:cNvSpPr>
            <a:spLocks noChangeShapeType="1"/>
          </p:cNvSpPr>
          <p:nvPr/>
        </p:nvSpPr>
        <p:spPr bwMode="auto">
          <a:xfrm flipV="1">
            <a:off x="3235325" y="3886200"/>
            <a:ext cx="1055688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Text Box 36"/>
          <p:cNvSpPr txBox="1">
            <a:spLocks noChangeArrowheads="1"/>
          </p:cNvSpPr>
          <p:nvPr/>
        </p:nvSpPr>
        <p:spPr bwMode="auto">
          <a:xfrm>
            <a:off x="3657600" y="4267200"/>
            <a:ext cx="11604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079/4154678</a:t>
            </a:r>
          </a:p>
          <a:p>
            <a:pPr algn="l"/>
            <a:r>
              <a:rPr lang="en-US"/>
              <a:t>079/8132627</a:t>
            </a:r>
          </a:p>
        </p:txBody>
      </p:sp>
    </p:spTree>
    <p:extLst>
      <p:ext uri="{BB962C8B-B14F-4D97-AF65-F5344CB8AC3E}">
        <p14:creationId xmlns:p14="http://schemas.microsoft.com/office/powerpoint/2010/main" val="33779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33159</TotalTime>
  <Words>4138</Words>
  <Application>Microsoft Macintosh PowerPoint</Application>
  <PresentationFormat>On-screen Show (4:3)</PresentationFormat>
  <Paragraphs>1705</Paragraphs>
  <Slides>78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78</vt:i4>
      </vt:variant>
    </vt:vector>
  </HeadingPairs>
  <TitlesOfParts>
    <vt:vector size="82" baseType="lpstr">
      <vt:lpstr>Clarity</vt:lpstr>
      <vt:lpstr>Clip</vt:lpstr>
      <vt:lpstr>Acrobat Document</vt:lpstr>
      <vt:lpstr>Bitmap Image</vt:lpstr>
      <vt:lpstr>Mobile Computing</vt:lpstr>
      <vt:lpstr>Public Switched Telephone Network - PSTN</vt:lpstr>
      <vt:lpstr>Basic Call</vt:lpstr>
      <vt:lpstr>Cellular Network Basics </vt:lpstr>
      <vt:lpstr>Cellular Network</vt:lpstr>
      <vt:lpstr>Architecture of Cellular Networks</vt:lpstr>
      <vt:lpstr>PowerPoint Presentation</vt:lpstr>
      <vt:lpstr>Registration</vt:lpstr>
      <vt:lpstr>Service Request</vt:lpstr>
      <vt:lpstr>Paging Broadcast</vt:lpstr>
      <vt:lpstr>Response</vt:lpstr>
      <vt:lpstr>Channel Assignment</vt:lpstr>
      <vt:lpstr>Conversation</vt:lpstr>
      <vt:lpstr>Handoff (or Handover)</vt:lpstr>
      <vt:lpstr>Message Sequence Chart</vt:lpstr>
      <vt:lpstr>Cellular Network Generations</vt:lpstr>
      <vt:lpstr>Evolution of Cellular Networks</vt:lpstr>
      <vt:lpstr>The Multiple Access Problem</vt:lpstr>
      <vt:lpstr>Multiple Access Schemes</vt:lpstr>
      <vt:lpstr>Frequency Division Multiple Access</vt:lpstr>
      <vt:lpstr>Time Division Multiple Access</vt:lpstr>
      <vt:lpstr>FDMA (1G)</vt:lpstr>
      <vt:lpstr>TDMA</vt:lpstr>
      <vt:lpstr>F/TDMA (2G)</vt:lpstr>
      <vt:lpstr>CDMA</vt:lpstr>
      <vt:lpstr>CDMA (sometimes shown like this:)</vt:lpstr>
      <vt:lpstr>CDMA (3G) (or this:)</vt:lpstr>
      <vt:lpstr>Code Division Multiple Access</vt:lpstr>
      <vt:lpstr>Basics: Some Math</vt:lpstr>
      <vt:lpstr>CDMA Example</vt:lpstr>
      <vt:lpstr>CDMA Example</vt:lpstr>
      <vt:lpstr>CDMA Example</vt:lpstr>
      <vt:lpstr>What If We Use Wrong Code?</vt:lpstr>
      <vt:lpstr>CDMA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GSM (2G)</vt:lpstr>
      <vt:lpstr>GSM Services</vt:lpstr>
      <vt:lpstr>GSM Channels</vt:lpstr>
      <vt:lpstr>GSM Frequencies</vt:lpstr>
      <vt:lpstr>GSM Architecture</vt:lpstr>
      <vt:lpstr>Mobile Station (MS)</vt:lpstr>
      <vt:lpstr>Subscriber Identity Module</vt:lpstr>
      <vt:lpstr>Base Station Subsystem</vt:lpstr>
      <vt:lpstr>Network and Switching Subsystem</vt:lpstr>
      <vt:lpstr>Home Location Register</vt:lpstr>
      <vt:lpstr>Other Systems</vt:lpstr>
      <vt:lpstr>Location Updates</vt:lpstr>
      <vt:lpstr>Handoff (Handover)</vt:lpstr>
      <vt:lpstr>4 types of handover</vt:lpstr>
      <vt:lpstr>Handover decision</vt:lpstr>
      <vt:lpstr>Handover procedure</vt:lpstr>
      <vt:lpstr>Roaming</vt:lpstr>
      <vt:lpstr>UMTS*</vt:lpstr>
      <vt:lpstr>UMTS Frequency Spectrum*</vt:lpstr>
      <vt:lpstr>UMTS Architecture*</vt:lpstr>
      <vt:lpstr>UMTS Network Architecture*</vt:lpstr>
      <vt:lpstr>4G (LTE)</vt:lpstr>
      <vt:lpstr>Advantages of LTE</vt:lpstr>
      <vt:lpstr>Comparison of LTE Speed</vt:lpstr>
      <vt:lpstr>Major LTE Radio Technogies</vt:lpstr>
      <vt:lpstr>5G Challenges &amp; Scenarios*</vt:lpstr>
      <vt:lpstr>PowerPoint Presentation</vt:lpstr>
      <vt:lpstr>Spectrum Scenario*</vt:lpstr>
      <vt:lpstr>Technology Components*</vt:lpstr>
    </vt:vector>
  </TitlesOfParts>
  <Company>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Computing</dc:title>
  <dc:creator>Christian Poellabauer</dc:creator>
  <cp:lastModifiedBy>Christian Poellabauer</cp:lastModifiedBy>
  <cp:revision>529</cp:revision>
  <cp:lastPrinted>2017-04-09T22:07:25Z</cp:lastPrinted>
  <dcterms:created xsi:type="dcterms:W3CDTF">2014-03-08T16:06:28Z</dcterms:created>
  <dcterms:modified xsi:type="dcterms:W3CDTF">2017-04-09T22:11:31Z</dcterms:modified>
</cp:coreProperties>
</file>