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7"/>
  </p:notes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257" r:id="rId52"/>
    <p:sldId id="258" r:id="rId53"/>
    <p:sldId id="259" r:id="rId54"/>
    <p:sldId id="260" r:id="rId55"/>
    <p:sldId id="261" r:id="rId56"/>
    <p:sldId id="354" r:id="rId57"/>
    <p:sldId id="263" r:id="rId58"/>
    <p:sldId id="264" r:id="rId59"/>
    <p:sldId id="266" r:id="rId60"/>
    <p:sldId id="267" r:id="rId61"/>
    <p:sldId id="268" r:id="rId62"/>
    <p:sldId id="269" r:id="rId63"/>
    <p:sldId id="270" r:id="rId64"/>
    <p:sldId id="271" r:id="rId65"/>
    <p:sldId id="272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94" d="100"/>
          <a:sy n="194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AA193-4C14-A347-8035-0F33245C0505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274D3-1F1C-274A-809C-2FF29ED60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73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67398-AA70-B84C-BF0D-E9BDA469630F}" type="slidenum">
              <a:rPr lang="en-GB"/>
              <a:pPr/>
              <a:t>1</a:t>
            </a:fld>
            <a:endParaRPr lang="en-GB"/>
          </a:p>
        </p:txBody>
      </p:sp>
      <p:sp>
        <p:nvSpPr>
          <p:cNvPr id="212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B63584-DD1B-AA46-AE72-AB81971ECCD3}" type="slidenum">
              <a:rPr lang="en-GB"/>
              <a:pPr/>
              <a:t>10</a:t>
            </a:fld>
            <a:endParaRPr lang="en-GB"/>
          </a:p>
        </p:txBody>
      </p:sp>
      <p:sp>
        <p:nvSpPr>
          <p:cNvPr id="274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37B4F-1530-E541-A7B7-A916045C0200}" type="slidenum">
              <a:rPr lang="en-GB"/>
              <a:pPr/>
              <a:t>12</a:t>
            </a:fld>
            <a:endParaRPr lang="en-GB"/>
          </a:p>
        </p:txBody>
      </p:sp>
      <p:sp>
        <p:nvSpPr>
          <p:cNvPr id="222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4E978-5AE0-6845-B917-11F195596AB8}" type="slidenum">
              <a:rPr lang="en-GB"/>
              <a:pPr/>
              <a:t>13</a:t>
            </a:fld>
            <a:endParaRPr lang="en-GB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D1742-6E0E-DB4D-ABAE-B24D563D9B82}" type="slidenum">
              <a:rPr lang="en-GB"/>
              <a:pPr/>
              <a:t>14</a:t>
            </a:fld>
            <a:endParaRPr lang="en-GB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91D9B3-73EB-C74E-BB40-9E5528C982E1}" type="slidenum">
              <a:rPr lang="en-GB"/>
              <a:pPr/>
              <a:t>15</a:t>
            </a:fld>
            <a:endParaRPr lang="en-GB"/>
          </a:p>
        </p:txBody>
      </p:sp>
      <p:sp>
        <p:nvSpPr>
          <p:cNvPr id="290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8B38C4-E27A-604C-B764-08A737ED3F61}" type="slidenum">
              <a:rPr lang="en-GB"/>
              <a:pPr/>
              <a:t>16</a:t>
            </a:fld>
            <a:endParaRPr lang="en-GB"/>
          </a:p>
        </p:txBody>
      </p:sp>
      <p:sp>
        <p:nvSpPr>
          <p:cNvPr id="292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A3CEEB-ED5D-9B4E-A01B-7879358EB876}" type="slidenum">
              <a:rPr lang="en-GB"/>
              <a:pPr/>
              <a:t>17</a:t>
            </a:fld>
            <a:endParaRPr lang="en-GB"/>
          </a:p>
        </p:txBody>
      </p:sp>
      <p:sp>
        <p:nvSpPr>
          <p:cNvPr id="29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934C5-EED8-274F-BA77-1CE1EB8E1422}" type="slidenum">
              <a:rPr lang="en-GB"/>
              <a:pPr/>
              <a:t>18</a:t>
            </a:fld>
            <a:endParaRPr lang="en-GB"/>
          </a:p>
        </p:txBody>
      </p:sp>
      <p:sp>
        <p:nvSpPr>
          <p:cNvPr id="228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AF3EC-663E-0C47-96F6-6E704C28D22D}" type="slidenum">
              <a:rPr lang="en-GB"/>
              <a:pPr/>
              <a:t>19</a:t>
            </a:fld>
            <a:endParaRPr lang="en-GB"/>
          </a:p>
        </p:txBody>
      </p:sp>
      <p:sp>
        <p:nvSpPr>
          <p:cNvPr id="229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E0B9B-5082-CC41-8542-196EC2E171C1}" type="slidenum">
              <a:rPr lang="en-GB"/>
              <a:pPr/>
              <a:t>20</a:t>
            </a:fld>
            <a:endParaRPr lang="en-GB"/>
          </a:p>
        </p:txBody>
      </p:sp>
      <p:sp>
        <p:nvSpPr>
          <p:cNvPr id="230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A17A4-FCE1-6E46-96DB-3ACD27EC9759}" type="slidenum">
              <a:rPr lang="en-GB"/>
              <a:pPr/>
              <a:t>2</a:t>
            </a:fld>
            <a:endParaRPr lang="en-GB"/>
          </a:p>
        </p:txBody>
      </p:sp>
      <p:sp>
        <p:nvSpPr>
          <p:cNvPr id="270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1DF8E-640B-F644-8681-84208D6AD2C5}" type="slidenum">
              <a:rPr lang="en-GB"/>
              <a:pPr/>
              <a:t>21</a:t>
            </a:fld>
            <a:endParaRPr lang="en-GB"/>
          </a:p>
        </p:txBody>
      </p:sp>
      <p:sp>
        <p:nvSpPr>
          <p:cNvPr id="231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773E11-78F5-BC45-B70B-7771AD57E27E}" type="slidenum">
              <a:rPr lang="en-GB"/>
              <a:pPr/>
              <a:t>22</a:t>
            </a:fld>
            <a:endParaRPr lang="en-GB"/>
          </a:p>
        </p:txBody>
      </p:sp>
      <p:sp>
        <p:nvSpPr>
          <p:cNvPr id="232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BD4F77-4ACE-A248-834A-D2038E1C64F7}" type="slidenum">
              <a:rPr lang="en-GB"/>
              <a:pPr/>
              <a:t>23</a:t>
            </a:fld>
            <a:endParaRPr lang="en-GB"/>
          </a:p>
        </p:txBody>
      </p:sp>
      <p:sp>
        <p:nvSpPr>
          <p:cNvPr id="233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B4FC3-A4A4-2746-AA6F-E32B1EAFAC0E}" type="slidenum">
              <a:rPr lang="en-GB"/>
              <a:pPr/>
              <a:t>24</a:t>
            </a:fld>
            <a:endParaRPr lang="en-GB"/>
          </a:p>
        </p:txBody>
      </p:sp>
      <p:sp>
        <p:nvSpPr>
          <p:cNvPr id="272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7009A-133F-C34A-B2A8-4E6B1C4E0954}" type="slidenum">
              <a:rPr lang="en-GB"/>
              <a:pPr/>
              <a:t>25</a:t>
            </a:fld>
            <a:endParaRPr lang="en-GB"/>
          </a:p>
        </p:txBody>
      </p:sp>
      <p:sp>
        <p:nvSpPr>
          <p:cNvPr id="235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23483-11EA-A048-B435-4AF597A0DFA6}" type="slidenum">
              <a:rPr lang="en-GB"/>
              <a:pPr/>
              <a:t>26</a:t>
            </a:fld>
            <a:endParaRPr lang="en-GB"/>
          </a:p>
        </p:txBody>
      </p:sp>
      <p:sp>
        <p:nvSpPr>
          <p:cNvPr id="236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57AED-67FA-1C48-A035-F4CD1CB422D4}" type="slidenum">
              <a:rPr lang="en-GB"/>
              <a:pPr/>
              <a:t>27</a:t>
            </a:fld>
            <a:endParaRPr lang="en-GB"/>
          </a:p>
        </p:txBody>
      </p:sp>
      <p:sp>
        <p:nvSpPr>
          <p:cNvPr id="261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23BF8-794D-DC4A-93B1-378142141BF1}" type="slidenum">
              <a:rPr lang="en-GB"/>
              <a:pPr/>
              <a:t>28</a:t>
            </a:fld>
            <a:endParaRPr lang="en-GB"/>
          </a:p>
        </p:txBody>
      </p:sp>
      <p:sp>
        <p:nvSpPr>
          <p:cNvPr id="304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C46BE-4123-CF4F-BAC9-F757A05A5141}" type="slidenum">
              <a:rPr lang="en-GB"/>
              <a:pPr/>
              <a:t>29</a:t>
            </a:fld>
            <a:endParaRPr lang="en-GB"/>
          </a:p>
        </p:txBody>
      </p:sp>
      <p:sp>
        <p:nvSpPr>
          <p:cNvPr id="241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2E41E5-745E-9943-AECB-1797D2B4D0BC}" type="slidenum">
              <a:rPr lang="en-GB"/>
              <a:pPr/>
              <a:t>31</a:t>
            </a:fld>
            <a:endParaRPr lang="en-GB"/>
          </a:p>
        </p:txBody>
      </p:sp>
      <p:sp>
        <p:nvSpPr>
          <p:cNvPr id="239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2880A-4DC1-0B46-AC38-29ED0B6E8567}" type="slidenum">
              <a:rPr lang="en-GB"/>
              <a:pPr/>
              <a:t>3</a:t>
            </a:fld>
            <a:endParaRPr lang="en-GB"/>
          </a:p>
        </p:txBody>
      </p:sp>
      <p:sp>
        <p:nvSpPr>
          <p:cNvPr id="216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42B85-ECB7-3F43-9AF7-2F94AB4F5FF6}" type="slidenum">
              <a:rPr lang="en-GB"/>
              <a:pPr/>
              <a:t>32</a:t>
            </a:fld>
            <a:endParaRPr lang="en-GB"/>
          </a:p>
        </p:txBody>
      </p:sp>
      <p:sp>
        <p:nvSpPr>
          <p:cNvPr id="240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7F247-815B-D544-99F3-B73F3A8401DD}" type="slidenum">
              <a:rPr lang="en-GB"/>
              <a:pPr/>
              <a:t>33</a:t>
            </a:fld>
            <a:endParaRPr lang="en-GB"/>
          </a:p>
        </p:txBody>
      </p:sp>
      <p:sp>
        <p:nvSpPr>
          <p:cNvPr id="242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4560A6-BBC1-174F-BCC4-7401CFF2C906}" type="slidenum">
              <a:rPr lang="en-GB"/>
              <a:pPr/>
              <a:t>34</a:t>
            </a:fld>
            <a:endParaRPr lang="en-GB"/>
          </a:p>
        </p:txBody>
      </p:sp>
      <p:sp>
        <p:nvSpPr>
          <p:cNvPr id="243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BD9CA-940F-9341-B94D-ABBD87C98170}" type="slidenum">
              <a:rPr lang="en-GB"/>
              <a:pPr/>
              <a:t>35</a:t>
            </a:fld>
            <a:endParaRPr lang="en-GB"/>
          </a:p>
        </p:txBody>
      </p:sp>
      <p:sp>
        <p:nvSpPr>
          <p:cNvPr id="244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ACBF3-C621-DD49-AD1D-7D7C1ECC34C5}" type="slidenum">
              <a:rPr lang="en-GB"/>
              <a:pPr/>
              <a:t>36</a:t>
            </a:fld>
            <a:endParaRPr lang="en-GB"/>
          </a:p>
        </p:txBody>
      </p:sp>
      <p:sp>
        <p:nvSpPr>
          <p:cNvPr id="245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846DF-3046-354A-9B5B-B087234A06E3}" type="slidenum">
              <a:rPr lang="en-GB"/>
              <a:pPr/>
              <a:t>37</a:t>
            </a:fld>
            <a:endParaRPr lang="en-GB"/>
          </a:p>
        </p:txBody>
      </p:sp>
      <p:sp>
        <p:nvSpPr>
          <p:cNvPr id="301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8E0282-0BE1-BE45-BBF6-41F5CF481A90}" type="slidenum">
              <a:rPr lang="en-GB"/>
              <a:pPr/>
              <a:t>38</a:t>
            </a:fld>
            <a:endParaRPr lang="en-GB"/>
          </a:p>
        </p:txBody>
      </p:sp>
      <p:sp>
        <p:nvSpPr>
          <p:cNvPr id="263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6B8C46-9361-9D43-8DD3-DED873546752}" type="slidenum">
              <a:rPr lang="en-GB"/>
              <a:pPr/>
              <a:t>39</a:t>
            </a:fld>
            <a:endParaRPr lang="en-GB"/>
          </a:p>
        </p:txBody>
      </p:sp>
      <p:sp>
        <p:nvSpPr>
          <p:cNvPr id="267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AA5D14-1C28-3A45-AB55-7D35097E888E}" type="slidenum">
              <a:rPr lang="en-GB"/>
              <a:pPr/>
              <a:t>40</a:t>
            </a:fld>
            <a:endParaRPr lang="en-GB"/>
          </a:p>
        </p:txBody>
      </p:sp>
      <p:sp>
        <p:nvSpPr>
          <p:cNvPr id="268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FCDF1-C870-6B44-87D8-2F9334A13E97}" type="slidenum">
              <a:rPr lang="en-GB"/>
              <a:pPr/>
              <a:t>41</a:t>
            </a:fld>
            <a:endParaRPr lang="en-GB"/>
          </a:p>
        </p:txBody>
      </p:sp>
      <p:sp>
        <p:nvSpPr>
          <p:cNvPr id="276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AB693-9C76-534D-A756-19C681075F24}" type="slidenum">
              <a:rPr lang="en-GB"/>
              <a:pPr/>
              <a:t>4</a:t>
            </a:fld>
            <a:endParaRPr lang="en-GB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13FAC-E9F2-0B43-A053-FBEC23366251}" type="slidenum">
              <a:rPr lang="en-GB"/>
              <a:pPr/>
              <a:t>42</a:t>
            </a:fld>
            <a:endParaRPr lang="en-GB"/>
          </a:p>
        </p:txBody>
      </p:sp>
      <p:sp>
        <p:nvSpPr>
          <p:cNvPr id="249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5987C3-09FD-6444-BD57-8345D6B983C9}" type="slidenum">
              <a:rPr lang="en-GB"/>
              <a:pPr/>
              <a:t>43</a:t>
            </a:fld>
            <a:endParaRPr lang="en-GB"/>
          </a:p>
        </p:txBody>
      </p:sp>
      <p:sp>
        <p:nvSpPr>
          <p:cNvPr id="247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93AF4-5CA9-5641-8A14-76918D0708BD}" type="slidenum">
              <a:rPr lang="en-GB"/>
              <a:pPr/>
              <a:t>44</a:t>
            </a:fld>
            <a:endParaRPr lang="en-GB"/>
          </a:p>
        </p:txBody>
      </p:sp>
      <p:sp>
        <p:nvSpPr>
          <p:cNvPr id="250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ABC1B-0EE8-044D-8E05-CDC16A34EC5E}" type="slidenum">
              <a:rPr lang="en-GB"/>
              <a:pPr/>
              <a:t>45</a:t>
            </a:fld>
            <a:endParaRPr lang="en-GB"/>
          </a:p>
        </p:txBody>
      </p:sp>
      <p:sp>
        <p:nvSpPr>
          <p:cNvPr id="251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10F73-2C73-F74E-AE3A-2FEA787F7E08}" type="slidenum">
              <a:rPr lang="en-GB"/>
              <a:pPr/>
              <a:t>46</a:t>
            </a:fld>
            <a:endParaRPr lang="en-GB"/>
          </a:p>
        </p:txBody>
      </p:sp>
      <p:sp>
        <p:nvSpPr>
          <p:cNvPr id="252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3ED7CB-FECC-4B4F-9D3B-DA40072ACFAC}" type="slidenum">
              <a:rPr lang="en-GB"/>
              <a:pPr/>
              <a:t>47</a:t>
            </a:fld>
            <a:endParaRPr lang="en-GB"/>
          </a:p>
        </p:txBody>
      </p:sp>
      <p:sp>
        <p:nvSpPr>
          <p:cNvPr id="253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1830C-19A2-5D42-B44D-4FF84B65E0B7}" type="slidenum">
              <a:rPr lang="en-GB"/>
              <a:pPr/>
              <a:t>48</a:t>
            </a:fld>
            <a:endParaRPr lang="en-GB"/>
          </a:p>
        </p:txBody>
      </p:sp>
      <p:sp>
        <p:nvSpPr>
          <p:cNvPr id="254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E2FDA1-6F08-9342-82C6-B16A7DEF034C}" type="slidenum">
              <a:rPr lang="en-GB"/>
              <a:pPr/>
              <a:t>49</a:t>
            </a:fld>
            <a:endParaRPr lang="en-GB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516AF-849D-C043-94A6-34A18CA5485D}" type="slidenum">
              <a:rPr lang="en-GB"/>
              <a:pPr/>
              <a:t>50</a:t>
            </a:fld>
            <a:endParaRPr lang="en-GB"/>
          </a:p>
        </p:txBody>
      </p:sp>
      <p:sp>
        <p:nvSpPr>
          <p:cNvPr id="257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46C19C-7EDF-A245-A922-48DA3D325210}" type="slidenum">
              <a:rPr lang="en-GB"/>
              <a:pPr/>
              <a:t>56</a:t>
            </a:fld>
            <a:endParaRPr lang="en-GB"/>
          </a:p>
        </p:txBody>
      </p:sp>
      <p:sp>
        <p:nvSpPr>
          <p:cNvPr id="258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F4792F-3124-CD48-A027-F38F889FD7C0}" type="slidenum">
              <a:rPr lang="en-GB"/>
              <a:pPr/>
              <a:t>5</a:t>
            </a:fld>
            <a:endParaRPr lang="en-GB"/>
          </a:p>
        </p:txBody>
      </p:sp>
      <p:sp>
        <p:nvSpPr>
          <p:cNvPr id="218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305616-CEB7-664D-A498-0514BCFDDCB3}" type="slidenum">
              <a:rPr lang="en-GB"/>
              <a:pPr/>
              <a:t>6</a:t>
            </a:fld>
            <a:endParaRPr lang="en-GB"/>
          </a:p>
        </p:txBody>
      </p:sp>
      <p:sp>
        <p:nvSpPr>
          <p:cNvPr id="21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9E335-0809-7A4F-87CB-D98F242B1655}" type="slidenum">
              <a:rPr lang="en-GB"/>
              <a:pPr/>
              <a:t>7</a:t>
            </a:fld>
            <a:endParaRPr lang="en-GB"/>
          </a:p>
        </p:txBody>
      </p:sp>
      <p:sp>
        <p:nvSpPr>
          <p:cNvPr id="220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BE350-B85B-3548-A2F7-83516F6EC71E}" type="slidenum">
              <a:rPr lang="en-GB"/>
              <a:pPr/>
              <a:t>8</a:t>
            </a:fld>
            <a:endParaRPr lang="en-GB"/>
          </a:p>
        </p:txBody>
      </p:sp>
      <p:sp>
        <p:nvSpPr>
          <p:cNvPr id="284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60E47-B632-F94E-A09B-B928B232240D}" type="slidenum">
              <a:rPr lang="en-GB"/>
              <a:pPr/>
              <a:t>9</a:t>
            </a:fld>
            <a:endParaRPr lang="en-GB"/>
          </a:p>
        </p:txBody>
      </p:sp>
      <p:sp>
        <p:nvSpPr>
          <p:cNvPr id="286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8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8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42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9303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82296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5FA1E9-35BE-8049-BC1D-ECF6DA7F520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28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2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3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3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3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3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8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2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A7A92-7BF3-C546-A386-F3271D945756}" type="datetimeFigureOut">
              <a:rPr lang="en-US" smtClean="0"/>
              <a:t>10/31/16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6D9D-6637-7D43-9D52-FC18EDDE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68413"/>
            <a:ext cx="7772400" cy="1703387"/>
          </a:xfrm>
        </p:spPr>
        <p:txBody>
          <a:bodyPr/>
          <a:lstStyle/>
          <a:p>
            <a:pPr algn="ctr"/>
            <a:r>
              <a:rPr lang="en-US" sz="4400" dirty="0"/>
              <a:t>How to </a:t>
            </a:r>
            <a:r>
              <a:rPr lang="en-US" sz="4400" dirty="0" smtClean="0"/>
              <a:t>Write a Research </a:t>
            </a:r>
            <a:r>
              <a:rPr lang="en-US" sz="4400" dirty="0"/>
              <a:t>paper</a:t>
            </a:r>
            <a:endParaRPr lang="en-GB" sz="44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7620000" cy="1752600"/>
          </a:xfrm>
        </p:spPr>
        <p:txBody>
          <a:bodyPr/>
          <a:lstStyle/>
          <a:p>
            <a:pPr algn="l"/>
            <a:r>
              <a:rPr lang="en-US" dirty="0" smtClean="0"/>
              <a:t>Slides Borrowed From:</a:t>
            </a:r>
            <a:endParaRPr lang="en-US" dirty="0"/>
          </a:p>
          <a:p>
            <a:pPr marL="457200" indent="-457200" algn="l">
              <a:buFont typeface="Arial"/>
              <a:buChar char="•"/>
            </a:pPr>
            <a:r>
              <a:rPr lang="en-US" sz="2000" dirty="0" smtClean="0"/>
              <a:t>Simon </a:t>
            </a:r>
            <a:r>
              <a:rPr lang="en-US" sz="2000" dirty="0"/>
              <a:t>Peyton </a:t>
            </a:r>
            <a:r>
              <a:rPr lang="en-US" sz="2000" dirty="0" smtClean="0"/>
              <a:t>Jones, Microsoft </a:t>
            </a:r>
            <a:r>
              <a:rPr lang="en-US" sz="2000" dirty="0"/>
              <a:t>Research, Cambridge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03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The Idea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4319587"/>
          </a:xfrm>
        </p:spPr>
        <p:txBody>
          <a:bodyPr/>
          <a:lstStyle/>
          <a:p>
            <a:r>
              <a:rPr lang="en-GB" dirty="0"/>
              <a:t>Figure out what your idea is</a:t>
            </a:r>
          </a:p>
          <a:p>
            <a:r>
              <a:rPr lang="en-GB" dirty="0"/>
              <a:t>Make certain that the reader is in no doubt what the idea is.  Be 100% explicit:</a:t>
            </a:r>
          </a:p>
          <a:p>
            <a:pPr lvl="1"/>
            <a:r>
              <a:rPr lang="ja-JP" altLang="en-GB" dirty="0">
                <a:latin typeface="Arial"/>
              </a:rPr>
              <a:t>“</a:t>
            </a:r>
            <a:r>
              <a:rPr lang="en-GB" dirty="0"/>
              <a:t>The main idea of this paper is....</a:t>
            </a:r>
            <a:r>
              <a:rPr lang="ja-JP" altLang="en-GB" dirty="0">
                <a:latin typeface="Arial"/>
              </a:rPr>
              <a:t>”</a:t>
            </a:r>
            <a:endParaRPr lang="en-GB" dirty="0"/>
          </a:p>
          <a:p>
            <a:pPr lvl="1"/>
            <a:r>
              <a:rPr lang="ja-JP" altLang="en-GB" dirty="0">
                <a:latin typeface="Arial"/>
              </a:rPr>
              <a:t>“</a:t>
            </a:r>
            <a:r>
              <a:rPr lang="en-GB" dirty="0"/>
              <a:t>In this section we present the main contributions of the paper.</a:t>
            </a:r>
            <a:r>
              <a:rPr lang="ja-JP" altLang="en-GB" dirty="0">
                <a:latin typeface="Arial"/>
              </a:rPr>
              <a:t>”</a:t>
            </a:r>
            <a:endParaRPr lang="en-GB" dirty="0"/>
          </a:p>
          <a:p>
            <a:r>
              <a:rPr lang="en-GB" dirty="0"/>
              <a:t>Many papers contain good ideas, but do not distil what they are.</a:t>
            </a:r>
          </a:p>
        </p:txBody>
      </p:sp>
      <p:sp>
        <p:nvSpPr>
          <p:cNvPr id="273412" name="AutoShape 4"/>
          <p:cNvSpPr>
            <a:spLocks noChangeArrowheads="1"/>
          </p:cNvSpPr>
          <p:nvPr/>
        </p:nvSpPr>
        <p:spPr bwMode="auto">
          <a:xfrm>
            <a:off x="4716463" y="188913"/>
            <a:ext cx="4206875" cy="17129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3200">
                <a:solidFill>
                  <a:schemeClr val="hlink"/>
                </a:solidFill>
              </a:rPr>
              <a:t>Idea</a:t>
            </a:r>
            <a:r>
              <a:rPr lang="en-GB" sz="3200"/>
              <a:t> </a:t>
            </a:r>
          </a:p>
          <a:p>
            <a:pPr>
              <a:spcBef>
                <a:spcPct val="0"/>
              </a:spcBef>
            </a:pPr>
            <a:r>
              <a:rPr lang="en-GB" sz="3200"/>
              <a:t>A re-usable insight, </a:t>
            </a:r>
          </a:p>
          <a:p>
            <a:pPr>
              <a:spcBef>
                <a:spcPct val="0"/>
              </a:spcBef>
            </a:pPr>
            <a:r>
              <a:rPr lang="en-GB" sz="3200"/>
              <a:t>useful to the reader</a:t>
            </a:r>
          </a:p>
        </p:txBody>
      </p:sp>
    </p:spTree>
    <p:extLst>
      <p:ext uri="{BB962C8B-B14F-4D97-AF65-F5344CB8AC3E}">
        <p14:creationId xmlns:p14="http://schemas.microsoft.com/office/powerpoint/2010/main" val="2773029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One ping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Your paper should have just one </a:t>
            </a:r>
            <a:r>
              <a:rPr lang="ja-JP" altLang="en-GB">
                <a:latin typeface="Arial"/>
              </a:rPr>
              <a:t>“</a:t>
            </a:r>
            <a:r>
              <a:rPr lang="en-GB"/>
              <a:t>ping</a:t>
            </a:r>
            <a:r>
              <a:rPr lang="ja-JP" altLang="en-GB">
                <a:latin typeface="Arial"/>
              </a:rPr>
              <a:t>”</a:t>
            </a:r>
            <a:r>
              <a:rPr lang="en-GB"/>
              <a:t>: one clear, sharp idea</a:t>
            </a:r>
          </a:p>
          <a:p>
            <a:pPr>
              <a:lnSpc>
                <a:spcPct val="90000"/>
              </a:lnSpc>
            </a:pPr>
            <a:r>
              <a:rPr lang="en-GB"/>
              <a:t>Read your paper again: can you hear the </a:t>
            </a:r>
            <a:r>
              <a:rPr lang="ja-JP" altLang="en-GB">
                <a:latin typeface="Arial"/>
              </a:rPr>
              <a:t>“</a:t>
            </a:r>
            <a:r>
              <a:rPr lang="en-GB"/>
              <a:t>ping</a:t>
            </a:r>
            <a:r>
              <a:rPr lang="ja-JP" altLang="en-GB">
                <a:latin typeface="Arial"/>
              </a:rPr>
              <a:t>”</a:t>
            </a:r>
            <a:r>
              <a:rPr lang="en-GB"/>
              <a:t>?</a:t>
            </a:r>
          </a:p>
          <a:p>
            <a:pPr>
              <a:lnSpc>
                <a:spcPct val="90000"/>
              </a:lnSpc>
            </a:pPr>
            <a:r>
              <a:rPr lang="en-GB"/>
              <a:t>You may not know exactly what the ping is when you start writing; but you must know when you finish</a:t>
            </a:r>
          </a:p>
          <a:p>
            <a:pPr>
              <a:lnSpc>
                <a:spcPct val="90000"/>
              </a:lnSpc>
            </a:pPr>
            <a:r>
              <a:rPr lang="en-GB"/>
              <a:t>If you have lots of ideas, write lots of papers</a:t>
            </a:r>
          </a:p>
        </p:txBody>
      </p:sp>
    </p:spTree>
    <p:extLst>
      <p:ext uri="{BB962C8B-B14F-4D97-AF65-F5344CB8AC3E}">
        <p14:creationId xmlns:p14="http://schemas.microsoft.com/office/powerpoint/2010/main" val="76174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purpose of your paper is not...</a:t>
            </a: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395288" y="1773238"/>
            <a:ext cx="4681537" cy="22875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40000"/>
              </a:spcBef>
            </a:pPr>
            <a:r>
              <a:rPr lang="en-GB" sz="4800">
                <a:latin typeface="Comic Sans MS" charset="0"/>
              </a:rPr>
              <a:t>To describe the WizWoz system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611188" y="4652963"/>
            <a:ext cx="7921625" cy="154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Your reader does not have a WizWoz</a:t>
            </a:r>
          </a:p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She is primarily interested in re-usable brain-stuff, not executable artefacts</a:t>
            </a:r>
          </a:p>
        </p:txBody>
      </p:sp>
      <p:pic>
        <p:nvPicPr>
          <p:cNvPr id="197643" name="Picture 11" descr="MCj019759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557338"/>
            <a:ext cx="2952750" cy="294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31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Your narrative flow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Here is a problem</a:t>
            </a:r>
          </a:p>
          <a:p>
            <a:r>
              <a:rPr lang="en-GB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an interesting problem</a:t>
            </a:r>
          </a:p>
          <a:p>
            <a:r>
              <a:rPr lang="en-GB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an unsolved problem</a:t>
            </a:r>
          </a:p>
          <a:p>
            <a:r>
              <a:rPr lang="en-GB" b="1" dirty="0">
                <a:solidFill>
                  <a:schemeClr val="hlink"/>
                </a:solidFill>
              </a:rPr>
              <a:t>Here is my idea</a:t>
            </a:r>
          </a:p>
          <a:p>
            <a:r>
              <a:rPr lang="en-GB" dirty="0"/>
              <a:t>My idea works (details, data)</a:t>
            </a:r>
          </a:p>
          <a:p>
            <a:r>
              <a:rPr lang="en-GB" dirty="0" smtClean="0"/>
              <a:t>Here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how my idea compares to other </a:t>
            </a:r>
            <a:r>
              <a:rPr lang="en-GB" dirty="0" smtClean="0"/>
              <a:t>people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approaches</a:t>
            </a:r>
          </a:p>
        </p:txBody>
      </p:sp>
      <p:sp>
        <p:nvSpPr>
          <p:cNvPr id="179204" name="AutoShape 4"/>
          <p:cNvSpPr>
            <a:spLocks noChangeArrowheads="1"/>
          </p:cNvSpPr>
          <p:nvPr/>
        </p:nvSpPr>
        <p:spPr bwMode="auto">
          <a:xfrm>
            <a:off x="6516688" y="549275"/>
            <a:ext cx="2016125" cy="1511300"/>
          </a:xfrm>
          <a:prstGeom prst="cloudCallout">
            <a:avLst>
              <a:gd name="adj1" fmla="val 7403"/>
              <a:gd name="adj2" fmla="val 8886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1800"/>
              <a:t>I wish I knew how to solve that!</a:t>
            </a:r>
          </a:p>
        </p:txBody>
      </p:sp>
      <p:sp>
        <p:nvSpPr>
          <p:cNvPr id="179205" name="AutoShape 5"/>
          <p:cNvSpPr>
            <a:spLocks noChangeArrowheads="1"/>
          </p:cNvSpPr>
          <p:nvPr/>
        </p:nvSpPr>
        <p:spPr bwMode="auto">
          <a:xfrm>
            <a:off x="6659563" y="2636838"/>
            <a:ext cx="2089150" cy="1296987"/>
          </a:xfrm>
          <a:prstGeom prst="cloudCallout">
            <a:avLst>
              <a:gd name="adj1" fmla="val 23861"/>
              <a:gd name="adj2" fmla="val 142412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1800"/>
              <a:t>I see how that works. Ingenious!</a:t>
            </a:r>
          </a:p>
        </p:txBody>
      </p:sp>
      <p:pic>
        <p:nvPicPr>
          <p:cNvPr id="179206" name="Picture 6" descr="MCBS01702_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5229225"/>
            <a:ext cx="1338263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825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 (conference paper)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Title (1000 readers)</a:t>
            </a:r>
          </a:p>
          <a:p>
            <a:pPr>
              <a:lnSpc>
                <a:spcPct val="90000"/>
              </a:lnSpc>
            </a:pPr>
            <a:r>
              <a:rPr lang="en-GB"/>
              <a:t>Abstract (4 sentences, 100 readers)</a:t>
            </a:r>
          </a:p>
          <a:p>
            <a:pPr>
              <a:lnSpc>
                <a:spcPct val="90000"/>
              </a:lnSpc>
            </a:pPr>
            <a:r>
              <a:rPr lang="en-GB"/>
              <a:t>Introduction (1 page, 100 readers)</a:t>
            </a:r>
          </a:p>
          <a:p>
            <a:pPr>
              <a:lnSpc>
                <a:spcPct val="90000"/>
              </a:lnSpc>
            </a:pPr>
            <a:r>
              <a:rPr lang="en-GB"/>
              <a:t>The problem (1 page, 10 readers)</a:t>
            </a:r>
          </a:p>
          <a:p>
            <a:pPr>
              <a:lnSpc>
                <a:spcPct val="90000"/>
              </a:lnSpc>
            </a:pPr>
            <a:r>
              <a:rPr lang="en-GB"/>
              <a:t>My idea (2 pages, 10 readers)</a:t>
            </a:r>
          </a:p>
          <a:p>
            <a:pPr>
              <a:lnSpc>
                <a:spcPct val="90000"/>
              </a:lnSpc>
            </a:pPr>
            <a:r>
              <a:rPr lang="en-GB"/>
              <a:t>The details (5 pages, 3 readers)</a:t>
            </a:r>
          </a:p>
          <a:p>
            <a:pPr>
              <a:lnSpc>
                <a:spcPct val="90000"/>
              </a:lnSpc>
            </a:pPr>
            <a:r>
              <a:rPr lang="en-GB"/>
              <a:t>Related work (1-2 pages, 10 readers)</a:t>
            </a:r>
          </a:p>
          <a:p>
            <a:pPr>
              <a:lnSpc>
                <a:spcPct val="90000"/>
              </a:lnSpc>
            </a:pPr>
            <a:r>
              <a:rPr lang="en-GB"/>
              <a:t>Conclusions and further work (0.5 pages)</a:t>
            </a:r>
          </a:p>
        </p:txBody>
      </p:sp>
    </p:spTree>
    <p:extLst>
      <p:ext uri="{BB962C8B-B14F-4D97-AF65-F5344CB8AC3E}">
        <p14:creationId xmlns:p14="http://schemas.microsoft.com/office/powerpoint/2010/main" val="203838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abstract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dirty="0" smtClean="0"/>
              <a:t>Write abstract first AND finish last!</a:t>
            </a:r>
            <a:endParaRPr lang="en-GB" dirty="0"/>
          </a:p>
          <a:p>
            <a:pPr marL="609600" indent="-609600"/>
            <a:r>
              <a:rPr lang="en-GB" dirty="0"/>
              <a:t>Used by program committee members to decide which papers to read</a:t>
            </a:r>
          </a:p>
          <a:p>
            <a:pPr marL="609600" indent="-609600"/>
            <a:r>
              <a:rPr lang="en-GB" dirty="0"/>
              <a:t>Four sentences [Kent Beck]</a:t>
            </a:r>
          </a:p>
          <a:p>
            <a:pPr marL="990600" lvl="1" indent="-533400">
              <a:buFont typeface="Wingdings" charset="0"/>
              <a:buAutoNum type="arabicPeriod"/>
            </a:pPr>
            <a:r>
              <a:rPr lang="en-GB" dirty="0"/>
              <a:t>State the problem</a:t>
            </a:r>
          </a:p>
          <a:p>
            <a:pPr marL="990600" lvl="1" indent="-533400">
              <a:buFont typeface="Wingdings" charset="0"/>
              <a:buAutoNum type="arabicPeriod"/>
            </a:pPr>
            <a:r>
              <a:rPr lang="en-GB" dirty="0"/>
              <a:t>Say why </a:t>
            </a:r>
            <a:r>
              <a:rPr lang="en-GB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an interesting problem</a:t>
            </a:r>
          </a:p>
          <a:p>
            <a:pPr marL="990600" lvl="1" indent="-533400">
              <a:buFont typeface="Wingdings" charset="0"/>
              <a:buAutoNum type="arabicPeriod"/>
            </a:pPr>
            <a:r>
              <a:rPr lang="en-GB" dirty="0"/>
              <a:t>Say what your solution achieves</a:t>
            </a:r>
          </a:p>
          <a:p>
            <a:pPr marL="990600" lvl="1" indent="-533400">
              <a:buFont typeface="Wingdings" charset="0"/>
              <a:buAutoNum type="arabicPeriod"/>
            </a:pPr>
            <a:r>
              <a:rPr lang="en-GB" dirty="0"/>
              <a:t>Say what follows from your solution</a:t>
            </a:r>
          </a:p>
        </p:txBody>
      </p:sp>
    </p:spTree>
    <p:extLst>
      <p:ext uri="{BB962C8B-B14F-4D97-AF65-F5344CB8AC3E}">
        <p14:creationId xmlns:p14="http://schemas.microsoft.com/office/powerpoint/2010/main" val="671063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charset="0"/>
              <a:buAutoNum type="arabicPeriod"/>
            </a:pPr>
            <a:r>
              <a:rPr lang="en-GB"/>
              <a:t>Many papers are badly written and hard to understand</a:t>
            </a:r>
          </a:p>
          <a:p>
            <a:pPr marL="609600" indent="-609600">
              <a:lnSpc>
                <a:spcPct val="90000"/>
              </a:lnSpc>
              <a:buFont typeface="Wingdings" charset="0"/>
              <a:buAutoNum type="arabicPeriod"/>
            </a:pPr>
            <a:r>
              <a:rPr lang="en-GB"/>
              <a:t>This is a pity, because their good ideas may go unappreciated</a:t>
            </a:r>
          </a:p>
          <a:p>
            <a:pPr marL="609600" indent="-609600">
              <a:lnSpc>
                <a:spcPct val="90000"/>
              </a:lnSpc>
              <a:buFont typeface="Wingdings" charset="0"/>
              <a:buAutoNum type="arabicPeriod"/>
            </a:pPr>
            <a:r>
              <a:rPr lang="en-GB"/>
              <a:t>Following simple guidelines can dramatically improve the quality of your papers</a:t>
            </a:r>
          </a:p>
          <a:p>
            <a:pPr marL="609600" indent="-609600">
              <a:lnSpc>
                <a:spcPct val="90000"/>
              </a:lnSpc>
              <a:buFont typeface="Wingdings" charset="0"/>
              <a:buAutoNum type="arabicPeriod"/>
            </a:pPr>
            <a:r>
              <a:rPr lang="en-GB"/>
              <a:t>Your work will be used more, and the feedback you get from others will in turn improve your research</a:t>
            </a:r>
          </a:p>
        </p:txBody>
      </p:sp>
    </p:spTree>
    <p:extLst>
      <p:ext uri="{BB962C8B-B14F-4D97-AF65-F5344CB8AC3E}">
        <p14:creationId xmlns:p14="http://schemas.microsoft.com/office/powerpoint/2010/main" val="292533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349750"/>
          </a:xfrm>
          <a:solidFill>
            <a:srgbClr val="CCECFF"/>
          </a:solidFill>
        </p:spPr>
        <p:txBody>
          <a:bodyPr/>
          <a:lstStyle/>
          <a:p>
            <a:r>
              <a:rPr lang="en-GB"/>
              <a:t>Abstract (4 sentences)</a:t>
            </a:r>
          </a:p>
          <a:p>
            <a:r>
              <a:rPr lang="en-GB" b="1">
                <a:solidFill>
                  <a:schemeClr val="hlink"/>
                </a:solidFill>
              </a:rPr>
              <a:t>Introduction</a:t>
            </a:r>
            <a:r>
              <a:rPr lang="en-GB"/>
              <a:t> (1 page)</a:t>
            </a:r>
          </a:p>
          <a:p>
            <a:r>
              <a:rPr lang="en-GB"/>
              <a:t>The problem (1 page)</a:t>
            </a:r>
          </a:p>
          <a:p>
            <a:r>
              <a:rPr lang="en-GB"/>
              <a:t>My idea (2 pages)</a:t>
            </a:r>
          </a:p>
          <a:p>
            <a:r>
              <a:rPr lang="en-GB"/>
              <a:t>The details (5 pages)</a:t>
            </a:r>
          </a:p>
          <a:p>
            <a:r>
              <a:rPr lang="en-GB"/>
              <a:t>Related work (1-2 pages)</a:t>
            </a:r>
          </a:p>
          <a:p>
            <a:r>
              <a:rPr lang="en-GB"/>
              <a:t>Conclusions and further work (0.5 pages)</a:t>
            </a:r>
          </a:p>
        </p:txBody>
      </p:sp>
    </p:spTree>
    <p:extLst>
      <p:ext uri="{BB962C8B-B14F-4D97-AF65-F5344CB8AC3E}">
        <p14:creationId xmlns:p14="http://schemas.microsoft.com/office/powerpoint/2010/main" val="297619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/>
              <a:t>The introduction (1 page)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>
              <a:buFont typeface="Wingdings" charset="0"/>
              <a:buAutoNum type="arabicPeriod"/>
            </a:pPr>
            <a:r>
              <a:rPr lang="en-GB" b="1">
                <a:solidFill>
                  <a:schemeClr val="hlink"/>
                </a:solidFill>
              </a:rPr>
              <a:t>Describe the problem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en-GB" b="1">
                <a:solidFill>
                  <a:schemeClr val="hlink"/>
                </a:solidFill>
              </a:rPr>
              <a:t>State your contributions</a:t>
            </a:r>
          </a:p>
          <a:p>
            <a:pPr marL="609600" indent="-609600">
              <a:buFont typeface="Wingdings" charset="0"/>
              <a:buNone/>
            </a:pPr>
            <a:r>
              <a:rPr lang="en-GB"/>
              <a:t>...and that is all</a:t>
            </a:r>
          </a:p>
          <a:p>
            <a:pPr marL="609600" indent="-609600">
              <a:buFont typeface="Wingdings" charset="0"/>
              <a:buNone/>
            </a:pPr>
            <a:endParaRPr lang="en-GB"/>
          </a:p>
          <a:p>
            <a:pPr marL="609600" indent="-609600">
              <a:buFont typeface="Wingdings" charset="0"/>
              <a:buNone/>
            </a:pPr>
            <a:r>
              <a:rPr lang="en-GB"/>
              <a:t>ONE PAGE!</a:t>
            </a:r>
          </a:p>
        </p:txBody>
      </p:sp>
    </p:spTree>
    <p:extLst>
      <p:ext uri="{BB962C8B-B14F-4D97-AF65-F5344CB8AC3E}">
        <p14:creationId xmlns:p14="http://schemas.microsoft.com/office/powerpoint/2010/main" val="201625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Describe the problem</a:t>
            </a:r>
          </a:p>
        </p:txBody>
      </p:sp>
      <p:pic>
        <p:nvPicPr>
          <p:cNvPr id="1884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" t="9032" r="4089" b="25232"/>
          <a:stretch>
            <a:fillRect/>
          </a:stretch>
        </p:blipFill>
        <p:spPr bwMode="auto">
          <a:xfrm>
            <a:off x="179388" y="1628775"/>
            <a:ext cx="6624637" cy="503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88421" name="AutoShape 5"/>
          <p:cNvSpPr>
            <a:spLocks noChangeArrowheads="1"/>
          </p:cNvSpPr>
          <p:nvPr/>
        </p:nvSpPr>
        <p:spPr bwMode="auto">
          <a:xfrm>
            <a:off x="6877050" y="1700213"/>
            <a:ext cx="1944688" cy="2857500"/>
          </a:xfrm>
          <a:prstGeom prst="wedgeRoundRectCallout">
            <a:avLst>
              <a:gd name="adj1" fmla="val -96366"/>
              <a:gd name="adj2" fmla="val 30056"/>
              <a:gd name="adj3" fmla="val 16667"/>
            </a:avLst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/>
              <a:t>Use an example to introduce the problem</a:t>
            </a:r>
          </a:p>
        </p:txBody>
      </p:sp>
    </p:spTree>
    <p:extLst>
      <p:ext uri="{BB962C8B-B14F-4D97-AF65-F5344CB8AC3E}">
        <p14:creationId xmlns:p14="http://schemas.microsoft.com/office/powerpoint/2010/main" val="24958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Writing papers is a skill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Many papers are badly written</a:t>
            </a:r>
          </a:p>
          <a:p>
            <a:r>
              <a:rPr lang="en-GB" dirty="0"/>
              <a:t>Good writing is a skill you can learn</a:t>
            </a:r>
          </a:p>
          <a:p>
            <a:r>
              <a:rPr lang="en-GB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s </a:t>
            </a:r>
            <a:r>
              <a:rPr lang="en-GB" dirty="0"/>
              <a:t>a skill that is worth learning:</a:t>
            </a:r>
          </a:p>
          <a:p>
            <a:pPr lvl="1"/>
            <a:r>
              <a:rPr lang="en-GB" dirty="0" smtClean="0"/>
              <a:t>More </a:t>
            </a:r>
            <a:r>
              <a:rPr lang="en-GB" dirty="0"/>
              <a:t>papers </a:t>
            </a:r>
            <a:r>
              <a:rPr lang="en-GB" dirty="0" smtClean="0"/>
              <a:t>accepted</a:t>
            </a:r>
          </a:p>
          <a:p>
            <a:pPr lvl="1"/>
            <a:r>
              <a:rPr lang="en-GB" dirty="0" smtClean="0"/>
              <a:t>Get your Ph.D. (faster)</a:t>
            </a:r>
            <a:endParaRPr lang="en-GB" dirty="0"/>
          </a:p>
          <a:p>
            <a:pPr lvl="1"/>
            <a:r>
              <a:rPr lang="en-GB" dirty="0"/>
              <a:t>Your ideas will have more impact</a:t>
            </a:r>
          </a:p>
          <a:p>
            <a:pPr lvl="1"/>
            <a:r>
              <a:rPr lang="en-GB" dirty="0"/>
              <a:t>You will have better ideas</a:t>
            </a:r>
          </a:p>
        </p:txBody>
      </p:sp>
      <p:sp>
        <p:nvSpPr>
          <p:cNvPr id="269316" name="AutoShape 4"/>
          <p:cNvSpPr>
            <a:spLocks noChangeArrowheads="1"/>
          </p:cNvSpPr>
          <p:nvPr/>
        </p:nvSpPr>
        <p:spPr bwMode="auto">
          <a:xfrm>
            <a:off x="539750" y="3415782"/>
            <a:ext cx="360363" cy="2232025"/>
          </a:xfrm>
          <a:prstGeom prst="downArrow">
            <a:avLst>
              <a:gd name="adj1" fmla="val 50000"/>
              <a:gd name="adj2" fmla="val 154846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 rot="16200000">
            <a:off x="-630237" y="3953662"/>
            <a:ext cx="2035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400" dirty="0"/>
              <a:t>Increasing importance</a:t>
            </a:r>
          </a:p>
        </p:txBody>
      </p:sp>
    </p:spTree>
    <p:extLst>
      <p:ext uri="{BB962C8B-B14F-4D97-AF65-F5344CB8AC3E}">
        <p14:creationId xmlns:p14="http://schemas.microsoft.com/office/powerpoint/2010/main" val="3835497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/>
              <a:t>State your contributions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/>
            <a:r>
              <a:rPr lang="en-GB" dirty="0"/>
              <a:t>Write the list of contributions first</a:t>
            </a:r>
          </a:p>
          <a:p>
            <a:pPr marL="609600" indent="-609600"/>
            <a:r>
              <a:rPr lang="en-GB" dirty="0">
                <a:solidFill>
                  <a:schemeClr val="hlink"/>
                </a:solidFill>
              </a:rPr>
              <a:t>The list of contributions drives the entire paper</a:t>
            </a:r>
            <a:r>
              <a:rPr lang="en-GB" dirty="0"/>
              <a:t>: the paper substantiates the claims you have made</a:t>
            </a:r>
          </a:p>
          <a:p>
            <a:pPr marL="609600" indent="-609600"/>
            <a:r>
              <a:rPr lang="en-GB" dirty="0"/>
              <a:t>Reader thinks </a:t>
            </a:r>
            <a:r>
              <a:rPr lang="ja-JP" altLang="en-GB" dirty="0">
                <a:latin typeface="Arial"/>
              </a:rPr>
              <a:t>“</a:t>
            </a:r>
            <a:r>
              <a:rPr lang="en-GB" dirty="0"/>
              <a:t>gosh, if they can really deliver this, </a:t>
            </a:r>
            <a:r>
              <a:rPr lang="en-GB" dirty="0" smtClean="0"/>
              <a:t>that</a:t>
            </a:r>
            <a:r>
              <a:rPr lang="en-US" dirty="0" smtClean="0">
                <a:latin typeface="Arial"/>
              </a:rPr>
              <a:t>’d</a:t>
            </a:r>
            <a:r>
              <a:rPr lang="en-GB" dirty="0" smtClean="0"/>
              <a:t> </a:t>
            </a:r>
            <a:r>
              <a:rPr lang="en-GB" dirty="0"/>
              <a:t>be exciting; </a:t>
            </a:r>
            <a:r>
              <a:rPr lang="en-GB" dirty="0" smtClean="0"/>
              <a:t>I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d </a:t>
            </a:r>
            <a:r>
              <a:rPr lang="en-GB" dirty="0"/>
              <a:t>better read on</a:t>
            </a:r>
            <a:r>
              <a:rPr lang="ja-JP" altLang="en-GB" dirty="0">
                <a:latin typeface="Arial"/>
              </a:rPr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79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State your contributions</a:t>
            </a:r>
          </a:p>
        </p:txBody>
      </p:sp>
      <p:sp>
        <p:nvSpPr>
          <p:cNvPr id="189444" name="AutoShape 4"/>
          <p:cNvSpPr>
            <a:spLocks noChangeArrowheads="1"/>
          </p:cNvSpPr>
          <p:nvPr/>
        </p:nvSpPr>
        <p:spPr bwMode="auto">
          <a:xfrm>
            <a:off x="6300788" y="1700213"/>
            <a:ext cx="2663825" cy="1474787"/>
          </a:xfrm>
          <a:prstGeom prst="wedgeRoundRectCallout">
            <a:avLst>
              <a:gd name="adj1" fmla="val -82120"/>
              <a:gd name="adj2" fmla="val 85630"/>
              <a:gd name="adj3" fmla="val 16667"/>
            </a:avLst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/>
              <a:t>Bulleted list of contributions</a:t>
            </a:r>
          </a:p>
        </p:txBody>
      </p:sp>
      <p:pic>
        <p:nvPicPr>
          <p:cNvPr id="189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" t="8080" r="5432" b="10793"/>
          <a:stretch>
            <a:fillRect/>
          </a:stretch>
        </p:blipFill>
        <p:spPr bwMode="auto">
          <a:xfrm>
            <a:off x="323850" y="1700213"/>
            <a:ext cx="5256213" cy="477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5795963" y="4724400"/>
            <a:ext cx="29606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Do not leave the reader to guess what your contributions are!</a:t>
            </a:r>
          </a:p>
        </p:txBody>
      </p:sp>
    </p:spTree>
    <p:extLst>
      <p:ext uri="{BB962C8B-B14F-4D97-AF65-F5344CB8AC3E}">
        <p14:creationId xmlns:p14="http://schemas.microsoft.com/office/powerpoint/2010/main" val="405360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Contributions should be refutable</a:t>
            </a:r>
          </a:p>
        </p:txBody>
      </p:sp>
      <p:graphicFrame>
        <p:nvGraphicFramePr>
          <p:cNvPr id="166951" name="Group 39"/>
          <p:cNvGraphicFramePr>
            <a:graphicFrameLocks noGrp="1"/>
          </p:cNvGraphicFramePr>
          <p:nvPr>
            <p:ph idx="1"/>
          </p:nvPr>
        </p:nvGraphicFramePr>
        <p:xfrm>
          <a:off x="539750" y="1916113"/>
          <a:ext cx="8229600" cy="4147502"/>
        </p:xfrm>
        <a:graphic>
          <a:graphicData uri="http://schemas.openxmlformats.org/drawingml/2006/table">
            <a:tbl>
              <a:tblPr/>
              <a:tblGrid>
                <a:gridCol w="3527425"/>
                <a:gridCol w="470217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NO!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YES!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describe the WizWoz system.  It is really cool.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give the syntax and semantics of a language that supports concurrent processes (Section 3).  Its innovative features are...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study its properties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prove that the type system is sound, and that type checking is decidable (Section 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have used WizWoz in practice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have built a GUI toolkit in WizWoz, and used it to implement a text editor (Section 5). The result is half the length of the Java version.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06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 </a:t>
            </a:r>
            <a:r>
              <a:rPr lang="ja-JP" altLang="en-GB">
                <a:latin typeface="Arial"/>
              </a:rPr>
              <a:t>“</a:t>
            </a:r>
            <a:r>
              <a:rPr lang="en-GB"/>
              <a:t>rest of this paper is...</a:t>
            </a:r>
            <a:r>
              <a:rPr lang="ja-JP" altLang="en-GB">
                <a:latin typeface="Arial"/>
              </a:rPr>
              <a:t>”</a:t>
            </a:r>
            <a:endParaRPr lang="en-GB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5000"/>
              </a:spcBef>
            </a:pPr>
            <a:r>
              <a:rPr lang="en-GB"/>
              <a:t>Not:</a:t>
            </a:r>
          </a:p>
          <a:p>
            <a:pPr>
              <a:spcBef>
                <a:spcPct val="45000"/>
              </a:spcBef>
            </a:pPr>
            <a:endParaRPr lang="en-GB" sz="2400"/>
          </a:p>
          <a:p>
            <a:pPr>
              <a:spcBef>
                <a:spcPct val="45000"/>
              </a:spcBef>
            </a:pPr>
            <a:r>
              <a:rPr lang="en-GB"/>
              <a:t>Instead, </a:t>
            </a:r>
            <a:r>
              <a:rPr lang="en-GB" b="1">
                <a:solidFill>
                  <a:schemeClr val="hlink"/>
                </a:solidFill>
              </a:rPr>
              <a:t>use forward references from the narrative in the introduction</a:t>
            </a:r>
            <a:r>
              <a:rPr lang="en-GB"/>
              <a:t>.  </a:t>
            </a:r>
            <a:br>
              <a:rPr lang="en-GB"/>
            </a:br>
            <a:r>
              <a:rPr lang="en-GB"/>
              <a:t>The introduction (including the contributions) should survey the whole paper, and therefore forward reference every important part.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2339975" y="1700213"/>
            <a:ext cx="4968875" cy="915987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38163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ja-JP" altLang="en-GB" sz="1800">
                <a:latin typeface="Arial"/>
              </a:rPr>
              <a:t>“</a:t>
            </a:r>
            <a:r>
              <a:rPr lang="en-GB" sz="1800">
                <a:latin typeface="Comic Sans MS" charset="0"/>
              </a:rPr>
              <a:t>The rest of this paper is structured as follows.  Section 2 introduces the problem.  Section 3 ...  Finally, Section 8 concludes</a:t>
            </a:r>
            <a:r>
              <a:rPr lang="ja-JP" altLang="en-GB" sz="1800">
                <a:latin typeface="Arial"/>
              </a:rPr>
              <a:t>”</a:t>
            </a:r>
            <a:r>
              <a:rPr lang="en-GB" sz="1800">
                <a:latin typeface="Comic Sans MS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933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/>
              <a:t>Abstract (4 sentences)</a:t>
            </a:r>
          </a:p>
          <a:p>
            <a:pPr>
              <a:lnSpc>
                <a:spcPct val="90000"/>
              </a:lnSpc>
            </a:pPr>
            <a:r>
              <a:rPr lang="en-GB"/>
              <a:t>Introduction (1 page)</a:t>
            </a:r>
          </a:p>
          <a:p>
            <a:pPr>
              <a:lnSpc>
                <a:spcPct val="90000"/>
              </a:lnSpc>
            </a:pPr>
            <a:r>
              <a:rPr lang="en-GB" sz="5400" b="1">
                <a:solidFill>
                  <a:schemeClr val="folHlink"/>
                </a:solidFill>
              </a:rPr>
              <a:t>Related work</a:t>
            </a:r>
          </a:p>
          <a:p>
            <a:pPr>
              <a:lnSpc>
                <a:spcPct val="90000"/>
              </a:lnSpc>
            </a:pPr>
            <a:r>
              <a:rPr lang="en-GB"/>
              <a:t>The problem (1 page)</a:t>
            </a:r>
          </a:p>
          <a:p>
            <a:pPr>
              <a:lnSpc>
                <a:spcPct val="90000"/>
              </a:lnSpc>
            </a:pPr>
            <a:r>
              <a:rPr lang="en-GB"/>
              <a:t>My idea (2 pages)</a:t>
            </a:r>
          </a:p>
          <a:p>
            <a:pPr>
              <a:lnSpc>
                <a:spcPct val="90000"/>
              </a:lnSpc>
            </a:pPr>
            <a:r>
              <a:rPr lang="en-GB"/>
              <a:t>The details (5 pages)</a:t>
            </a:r>
          </a:p>
          <a:p>
            <a:pPr>
              <a:lnSpc>
                <a:spcPct val="90000"/>
              </a:lnSpc>
            </a:pPr>
            <a:r>
              <a:rPr lang="en-GB"/>
              <a:t>Related work (1-2 pages)</a:t>
            </a:r>
          </a:p>
          <a:p>
            <a:pPr>
              <a:lnSpc>
                <a:spcPct val="90000"/>
              </a:lnSpc>
            </a:pPr>
            <a:r>
              <a:rPr lang="en-GB"/>
              <a:t>Conclusions and further work (0.5 pages)</a:t>
            </a:r>
          </a:p>
        </p:txBody>
      </p:sp>
      <p:pic>
        <p:nvPicPr>
          <p:cNvPr id="271364" name="Picture 4" descr="4fjg4guh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81300"/>
            <a:ext cx="3960812" cy="71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44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 related work yet!</a:t>
            </a:r>
          </a:p>
        </p:txBody>
      </p:sp>
      <p:pic>
        <p:nvPicPr>
          <p:cNvPr id="169988" name="Picture 4" descr="j02860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7450" y="2708275"/>
            <a:ext cx="1223963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995" name="AutoShape 11"/>
          <p:cNvSpPr>
            <a:spLocks noChangeArrowheads="1"/>
          </p:cNvSpPr>
          <p:nvPr/>
        </p:nvSpPr>
        <p:spPr bwMode="auto">
          <a:xfrm flipV="1">
            <a:off x="2843213" y="1844675"/>
            <a:ext cx="3095625" cy="280828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anchor="ctr"/>
          <a:lstStyle/>
          <a:p>
            <a:r>
              <a:rPr lang="en-GB" sz="3200"/>
              <a:t>Related work</a:t>
            </a:r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539750" y="4508500"/>
            <a:ext cx="189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>
                <a:latin typeface="Comic Sans MS" charset="0"/>
              </a:rPr>
              <a:t>Your reader</a:t>
            </a:r>
          </a:p>
        </p:txBody>
      </p: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6732588" y="4508500"/>
            <a:ext cx="1520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>
                <a:latin typeface="Comic Sans MS" charset="0"/>
              </a:rPr>
              <a:t>Your idea</a:t>
            </a:r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539750" y="5084763"/>
            <a:ext cx="8069263" cy="161607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/>
              <a:t>We adopt the notion of transaction from Brown [1], as modified for distributed systems by White [2], using the four-phase interpolation algorithm of Green [3].  Our work differs from White in our advanced revocation protocol, which deals with the case of priority inversion as described by Yellow [4].</a:t>
            </a:r>
          </a:p>
        </p:txBody>
      </p:sp>
      <p:pic>
        <p:nvPicPr>
          <p:cNvPr id="170000" name="Picture 16" descr="MCj023665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44675"/>
            <a:ext cx="1619250" cy="23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4212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 related work yet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6550025" cy="4852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Problem 1</a:t>
            </a:r>
            <a:r>
              <a:rPr lang="en-GB"/>
              <a:t>: the reader knows nothing about the problem yet; so your (carefully trimmed) description of various technical tradeoffs is absolutely incomprehensible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</a:rPr>
              <a:t>Problem 2</a:t>
            </a:r>
            <a:r>
              <a:rPr lang="en-GB"/>
              <a:t>: describing alternative approaches gets between the reader and your idea</a:t>
            </a:r>
          </a:p>
        </p:txBody>
      </p:sp>
      <p:sp>
        <p:nvSpPr>
          <p:cNvPr id="171013" name="AutoShape 5"/>
          <p:cNvSpPr>
            <a:spLocks noChangeArrowheads="1"/>
          </p:cNvSpPr>
          <p:nvPr/>
        </p:nvSpPr>
        <p:spPr bwMode="auto">
          <a:xfrm>
            <a:off x="7164388" y="4868863"/>
            <a:ext cx="1439862" cy="863600"/>
          </a:xfrm>
          <a:prstGeom prst="wedgeRoundRectCallout">
            <a:avLst>
              <a:gd name="adj1" fmla="val -8875"/>
              <a:gd name="adj2" fmla="val -149449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/>
              <a:t>I feel tired</a:t>
            </a:r>
          </a:p>
        </p:txBody>
      </p:sp>
      <p:pic>
        <p:nvPicPr>
          <p:cNvPr id="171014" name="Picture 6" descr="j02860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5825" y="2708275"/>
            <a:ext cx="1223963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016" name="AutoShape 8"/>
          <p:cNvSpPr>
            <a:spLocks noChangeArrowheads="1"/>
          </p:cNvSpPr>
          <p:nvPr/>
        </p:nvSpPr>
        <p:spPr bwMode="auto">
          <a:xfrm>
            <a:off x="7092950" y="981075"/>
            <a:ext cx="1439863" cy="863600"/>
          </a:xfrm>
          <a:prstGeom prst="wedgeRoundRectCallout">
            <a:avLst>
              <a:gd name="adj1" fmla="val -14167"/>
              <a:gd name="adj2" fmla="val 131250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/>
              <a:t>I feel stupid</a:t>
            </a:r>
          </a:p>
        </p:txBody>
      </p:sp>
    </p:spTree>
    <p:extLst>
      <p:ext uri="{BB962C8B-B14F-4D97-AF65-F5344CB8AC3E}">
        <p14:creationId xmlns:p14="http://schemas.microsoft.com/office/powerpoint/2010/main" val="145664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r>
              <a:rPr lang="en-GB"/>
              <a:t>Abstract (4 sentences)</a:t>
            </a:r>
          </a:p>
          <a:p>
            <a:r>
              <a:rPr lang="en-GB"/>
              <a:t>Introduction (1 page)</a:t>
            </a:r>
          </a:p>
          <a:p>
            <a:r>
              <a:rPr lang="en-GB">
                <a:solidFill>
                  <a:schemeClr val="hlink"/>
                </a:solidFill>
              </a:rPr>
              <a:t>The problem (1 page)</a:t>
            </a:r>
          </a:p>
          <a:p>
            <a:r>
              <a:rPr lang="en-GB">
                <a:solidFill>
                  <a:schemeClr val="hlink"/>
                </a:solidFill>
              </a:rPr>
              <a:t>My idea (2 pages)</a:t>
            </a:r>
          </a:p>
          <a:p>
            <a:r>
              <a:rPr lang="en-GB">
                <a:solidFill>
                  <a:schemeClr val="hlink"/>
                </a:solidFill>
              </a:rPr>
              <a:t>The details (5 pages)</a:t>
            </a:r>
          </a:p>
          <a:p>
            <a:r>
              <a:rPr lang="en-GB"/>
              <a:t>Related work (1-2 pages)</a:t>
            </a:r>
          </a:p>
          <a:p>
            <a:r>
              <a:rPr lang="en-GB"/>
              <a:t>Conclusions and further work (0.5 pages)</a:t>
            </a:r>
          </a:p>
        </p:txBody>
      </p:sp>
    </p:spTree>
    <p:extLst>
      <p:ext uri="{BB962C8B-B14F-4D97-AF65-F5344CB8AC3E}">
        <p14:creationId xmlns:p14="http://schemas.microsoft.com/office/powerpoint/2010/main" val="619216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Presenting the idea</a:t>
            </a:r>
          </a:p>
        </p:txBody>
      </p:sp>
      <p:sp>
        <p:nvSpPr>
          <p:cNvPr id="303107" name="Text Box 3"/>
          <p:cNvSpPr txBox="1">
            <a:spLocks noChangeArrowheads="1"/>
          </p:cNvSpPr>
          <p:nvPr/>
        </p:nvSpPr>
        <p:spPr bwMode="auto">
          <a:xfrm>
            <a:off x="827088" y="1557338"/>
            <a:ext cx="6911975" cy="20637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087438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724025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360613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9972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 b="1">
                <a:latin typeface="Comic Sans MS" charset="0"/>
              </a:rPr>
              <a:t>3. The idea</a:t>
            </a:r>
          </a:p>
          <a:p>
            <a:pPr>
              <a:spcBef>
                <a:spcPct val="40000"/>
              </a:spcBef>
            </a:pPr>
            <a:r>
              <a:rPr lang="en-GB">
                <a:latin typeface="Comic Sans MS" charset="0"/>
              </a:rPr>
              <a:t>Consider a bifircuated semi-lattice D, over a hyper-modulated signature S.  Suppose p</a:t>
            </a:r>
            <a:r>
              <a:rPr lang="en-GB" baseline="-25000">
                <a:latin typeface="Comic Sans MS" charset="0"/>
              </a:rPr>
              <a:t>i  </a:t>
            </a:r>
            <a:r>
              <a:rPr lang="en-GB">
                <a:latin typeface="Comic Sans MS" charset="0"/>
              </a:rPr>
              <a:t>is an element of D.  Then we know for every such p</a:t>
            </a:r>
            <a:r>
              <a:rPr lang="en-GB" baseline="-25000">
                <a:latin typeface="Comic Sans MS" charset="0"/>
              </a:rPr>
              <a:t>i</a:t>
            </a:r>
            <a:r>
              <a:rPr lang="en-GB">
                <a:latin typeface="Comic Sans MS" charset="0"/>
              </a:rPr>
              <a:t> there is an epi-modulus j, such that p</a:t>
            </a:r>
            <a:r>
              <a:rPr lang="en-GB" baseline="-25000">
                <a:latin typeface="Comic Sans MS" charset="0"/>
              </a:rPr>
              <a:t>j</a:t>
            </a:r>
            <a:r>
              <a:rPr lang="en-GB">
                <a:latin typeface="Comic Sans MS" charset="0"/>
              </a:rPr>
              <a:t> &lt; p</a:t>
            </a:r>
            <a:r>
              <a:rPr lang="en-GB" baseline="-25000">
                <a:latin typeface="Comic Sans MS" charset="0"/>
              </a:rPr>
              <a:t>i</a:t>
            </a:r>
            <a:r>
              <a:rPr lang="en-GB">
                <a:latin typeface="Comic Sans MS" charset="0"/>
              </a:rPr>
              <a:t>.</a:t>
            </a:r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755650" y="3716338"/>
            <a:ext cx="76993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Sounds impressive...but</a:t>
            </a:r>
          </a:p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Sends readers to sleep</a:t>
            </a:r>
          </a:p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In a paper you MUST provide the details, </a:t>
            </a:r>
            <a:br>
              <a:rPr lang="en-GB" sz="2800">
                <a:latin typeface="Comic Sans MS" charset="0"/>
              </a:rPr>
            </a:br>
            <a:r>
              <a:rPr lang="en-GB" sz="2800">
                <a:latin typeface="Comic Sans MS" charset="0"/>
              </a:rPr>
              <a:t>but FIRST convey the idea</a:t>
            </a:r>
          </a:p>
        </p:txBody>
      </p:sp>
    </p:spTree>
    <p:extLst>
      <p:ext uri="{BB962C8B-B14F-4D97-AF65-F5344CB8AC3E}">
        <p14:creationId xmlns:p14="http://schemas.microsoft.com/office/powerpoint/2010/main" val="2899282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Presenting the idea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24425"/>
          </a:xfrm>
        </p:spPr>
        <p:txBody>
          <a:bodyPr/>
          <a:lstStyle/>
          <a:p>
            <a:r>
              <a:rPr lang="en-GB"/>
              <a:t>Explain it as if you were speaking to someone using a whiteboard</a:t>
            </a:r>
          </a:p>
          <a:p>
            <a:r>
              <a:rPr lang="en-GB" b="1">
                <a:solidFill>
                  <a:schemeClr val="hlink"/>
                </a:solidFill>
              </a:rPr>
              <a:t>Conveying the intuition is primary</a:t>
            </a:r>
            <a:r>
              <a:rPr lang="en-GB"/>
              <a:t>, not secondary</a:t>
            </a:r>
          </a:p>
          <a:p>
            <a:r>
              <a:rPr lang="en-GB"/>
              <a:t>Once your reader has the intuition, she can follow the details (but not vice versa)</a:t>
            </a:r>
          </a:p>
          <a:p>
            <a:r>
              <a:rPr lang="en-GB"/>
              <a:t>Even if she skips the details, she still takes away something valuable</a:t>
            </a:r>
          </a:p>
        </p:txBody>
      </p:sp>
    </p:spTree>
    <p:extLst>
      <p:ext uri="{BB962C8B-B14F-4D97-AF65-F5344CB8AC3E}">
        <p14:creationId xmlns:p14="http://schemas.microsoft.com/office/powerpoint/2010/main" val="2419360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</a:t>
            </a:r>
            <a:r>
              <a:rPr lang="en-GB" dirty="0" smtClean="0"/>
              <a:t>papers</a:t>
            </a:r>
            <a:r>
              <a:rPr lang="en-GB" dirty="0"/>
              <a:t>: </a:t>
            </a:r>
            <a:r>
              <a:rPr lang="en-GB" dirty="0" smtClean="0"/>
              <a:t>model </a:t>
            </a:r>
            <a:r>
              <a:rPr lang="en-GB" dirty="0"/>
              <a:t>1</a:t>
            </a:r>
          </a:p>
        </p:txBody>
      </p:sp>
      <p:sp>
        <p:nvSpPr>
          <p:cNvPr id="180227" name="AutoShape 3"/>
          <p:cNvSpPr>
            <a:spLocks noChangeArrowheads="1"/>
          </p:cNvSpPr>
          <p:nvPr/>
        </p:nvSpPr>
        <p:spPr bwMode="auto">
          <a:xfrm>
            <a:off x="1419225" y="17700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Idea</a:t>
            </a:r>
          </a:p>
        </p:txBody>
      </p:sp>
      <p:sp>
        <p:nvSpPr>
          <p:cNvPr id="180228" name="AutoShape 4"/>
          <p:cNvSpPr>
            <a:spLocks noChangeArrowheads="1"/>
          </p:cNvSpPr>
          <p:nvPr/>
        </p:nvSpPr>
        <p:spPr bwMode="auto">
          <a:xfrm>
            <a:off x="3076575" y="17700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Do research</a:t>
            </a:r>
          </a:p>
        </p:txBody>
      </p:sp>
      <p:sp>
        <p:nvSpPr>
          <p:cNvPr id="180229" name="AutoShape 5"/>
          <p:cNvSpPr>
            <a:spLocks noChangeArrowheads="1"/>
          </p:cNvSpPr>
          <p:nvPr/>
        </p:nvSpPr>
        <p:spPr bwMode="auto">
          <a:xfrm>
            <a:off x="5811838" y="17700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Write paper</a:t>
            </a:r>
          </a:p>
        </p:txBody>
      </p:sp>
      <p:cxnSp>
        <p:nvCxnSpPr>
          <p:cNvPr id="180230" name="AutoShape 6"/>
          <p:cNvCxnSpPr>
            <a:cxnSpLocks noChangeShapeType="1"/>
            <a:stCxn id="180227" idx="3"/>
            <a:endCxn id="180228" idx="1"/>
          </p:cNvCxnSpPr>
          <p:nvPr/>
        </p:nvCxnSpPr>
        <p:spPr bwMode="auto">
          <a:xfrm>
            <a:off x="2317750" y="2024063"/>
            <a:ext cx="758825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231" name="AutoShape 7"/>
          <p:cNvCxnSpPr>
            <a:cxnSpLocks noChangeShapeType="1"/>
            <a:stCxn id="180228" idx="3"/>
            <a:endCxn id="180229" idx="1"/>
          </p:cNvCxnSpPr>
          <p:nvPr/>
        </p:nvCxnSpPr>
        <p:spPr bwMode="auto">
          <a:xfrm>
            <a:off x="4987925" y="2024063"/>
            <a:ext cx="823913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0411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Putting the reader first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b="1">
                <a:solidFill>
                  <a:schemeClr val="hlink"/>
                </a:solidFill>
              </a:rPr>
              <a:t>Do not</a:t>
            </a:r>
            <a:r>
              <a:rPr lang="en-GB"/>
              <a:t> recapitulate your personal journey of discovery.  This route may be soaked with your blood, but that is not interesting to the reader.</a:t>
            </a:r>
            <a:br>
              <a:rPr lang="en-GB"/>
            </a:br>
            <a:endParaRPr lang="en-GB"/>
          </a:p>
          <a:p>
            <a:pPr marL="609600" indent="-609600"/>
            <a:r>
              <a:rPr lang="en-GB"/>
              <a:t>Instead, choose the most direct route to the idea.</a:t>
            </a:r>
          </a:p>
        </p:txBody>
      </p:sp>
    </p:spTree>
    <p:extLst>
      <p:ext uri="{BB962C8B-B14F-4D97-AF65-F5344CB8AC3E}">
        <p14:creationId xmlns:p14="http://schemas.microsoft.com/office/powerpoint/2010/main" val="3969977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payload of your paper</a:t>
            </a: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1619250" y="1700213"/>
            <a:ext cx="5618163" cy="364648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200"/>
              <a:t>Introduce the problem, and your idea, using</a:t>
            </a:r>
          </a:p>
          <a:p>
            <a:r>
              <a:rPr lang="en-GB" sz="6600" b="1">
                <a:solidFill>
                  <a:schemeClr val="hlink"/>
                </a:solidFill>
              </a:rPr>
              <a:t>EXAMPLES</a:t>
            </a:r>
          </a:p>
          <a:p>
            <a:r>
              <a:rPr lang="en-GB" sz="3200"/>
              <a:t>and only then present the general case</a:t>
            </a:r>
          </a:p>
        </p:txBody>
      </p:sp>
    </p:spTree>
    <p:extLst>
      <p:ext uri="{BB962C8B-B14F-4D97-AF65-F5344CB8AC3E}">
        <p14:creationId xmlns:p14="http://schemas.microsoft.com/office/powerpoint/2010/main" val="162069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examples</a:t>
            </a:r>
          </a:p>
        </p:txBody>
      </p:sp>
      <p:pic>
        <p:nvPicPr>
          <p:cNvPr id="2027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" t="9349" r="5702" b="29495"/>
          <a:stretch>
            <a:fillRect/>
          </a:stretch>
        </p:blipFill>
        <p:spPr bwMode="auto">
          <a:xfrm>
            <a:off x="323850" y="1412875"/>
            <a:ext cx="691197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2757" name="AutoShape 5"/>
          <p:cNvSpPr>
            <a:spLocks noChangeArrowheads="1"/>
          </p:cNvSpPr>
          <p:nvPr/>
        </p:nvSpPr>
        <p:spPr bwMode="auto">
          <a:xfrm>
            <a:off x="7164388" y="2997200"/>
            <a:ext cx="1693862" cy="1474788"/>
          </a:xfrm>
          <a:prstGeom prst="wedgeRoundRectCallout">
            <a:avLst>
              <a:gd name="adj1" fmla="val -151218"/>
              <a:gd name="adj2" fmla="val 22014"/>
              <a:gd name="adj3" fmla="val 16667"/>
            </a:avLst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/>
              <a:t>Example right away</a:t>
            </a:r>
          </a:p>
        </p:txBody>
      </p:sp>
    </p:spTree>
    <p:extLst>
      <p:ext uri="{BB962C8B-B14F-4D97-AF65-F5344CB8AC3E}">
        <p14:creationId xmlns:p14="http://schemas.microsoft.com/office/powerpoint/2010/main" val="190653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details: evidence	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/>
              <a:t>Your introduction makes claims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/>
              <a:t>The body of the paper provides </a:t>
            </a:r>
            <a:r>
              <a:rPr lang="en-GB" b="1">
                <a:solidFill>
                  <a:schemeClr val="hlink"/>
                </a:solidFill>
              </a:rPr>
              <a:t>evidence to support each claim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/>
              <a:t>Check each claim in the introduction, identify the evidence, and forward-reference it from the claim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GB"/>
              <a:t>Evidence can be: analysis and comparison, theorems, measurements, case studies</a:t>
            </a:r>
          </a:p>
        </p:txBody>
      </p:sp>
    </p:spTree>
    <p:extLst>
      <p:ext uri="{BB962C8B-B14F-4D97-AF65-F5344CB8AC3E}">
        <p14:creationId xmlns:p14="http://schemas.microsoft.com/office/powerpoint/2010/main" val="2748341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r>
              <a:rPr lang="en-GB"/>
              <a:t>Abstract (4 sentences)</a:t>
            </a:r>
          </a:p>
          <a:p>
            <a:r>
              <a:rPr lang="en-GB"/>
              <a:t>Introduction (1 page)</a:t>
            </a:r>
          </a:p>
          <a:p>
            <a:r>
              <a:rPr lang="en-GB"/>
              <a:t>The problem (1 page)</a:t>
            </a:r>
          </a:p>
          <a:p>
            <a:r>
              <a:rPr lang="en-GB"/>
              <a:t>My idea (2 pages)</a:t>
            </a:r>
          </a:p>
          <a:p>
            <a:r>
              <a:rPr lang="en-GB"/>
              <a:t>The details (5 pages)</a:t>
            </a:r>
          </a:p>
          <a:p>
            <a:r>
              <a:rPr lang="en-GB" b="1">
                <a:solidFill>
                  <a:schemeClr val="hlink"/>
                </a:solidFill>
              </a:rPr>
              <a:t>Related work</a:t>
            </a:r>
            <a:r>
              <a:rPr lang="en-GB"/>
              <a:t> (1-2 pages)</a:t>
            </a:r>
          </a:p>
          <a:p>
            <a:r>
              <a:rPr lang="en-GB"/>
              <a:t>Conclusions and further work (0.5 pages)</a:t>
            </a:r>
          </a:p>
        </p:txBody>
      </p:sp>
    </p:spTree>
    <p:extLst>
      <p:ext uri="{BB962C8B-B14F-4D97-AF65-F5344CB8AC3E}">
        <p14:creationId xmlns:p14="http://schemas.microsoft.com/office/powerpoint/2010/main" val="2481162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Related work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73238"/>
            <a:ext cx="7273925" cy="1373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1793875" indent="-1793875">
              <a:buFont typeface="Wingdings" charset="0"/>
              <a:buNone/>
            </a:pPr>
            <a:r>
              <a:rPr lang="en-GB" sz="2800" dirty="0">
                <a:solidFill>
                  <a:schemeClr val="hlink"/>
                </a:solidFill>
              </a:rPr>
              <a:t>Fallacy</a:t>
            </a:r>
            <a:r>
              <a:rPr lang="en-GB" sz="2800" dirty="0"/>
              <a:t>	To make my work look good, I have to make other </a:t>
            </a:r>
            <a:r>
              <a:rPr lang="en-GB" sz="2800" dirty="0" smtClean="0"/>
              <a:t>people</a:t>
            </a:r>
            <a:r>
              <a:rPr lang="en-US" sz="2800" dirty="0" smtClean="0">
                <a:latin typeface="Arial"/>
              </a:rPr>
              <a:t>’</a:t>
            </a:r>
            <a:r>
              <a:rPr lang="en-GB" sz="2800" dirty="0" smtClean="0"/>
              <a:t>s </a:t>
            </a:r>
            <a:r>
              <a:rPr lang="en-GB" sz="2800" dirty="0"/>
              <a:t>work look bad</a:t>
            </a:r>
          </a:p>
        </p:txBody>
      </p:sp>
    </p:spTree>
    <p:extLst>
      <p:ext uri="{BB962C8B-B14F-4D97-AF65-F5344CB8AC3E}">
        <p14:creationId xmlns:p14="http://schemas.microsoft.com/office/powerpoint/2010/main" val="133514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truth: credit is not like money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200900" cy="1800225"/>
          </a:xfrm>
          <a:solidFill>
            <a:srgbClr val="CCECFF"/>
          </a:solidFill>
        </p:spPr>
        <p:txBody>
          <a:bodyPr/>
          <a:lstStyle/>
          <a:p>
            <a:pPr marL="0" indent="0" algn="ctr">
              <a:buFont typeface="Wingdings" charset="0"/>
              <a:buNone/>
            </a:pPr>
            <a:r>
              <a:rPr lang="en-GB" sz="3600"/>
              <a:t>Giving credit to others does not diminish the credit you get from your paper</a:t>
            </a:r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468313" y="3644900"/>
            <a:ext cx="8280400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Warmly acknowledge people who have helped you</a:t>
            </a:r>
          </a:p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Be generous to the competition.  </a:t>
            </a:r>
            <a:r>
              <a:rPr lang="ja-JP" altLang="en-GB" sz="2800">
                <a:latin typeface="Arial"/>
              </a:rPr>
              <a:t>“</a:t>
            </a:r>
            <a:r>
              <a:rPr lang="en-GB" sz="2800">
                <a:latin typeface="Comic Sans MS" charset="0"/>
              </a:rPr>
              <a:t>In his inspiring paper [Foo98] Foogle shows....  We develop his foundation in the following ways...</a:t>
            </a:r>
            <a:r>
              <a:rPr lang="ja-JP" altLang="en-GB" sz="2800">
                <a:latin typeface="Arial"/>
              </a:rPr>
              <a:t>”</a:t>
            </a:r>
            <a:endParaRPr lang="en-GB" sz="2800">
              <a:latin typeface="Comic Sans MS" charset="0"/>
            </a:endParaRPr>
          </a:p>
          <a:p>
            <a:pPr>
              <a:spcBef>
                <a:spcPct val="40000"/>
              </a:spcBef>
              <a:buFont typeface="Wingdings" charset="0"/>
              <a:buChar char="§"/>
            </a:pPr>
            <a:r>
              <a:rPr lang="en-GB" sz="2800">
                <a:latin typeface="Comic Sans MS" charset="0"/>
              </a:rPr>
              <a:t>Acknowledge weaknesses in your approach</a:t>
            </a:r>
          </a:p>
        </p:txBody>
      </p:sp>
    </p:spTree>
    <p:extLst>
      <p:ext uri="{BB962C8B-B14F-4D97-AF65-F5344CB8AC3E}">
        <p14:creationId xmlns:p14="http://schemas.microsoft.com/office/powerpoint/2010/main" val="3414130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Credit is not like money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6985000" cy="1368425"/>
          </a:xfrm>
          <a:solidFill>
            <a:srgbClr val="CCECFF"/>
          </a:solidFill>
        </p:spPr>
        <p:txBody>
          <a:bodyPr/>
          <a:lstStyle/>
          <a:p>
            <a:pPr marL="0" indent="0" algn="ctr">
              <a:buFont typeface="Wingdings" charset="0"/>
              <a:buNone/>
            </a:pPr>
            <a:r>
              <a:rPr lang="en-GB" sz="3600"/>
              <a:t>Failing to give credit to others can kill your paper</a:t>
            </a:r>
          </a:p>
        </p:txBody>
      </p:sp>
      <p:sp>
        <p:nvSpPr>
          <p:cNvPr id="300036" name="Text Box 4"/>
          <p:cNvSpPr txBox="1">
            <a:spLocks noChangeArrowheads="1"/>
          </p:cNvSpPr>
          <p:nvPr/>
        </p:nvSpPr>
        <p:spPr bwMode="auto">
          <a:xfrm>
            <a:off x="468313" y="3789363"/>
            <a:ext cx="8280400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15963" indent="-455613" algn="l">
              <a:spcBef>
                <a:spcPct val="0"/>
              </a:spcBef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3163" algn="l">
              <a:spcBef>
                <a:spcPct val="0"/>
              </a:spcBef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 sz="2800" dirty="0">
                <a:latin typeface="Comic Sans MS" charset="0"/>
              </a:rPr>
              <a:t>If you imply that an idea is yours, and the referee knows it is not, then either</a:t>
            </a:r>
          </a:p>
          <a:p>
            <a:pPr lvl="1">
              <a:spcBef>
                <a:spcPct val="40000"/>
              </a:spcBef>
              <a:buFont typeface="Wingdings" charset="0"/>
              <a:buChar char="§"/>
            </a:pPr>
            <a:r>
              <a:rPr lang="en-GB" sz="2800" dirty="0">
                <a:latin typeface="Comic Sans MS" charset="0"/>
              </a:rPr>
              <a:t>You </a:t>
            </a:r>
            <a:r>
              <a:rPr lang="en-GB" sz="2800" dirty="0" smtClean="0">
                <a:latin typeface="Comic Sans MS" charset="0"/>
              </a:rPr>
              <a:t>don</a:t>
            </a:r>
            <a:r>
              <a:rPr lang="en-US" sz="2800" dirty="0" smtClean="0">
                <a:latin typeface="Arial"/>
              </a:rPr>
              <a:t>’</a:t>
            </a:r>
            <a:r>
              <a:rPr lang="en-GB" sz="2800" dirty="0" smtClean="0">
                <a:latin typeface="Comic Sans MS" charset="0"/>
              </a:rPr>
              <a:t>t </a:t>
            </a:r>
            <a:r>
              <a:rPr lang="en-GB" sz="2800" dirty="0">
                <a:latin typeface="Comic Sans MS" charset="0"/>
              </a:rPr>
              <a:t>know that </a:t>
            </a:r>
            <a:r>
              <a:rPr lang="en-GB" sz="2800" dirty="0" smtClean="0">
                <a:latin typeface="Comic Sans MS" charset="0"/>
              </a:rPr>
              <a:t>it</a:t>
            </a:r>
            <a:r>
              <a:rPr lang="en-US" sz="2800" dirty="0" smtClean="0">
                <a:latin typeface="Arial"/>
              </a:rPr>
              <a:t>’</a:t>
            </a:r>
            <a:r>
              <a:rPr lang="en-GB" sz="2800" dirty="0" smtClean="0">
                <a:latin typeface="Comic Sans MS" charset="0"/>
              </a:rPr>
              <a:t>s </a:t>
            </a:r>
            <a:r>
              <a:rPr lang="en-GB" sz="2800" dirty="0">
                <a:latin typeface="Comic Sans MS" charset="0"/>
              </a:rPr>
              <a:t>an old idea (bad)</a:t>
            </a:r>
          </a:p>
          <a:p>
            <a:pPr lvl="1">
              <a:spcBef>
                <a:spcPct val="40000"/>
              </a:spcBef>
              <a:buFont typeface="Wingdings" charset="0"/>
              <a:buChar char="§"/>
            </a:pPr>
            <a:r>
              <a:rPr lang="en-GB" sz="2800" dirty="0">
                <a:latin typeface="Comic Sans MS" charset="0"/>
              </a:rPr>
              <a:t>You do know, but are pretending </a:t>
            </a:r>
            <a:r>
              <a:rPr lang="en-GB" sz="2800" dirty="0" smtClean="0">
                <a:latin typeface="Comic Sans MS" charset="0"/>
              </a:rPr>
              <a:t>it</a:t>
            </a:r>
            <a:r>
              <a:rPr lang="en-US" sz="2800" dirty="0" smtClean="0">
                <a:latin typeface="Arial"/>
              </a:rPr>
              <a:t>’</a:t>
            </a:r>
            <a:r>
              <a:rPr lang="en-GB" sz="2800" dirty="0" smtClean="0">
                <a:latin typeface="Comic Sans MS" charset="0"/>
              </a:rPr>
              <a:t>s </a:t>
            </a:r>
            <a:r>
              <a:rPr lang="en-GB" sz="2800" dirty="0">
                <a:latin typeface="Comic Sans MS" charset="0"/>
              </a:rPr>
              <a:t>yours (very bad)</a:t>
            </a:r>
          </a:p>
        </p:txBody>
      </p:sp>
    </p:spTree>
    <p:extLst>
      <p:ext uri="{BB962C8B-B14F-4D97-AF65-F5344CB8AC3E}">
        <p14:creationId xmlns:p14="http://schemas.microsoft.com/office/powerpoint/2010/main" val="1603319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Structure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r>
              <a:rPr lang="en-GB"/>
              <a:t>Abstract (4 sentences)</a:t>
            </a:r>
          </a:p>
          <a:p>
            <a:r>
              <a:rPr lang="en-GB"/>
              <a:t>Introduction (1 page)</a:t>
            </a:r>
          </a:p>
          <a:p>
            <a:r>
              <a:rPr lang="en-GB"/>
              <a:t>The problem (1 page)</a:t>
            </a:r>
          </a:p>
          <a:p>
            <a:r>
              <a:rPr lang="en-GB"/>
              <a:t>My idea (2 pages)</a:t>
            </a:r>
          </a:p>
          <a:p>
            <a:r>
              <a:rPr lang="en-GB"/>
              <a:t>The details (5 pages)</a:t>
            </a:r>
          </a:p>
          <a:p>
            <a:r>
              <a:rPr lang="en-GB"/>
              <a:t>Related work (1-2 pages)</a:t>
            </a:r>
          </a:p>
          <a:p>
            <a:r>
              <a:rPr lang="en-GB">
                <a:solidFill>
                  <a:schemeClr val="hlink"/>
                </a:solidFill>
              </a:rPr>
              <a:t>Conclusions and further work</a:t>
            </a:r>
            <a:r>
              <a:rPr lang="en-GB"/>
              <a:t> (0.5 pages)</a:t>
            </a:r>
          </a:p>
        </p:txBody>
      </p:sp>
    </p:spTree>
    <p:extLst>
      <p:ext uri="{BB962C8B-B14F-4D97-AF65-F5344CB8AC3E}">
        <p14:creationId xmlns:p14="http://schemas.microsoft.com/office/powerpoint/2010/main" val="175221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 and further work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Be brief.</a:t>
            </a:r>
          </a:p>
        </p:txBody>
      </p:sp>
    </p:spTree>
    <p:extLst>
      <p:ext uri="{BB962C8B-B14F-4D97-AF65-F5344CB8AC3E}">
        <p14:creationId xmlns:p14="http://schemas.microsoft.com/office/powerpoint/2010/main" val="415676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</a:t>
            </a:r>
            <a:r>
              <a:rPr lang="en-GB" dirty="0" smtClean="0"/>
              <a:t>papers</a:t>
            </a:r>
            <a:r>
              <a:rPr lang="en-GB" dirty="0"/>
              <a:t>: </a:t>
            </a:r>
            <a:r>
              <a:rPr lang="en-GB" dirty="0" smtClean="0"/>
              <a:t>model </a:t>
            </a:r>
            <a:r>
              <a:rPr lang="en-GB" dirty="0"/>
              <a:t>2</a:t>
            </a:r>
          </a:p>
        </p:txBody>
      </p:sp>
      <p:sp>
        <p:nvSpPr>
          <p:cNvPr id="181251" name="AutoShape 3"/>
          <p:cNvSpPr>
            <a:spLocks noChangeArrowheads="1"/>
          </p:cNvSpPr>
          <p:nvPr/>
        </p:nvSpPr>
        <p:spPr bwMode="auto">
          <a:xfrm>
            <a:off x="1419225" y="15541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Idea</a:t>
            </a:r>
          </a:p>
        </p:txBody>
      </p:sp>
      <p:sp>
        <p:nvSpPr>
          <p:cNvPr id="181252" name="AutoShape 4"/>
          <p:cNvSpPr>
            <a:spLocks noChangeArrowheads="1"/>
          </p:cNvSpPr>
          <p:nvPr/>
        </p:nvSpPr>
        <p:spPr bwMode="auto">
          <a:xfrm>
            <a:off x="3076575" y="15541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Do research</a:t>
            </a:r>
          </a:p>
        </p:txBody>
      </p:sp>
      <p:sp>
        <p:nvSpPr>
          <p:cNvPr id="181253" name="AutoShape 5"/>
          <p:cNvSpPr>
            <a:spLocks noChangeArrowheads="1"/>
          </p:cNvSpPr>
          <p:nvPr/>
        </p:nvSpPr>
        <p:spPr bwMode="auto">
          <a:xfrm>
            <a:off x="5811838" y="15541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Write paper</a:t>
            </a:r>
          </a:p>
        </p:txBody>
      </p:sp>
      <p:cxnSp>
        <p:nvCxnSpPr>
          <p:cNvPr id="181254" name="AutoShape 6"/>
          <p:cNvCxnSpPr>
            <a:cxnSpLocks noChangeShapeType="1"/>
            <a:stCxn id="181251" idx="3"/>
            <a:endCxn id="181252" idx="1"/>
          </p:cNvCxnSpPr>
          <p:nvPr/>
        </p:nvCxnSpPr>
        <p:spPr bwMode="auto">
          <a:xfrm>
            <a:off x="2317750" y="1808163"/>
            <a:ext cx="758825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255" name="AutoShape 7"/>
          <p:cNvCxnSpPr>
            <a:cxnSpLocks noChangeShapeType="1"/>
            <a:stCxn id="181252" idx="3"/>
            <a:endCxn id="181253" idx="1"/>
          </p:cNvCxnSpPr>
          <p:nvPr/>
        </p:nvCxnSpPr>
        <p:spPr bwMode="auto">
          <a:xfrm>
            <a:off x="4987925" y="1808163"/>
            <a:ext cx="8239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1256" name="AutoShape 8"/>
          <p:cNvSpPr>
            <a:spLocks noChangeArrowheads="1"/>
          </p:cNvSpPr>
          <p:nvPr/>
        </p:nvSpPr>
        <p:spPr bwMode="auto">
          <a:xfrm>
            <a:off x="1401763" y="2852738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Idea</a:t>
            </a:r>
          </a:p>
        </p:txBody>
      </p:sp>
      <p:sp>
        <p:nvSpPr>
          <p:cNvPr id="181257" name="AutoShape 9"/>
          <p:cNvSpPr>
            <a:spLocks noChangeArrowheads="1"/>
          </p:cNvSpPr>
          <p:nvPr/>
        </p:nvSpPr>
        <p:spPr bwMode="auto">
          <a:xfrm>
            <a:off x="3059113" y="2852738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Write paper</a:t>
            </a:r>
          </a:p>
        </p:txBody>
      </p:sp>
      <p:sp>
        <p:nvSpPr>
          <p:cNvPr id="181258" name="AutoShape 10"/>
          <p:cNvSpPr>
            <a:spLocks noChangeArrowheads="1"/>
          </p:cNvSpPr>
          <p:nvPr/>
        </p:nvSpPr>
        <p:spPr bwMode="auto">
          <a:xfrm>
            <a:off x="5794375" y="2852738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charset="0"/>
              </a:rPr>
              <a:t>Do research</a:t>
            </a:r>
          </a:p>
        </p:txBody>
      </p:sp>
      <p:cxnSp>
        <p:nvCxnSpPr>
          <p:cNvPr id="181259" name="AutoShape 11"/>
          <p:cNvCxnSpPr>
            <a:cxnSpLocks noChangeShapeType="1"/>
            <a:stCxn id="181256" idx="3"/>
            <a:endCxn id="181257" idx="1"/>
          </p:cNvCxnSpPr>
          <p:nvPr/>
        </p:nvCxnSpPr>
        <p:spPr bwMode="auto">
          <a:xfrm>
            <a:off x="2300288" y="3106738"/>
            <a:ext cx="758825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260" name="AutoShape 12"/>
          <p:cNvCxnSpPr>
            <a:cxnSpLocks noChangeShapeType="1"/>
            <a:stCxn id="181257" idx="3"/>
            <a:endCxn id="181258" idx="1"/>
          </p:cNvCxnSpPr>
          <p:nvPr/>
        </p:nvCxnSpPr>
        <p:spPr bwMode="auto">
          <a:xfrm>
            <a:off x="4970463" y="3106738"/>
            <a:ext cx="823912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81261" name="Picture 13" descr="4fjg4guh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377950"/>
            <a:ext cx="6192838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6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735262"/>
          </a:xfrm>
          <a:noFill/>
          <a:ln/>
        </p:spPr>
        <p:txBody>
          <a:bodyPr/>
          <a:lstStyle/>
          <a:p>
            <a:r>
              <a:rPr lang="en-GB" dirty="0"/>
              <a:t>Forces us to be clear, focused</a:t>
            </a:r>
          </a:p>
          <a:p>
            <a:r>
              <a:rPr lang="en-GB" dirty="0" smtClean="0"/>
              <a:t>Crystallizes </a:t>
            </a:r>
            <a:r>
              <a:rPr lang="en-GB" dirty="0"/>
              <a:t>what we </a:t>
            </a:r>
            <a:r>
              <a:rPr lang="en-GB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GB" dirty="0" smtClean="0"/>
              <a:t>t </a:t>
            </a:r>
            <a:r>
              <a:rPr lang="en-GB" dirty="0"/>
              <a:t>understand</a:t>
            </a:r>
          </a:p>
          <a:p>
            <a:r>
              <a:rPr lang="en-GB" dirty="0"/>
              <a:t>Opens the way to dialogue with others: reality check, critique,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3885555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 process of writing</a:t>
            </a:r>
          </a:p>
        </p:txBody>
      </p:sp>
    </p:spTree>
    <p:extLst>
      <p:ext uri="{BB962C8B-B14F-4D97-AF65-F5344CB8AC3E}">
        <p14:creationId xmlns:p14="http://schemas.microsoft.com/office/powerpoint/2010/main" val="372337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process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GB"/>
              <a:t>Start early.  Very early.  </a:t>
            </a:r>
          </a:p>
          <a:p>
            <a:pPr lvl="1">
              <a:spcBef>
                <a:spcPct val="40000"/>
              </a:spcBef>
            </a:pPr>
            <a:r>
              <a:rPr lang="en-GB"/>
              <a:t>Hastily-written papers get rejected.</a:t>
            </a:r>
          </a:p>
          <a:p>
            <a:pPr lvl="1">
              <a:spcBef>
                <a:spcPct val="40000"/>
              </a:spcBef>
            </a:pPr>
            <a:r>
              <a:rPr lang="en-GB"/>
              <a:t>Papers are like wine: they need time to mature</a:t>
            </a:r>
          </a:p>
          <a:p>
            <a:pPr>
              <a:spcBef>
                <a:spcPct val="40000"/>
              </a:spcBef>
            </a:pPr>
            <a:r>
              <a:rPr lang="en-GB"/>
              <a:t>Collaborate</a:t>
            </a:r>
          </a:p>
          <a:p>
            <a:pPr>
              <a:spcBef>
                <a:spcPct val="40000"/>
              </a:spcBef>
            </a:pPr>
            <a:r>
              <a:rPr lang="en-GB"/>
              <a:t>Use CVS to support collaboration</a:t>
            </a:r>
          </a:p>
        </p:txBody>
      </p:sp>
    </p:spTree>
    <p:extLst>
      <p:ext uri="{BB962C8B-B14F-4D97-AF65-F5344CB8AC3E}">
        <p14:creationId xmlns:p14="http://schemas.microsoft.com/office/powerpoint/2010/main" val="207058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Getting help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8229600" cy="3744913"/>
          </a:xfrm>
        </p:spPr>
        <p:txBody>
          <a:bodyPr/>
          <a:lstStyle/>
          <a:p>
            <a:r>
              <a:rPr lang="en-GB" sz="2800"/>
              <a:t>Experts are good</a:t>
            </a:r>
          </a:p>
          <a:p>
            <a:r>
              <a:rPr lang="en-GB" sz="2800"/>
              <a:t>Non-experts are also very good</a:t>
            </a:r>
          </a:p>
          <a:p>
            <a:r>
              <a:rPr lang="en-GB" sz="2800"/>
              <a:t>Each reader can only read your paper for the first time once!  So use them carefully</a:t>
            </a:r>
          </a:p>
          <a:p>
            <a:r>
              <a:rPr lang="en-GB" sz="2800"/>
              <a:t>Explain carefully what you want (</a:t>
            </a:r>
            <a:r>
              <a:rPr lang="ja-JP" altLang="en-GB" sz="2800">
                <a:latin typeface="Arial"/>
              </a:rPr>
              <a:t>“</a:t>
            </a:r>
            <a:r>
              <a:rPr lang="en-GB" sz="2800"/>
              <a:t>I got lost here</a:t>
            </a:r>
            <a:r>
              <a:rPr lang="ja-JP" altLang="en-GB" sz="2800">
                <a:latin typeface="Arial"/>
              </a:rPr>
              <a:t>”</a:t>
            </a:r>
            <a:r>
              <a:rPr lang="en-GB" sz="2800"/>
              <a:t> is much more important than </a:t>
            </a:r>
            <a:r>
              <a:rPr lang="ja-JP" altLang="en-GB" sz="2800">
                <a:latin typeface="Arial"/>
              </a:rPr>
              <a:t>“</a:t>
            </a:r>
            <a:r>
              <a:rPr lang="en-GB" sz="2800"/>
              <a:t>Jarva is mis-spelt</a:t>
            </a:r>
            <a:r>
              <a:rPr lang="ja-JP" altLang="en-GB" sz="2800">
                <a:latin typeface="Arial"/>
              </a:rPr>
              <a:t>”</a:t>
            </a:r>
            <a:r>
              <a:rPr lang="en-GB" sz="2800"/>
              <a:t>.)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1116013" y="1484313"/>
            <a:ext cx="6480175" cy="115252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Get your paper read by as many friendly guinea pigs as possible</a:t>
            </a:r>
          </a:p>
        </p:txBody>
      </p:sp>
    </p:spTree>
    <p:extLst>
      <p:ext uri="{BB962C8B-B14F-4D97-AF65-F5344CB8AC3E}">
        <p14:creationId xmlns:p14="http://schemas.microsoft.com/office/powerpoint/2010/main" val="239722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Getting expert help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3988" cy="4852988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GB" sz="2800"/>
              <a:t>A good plan: when you think you are done, send the draft to the competition saying </a:t>
            </a:r>
            <a:r>
              <a:rPr lang="ja-JP" altLang="en-GB" sz="2800">
                <a:latin typeface="Arial"/>
              </a:rPr>
              <a:t>“</a:t>
            </a:r>
            <a:r>
              <a:rPr lang="en-GB" sz="2800"/>
              <a:t>could you help me ensure that I describe your work fairly?</a:t>
            </a:r>
            <a:r>
              <a:rPr lang="ja-JP" altLang="en-GB" sz="2800">
                <a:latin typeface="Arial"/>
              </a:rPr>
              <a:t>”</a:t>
            </a:r>
            <a:r>
              <a:rPr lang="en-GB" sz="2800"/>
              <a:t>.  </a:t>
            </a:r>
          </a:p>
          <a:p>
            <a:pPr>
              <a:spcBef>
                <a:spcPct val="50000"/>
              </a:spcBef>
            </a:pPr>
            <a:r>
              <a:rPr lang="en-GB" sz="2800"/>
              <a:t>Often they will respond with helpful critique (they are interested in the area)</a:t>
            </a:r>
          </a:p>
          <a:p>
            <a:pPr>
              <a:spcBef>
                <a:spcPct val="50000"/>
              </a:spcBef>
            </a:pPr>
            <a:r>
              <a:rPr lang="en-GB" sz="2800"/>
              <a:t>They are likely to be your referees anyway, so getting their comments or criticism up front is Jolly Good.</a:t>
            </a:r>
          </a:p>
        </p:txBody>
      </p:sp>
    </p:spTree>
    <p:extLst>
      <p:ext uri="{BB962C8B-B14F-4D97-AF65-F5344CB8AC3E}">
        <p14:creationId xmlns:p14="http://schemas.microsoft.com/office/powerpoint/2010/main" val="2961386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Listening to your reviewers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1116013" y="1562100"/>
            <a:ext cx="6911975" cy="165100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 b="1">
                <a:solidFill>
                  <a:schemeClr val="hlink"/>
                </a:solidFill>
              </a:rPr>
              <a:t>Treat every review like gold dust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Be (truly) grateful for criticism as well as praise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750" y="3573463"/>
            <a:ext cx="8229600" cy="3024187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 typeface="Wingdings" charset="0"/>
              <a:buNone/>
            </a:pPr>
            <a:r>
              <a:rPr lang="en-GB"/>
              <a:t>This is </a:t>
            </a:r>
            <a:r>
              <a:rPr lang="en-GB">
                <a:solidFill>
                  <a:schemeClr val="hlink"/>
                </a:solidFill>
              </a:rPr>
              <a:t>really, really, really</a:t>
            </a:r>
            <a:r>
              <a:rPr lang="en-GB"/>
              <a:t> hard</a:t>
            </a:r>
          </a:p>
          <a:p>
            <a:pPr algn="ctr">
              <a:lnSpc>
                <a:spcPct val="90000"/>
              </a:lnSpc>
              <a:buFont typeface="Wingdings" charset="0"/>
              <a:buNone/>
            </a:pPr>
            <a:endParaRPr lang="en-GB"/>
          </a:p>
          <a:p>
            <a:pPr algn="ctr">
              <a:lnSpc>
                <a:spcPct val="90000"/>
              </a:lnSpc>
              <a:buFont typeface="Wingdings" charset="0"/>
              <a:buNone/>
            </a:pPr>
            <a:r>
              <a:rPr lang="en-GB"/>
              <a:t>But it</a:t>
            </a:r>
            <a:r>
              <a:rPr lang="ja-JP" altLang="en-GB">
                <a:latin typeface="Arial"/>
              </a:rPr>
              <a:t>’</a:t>
            </a:r>
            <a:r>
              <a:rPr lang="en-GB"/>
              <a:t>s </a:t>
            </a:r>
            <a:br>
              <a:rPr lang="en-GB"/>
            </a:br>
            <a:r>
              <a:rPr lang="en-GB">
                <a:solidFill>
                  <a:schemeClr val="hlink"/>
                </a:solidFill>
              </a:rPr>
              <a:t>really, really, really, really, really, really, really, really, really, really</a:t>
            </a:r>
            <a:r>
              <a:rPr lang="en-GB"/>
              <a:t> </a:t>
            </a:r>
            <a:br>
              <a:rPr lang="en-GB"/>
            </a:br>
            <a:r>
              <a:rPr lang="en-GB"/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99434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Listening to your reviewers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4681537"/>
          </a:xfrm>
          <a:noFill/>
          <a:ln/>
        </p:spPr>
        <p:txBody>
          <a:bodyPr/>
          <a:lstStyle/>
          <a:p>
            <a:r>
              <a:rPr lang="en-GB"/>
              <a:t>Read every criticism as a positive suggestion for something you could explain more clearly</a:t>
            </a:r>
          </a:p>
          <a:p>
            <a:r>
              <a:rPr lang="en-GB"/>
              <a:t>DO NOT respond </a:t>
            </a:r>
            <a:r>
              <a:rPr lang="ja-JP" altLang="en-GB">
                <a:latin typeface="Arial"/>
              </a:rPr>
              <a:t>“</a:t>
            </a:r>
            <a:r>
              <a:rPr lang="en-GB"/>
              <a:t>you stupid person, I meant X</a:t>
            </a:r>
            <a:r>
              <a:rPr lang="ja-JP" altLang="en-GB">
                <a:latin typeface="Arial"/>
              </a:rPr>
              <a:t>”</a:t>
            </a:r>
            <a:r>
              <a:rPr lang="en-GB"/>
              <a:t>.  Fix the paper so that X is apparent even to the stupidest reader.</a:t>
            </a:r>
          </a:p>
          <a:p>
            <a:r>
              <a:rPr lang="en-GB"/>
              <a:t>Thank them warmly.  They have given up their time for you.</a:t>
            </a:r>
          </a:p>
        </p:txBody>
      </p:sp>
    </p:spTree>
    <p:extLst>
      <p:ext uri="{BB962C8B-B14F-4D97-AF65-F5344CB8AC3E}">
        <p14:creationId xmlns:p14="http://schemas.microsoft.com/office/powerpoint/2010/main" val="233343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800"/>
              <a:t>Language and style</a:t>
            </a:r>
          </a:p>
        </p:txBody>
      </p:sp>
    </p:spTree>
    <p:extLst>
      <p:ext uri="{BB962C8B-B14F-4D97-AF65-F5344CB8AC3E}">
        <p14:creationId xmlns:p14="http://schemas.microsoft.com/office/powerpoint/2010/main" val="798797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stuff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Submit by the deadline</a:t>
            </a:r>
          </a:p>
          <a:p>
            <a:r>
              <a:rPr lang="en-GB"/>
              <a:t>Keep to the length restrictions</a:t>
            </a:r>
          </a:p>
          <a:p>
            <a:pPr lvl="1"/>
            <a:r>
              <a:rPr lang="en-GB"/>
              <a:t>Do not narrow the margins</a:t>
            </a:r>
          </a:p>
          <a:p>
            <a:pPr lvl="1"/>
            <a:r>
              <a:rPr lang="en-GB"/>
              <a:t>Do not</a:t>
            </a:r>
            <a:r>
              <a:rPr lang="en-GB" sz="1600" b="1"/>
              <a:t> use 6pt font</a:t>
            </a:r>
          </a:p>
          <a:p>
            <a:pPr lvl="1"/>
            <a:r>
              <a:rPr lang="en-GB"/>
              <a:t>On occasion, supply supporting evidence (e.g. experimental data, or a written-out proof) in an appendix</a:t>
            </a:r>
          </a:p>
          <a:p>
            <a:r>
              <a:rPr lang="en-GB"/>
              <a:t>Always use a spell checker</a:t>
            </a:r>
          </a:p>
        </p:txBody>
      </p:sp>
    </p:spTree>
    <p:extLst>
      <p:ext uri="{BB962C8B-B14F-4D97-AF65-F5344CB8AC3E}">
        <p14:creationId xmlns:p14="http://schemas.microsoft.com/office/powerpoint/2010/main" val="1071914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Visual structure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689850" cy="4648200"/>
          </a:xfrm>
        </p:spPr>
        <p:txBody>
          <a:bodyPr/>
          <a:lstStyle/>
          <a:p>
            <a:r>
              <a:rPr lang="en-GB"/>
              <a:t>Give strong visual structure to your paper using </a:t>
            </a:r>
          </a:p>
          <a:p>
            <a:pPr lvl="1"/>
            <a:r>
              <a:rPr lang="en-GB"/>
              <a:t>sections and sub-sections</a:t>
            </a:r>
          </a:p>
          <a:p>
            <a:pPr lvl="1"/>
            <a:r>
              <a:rPr lang="en-GB"/>
              <a:t>bullets</a:t>
            </a:r>
          </a:p>
          <a:p>
            <a:pPr lvl="1"/>
            <a:r>
              <a:rPr lang="en-GB"/>
              <a:t>italics</a:t>
            </a:r>
          </a:p>
          <a:p>
            <a:pPr lvl="1"/>
            <a:r>
              <a:rPr lang="en-GB"/>
              <a:t>laid-out code</a:t>
            </a:r>
          </a:p>
          <a:p>
            <a:r>
              <a:rPr lang="en-GB"/>
              <a:t>Find out how to draw pictures, and use them</a:t>
            </a:r>
          </a:p>
        </p:txBody>
      </p:sp>
    </p:spTree>
    <p:extLst>
      <p:ext uri="{BB962C8B-B14F-4D97-AF65-F5344CB8AC3E}">
        <p14:creationId xmlns:p14="http://schemas.microsoft.com/office/powerpoint/2010/main" val="1212950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Visual structure</a:t>
            </a:r>
          </a:p>
        </p:txBody>
      </p:sp>
      <p:pic>
        <p:nvPicPr>
          <p:cNvPr id="207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7" t="12036" r="3835" b="7274"/>
          <a:stretch>
            <a:fillRect/>
          </a:stretch>
        </p:blipFill>
        <p:spPr bwMode="auto">
          <a:xfrm>
            <a:off x="468313" y="1557338"/>
            <a:ext cx="81359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8326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not be intimidated</a:t>
            </a:r>
            <a:endParaRPr lang="en-GB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1042988" y="3284538"/>
            <a:ext cx="7205761" cy="221599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 dirty="0"/>
              <a:t>Write a paper, </a:t>
            </a:r>
            <a:br>
              <a:rPr lang="en-US" sz="2800" dirty="0"/>
            </a:br>
            <a:r>
              <a:rPr lang="en-US" sz="2800" dirty="0"/>
              <a:t>and give a talk, about </a:t>
            </a:r>
            <a:br>
              <a:rPr lang="en-US" sz="2800" dirty="0"/>
            </a:br>
            <a:r>
              <a:rPr lang="en-US" sz="5400" b="1" dirty="0"/>
              <a:t>any idea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/>
              <a:t>no matter how </a:t>
            </a:r>
            <a:r>
              <a:rPr lang="en-US" sz="2800" dirty="0" smtClean="0"/>
              <a:t>insignificant </a:t>
            </a:r>
            <a:r>
              <a:rPr lang="en-US" sz="2800" dirty="0"/>
              <a:t>it may seem to you</a:t>
            </a:r>
            <a:endParaRPr lang="en-GB" sz="2800" dirty="0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5612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27175" indent="-152717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706563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88595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06533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44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01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159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163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73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 b="1">
                <a:solidFill>
                  <a:schemeClr val="hlink"/>
                </a:solidFill>
                <a:latin typeface="Comic Sans MS" charset="0"/>
              </a:rPr>
              <a:t>Fallacy</a:t>
            </a:r>
            <a:r>
              <a:rPr lang="en-GB">
                <a:latin typeface="Comic Sans MS" charset="0"/>
              </a:rPr>
              <a:t>	You need to have a fantastic idea before you can write a paper.  (Everyone else seems to.)</a:t>
            </a:r>
          </a:p>
        </p:txBody>
      </p:sp>
    </p:spTree>
    <p:extLst>
      <p:ext uri="{BB962C8B-B14F-4D97-AF65-F5344CB8AC3E}">
        <p14:creationId xmlns:p14="http://schemas.microsoft.com/office/powerpoint/2010/main" val="7352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Use the active voice</a:t>
            </a:r>
          </a:p>
        </p:txBody>
      </p:sp>
      <p:graphicFrame>
        <p:nvGraphicFramePr>
          <p:cNvPr id="149576" name="Group 72"/>
          <p:cNvGraphicFramePr>
            <a:graphicFrameLocks noGrp="1"/>
          </p:cNvGraphicFramePr>
          <p:nvPr>
            <p:ph idx="1"/>
          </p:nvPr>
        </p:nvGraphicFramePr>
        <p:xfrm>
          <a:off x="250825" y="2565400"/>
          <a:ext cx="7127875" cy="3242945"/>
        </p:xfrm>
        <a:graphic>
          <a:graphicData uri="http://schemas.openxmlformats.org/drawingml/2006/table">
            <a:tbl>
              <a:tblPr/>
              <a:tblGrid>
                <a:gridCol w="3563938"/>
                <a:gridCol w="356393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It can be seen that...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can see that...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34 tests were run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ran 34 tests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These properties were thought desirable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We wanted to retain these properties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It might be thought that this would be a type error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You might think this would be a type error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149563" name="Text Box 59"/>
          <p:cNvSpPr txBox="1">
            <a:spLocks noChangeArrowheads="1"/>
          </p:cNvSpPr>
          <p:nvPr/>
        </p:nvSpPr>
        <p:spPr bwMode="auto">
          <a:xfrm>
            <a:off x="539750" y="1557338"/>
            <a:ext cx="80279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538163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40000"/>
              </a:spcBef>
            </a:pPr>
            <a:r>
              <a:rPr lang="en-GB">
                <a:latin typeface="Comic Sans MS" charset="0"/>
              </a:rPr>
              <a:t>The passive voice is </a:t>
            </a:r>
            <a:r>
              <a:rPr lang="ja-JP" altLang="en-GB">
                <a:latin typeface="Arial"/>
              </a:rPr>
              <a:t>“</a:t>
            </a:r>
            <a:r>
              <a:rPr lang="en-GB">
                <a:latin typeface="Comic Sans MS" charset="0"/>
              </a:rPr>
              <a:t>respectable</a:t>
            </a:r>
            <a:r>
              <a:rPr lang="ja-JP" altLang="en-GB">
                <a:latin typeface="Arial"/>
              </a:rPr>
              <a:t>”</a:t>
            </a:r>
            <a:r>
              <a:rPr lang="en-GB">
                <a:latin typeface="Comic Sans MS" charset="0"/>
              </a:rPr>
              <a:t> but it DEADENS your paper.  Avoid it at all costs.</a:t>
            </a:r>
          </a:p>
        </p:txBody>
      </p:sp>
      <p:sp>
        <p:nvSpPr>
          <p:cNvPr id="149577" name="AutoShape 73"/>
          <p:cNvSpPr>
            <a:spLocks noChangeArrowheads="1"/>
          </p:cNvSpPr>
          <p:nvPr/>
        </p:nvSpPr>
        <p:spPr bwMode="auto">
          <a:xfrm>
            <a:off x="7451725" y="2200275"/>
            <a:ext cx="1439863" cy="981075"/>
          </a:xfrm>
          <a:prstGeom prst="wedgeRoundRectCallout">
            <a:avLst>
              <a:gd name="adj1" fmla="val -123319"/>
              <a:gd name="adj2" fmla="val 72005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GB" sz="1800">
                <a:latin typeface="Arial"/>
              </a:rPr>
              <a:t>“</a:t>
            </a:r>
            <a:r>
              <a:rPr lang="en-GB" sz="1800"/>
              <a:t>We</a:t>
            </a:r>
            <a:r>
              <a:rPr lang="ja-JP" altLang="en-GB" sz="1800">
                <a:latin typeface="Arial"/>
              </a:rPr>
              <a:t>”</a:t>
            </a:r>
            <a:r>
              <a:rPr lang="en-GB" sz="1800"/>
              <a:t> = you and the reader</a:t>
            </a:r>
          </a:p>
        </p:txBody>
      </p:sp>
      <p:sp>
        <p:nvSpPr>
          <p:cNvPr id="149578" name="AutoShape 74"/>
          <p:cNvSpPr>
            <a:spLocks noChangeArrowheads="1"/>
          </p:cNvSpPr>
          <p:nvPr/>
        </p:nvSpPr>
        <p:spPr bwMode="auto">
          <a:xfrm>
            <a:off x="7451725" y="4664075"/>
            <a:ext cx="1439863" cy="684213"/>
          </a:xfrm>
          <a:prstGeom prst="wedgeRoundRectCallout">
            <a:avLst>
              <a:gd name="adj1" fmla="val -115602"/>
              <a:gd name="adj2" fmla="val -61653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GB" sz="1800">
                <a:latin typeface="Arial"/>
              </a:rPr>
              <a:t>“</a:t>
            </a:r>
            <a:r>
              <a:rPr lang="en-GB" sz="1800"/>
              <a:t>We</a:t>
            </a:r>
            <a:r>
              <a:rPr lang="ja-JP" altLang="en-GB" sz="1800">
                <a:latin typeface="Arial"/>
              </a:rPr>
              <a:t>”</a:t>
            </a:r>
            <a:r>
              <a:rPr lang="en-GB" sz="1800"/>
              <a:t> = the authors</a:t>
            </a:r>
          </a:p>
        </p:txBody>
      </p:sp>
      <p:sp>
        <p:nvSpPr>
          <p:cNvPr id="149579" name="AutoShape 75"/>
          <p:cNvSpPr>
            <a:spLocks noChangeArrowheads="1"/>
          </p:cNvSpPr>
          <p:nvPr/>
        </p:nvSpPr>
        <p:spPr bwMode="auto">
          <a:xfrm>
            <a:off x="2771775" y="5949950"/>
            <a:ext cx="1439863" cy="684213"/>
          </a:xfrm>
          <a:prstGeom prst="wedgeRoundRectCallout">
            <a:avLst>
              <a:gd name="adj1" fmla="val 53199"/>
              <a:gd name="adj2" fmla="val -140255"/>
              <a:gd name="adj3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GB" sz="1800">
                <a:latin typeface="Arial"/>
              </a:rPr>
              <a:t>“</a:t>
            </a:r>
            <a:r>
              <a:rPr lang="en-GB" sz="1800"/>
              <a:t>You</a:t>
            </a:r>
            <a:r>
              <a:rPr lang="ja-JP" altLang="en-GB" sz="1800">
                <a:latin typeface="Arial"/>
              </a:rPr>
              <a:t>”</a:t>
            </a:r>
            <a:r>
              <a:rPr lang="en-GB" sz="1800"/>
              <a:t> = the reader</a:t>
            </a:r>
          </a:p>
        </p:txBody>
      </p:sp>
    </p:spTree>
    <p:extLst>
      <p:ext uri="{BB962C8B-B14F-4D97-AF65-F5344CB8AC3E}">
        <p14:creationId xmlns:p14="http://schemas.microsoft.com/office/powerpoint/2010/main" val="445972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293FD-BAE5-2D47-839B-04D1E7335151}" type="slidenum">
              <a:rPr lang="en-US"/>
              <a:pPr/>
              <a:t>51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smtClean="0"/>
              <a:t>Passive </a:t>
            </a:r>
            <a:r>
              <a:rPr lang="en-US" dirty="0"/>
              <a:t>voice is vague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787717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BAD: By removing an item from the list during each iteration, </a:t>
            </a:r>
          </a:p>
          <a:p>
            <a:r>
              <a:rPr lang="en-US"/>
              <a:t>           it is guaranteed that the loop will terminate.</a:t>
            </a:r>
          </a:p>
          <a:p>
            <a:endParaRPr lang="en-US"/>
          </a:p>
          <a:p>
            <a:r>
              <a:rPr lang="en-US"/>
              <a:t>The first part of the sentence suggests that you will</a:t>
            </a:r>
          </a:p>
          <a:p>
            <a:r>
              <a:rPr lang="en-US"/>
              <a:t>reveal </a:t>
            </a:r>
            <a:r>
              <a:rPr lang="en-US" i="1"/>
              <a:t>who</a:t>
            </a:r>
            <a:r>
              <a:rPr lang="en-US"/>
              <a:t> or </a:t>
            </a:r>
            <a:r>
              <a:rPr lang="en-US" i="1"/>
              <a:t>what</a:t>
            </a:r>
            <a:r>
              <a:rPr lang="en-US"/>
              <a:t> is removing.</a:t>
            </a:r>
          </a:p>
          <a:p>
            <a:endParaRPr lang="en-US"/>
          </a:p>
          <a:p>
            <a:r>
              <a:rPr lang="en-US"/>
              <a:t>To what does </a:t>
            </a:r>
            <a:r>
              <a:rPr lang="ja-JP" altLang="en-US">
                <a:latin typeface="Arial"/>
              </a:rPr>
              <a:t>“</a:t>
            </a:r>
            <a:r>
              <a:rPr lang="en-US" i="1">
                <a:effectLst>
                  <a:outerShdw blurRad="38100" dist="38100" dir="2700000" algn="tl">
                    <a:srgbClr val="DDDDDD"/>
                  </a:outerShdw>
                </a:effectLst>
              </a:rPr>
              <a:t>it</a:t>
            </a:r>
            <a:r>
              <a:rPr lang="ja-JP" altLang="en-US" i="1"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en-US"/>
              <a:t> refer?</a:t>
            </a:r>
          </a:p>
          <a:p>
            <a:endParaRPr lang="en-US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81000" y="5029200"/>
            <a:ext cx="777557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GOOD: We remove an item from the list during each iteration</a:t>
            </a:r>
          </a:p>
          <a:p>
            <a:r>
              <a:rPr lang="en-US"/>
              <a:t>              of the loop; thus, the loop is guaranteed to terminate.</a:t>
            </a:r>
          </a:p>
          <a:p>
            <a:endParaRPr lang="en-US"/>
          </a:p>
          <a:p>
            <a:r>
              <a:rPr lang="en-US"/>
              <a:t>GOOD: In the algorithm of Figure 3, we remove …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8DCBB-0BEE-F04D-90AC-E7235B05710B}" type="slidenum">
              <a:rPr lang="en-US"/>
              <a:pPr/>
              <a:t>52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voice is stronger &amp; clearer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773271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UGLY: In a queue, insertions are performed at the rear</a:t>
            </a:r>
          </a:p>
          <a:p>
            <a:r>
              <a:rPr lang="en-US"/>
              <a:t>             and deletions are performed at the front; therefore</a:t>
            </a:r>
          </a:p>
          <a:p>
            <a:r>
              <a:rPr lang="en-US"/>
              <a:t>             a pointer to the front and the rear must be maintained.</a:t>
            </a:r>
          </a:p>
          <a:p>
            <a:endParaRPr lang="en-US"/>
          </a:p>
          <a:p>
            <a:r>
              <a:rPr lang="en-US"/>
              <a:t>GOOD: We use a queue, a structure that permits insertions </a:t>
            </a:r>
          </a:p>
          <a:p>
            <a:r>
              <a:rPr lang="en-US"/>
              <a:t>              at the rear and deletions from the front. We maintain </a:t>
            </a:r>
          </a:p>
          <a:p>
            <a:r>
              <a:rPr lang="en-US"/>
              <a:t>              a pointer to the front and rear of the structure.</a:t>
            </a:r>
          </a:p>
        </p:txBody>
      </p:sp>
    </p:spTree>
    <p:extLst>
      <p:ext uri="{BB962C8B-B14F-4D97-AF65-F5344CB8AC3E}">
        <p14:creationId xmlns:p14="http://schemas.microsoft.com/office/powerpoint/2010/main" val="23481922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B35F-2F9C-C243-9238-1DF69438AB56}" type="slidenum">
              <a:rPr lang="en-US"/>
              <a:pPr/>
              <a:t>53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present tense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447800"/>
          </a:xfrm>
        </p:spPr>
        <p:txBody>
          <a:bodyPr/>
          <a:lstStyle/>
          <a:p>
            <a:r>
              <a:rPr lang="en-US"/>
              <a:t>Present tense is stronger than future tense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066800" y="3225800"/>
            <a:ext cx="606901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WEAK: In this paper, we will show…</a:t>
            </a:r>
          </a:p>
          <a:p>
            <a:endParaRPr lang="en-US" sz="2800"/>
          </a:p>
          <a:p>
            <a:r>
              <a:rPr lang="en-US" sz="2800"/>
              <a:t>STRONG: In this paper, we show that …</a:t>
            </a:r>
          </a:p>
        </p:txBody>
      </p:sp>
    </p:spTree>
    <p:extLst>
      <p:ext uri="{BB962C8B-B14F-4D97-AF65-F5344CB8AC3E}">
        <p14:creationId xmlns:p14="http://schemas.microsoft.com/office/powerpoint/2010/main" val="2795745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78EE1-13CA-F349-A2F4-ACB8F0F30993}" type="slidenum">
              <a:rPr lang="en-US"/>
              <a:pPr/>
              <a:t>54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present tense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/>
              <a:t>Past tense degrades into </a:t>
            </a:r>
            <a:r>
              <a:rPr lang="ja-JP" altLang="en-US" b="1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en-US" b="1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diary writing</a:t>
            </a:r>
            <a:r>
              <a:rPr lang="ja-JP" altLang="en-US" b="1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endParaRPr lang="en-US" b="1">
              <a:solidFill>
                <a:srgbClr val="80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46125" y="3419475"/>
            <a:ext cx="5892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BAD:  In this work we wanted to …</a:t>
            </a:r>
          </a:p>
          <a:p>
            <a:endParaRPr lang="en-US" sz="2800"/>
          </a:p>
          <a:p>
            <a:r>
              <a:rPr lang="en-US" sz="2800"/>
              <a:t>GOOD: The goals of our work are to …</a:t>
            </a:r>
          </a:p>
        </p:txBody>
      </p:sp>
    </p:spTree>
    <p:extLst>
      <p:ext uri="{BB962C8B-B14F-4D97-AF65-F5344CB8AC3E}">
        <p14:creationId xmlns:p14="http://schemas.microsoft.com/office/powerpoint/2010/main" val="370309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AFBE-D174-6E48-B4FE-2F63260BCC44}" type="slidenum">
              <a:rPr lang="en-US"/>
              <a:pPr/>
              <a:t>55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change tense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69925" y="2479675"/>
            <a:ext cx="76120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BAD: In this chapter, we have described what happens when</a:t>
            </a:r>
          </a:p>
          <a:p>
            <a:r>
              <a:rPr lang="en-US"/>
              <a:t>           we do the wrong thing. We examined the behavior</a:t>
            </a:r>
          </a:p>
          <a:p>
            <a:r>
              <a:rPr lang="en-US"/>
              <a:t>            and determine that they are correct.</a:t>
            </a:r>
          </a:p>
          <a:p>
            <a:endParaRPr lang="en-US"/>
          </a:p>
          <a:p>
            <a:r>
              <a:rPr lang="en-US"/>
              <a:t>BAD: The analysis reported in the preceding section will</a:t>
            </a:r>
          </a:p>
          <a:p>
            <a:r>
              <a:rPr lang="en-US"/>
              <a:t>           show that Nick can differentiate shod from shoddy.</a:t>
            </a:r>
          </a:p>
        </p:txBody>
      </p:sp>
    </p:spTree>
    <p:extLst>
      <p:ext uri="{BB962C8B-B14F-4D97-AF65-F5344CB8AC3E}">
        <p14:creationId xmlns:p14="http://schemas.microsoft.com/office/powerpoint/2010/main" val="24553365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Use simple, direct language</a:t>
            </a:r>
          </a:p>
        </p:txBody>
      </p:sp>
      <p:graphicFrame>
        <p:nvGraphicFramePr>
          <p:cNvPr id="209942" name="Group 22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8229600" cy="50069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3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The object under study was displaced horizontally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The ball moved sideways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On an annual basis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Yearly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Endeavour to ascertain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Find out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It could be considered that the speed of storage reclamation left something to be desired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ＭＳ Ｐゴシック" charset="0"/>
                        </a:rPr>
                        <a:t>The garbage collector was really slow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57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76FD8-9341-2E44-B61B-45D9E062A0A7}" type="slidenum">
              <a:rPr lang="en-US"/>
              <a:pPr/>
              <a:t>57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You MUST read each of your sentences for: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514600"/>
            <a:ext cx="5105400" cy="1905000"/>
          </a:xfrm>
        </p:spPr>
        <p:txBody>
          <a:bodyPr/>
          <a:lstStyle/>
          <a:p>
            <a:r>
              <a:rPr lang="en-US"/>
              <a:t>Content/meaning</a:t>
            </a:r>
          </a:p>
          <a:p>
            <a:r>
              <a:rPr lang="en-US"/>
              <a:t>Structure</a:t>
            </a:r>
          </a:p>
          <a:p>
            <a:r>
              <a:rPr lang="en-US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8545279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AED4A-B3D5-9149-AB8B-376B7CB0F656}" type="slidenum">
              <a:rPr lang="en-US"/>
              <a:pPr/>
              <a:t>58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r>
              <a:rPr lang="en-US" sz="4000"/>
              <a:t>Be consistent: call a spade a spade!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en-US" dirty="0" smtClean="0"/>
              <a:t>Can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change terminology, even for a good reason, w/out explanation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600200" y="3505200"/>
            <a:ext cx="38433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remote proxy vs proxy</a:t>
            </a:r>
          </a:p>
          <a:p>
            <a:r>
              <a:rPr lang="en-US" sz="2800"/>
              <a:t>data structure vs structure</a:t>
            </a:r>
          </a:p>
        </p:txBody>
      </p:sp>
    </p:spTree>
    <p:extLst>
      <p:ext uri="{BB962C8B-B14F-4D97-AF65-F5344CB8AC3E}">
        <p14:creationId xmlns:p14="http://schemas.microsoft.com/office/powerpoint/2010/main" val="17335749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FA8C-3BDC-3A4F-A9BA-6B522D51B3DB}" type="slidenum">
              <a:rPr lang="en-US"/>
              <a:pPr/>
              <a:t>59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/>
              <a:t>Which vs that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905000"/>
          </a:xfrm>
        </p:spPr>
        <p:txBody>
          <a:bodyPr>
            <a:normAutofit fontScale="92500"/>
          </a:bodyPr>
          <a:lstStyle/>
          <a:p>
            <a:r>
              <a:rPr lang="en-US" b="1" i="1">
                <a:solidFill>
                  <a:srgbClr val="800000"/>
                </a:solidFill>
              </a:rPr>
              <a:t>that</a:t>
            </a:r>
            <a:r>
              <a:rPr lang="en-US"/>
              <a:t> identifies the object about which you are speaking</a:t>
            </a:r>
          </a:p>
          <a:p>
            <a:r>
              <a:rPr lang="en-US" b="1" i="1">
                <a:solidFill>
                  <a:srgbClr val="800000"/>
                </a:solidFill>
              </a:rPr>
              <a:t>which</a:t>
            </a:r>
            <a:r>
              <a:rPr lang="en-US"/>
              <a:t> provides further info about the object</a:t>
            </a:r>
          </a:p>
          <a:p>
            <a:endParaRPr lang="en-US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85800" y="3657600"/>
            <a:ext cx="7408863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GOOD: The car that is speeding down the road</a:t>
            </a:r>
          </a:p>
          <a:p>
            <a:r>
              <a:rPr lang="en-US" sz="2800" dirty="0"/>
              <a:t>              is about to crash into a pole.</a:t>
            </a:r>
          </a:p>
          <a:p>
            <a:endParaRPr lang="en-US" sz="2800" dirty="0"/>
          </a:p>
          <a:p>
            <a:r>
              <a:rPr lang="en-US" sz="2800" dirty="0"/>
              <a:t>GOOD: The car, which is speeding down the road,</a:t>
            </a:r>
          </a:p>
          <a:p>
            <a:r>
              <a:rPr lang="en-US" sz="2800" dirty="0"/>
              <a:t>              is about to crash into a pole.</a:t>
            </a:r>
          </a:p>
        </p:txBody>
      </p:sp>
    </p:spTree>
    <p:extLst>
      <p:ext uri="{BB962C8B-B14F-4D97-AF65-F5344CB8AC3E}">
        <p14:creationId xmlns:p14="http://schemas.microsoft.com/office/powerpoint/2010/main" val="349211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 not be intimidated</a:t>
            </a:r>
            <a:endParaRPr lang="en-GB"/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1116013" y="1628775"/>
            <a:ext cx="6950075" cy="13731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and give a talk, about any idea, no matter how insignificant it may seem to you</a:t>
            </a:r>
            <a:endParaRPr lang="en-GB" sz="2800"/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39750" y="3357563"/>
            <a:ext cx="8229600" cy="273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800" b="1">
                <a:solidFill>
                  <a:schemeClr val="hlink"/>
                </a:solidFill>
              </a:rPr>
              <a:t>Writing the paper is how you develop the idea in the first place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800"/>
              <a:t>It usually turns out to be more interesting and challenging that it seemed at first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02156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D786C-F62E-5840-997F-E734C1FC8DF5}" type="slidenum">
              <a:rPr lang="en-US"/>
              <a:pPr/>
              <a:t>60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 </a:t>
            </a:r>
            <a:r>
              <a:rPr lang="en-US" i="1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fuzzy</a:t>
            </a:r>
            <a:r>
              <a:rPr lang="en-US"/>
              <a:t> words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very, easily, actually, truly, in fact, some, thing</a:t>
            </a:r>
          </a:p>
          <a:p>
            <a:pPr>
              <a:lnSpc>
                <a:spcPct val="90000"/>
              </a:lnSpc>
            </a:pPr>
            <a:r>
              <a:rPr lang="en-US"/>
              <a:t>etc.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57200" y="3581400"/>
            <a:ext cx="78628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BAD: In comparing our algorithm with the algorithm </a:t>
            </a:r>
          </a:p>
          <a:p>
            <a:r>
              <a:rPr lang="en-US" sz="2800"/>
              <a:t>          described in reference 17, we see that ours is </a:t>
            </a:r>
          </a:p>
          <a:p>
            <a:r>
              <a:rPr lang="en-US" sz="2800"/>
              <a:t>          very fast.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457200" y="5257800"/>
            <a:ext cx="7750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BAD: In this section, we define the terms node, tree, </a:t>
            </a:r>
          </a:p>
          <a:p>
            <a:r>
              <a:rPr lang="en-US" sz="2800"/>
              <a:t>          graph, </a:t>
            </a:r>
            <a:r>
              <a:rPr lang="en-US" sz="2800">
                <a:solidFill>
                  <a:srgbClr val="800000"/>
                </a:solidFill>
              </a:rPr>
              <a:t>etc</a:t>
            </a:r>
            <a:r>
              <a:rPr lang="en-US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672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840B-BA51-6D4C-9B3B-CFAB24A9A12E}" type="slidenum">
              <a:rPr lang="en-US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Semicolon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Connects two sentences that are closely related to each other</a:t>
            </a:r>
          </a:p>
          <a:p>
            <a:r>
              <a:rPr lang="en-US"/>
              <a:t>Use a semicolon when what follows constitutes a complete sentence</a:t>
            </a:r>
          </a:p>
          <a:p>
            <a:r>
              <a:rPr lang="en-US"/>
              <a:t>When what follows is a fragment, you must use a comma or an em dash</a:t>
            </a:r>
          </a:p>
        </p:txBody>
      </p:sp>
    </p:spTree>
    <p:extLst>
      <p:ext uri="{BB962C8B-B14F-4D97-AF65-F5344CB8AC3E}">
        <p14:creationId xmlns:p14="http://schemas.microsoft.com/office/powerpoint/2010/main" val="6041224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12D90-A6CC-2745-990D-38F47766A677}" type="slidenum">
              <a:rPr lang="en-US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Semicolon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6268588" cy="2862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CAREFUL: </a:t>
            </a:r>
            <a:r>
              <a:rPr lang="en-US" dirty="0" smtClean="0"/>
              <a:t>Max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head was throbbing; Lyn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heart was sinking.</a:t>
            </a:r>
          </a:p>
          <a:p>
            <a:endParaRPr lang="en-US" dirty="0"/>
          </a:p>
          <a:p>
            <a:r>
              <a:rPr lang="en-US" dirty="0"/>
              <a:t>The semicolon implies that there is a connection between </a:t>
            </a:r>
            <a:r>
              <a:rPr lang="en-US" dirty="0" smtClean="0"/>
              <a:t>Max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</a:t>
            </a:r>
            <a:endParaRPr lang="en-US" dirty="0"/>
          </a:p>
          <a:p>
            <a:r>
              <a:rPr lang="en-US" dirty="0"/>
              <a:t>head throb and </a:t>
            </a:r>
            <a:r>
              <a:rPr lang="en-US" dirty="0" smtClean="0"/>
              <a:t>Lyn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sinking heart!!</a:t>
            </a:r>
          </a:p>
          <a:p>
            <a:endParaRPr lang="en-US" dirty="0"/>
          </a:p>
          <a:p>
            <a:r>
              <a:rPr lang="en-US" dirty="0"/>
              <a:t>BAD: Holly wanted to live on a farm with plenty of chickens;</a:t>
            </a:r>
          </a:p>
          <a:p>
            <a:r>
              <a:rPr lang="en-US" dirty="0"/>
              <a:t>           and to have a stellar career as well.</a:t>
            </a:r>
          </a:p>
          <a:p>
            <a:endParaRPr lang="en-US" dirty="0"/>
          </a:p>
          <a:p>
            <a:r>
              <a:rPr lang="en-US" dirty="0"/>
              <a:t>GOOD: This machine is difficult to use; for example, it</a:t>
            </a:r>
          </a:p>
          <a:p>
            <a:r>
              <a:rPr lang="en-US" dirty="0"/>
              <a:t>               crashes whenever you turn it on.</a:t>
            </a:r>
          </a:p>
        </p:txBody>
      </p:sp>
    </p:spTree>
    <p:extLst>
      <p:ext uri="{BB962C8B-B14F-4D97-AF65-F5344CB8AC3E}">
        <p14:creationId xmlns:p14="http://schemas.microsoft.com/office/powerpoint/2010/main" val="3580807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F469-7F01-CA42-B95B-A62167D91342}" type="slidenum">
              <a:rPr lang="en-US"/>
              <a:pPr/>
              <a:t>63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/>
              <a:t>Commas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Commas provide guidance to your reader about how to parse your sentence!</a:t>
            </a:r>
          </a:p>
          <a:p>
            <a:pPr>
              <a:lnSpc>
                <a:spcPct val="90000"/>
              </a:lnSpc>
            </a:pPr>
            <a:r>
              <a:rPr lang="en-US"/>
              <a:t>Place them wherever a speaker should pause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609600" y="3733800"/>
            <a:ext cx="73501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UGLY: Greg was worried; however he remained calm.</a:t>
            </a:r>
          </a:p>
          <a:p>
            <a:endParaRPr lang="en-US"/>
          </a:p>
          <a:p>
            <a:r>
              <a:rPr lang="en-US"/>
              <a:t>GOOD: Brendan was hungry; however, he remained calm.</a:t>
            </a:r>
          </a:p>
          <a:p>
            <a:endParaRPr lang="en-US"/>
          </a:p>
          <a:p>
            <a:r>
              <a:rPr lang="en-US"/>
              <a:t>OKAY: Lyn and Richard were still puzzled, however</a:t>
            </a:r>
          </a:p>
          <a:p>
            <a:r>
              <a:rPr lang="en-US"/>
              <a:t>many times they reread the directions for assembling the</a:t>
            </a:r>
          </a:p>
          <a:p>
            <a:r>
              <a:rPr lang="en-US"/>
              <a:t>stepper climber; however, they remained calm.</a:t>
            </a:r>
          </a:p>
        </p:txBody>
      </p:sp>
    </p:spTree>
    <p:extLst>
      <p:ext uri="{BB962C8B-B14F-4D97-AF65-F5344CB8AC3E}">
        <p14:creationId xmlns:p14="http://schemas.microsoft.com/office/powerpoint/2010/main" val="31308792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49A6-1EED-964C-8577-FD86A619EDDD}" type="slidenum">
              <a:rPr lang="en-US"/>
              <a:pPr/>
              <a:t>64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/>
              <a:t>Colon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2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The colon signifies that what follows it expands on or explains what precedes it: this sentence is an example.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Frequently a period or an em dash will also work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Use at the end of a sentence, followed by a list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7232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Lyn could tell that Red had been out hunting again: There</a:t>
            </a:r>
          </a:p>
          <a:p>
            <a:r>
              <a:rPr lang="en-US"/>
              <a:t>were three mice neatly laid out on the upstairs rug.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09600" y="5334000"/>
            <a:ext cx="59048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GOOD: This talk does not assume that you know the basics:</a:t>
            </a:r>
          </a:p>
          <a:p>
            <a:r>
              <a:rPr lang="en-US" dirty="0"/>
              <a:t>               how to form a sentence, how to use </a:t>
            </a:r>
            <a:r>
              <a:rPr lang="en-US" dirty="0" smtClean="0"/>
              <a:t>words, </a:t>
            </a:r>
            <a:r>
              <a:rPr lang="en-US" dirty="0"/>
              <a:t>and how</a:t>
            </a:r>
          </a:p>
          <a:p>
            <a:r>
              <a:rPr lang="en-US" dirty="0"/>
              <a:t>               to laugh at your mistakes.</a:t>
            </a:r>
          </a:p>
        </p:txBody>
      </p:sp>
    </p:spTree>
    <p:extLst>
      <p:ext uri="{BB962C8B-B14F-4D97-AF65-F5344CB8AC3E}">
        <p14:creationId xmlns:p14="http://schemas.microsoft.com/office/powerpoint/2010/main" val="3452020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  <p:bldP spid="68613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4273-5C32-FE45-A856-F60A8A70CA67}" type="slidenum">
              <a:rPr lang="en-US"/>
              <a:pPr/>
              <a:t>65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Every claim must be explained  </a:t>
            </a:r>
            <a:r>
              <a:rPr lang="en-US" sz="2800" b="1" u="sng" dirty="0"/>
              <a:t>and</a:t>
            </a:r>
            <a:r>
              <a:rPr lang="en-US" sz="2800" dirty="0"/>
              <a:t> substantiated  </a:t>
            </a:r>
          </a:p>
          <a:p>
            <a:r>
              <a:rPr lang="en-US" sz="2800" dirty="0"/>
              <a:t>Everything that you state is a claim</a:t>
            </a:r>
          </a:p>
          <a:p>
            <a:r>
              <a:rPr lang="en-US" sz="2800" dirty="0"/>
              <a:t>Any decent reviewer will assume that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if you </a:t>
            </a:r>
            <a:r>
              <a:rPr lang="en-US" sz="2800" dirty="0" smtClean="0"/>
              <a:t>don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/>
              <a:t>state it, you </a:t>
            </a:r>
            <a:r>
              <a:rPr lang="en-US" sz="2800" dirty="0" smtClean="0"/>
              <a:t>didn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/>
              <a:t>do it and you </a:t>
            </a:r>
            <a:r>
              <a:rPr lang="en-US" sz="2800" dirty="0" smtClean="0"/>
              <a:t>can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/>
              <a:t>handle it!</a:t>
            </a:r>
            <a:r>
              <a:rPr lang="ja-JP" altLang="en-US" sz="2800" dirty="0">
                <a:latin typeface="Arial"/>
              </a:rPr>
              <a:t>”</a:t>
            </a:r>
            <a:endParaRPr lang="en-US" sz="2800" dirty="0"/>
          </a:p>
          <a:p>
            <a:r>
              <a:rPr lang="en-US" sz="2800" dirty="0">
                <a:sym typeface="Wingdings" charset="0"/>
              </a:rPr>
              <a:t>Get a </a:t>
            </a:r>
            <a:r>
              <a:rPr lang="ja-JP" altLang="en-US" sz="2800" dirty="0">
                <a:latin typeface="Arial"/>
                <a:sym typeface="Wingdings" charset="0"/>
              </a:rPr>
              <a:t>“</a:t>
            </a:r>
            <a:r>
              <a:rPr lang="en-US" sz="2800" dirty="0">
                <a:sym typeface="Wingdings" charset="0"/>
              </a:rPr>
              <a:t>reader</a:t>
            </a:r>
            <a:r>
              <a:rPr lang="ja-JP" altLang="en-US" sz="2800" dirty="0">
                <a:latin typeface="Arial"/>
                <a:sym typeface="Wingdings" charset="0"/>
              </a:rPr>
              <a:t>”</a:t>
            </a:r>
            <a:r>
              <a:rPr lang="en-US" sz="2800" dirty="0">
                <a:sym typeface="Wingdings" charset="0"/>
              </a:rPr>
              <a:t> to read your paper</a:t>
            </a:r>
          </a:p>
          <a:p>
            <a:r>
              <a:rPr lang="en-US" sz="2800" b="1" dirty="0">
                <a:solidFill>
                  <a:srgbClr val="800000"/>
                </a:solidFill>
                <a:sym typeface="Wingdings" charset="0"/>
              </a:rPr>
              <a:t>Writing a well-written paper is a lot of work</a:t>
            </a:r>
            <a:r>
              <a:rPr lang="en-US" sz="2800" dirty="0">
                <a:sym typeface="Wingdings" charset="0"/>
              </a:rPr>
              <a:t>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291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800"/>
              <a:t>The purpose of your paper</a:t>
            </a:r>
          </a:p>
        </p:txBody>
      </p:sp>
    </p:spTree>
    <p:extLst>
      <p:ext uri="{BB962C8B-B14F-4D97-AF65-F5344CB8AC3E}">
        <p14:creationId xmlns:p14="http://schemas.microsoft.com/office/powerpoint/2010/main" val="384450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0"/>
            <a:ext cx="7793037" cy="1143000"/>
          </a:xfrm>
        </p:spPr>
        <p:txBody>
          <a:bodyPr/>
          <a:lstStyle/>
          <a:p>
            <a:r>
              <a:rPr lang="en-US" sz="3200" dirty="0"/>
              <a:t>Why </a:t>
            </a:r>
            <a:br>
              <a:rPr lang="en-US" sz="3200" dirty="0"/>
            </a:br>
            <a:r>
              <a:rPr lang="en-US" sz="3200" dirty="0"/>
              <a:t>bother?</a:t>
            </a:r>
            <a:endParaRPr lang="en-GB" sz="3200" dirty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4284663" y="1412875"/>
            <a:ext cx="4464050" cy="41116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400"/>
              <a:t>Good papers and talks are a fundamental part of research excellence</a:t>
            </a:r>
            <a:endParaRPr lang="en-GB" sz="4400"/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338455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706563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88595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065338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44725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019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1591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163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73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40000"/>
              </a:spcBef>
            </a:pPr>
            <a:r>
              <a:rPr lang="en-GB" b="1">
                <a:solidFill>
                  <a:schemeClr val="hlink"/>
                </a:solidFill>
                <a:latin typeface="Comic Sans MS" charset="0"/>
              </a:rPr>
              <a:t>Fallacy</a:t>
            </a:r>
            <a:r>
              <a:rPr lang="en-GB">
                <a:latin typeface="Comic Sans MS" charset="0"/>
              </a:rPr>
              <a:t> 	</a:t>
            </a:r>
          </a:p>
          <a:p>
            <a:pPr>
              <a:spcBef>
                <a:spcPct val="40000"/>
              </a:spcBef>
            </a:pPr>
            <a:r>
              <a:rPr lang="en-GB">
                <a:latin typeface="Comic Sans MS" charset="0"/>
              </a:rPr>
              <a:t>we write papers and give talks mainly to impress others, gain recognition, and get promoted</a:t>
            </a:r>
          </a:p>
        </p:txBody>
      </p:sp>
      <p:pic>
        <p:nvPicPr>
          <p:cNvPr id="283653" name="Picture 5" descr="com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143000"/>
            <a:ext cx="4737025" cy="567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85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Papers communicate ideas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Your goal: to infect the mind of your reader with </a:t>
            </a:r>
            <a:r>
              <a:rPr lang="en-GB" b="1">
                <a:solidFill>
                  <a:schemeClr val="hlink"/>
                </a:solidFill>
              </a:rPr>
              <a:t>your idea</a:t>
            </a:r>
            <a:r>
              <a:rPr lang="en-GB"/>
              <a:t>, like a virus</a:t>
            </a:r>
          </a:p>
          <a:p>
            <a:r>
              <a:rPr lang="en-GB"/>
              <a:t>Papers are far more durable than programs (think Mozart)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755650" y="4437063"/>
            <a:ext cx="6950075" cy="15541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200"/>
              <a:t>The greatest ideas are (literally) worthless if you keep them to yourself</a:t>
            </a:r>
            <a:endParaRPr lang="en-GB" sz="3200"/>
          </a:p>
        </p:txBody>
      </p:sp>
      <p:pic>
        <p:nvPicPr>
          <p:cNvPr id="285701" name="Picture 5" descr="MCj029348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141663"/>
            <a:ext cx="1836737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054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2975</Words>
  <Application>Microsoft Macintosh PowerPoint</Application>
  <PresentationFormat>On-screen Show (4:3)</PresentationFormat>
  <Paragraphs>446</Paragraphs>
  <Slides>65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How to Write a Research paper</vt:lpstr>
      <vt:lpstr>Writing papers is a skill</vt:lpstr>
      <vt:lpstr>Writing papers: model 1</vt:lpstr>
      <vt:lpstr>Writing papers: model 2</vt:lpstr>
      <vt:lpstr>Do not be intimidated</vt:lpstr>
      <vt:lpstr>Do not be intimidated</vt:lpstr>
      <vt:lpstr>The purpose of your paper</vt:lpstr>
      <vt:lpstr>Why  bother?</vt:lpstr>
      <vt:lpstr>Papers communicate ideas</vt:lpstr>
      <vt:lpstr>The Idea</vt:lpstr>
      <vt:lpstr>One ping</vt:lpstr>
      <vt:lpstr>The purpose of your paper is not...</vt:lpstr>
      <vt:lpstr>Your narrative flow</vt:lpstr>
      <vt:lpstr>Structure (conference paper)</vt:lpstr>
      <vt:lpstr>The abstract</vt:lpstr>
      <vt:lpstr>Example</vt:lpstr>
      <vt:lpstr>Structure</vt:lpstr>
      <vt:lpstr>The introduction (1 page)</vt:lpstr>
      <vt:lpstr>Describe the problem</vt:lpstr>
      <vt:lpstr>State your contributions</vt:lpstr>
      <vt:lpstr>State your contributions</vt:lpstr>
      <vt:lpstr>Contributions should be refutable</vt:lpstr>
      <vt:lpstr>No “rest of this paper is...”</vt:lpstr>
      <vt:lpstr>Structure</vt:lpstr>
      <vt:lpstr>No related work yet!</vt:lpstr>
      <vt:lpstr>No related work yet</vt:lpstr>
      <vt:lpstr>Structure</vt:lpstr>
      <vt:lpstr>Presenting the idea</vt:lpstr>
      <vt:lpstr>Presenting the idea</vt:lpstr>
      <vt:lpstr>Putting the reader first</vt:lpstr>
      <vt:lpstr>The payload of your paper</vt:lpstr>
      <vt:lpstr>Using examples</vt:lpstr>
      <vt:lpstr>The details: evidence </vt:lpstr>
      <vt:lpstr>Structure</vt:lpstr>
      <vt:lpstr>Related work</vt:lpstr>
      <vt:lpstr>The truth: credit is not like money</vt:lpstr>
      <vt:lpstr>Credit is not like money</vt:lpstr>
      <vt:lpstr>Structure</vt:lpstr>
      <vt:lpstr>Conclusions and further work</vt:lpstr>
      <vt:lpstr>The process of writing</vt:lpstr>
      <vt:lpstr>The process</vt:lpstr>
      <vt:lpstr>Getting help</vt:lpstr>
      <vt:lpstr>Getting expert help</vt:lpstr>
      <vt:lpstr>Listening to your reviewers</vt:lpstr>
      <vt:lpstr>Listening to your reviewers</vt:lpstr>
      <vt:lpstr>Language and style</vt:lpstr>
      <vt:lpstr>Basic stuff</vt:lpstr>
      <vt:lpstr>Visual structure</vt:lpstr>
      <vt:lpstr>Visual structure</vt:lpstr>
      <vt:lpstr>Use the active voice</vt:lpstr>
      <vt:lpstr>Passive voice is vague</vt:lpstr>
      <vt:lpstr>Active voice is stronger &amp; clearer</vt:lpstr>
      <vt:lpstr>Use present tense</vt:lpstr>
      <vt:lpstr>Use present tense</vt:lpstr>
      <vt:lpstr>Don’t change tense</vt:lpstr>
      <vt:lpstr>Use simple, direct language</vt:lpstr>
      <vt:lpstr>You MUST read each of your sentences for:</vt:lpstr>
      <vt:lpstr>Be consistent: call a spade a spade!</vt:lpstr>
      <vt:lpstr>Which vs that</vt:lpstr>
      <vt:lpstr>Avoid fuzzy words</vt:lpstr>
      <vt:lpstr>Semicolon</vt:lpstr>
      <vt:lpstr>Semicolon</vt:lpstr>
      <vt:lpstr>Commas</vt:lpstr>
      <vt:lpstr>Colon</vt:lpstr>
      <vt:lpstr>Summary</vt:lpstr>
    </vt:vector>
  </TitlesOfParts>
  <Company>University of Notre Dame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 Research paper</dc:title>
  <dc:creator>Christian Poellabauer</dc:creator>
  <cp:lastModifiedBy>Christian Poellabauer</cp:lastModifiedBy>
  <cp:revision>13</cp:revision>
  <dcterms:created xsi:type="dcterms:W3CDTF">2016-10-31T20:38:12Z</dcterms:created>
  <dcterms:modified xsi:type="dcterms:W3CDTF">2016-11-01T00:14:27Z</dcterms:modified>
</cp:coreProperties>
</file>