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58" r:id="rId4"/>
    <p:sldId id="259" r:id="rId5"/>
    <p:sldId id="272" r:id="rId6"/>
    <p:sldId id="263" r:id="rId7"/>
    <p:sldId id="278" r:id="rId8"/>
    <p:sldId id="264" r:id="rId9"/>
    <p:sldId id="279" r:id="rId10"/>
    <p:sldId id="260" r:id="rId11"/>
    <p:sldId id="280" r:id="rId12"/>
    <p:sldId id="268" r:id="rId13"/>
    <p:sldId id="261" r:id="rId14"/>
    <p:sldId id="265" r:id="rId15"/>
    <p:sldId id="266" r:id="rId16"/>
    <p:sldId id="267" r:id="rId17"/>
    <p:sldId id="269" r:id="rId18"/>
    <p:sldId id="262" r:id="rId19"/>
    <p:sldId id="271" r:id="rId20"/>
    <p:sldId id="27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autoAdjust="0"/>
    <p:restoredTop sz="94626" autoAdjust="0"/>
  </p:normalViewPr>
  <p:slideViewPr>
    <p:cSldViewPr snapToGrid="0" snapToObjects="1">
      <p:cViewPr varScale="1">
        <p:scale>
          <a:sx n="196" d="100"/>
          <a:sy n="196" d="100"/>
        </p:scale>
        <p:origin x="-105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3.wmf"/><Relationship Id="rId4" Type="http://schemas.openxmlformats.org/officeDocument/2006/relationships/image" Target="../media/image24.wmf"/><Relationship Id="rId5" Type="http://schemas.openxmlformats.org/officeDocument/2006/relationships/image" Target="../media/image25.wmf"/><Relationship Id="rId6" Type="http://schemas.openxmlformats.org/officeDocument/2006/relationships/image" Target="../media/image26.wmf"/><Relationship Id="rId7" Type="http://schemas.openxmlformats.org/officeDocument/2006/relationships/image" Target="../media/image27.wmf"/><Relationship Id="rId1" Type="http://schemas.openxmlformats.org/officeDocument/2006/relationships/image" Target="../media/image21.wmf"/><Relationship Id="rId2"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63FAF8-EBCA-DE4A-8AB3-44EA3189C3D0}" type="datetimeFigureOut">
              <a:rPr lang="en-US" smtClean="0"/>
              <a:t>11/21/16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77E341-4959-9B44-AB96-A9689E0213BA}" type="slidenum">
              <a:rPr lang="en-US" smtClean="0"/>
              <a:t>‹#›</a:t>
            </a:fld>
            <a:endParaRPr lang="en-US"/>
          </a:p>
        </p:txBody>
      </p:sp>
    </p:spTree>
    <p:extLst>
      <p:ext uri="{BB962C8B-B14F-4D97-AF65-F5344CB8AC3E}">
        <p14:creationId xmlns:p14="http://schemas.microsoft.com/office/powerpoint/2010/main" val="32917251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en-US" smtClean="0"/>
              <a:t>User account is compromised via phishing email</a:t>
            </a:r>
          </a:p>
          <a:p>
            <a:endParaRPr lang="en-US" smtClean="0"/>
          </a:p>
          <a:p>
            <a:r>
              <a:rPr lang="en-US" smtClean="0"/>
              <a:t>Need to find out: 1) on which hosts the compromised user account has used? 2) has those hosts been compromised as well? 3) What applications did that user account invoke? 4) What data file has that user account touched during the past two weeks since the user revealed his password. Admin must make sure the student/faculty’s sensitive information and intellectual property was not leaked from the network.</a:t>
            </a:r>
          </a:p>
          <a:p>
            <a:endParaRPr lang="en-US" smtClean="0"/>
          </a:p>
          <a:p>
            <a:r>
              <a:rPr lang="en-US" smtClean="0"/>
              <a:t>The admin does not know: 1)what files have been read/modified or been sent out to external hosts; 2) what applications have been run by that user account because the data is not</a:t>
            </a:r>
          </a:p>
          <a:p>
            <a:r>
              <a:rPr lang="en-US" smtClean="0"/>
              <a:t>available.</a:t>
            </a:r>
          </a:p>
          <a:p>
            <a:endParaRPr lang="en-US" smtClean="0"/>
          </a:p>
          <a:p>
            <a:endParaRPr lang="en-US" smtClean="0"/>
          </a:p>
        </p:txBody>
      </p:sp>
      <p:sp>
        <p:nvSpPr>
          <p:cNvPr id="58372" name="Slide Number Placeholder 3"/>
          <p:cNvSpPr>
            <a:spLocks noGrp="1"/>
          </p:cNvSpPr>
          <p:nvPr>
            <p:ph type="sldNum" sz="quarter" idx="5"/>
          </p:nvPr>
        </p:nvSpPr>
        <p:spPr>
          <a:noFill/>
        </p:spPr>
        <p:txBody>
          <a:bodyPr/>
          <a:lstStyle/>
          <a:p>
            <a:fld id="{B6191EFF-0A70-4AC2-928D-8129B39AAB19}" type="slidenum">
              <a:rPr lang="en-US"/>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77E341-4959-9B44-AB96-A9689E0213BA}" type="slidenum">
              <a:rPr lang="en-US" smtClean="0"/>
              <a:t>16</a:t>
            </a:fld>
            <a:endParaRPr lang="en-US"/>
          </a:p>
        </p:txBody>
      </p:sp>
    </p:spTree>
    <p:extLst>
      <p:ext uri="{BB962C8B-B14F-4D97-AF65-F5344CB8AC3E}">
        <p14:creationId xmlns:p14="http://schemas.microsoft.com/office/powerpoint/2010/main" val="1235013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We formulate the optimization problem to find the optimal equilibrium price </a:t>
            </a:r>
            <a:r>
              <a:rPr lang="en-US" i="1"/>
              <a:t>p*(S,R,P)</a:t>
            </a:r>
          </a:p>
          <a:p>
            <a:endParaRPr lang="en-US" i="1"/>
          </a:p>
          <a:p>
            <a:r>
              <a:rPr lang="en-US" i="1"/>
              <a:t>S</a:t>
            </a:r>
            <a:r>
              <a:rPr lang="en-US" i="1" baseline="-25000"/>
              <a:t>i</a:t>
            </a:r>
            <a:r>
              <a:rPr lang="en-US"/>
              <a:t>:  spectrum bandwidth request from secondary user </a:t>
            </a:r>
            <a:r>
              <a:rPr lang="en-US" i="1"/>
              <a:t>i</a:t>
            </a:r>
          </a:p>
          <a:p>
            <a:r>
              <a:rPr lang="en-US" i="1"/>
              <a:t>R</a:t>
            </a:r>
            <a:r>
              <a:rPr lang="en-US"/>
              <a:t>:  residual spectrum bandwidth</a:t>
            </a:r>
          </a:p>
          <a:p>
            <a:r>
              <a:rPr lang="en-US" i="1"/>
              <a:t>P</a:t>
            </a:r>
            <a:r>
              <a:rPr lang="en-US" i="1" baseline="-25000"/>
              <a:t>i</a:t>
            </a:r>
            <a:r>
              <a:rPr lang="en-US"/>
              <a:t>:  unit spectrum bandwidth access bid price</a:t>
            </a:r>
          </a:p>
          <a:p>
            <a:endParaRPr lang="en-US"/>
          </a:p>
          <a:p>
            <a:r>
              <a:rPr lang="en-US"/>
              <a:t>Price is determined dynamically based on the supply and demand of residual spectrum.</a:t>
            </a:r>
          </a:p>
          <a:p>
            <a:endParaRPr lang="en-US"/>
          </a:p>
          <a:p>
            <a:r>
              <a:rPr lang="en-US" b="1"/>
              <a:t>Minimize</a:t>
            </a:r>
            <a:r>
              <a:rPr lang="en-US"/>
              <a:t> the unused residual spectrum bandwidth</a:t>
            </a:r>
          </a:p>
          <a:p>
            <a:endParaRPr lang="en-US"/>
          </a:p>
          <a:p>
            <a:r>
              <a:rPr lang="en-US" b="1"/>
              <a:t>Maximize</a:t>
            </a:r>
            <a:r>
              <a:rPr lang="en-US"/>
              <a:t> the valuation of the spectrum by the secondary user </a:t>
            </a:r>
            <a:r>
              <a:rPr lang="en-US" i="1"/>
              <a:t>i</a:t>
            </a:r>
            <a:r>
              <a:rPr lang="en-US"/>
              <a:t>  (the utility surplus for using the spectrum, i.e., revenue – cost)</a:t>
            </a:r>
          </a:p>
          <a:p>
            <a:endParaRPr lang="en-US"/>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sz="2600">
                <a:solidFill>
                  <a:schemeClr val="tx1"/>
                </a:solidFill>
                <a:latin typeface="Arial" charset="0"/>
                <a:ea typeface="ＭＳ Ｐゴシック" charset="0"/>
                <a:cs typeface="Arial" charset="0"/>
              </a:defRPr>
            </a:lvl1pPr>
            <a:lvl2pPr marL="729057" indent="-280406" defTabSz="914437" eaLnBrk="0" hangingPunct="0">
              <a:defRPr sz="2600">
                <a:solidFill>
                  <a:schemeClr val="tx1"/>
                </a:solidFill>
                <a:latin typeface="Arial" charset="0"/>
                <a:ea typeface="Arial" charset="0"/>
                <a:cs typeface="Arial" charset="0"/>
              </a:defRPr>
            </a:lvl2pPr>
            <a:lvl3pPr marL="1121626" indent="-224325" defTabSz="914437" eaLnBrk="0" hangingPunct="0">
              <a:defRPr sz="2600">
                <a:solidFill>
                  <a:schemeClr val="tx1"/>
                </a:solidFill>
                <a:latin typeface="Arial" charset="0"/>
                <a:ea typeface="Arial" charset="0"/>
                <a:cs typeface="Arial" charset="0"/>
              </a:defRPr>
            </a:lvl3pPr>
            <a:lvl4pPr marL="1570276" indent="-224325" defTabSz="914437" eaLnBrk="0" hangingPunct="0">
              <a:defRPr sz="2600">
                <a:solidFill>
                  <a:schemeClr val="tx1"/>
                </a:solidFill>
                <a:latin typeface="Arial" charset="0"/>
                <a:ea typeface="Arial" charset="0"/>
                <a:cs typeface="Arial" charset="0"/>
              </a:defRPr>
            </a:lvl4pPr>
            <a:lvl5pPr marL="2018927" indent="-224325" defTabSz="914437" eaLnBrk="0" hangingPunct="0">
              <a:defRPr sz="2600">
                <a:solidFill>
                  <a:schemeClr val="tx1"/>
                </a:solidFill>
                <a:latin typeface="Arial" charset="0"/>
                <a:ea typeface="Arial" charset="0"/>
                <a:cs typeface="Arial" charset="0"/>
              </a:defRPr>
            </a:lvl5pPr>
            <a:lvl6pPr marL="2467577" indent="-224325" defTabSz="914437" eaLnBrk="0" fontAlgn="base" hangingPunct="0">
              <a:spcBef>
                <a:spcPct val="0"/>
              </a:spcBef>
              <a:spcAft>
                <a:spcPct val="0"/>
              </a:spcAft>
              <a:defRPr sz="2600">
                <a:solidFill>
                  <a:schemeClr val="tx1"/>
                </a:solidFill>
                <a:latin typeface="Arial" charset="0"/>
                <a:ea typeface="Arial" charset="0"/>
                <a:cs typeface="Arial" charset="0"/>
              </a:defRPr>
            </a:lvl6pPr>
            <a:lvl7pPr marL="2916227" indent="-224325" defTabSz="914437" eaLnBrk="0" fontAlgn="base" hangingPunct="0">
              <a:spcBef>
                <a:spcPct val="0"/>
              </a:spcBef>
              <a:spcAft>
                <a:spcPct val="0"/>
              </a:spcAft>
              <a:defRPr sz="2600">
                <a:solidFill>
                  <a:schemeClr val="tx1"/>
                </a:solidFill>
                <a:latin typeface="Arial" charset="0"/>
                <a:ea typeface="Arial" charset="0"/>
                <a:cs typeface="Arial" charset="0"/>
              </a:defRPr>
            </a:lvl7pPr>
            <a:lvl8pPr marL="3364878" indent="-224325" defTabSz="914437" eaLnBrk="0" fontAlgn="base" hangingPunct="0">
              <a:spcBef>
                <a:spcPct val="0"/>
              </a:spcBef>
              <a:spcAft>
                <a:spcPct val="0"/>
              </a:spcAft>
              <a:defRPr sz="2600">
                <a:solidFill>
                  <a:schemeClr val="tx1"/>
                </a:solidFill>
                <a:latin typeface="Arial" charset="0"/>
                <a:ea typeface="Arial" charset="0"/>
                <a:cs typeface="Arial" charset="0"/>
              </a:defRPr>
            </a:lvl8pPr>
            <a:lvl9pPr marL="3813528" indent="-224325" defTabSz="914437" eaLnBrk="0" fontAlgn="base" hangingPunct="0">
              <a:spcBef>
                <a:spcPct val="0"/>
              </a:spcBef>
              <a:spcAft>
                <a:spcPct val="0"/>
              </a:spcAft>
              <a:defRPr sz="2600">
                <a:solidFill>
                  <a:schemeClr val="tx1"/>
                </a:solidFill>
                <a:latin typeface="Arial" charset="0"/>
                <a:ea typeface="Arial" charset="0"/>
                <a:cs typeface="Arial" charset="0"/>
              </a:defRPr>
            </a:lvl9pPr>
          </a:lstStyle>
          <a:p>
            <a:pPr eaLnBrk="1" hangingPunct="1"/>
            <a:fld id="{81846B5F-46DD-7648-A45F-F529F1730CD4}" type="slidenum">
              <a:rPr lang="en-US" sz="1300"/>
              <a:pPr eaLnBrk="1" hangingPunct="1"/>
              <a:t>17</a:t>
            </a:fld>
            <a:endParaRPr lang="en-US"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dirty="0" smtClean="0"/>
              <a:t>Six distance metrics: MCS-based, GED-based, edge-weighted GED based, and then for each metric a median graph (taking the medians of edge weights of all graphs) was computed over a sliding time window of 5 days and was used to compare against rather than immediate previous graphs.</a:t>
            </a:r>
          </a:p>
          <a:p>
            <a:endParaRPr lang="en-US" dirty="0" smtClean="0"/>
          </a:p>
          <a:p>
            <a:r>
              <a:rPr lang="en-US" dirty="0" smtClean="0"/>
              <a:t>What are the main causes behind spikes of changes in day 14 and 15?</a:t>
            </a:r>
          </a:p>
          <a:p>
            <a:endParaRPr lang="en-US" dirty="0" smtClean="0"/>
          </a:p>
          <a:p>
            <a:r>
              <a:rPr lang="en-US" dirty="0" smtClean="0"/>
              <a:t>Is network state after day 15 moving back to that before day 14, or moving further away?</a:t>
            </a:r>
          </a:p>
        </p:txBody>
      </p:sp>
      <p:sp>
        <p:nvSpPr>
          <p:cNvPr id="4" name="Slide Number Placeholder 3"/>
          <p:cNvSpPr>
            <a:spLocks noGrp="1"/>
          </p:cNvSpPr>
          <p:nvPr>
            <p:ph type="sldNum" sz="quarter" idx="5"/>
          </p:nvPr>
        </p:nvSpPr>
        <p:spPr/>
        <p:txBody>
          <a:bodyPr/>
          <a:lstStyle/>
          <a:p>
            <a:fld id="{846C673E-9719-4DD7-A05B-DF5A0955A3F3}" type="slidenum">
              <a:rPr lang="en-US"/>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B169D2-0358-5C40-B831-2713A6C31132}" type="datetimeFigureOut">
              <a:rPr lang="en-US" smtClean="0"/>
              <a:t>11/21/16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8AD98-2A1D-DA4D-8886-174521E95510}" type="slidenum">
              <a:rPr lang="en-US" smtClean="0"/>
              <a:t>‹#›</a:t>
            </a:fld>
            <a:endParaRPr lang="en-US"/>
          </a:p>
        </p:txBody>
      </p:sp>
    </p:spTree>
    <p:extLst>
      <p:ext uri="{BB962C8B-B14F-4D97-AF65-F5344CB8AC3E}">
        <p14:creationId xmlns:p14="http://schemas.microsoft.com/office/powerpoint/2010/main" val="644334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B169D2-0358-5C40-B831-2713A6C31132}" type="datetimeFigureOut">
              <a:rPr lang="en-US" smtClean="0"/>
              <a:t>11/21/16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8AD98-2A1D-DA4D-8886-174521E95510}" type="slidenum">
              <a:rPr lang="en-US" smtClean="0"/>
              <a:t>‹#›</a:t>
            </a:fld>
            <a:endParaRPr lang="en-US"/>
          </a:p>
        </p:txBody>
      </p:sp>
    </p:spTree>
    <p:extLst>
      <p:ext uri="{BB962C8B-B14F-4D97-AF65-F5344CB8AC3E}">
        <p14:creationId xmlns:p14="http://schemas.microsoft.com/office/powerpoint/2010/main" val="4212946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B169D2-0358-5C40-B831-2713A6C31132}" type="datetimeFigureOut">
              <a:rPr lang="en-US" smtClean="0"/>
              <a:t>11/21/16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8AD98-2A1D-DA4D-8886-174521E95510}" type="slidenum">
              <a:rPr lang="en-US" smtClean="0"/>
              <a:t>‹#›</a:t>
            </a:fld>
            <a:endParaRPr lang="en-US"/>
          </a:p>
        </p:txBody>
      </p:sp>
    </p:spTree>
    <p:extLst>
      <p:ext uri="{BB962C8B-B14F-4D97-AF65-F5344CB8AC3E}">
        <p14:creationId xmlns:p14="http://schemas.microsoft.com/office/powerpoint/2010/main" val="1694152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pic>
        <p:nvPicPr>
          <p:cNvPr id="4" name="Picture 3" descr="18% logo.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07782" y="-2357438"/>
            <a:ext cx="6914947" cy="6858000"/>
          </a:xfrm>
          <a:prstGeom prst="rect">
            <a:avLst/>
          </a:prstGeom>
        </p:spPr>
      </p:pic>
      <p:sp>
        <p:nvSpPr>
          <p:cNvPr id="6" name="Title 1"/>
          <p:cNvSpPr>
            <a:spLocks noGrp="1"/>
          </p:cNvSpPr>
          <p:nvPr>
            <p:ph type="title"/>
          </p:nvPr>
        </p:nvSpPr>
        <p:spPr>
          <a:xfrm>
            <a:off x="500063" y="482203"/>
            <a:ext cx="6161484" cy="535781"/>
          </a:xfrm>
          <a:prstGeom prst="rect">
            <a:avLst/>
          </a:prstGeom>
        </p:spPr>
        <p:txBody>
          <a:bodyPr/>
          <a:lstStyle>
            <a:lvl1pPr algn="l">
              <a:defRPr sz="3800"/>
            </a:lvl1pPr>
          </a:lstStyle>
          <a:p>
            <a:r>
              <a:rPr lang="en-US" dirty="0" smtClean="0"/>
              <a:t>Click to edit Master title style</a:t>
            </a:r>
            <a:endParaRPr lang="en-US" dirty="0"/>
          </a:p>
        </p:txBody>
      </p:sp>
    </p:spTree>
    <p:extLst>
      <p:ext uri="{BB962C8B-B14F-4D97-AF65-F5344CB8AC3E}">
        <p14:creationId xmlns:p14="http://schemas.microsoft.com/office/powerpoint/2010/main" val="957172343"/>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B169D2-0358-5C40-B831-2713A6C31132}" type="datetimeFigureOut">
              <a:rPr lang="en-US" smtClean="0"/>
              <a:t>11/21/16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8AD98-2A1D-DA4D-8886-174521E95510}" type="slidenum">
              <a:rPr lang="en-US" smtClean="0"/>
              <a:t>‹#›</a:t>
            </a:fld>
            <a:endParaRPr lang="en-US"/>
          </a:p>
        </p:txBody>
      </p:sp>
    </p:spTree>
    <p:extLst>
      <p:ext uri="{BB962C8B-B14F-4D97-AF65-F5344CB8AC3E}">
        <p14:creationId xmlns:p14="http://schemas.microsoft.com/office/powerpoint/2010/main" val="874111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B169D2-0358-5C40-B831-2713A6C31132}" type="datetimeFigureOut">
              <a:rPr lang="en-US" smtClean="0"/>
              <a:t>11/21/16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8AD98-2A1D-DA4D-8886-174521E95510}" type="slidenum">
              <a:rPr lang="en-US" smtClean="0"/>
              <a:t>‹#›</a:t>
            </a:fld>
            <a:endParaRPr lang="en-US"/>
          </a:p>
        </p:txBody>
      </p:sp>
    </p:spTree>
    <p:extLst>
      <p:ext uri="{BB962C8B-B14F-4D97-AF65-F5344CB8AC3E}">
        <p14:creationId xmlns:p14="http://schemas.microsoft.com/office/powerpoint/2010/main" val="3286827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B169D2-0358-5C40-B831-2713A6C31132}" type="datetimeFigureOut">
              <a:rPr lang="en-US" smtClean="0"/>
              <a:t>11/21/16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F8AD98-2A1D-DA4D-8886-174521E95510}" type="slidenum">
              <a:rPr lang="en-US" smtClean="0"/>
              <a:t>‹#›</a:t>
            </a:fld>
            <a:endParaRPr lang="en-US"/>
          </a:p>
        </p:txBody>
      </p:sp>
    </p:spTree>
    <p:extLst>
      <p:ext uri="{BB962C8B-B14F-4D97-AF65-F5344CB8AC3E}">
        <p14:creationId xmlns:p14="http://schemas.microsoft.com/office/powerpoint/2010/main" val="2722748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B169D2-0358-5C40-B831-2713A6C31132}" type="datetimeFigureOut">
              <a:rPr lang="en-US" smtClean="0"/>
              <a:t>11/21/16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F8AD98-2A1D-DA4D-8886-174521E95510}" type="slidenum">
              <a:rPr lang="en-US" smtClean="0"/>
              <a:t>‹#›</a:t>
            </a:fld>
            <a:endParaRPr lang="en-US"/>
          </a:p>
        </p:txBody>
      </p:sp>
    </p:spTree>
    <p:extLst>
      <p:ext uri="{BB962C8B-B14F-4D97-AF65-F5344CB8AC3E}">
        <p14:creationId xmlns:p14="http://schemas.microsoft.com/office/powerpoint/2010/main" val="817505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B169D2-0358-5C40-B831-2713A6C31132}" type="datetimeFigureOut">
              <a:rPr lang="en-US" smtClean="0"/>
              <a:t>11/21/16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F8AD98-2A1D-DA4D-8886-174521E95510}" type="slidenum">
              <a:rPr lang="en-US" smtClean="0"/>
              <a:t>‹#›</a:t>
            </a:fld>
            <a:endParaRPr lang="en-US"/>
          </a:p>
        </p:txBody>
      </p:sp>
    </p:spTree>
    <p:extLst>
      <p:ext uri="{BB962C8B-B14F-4D97-AF65-F5344CB8AC3E}">
        <p14:creationId xmlns:p14="http://schemas.microsoft.com/office/powerpoint/2010/main" val="982215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B169D2-0358-5C40-B831-2713A6C31132}" type="datetimeFigureOut">
              <a:rPr lang="en-US" smtClean="0"/>
              <a:t>11/21/16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F8AD98-2A1D-DA4D-8886-174521E95510}" type="slidenum">
              <a:rPr lang="en-US" smtClean="0"/>
              <a:t>‹#›</a:t>
            </a:fld>
            <a:endParaRPr lang="en-US"/>
          </a:p>
        </p:txBody>
      </p:sp>
    </p:spTree>
    <p:extLst>
      <p:ext uri="{BB962C8B-B14F-4D97-AF65-F5344CB8AC3E}">
        <p14:creationId xmlns:p14="http://schemas.microsoft.com/office/powerpoint/2010/main" val="3376800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B169D2-0358-5C40-B831-2713A6C31132}" type="datetimeFigureOut">
              <a:rPr lang="en-US" smtClean="0"/>
              <a:t>11/21/16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F8AD98-2A1D-DA4D-8886-174521E95510}" type="slidenum">
              <a:rPr lang="en-US" smtClean="0"/>
              <a:t>‹#›</a:t>
            </a:fld>
            <a:endParaRPr lang="en-US"/>
          </a:p>
        </p:txBody>
      </p:sp>
    </p:spTree>
    <p:extLst>
      <p:ext uri="{BB962C8B-B14F-4D97-AF65-F5344CB8AC3E}">
        <p14:creationId xmlns:p14="http://schemas.microsoft.com/office/powerpoint/2010/main" val="445302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B169D2-0358-5C40-B831-2713A6C31132}" type="datetimeFigureOut">
              <a:rPr lang="en-US" smtClean="0"/>
              <a:t>11/21/16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F8AD98-2A1D-DA4D-8886-174521E95510}" type="slidenum">
              <a:rPr lang="en-US" smtClean="0"/>
              <a:t>‹#›</a:t>
            </a:fld>
            <a:endParaRPr lang="en-US"/>
          </a:p>
        </p:txBody>
      </p:sp>
    </p:spTree>
    <p:extLst>
      <p:ext uri="{BB962C8B-B14F-4D97-AF65-F5344CB8AC3E}">
        <p14:creationId xmlns:p14="http://schemas.microsoft.com/office/powerpoint/2010/main" val="19876098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B169D2-0358-5C40-B831-2713A6C31132}" type="datetimeFigureOut">
              <a:rPr lang="en-US" smtClean="0"/>
              <a:t>11/21/16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F8AD98-2A1D-DA4D-8886-174521E95510}" type="slidenum">
              <a:rPr lang="en-US" smtClean="0"/>
              <a:t>‹#›</a:t>
            </a:fld>
            <a:endParaRPr lang="en-US"/>
          </a:p>
        </p:txBody>
      </p:sp>
    </p:spTree>
    <p:extLst>
      <p:ext uri="{BB962C8B-B14F-4D97-AF65-F5344CB8AC3E}">
        <p14:creationId xmlns:p14="http://schemas.microsoft.com/office/powerpoint/2010/main" val="516884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wmf"/><Relationship Id="rId15" Type="http://schemas.openxmlformats.org/officeDocument/2006/relationships/image" Target="../media/image18.wmf"/><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wmf"/><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wmf"/><Relationship Id="rId9" Type="http://schemas.openxmlformats.org/officeDocument/2006/relationships/image" Target="../media/image12.png"/><Relationship Id="rId10"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11" Type="http://schemas.openxmlformats.org/officeDocument/2006/relationships/image" Target="../media/image24.wmf"/><Relationship Id="rId12" Type="http://schemas.openxmlformats.org/officeDocument/2006/relationships/oleObject" Target="../embeddings/oleObject5.bin"/><Relationship Id="rId13" Type="http://schemas.openxmlformats.org/officeDocument/2006/relationships/image" Target="../media/image25.wmf"/><Relationship Id="rId14" Type="http://schemas.openxmlformats.org/officeDocument/2006/relationships/oleObject" Target="../embeddings/oleObject6.bin"/><Relationship Id="rId15" Type="http://schemas.openxmlformats.org/officeDocument/2006/relationships/image" Target="../media/image26.wmf"/><Relationship Id="rId16" Type="http://schemas.openxmlformats.org/officeDocument/2006/relationships/oleObject" Target="../embeddings/oleObject7.bin"/><Relationship Id="rId17" Type="http://schemas.openxmlformats.org/officeDocument/2006/relationships/image" Target="../media/image27.w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21.wmf"/><Relationship Id="rId6" Type="http://schemas.openxmlformats.org/officeDocument/2006/relationships/oleObject" Target="../embeddings/oleObject2.bin"/><Relationship Id="rId7" Type="http://schemas.openxmlformats.org/officeDocument/2006/relationships/image" Target="../media/image22.wmf"/><Relationship Id="rId8" Type="http://schemas.openxmlformats.org/officeDocument/2006/relationships/oleObject" Target="../embeddings/oleObject3.bin"/><Relationship Id="rId9" Type="http://schemas.openxmlformats.org/officeDocument/2006/relationships/image" Target="../media/image23.wmf"/><Relationship Id="rId10"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1945"/>
            <a:ext cx="7772400" cy="1470025"/>
          </a:xfrm>
        </p:spPr>
        <p:txBody>
          <a:bodyPr/>
          <a:lstStyle/>
          <a:p>
            <a:r>
              <a:rPr lang="en-US" b="1" dirty="0" smtClean="0"/>
              <a:t>Project Presentation Notes</a:t>
            </a:r>
            <a:endParaRPr lang="en-US" b="1" dirty="0"/>
          </a:p>
        </p:txBody>
      </p:sp>
      <p:sp>
        <p:nvSpPr>
          <p:cNvPr id="3" name="Subtitle 2"/>
          <p:cNvSpPr>
            <a:spLocks noGrp="1"/>
          </p:cNvSpPr>
          <p:nvPr>
            <p:ph type="subTitle" idx="1"/>
          </p:nvPr>
        </p:nvSpPr>
        <p:spPr/>
        <p:txBody>
          <a:bodyPr/>
          <a:lstStyle/>
          <a:p>
            <a:r>
              <a:rPr lang="en-US" dirty="0" smtClean="0"/>
              <a:t>Who Are You</a:t>
            </a:r>
          </a:p>
          <a:p>
            <a:r>
              <a:rPr lang="en-US" dirty="0" smtClean="0"/>
              <a:t>Affiliation is Key</a:t>
            </a:r>
            <a:endParaRPr lang="en-US" dirty="0"/>
          </a:p>
        </p:txBody>
      </p:sp>
      <p:pic>
        <p:nvPicPr>
          <p:cNvPr id="4" name="Picture 3" descr="500px-NotreDameSeal.svg.png"/>
          <p:cNvPicPr>
            <a:picLocks noChangeAspect="1"/>
          </p:cNvPicPr>
          <p:nvPr/>
        </p:nvPicPr>
        <p:blipFill>
          <a:blip r:embed="rId2" cstate="print"/>
          <a:srcRect/>
          <a:stretch>
            <a:fillRect/>
          </a:stretch>
        </p:blipFill>
        <p:spPr bwMode="auto">
          <a:xfrm>
            <a:off x="3749040" y="1894840"/>
            <a:ext cx="1524000" cy="1524000"/>
          </a:xfrm>
          <a:prstGeom prst="rect">
            <a:avLst/>
          </a:prstGeom>
          <a:noFill/>
          <a:ln w="9525">
            <a:noFill/>
            <a:miter lim="800000"/>
            <a:headEnd/>
            <a:tailEnd/>
          </a:ln>
        </p:spPr>
      </p:pic>
      <p:grpSp>
        <p:nvGrpSpPr>
          <p:cNvPr id="8" name="Group 7"/>
          <p:cNvGrpSpPr/>
          <p:nvPr/>
        </p:nvGrpSpPr>
        <p:grpSpPr>
          <a:xfrm>
            <a:off x="6146800" y="4246880"/>
            <a:ext cx="2907404" cy="1066800"/>
            <a:chOff x="6146800" y="4246880"/>
            <a:chExt cx="2907404" cy="1066800"/>
          </a:xfrm>
        </p:grpSpPr>
        <p:cxnSp>
          <p:nvCxnSpPr>
            <p:cNvPr id="6" name="Straight Arrow Connector 5"/>
            <p:cNvCxnSpPr/>
            <p:nvPr/>
          </p:nvCxnSpPr>
          <p:spPr>
            <a:xfrm flipH="1" flipV="1">
              <a:off x="6146800" y="4714240"/>
              <a:ext cx="1910080" cy="5994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7061200" y="4246880"/>
              <a:ext cx="1993004" cy="646331"/>
            </a:xfrm>
            <a:prstGeom prst="rect">
              <a:avLst/>
            </a:prstGeom>
            <a:noFill/>
          </p:spPr>
          <p:txBody>
            <a:bodyPr wrap="none" rtlCol="0">
              <a:spAutoFit/>
            </a:bodyPr>
            <a:lstStyle/>
            <a:p>
              <a:r>
                <a:rPr lang="en-US" dirty="0" smtClean="0"/>
                <a:t>Is grey on white</a:t>
              </a:r>
            </a:p>
            <a:p>
              <a:r>
                <a:rPr lang="en-US" dirty="0" smtClean="0"/>
                <a:t>really a good idea?</a:t>
              </a:r>
              <a:endParaRPr lang="en-US" dirty="0"/>
            </a:p>
          </p:txBody>
        </p:sp>
      </p:grpSp>
      <p:grpSp>
        <p:nvGrpSpPr>
          <p:cNvPr id="12" name="Group 11"/>
          <p:cNvGrpSpPr/>
          <p:nvPr/>
        </p:nvGrpSpPr>
        <p:grpSpPr>
          <a:xfrm>
            <a:off x="5273040" y="2204720"/>
            <a:ext cx="3603105" cy="538480"/>
            <a:chOff x="5273040" y="2204720"/>
            <a:chExt cx="3603105" cy="538480"/>
          </a:xfrm>
        </p:grpSpPr>
        <p:cxnSp>
          <p:nvCxnSpPr>
            <p:cNvPr id="10" name="Straight Arrow Connector 9"/>
            <p:cNvCxnSpPr/>
            <p:nvPr/>
          </p:nvCxnSpPr>
          <p:spPr>
            <a:xfrm flipH="1">
              <a:off x="5273040" y="2204720"/>
              <a:ext cx="1564640" cy="2946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146800" y="2373868"/>
              <a:ext cx="2729345" cy="369332"/>
            </a:xfrm>
            <a:prstGeom prst="rect">
              <a:avLst/>
            </a:prstGeom>
            <a:noFill/>
          </p:spPr>
          <p:txBody>
            <a:bodyPr wrap="none" rtlCol="0">
              <a:spAutoFit/>
            </a:bodyPr>
            <a:lstStyle/>
            <a:p>
              <a:r>
                <a:rPr lang="en-US" dirty="0" smtClean="0"/>
                <a:t>Logo / identifier for project</a:t>
              </a:r>
              <a:endParaRPr lang="en-US" dirty="0"/>
            </a:p>
          </p:txBody>
        </p:sp>
      </p:grpSp>
    </p:spTree>
    <p:extLst>
      <p:ext uri="{BB962C8B-B14F-4D97-AF65-F5344CB8AC3E}">
        <p14:creationId xmlns:p14="http://schemas.microsoft.com/office/powerpoint/2010/main" val="16974674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Premise</a:t>
            </a:r>
            <a:endParaRPr lang="en-US" dirty="0"/>
          </a:p>
        </p:txBody>
      </p:sp>
      <p:sp>
        <p:nvSpPr>
          <p:cNvPr id="4" name="TextBox 3"/>
          <p:cNvSpPr txBox="1"/>
          <p:nvPr/>
        </p:nvSpPr>
        <p:spPr>
          <a:xfrm>
            <a:off x="304800" y="2819400"/>
            <a:ext cx="8322151" cy="830997"/>
          </a:xfrm>
          <a:prstGeom prst="rect">
            <a:avLst/>
          </a:prstGeom>
          <a:noFill/>
        </p:spPr>
        <p:txBody>
          <a:bodyPr wrap="none" rtlCol="0">
            <a:spAutoFit/>
          </a:bodyPr>
          <a:lstStyle/>
          <a:p>
            <a:pPr algn="ctr"/>
            <a:r>
              <a:rPr lang="en-US" sz="2400" dirty="0" smtClean="0"/>
              <a:t>The modern </a:t>
            </a:r>
            <a:r>
              <a:rPr lang="en-US" sz="2400" b="1" dirty="0" smtClean="0"/>
              <a:t>digital spelunking </a:t>
            </a:r>
            <a:r>
              <a:rPr lang="en-US" sz="2400" dirty="0" smtClean="0"/>
              <a:t>that typifies system management </a:t>
            </a:r>
          </a:p>
          <a:p>
            <a:pPr algn="ctr"/>
            <a:r>
              <a:rPr lang="en-US" sz="2400" dirty="0" smtClean="0"/>
              <a:t>is untenable in the face of increasing system </a:t>
            </a:r>
            <a:r>
              <a:rPr lang="en-US" sz="2400" b="1" dirty="0" smtClean="0"/>
              <a:t>scale</a:t>
            </a:r>
            <a:r>
              <a:rPr lang="en-US" sz="2400" dirty="0" smtClean="0"/>
              <a:t>.</a:t>
            </a:r>
            <a:endParaRPr lang="en-US" sz="2400" dirty="0"/>
          </a:p>
        </p:txBody>
      </p:sp>
      <p:sp>
        <p:nvSpPr>
          <p:cNvPr id="5" name="TextBox 4"/>
          <p:cNvSpPr txBox="1"/>
          <p:nvPr/>
        </p:nvSpPr>
        <p:spPr>
          <a:xfrm>
            <a:off x="228600" y="4191000"/>
            <a:ext cx="8581259" cy="830997"/>
          </a:xfrm>
          <a:prstGeom prst="rect">
            <a:avLst/>
          </a:prstGeom>
          <a:noFill/>
        </p:spPr>
        <p:txBody>
          <a:bodyPr wrap="none" rtlCol="0">
            <a:spAutoFit/>
          </a:bodyPr>
          <a:lstStyle/>
          <a:p>
            <a:pPr algn="ctr"/>
            <a:r>
              <a:rPr lang="en-US" sz="2400" dirty="0" smtClean="0"/>
              <a:t>Furthermore, </a:t>
            </a:r>
            <a:r>
              <a:rPr lang="en-US" sz="2400" b="1" dirty="0" smtClean="0"/>
              <a:t>limited resources</a:t>
            </a:r>
            <a:r>
              <a:rPr lang="en-US" sz="2400" dirty="0" smtClean="0"/>
              <a:t> are choking on nearly </a:t>
            </a:r>
            <a:r>
              <a:rPr lang="en-US" sz="2400" b="1" dirty="0" smtClean="0"/>
              <a:t>useless data </a:t>
            </a:r>
          </a:p>
          <a:p>
            <a:pPr algn="ctr"/>
            <a:r>
              <a:rPr lang="en-US" sz="2400" dirty="0" smtClean="0"/>
              <a:t>without providing insight to the </a:t>
            </a:r>
            <a:r>
              <a:rPr lang="en-US" sz="2400" b="1" dirty="0" smtClean="0"/>
              <a:t>network “system” behavior</a:t>
            </a:r>
            <a:r>
              <a:rPr lang="en-US" sz="2400" dirty="0" smtClean="0"/>
              <a:t>. </a:t>
            </a:r>
            <a:endParaRPr lang="en-US" sz="2400" dirty="0"/>
          </a:p>
        </p:txBody>
      </p:sp>
      <p:sp>
        <p:nvSpPr>
          <p:cNvPr id="6" name="TextBox 5"/>
          <p:cNvSpPr txBox="1"/>
          <p:nvPr/>
        </p:nvSpPr>
        <p:spPr>
          <a:xfrm>
            <a:off x="582350" y="1524000"/>
            <a:ext cx="7284045" cy="830997"/>
          </a:xfrm>
          <a:prstGeom prst="rect">
            <a:avLst/>
          </a:prstGeom>
          <a:noFill/>
        </p:spPr>
        <p:txBody>
          <a:bodyPr wrap="none" rtlCol="0">
            <a:spAutoFit/>
          </a:bodyPr>
          <a:lstStyle/>
          <a:p>
            <a:pPr algn="ctr"/>
            <a:r>
              <a:rPr lang="en-US" sz="2400" dirty="0" smtClean="0"/>
              <a:t>Management during operations is often an after-thought</a:t>
            </a:r>
          </a:p>
          <a:p>
            <a:pPr algn="ctr"/>
            <a:r>
              <a:rPr lang="en-US" sz="2400" dirty="0" smtClean="0"/>
              <a:t>of system design, not a first order property.  </a:t>
            </a:r>
          </a:p>
        </p:txBody>
      </p:sp>
      <p:sp>
        <p:nvSpPr>
          <p:cNvPr id="7" name="TextBox 6"/>
          <p:cNvSpPr txBox="1"/>
          <p:nvPr/>
        </p:nvSpPr>
        <p:spPr>
          <a:xfrm>
            <a:off x="152400" y="5791200"/>
            <a:ext cx="5220212" cy="461665"/>
          </a:xfrm>
          <a:prstGeom prst="rect">
            <a:avLst/>
          </a:prstGeom>
          <a:noFill/>
        </p:spPr>
        <p:txBody>
          <a:bodyPr wrap="none" rtlCol="0">
            <a:spAutoFit/>
          </a:bodyPr>
          <a:lstStyle/>
          <a:p>
            <a:r>
              <a:rPr lang="en-US" sz="2400" dirty="0" smtClean="0"/>
              <a:t>How do we better enable management?</a:t>
            </a:r>
            <a:endParaRPr lang="en-US" sz="2400" dirty="0"/>
          </a:p>
        </p:txBody>
      </p:sp>
      <p:sp>
        <p:nvSpPr>
          <p:cNvPr id="8" name="TextBox 7"/>
          <p:cNvSpPr txBox="1"/>
          <p:nvPr/>
        </p:nvSpPr>
        <p:spPr>
          <a:xfrm>
            <a:off x="6781800" y="5791200"/>
            <a:ext cx="1472391" cy="461665"/>
          </a:xfrm>
          <a:prstGeom prst="rect">
            <a:avLst/>
          </a:prstGeom>
          <a:noFill/>
        </p:spPr>
        <p:txBody>
          <a:bodyPr wrap="none" rtlCol="0">
            <a:spAutoFit/>
          </a:bodyPr>
          <a:lstStyle/>
          <a:p>
            <a:r>
              <a:rPr lang="en-US" sz="2400" b="1" dirty="0" smtClean="0"/>
              <a:t>Lockdown</a:t>
            </a:r>
            <a:endParaRPr lang="en-US" sz="2400" b="1" dirty="0"/>
          </a:p>
        </p:txBody>
      </p:sp>
      <p:sp>
        <p:nvSpPr>
          <p:cNvPr id="3" name="TextBox 2"/>
          <p:cNvSpPr txBox="1"/>
          <p:nvPr/>
        </p:nvSpPr>
        <p:spPr>
          <a:xfrm>
            <a:off x="0" y="13028"/>
            <a:ext cx="1455797" cy="523220"/>
          </a:xfrm>
          <a:prstGeom prst="rect">
            <a:avLst/>
          </a:prstGeom>
          <a:noFill/>
        </p:spPr>
        <p:txBody>
          <a:bodyPr wrap="none" rtlCol="0">
            <a:spAutoFit/>
          </a:bodyPr>
          <a:lstStyle/>
          <a:p>
            <a:r>
              <a:rPr lang="en-US" sz="2800" b="1" dirty="0" smtClean="0"/>
              <a:t>Example</a:t>
            </a:r>
            <a:endParaRPr lang="en-US" sz="2800" b="1" dirty="0"/>
          </a:p>
        </p:txBody>
      </p:sp>
    </p:spTree>
    <p:extLst>
      <p:ext uri="{BB962C8B-B14F-4D97-AF65-F5344CB8AC3E}">
        <p14:creationId xmlns:p14="http://schemas.microsoft.com/office/powerpoint/2010/main" val="33138636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482203"/>
            <a:ext cx="7822406" cy="535781"/>
          </a:xfrm>
        </p:spPr>
        <p:txBody>
          <a:bodyPr>
            <a:normAutofit fontScale="90000"/>
          </a:bodyPr>
          <a:lstStyle/>
          <a:p>
            <a:r>
              <a:rPr lang="en-US" dirty="0" smtClean="0"/>
              <a:t>What if We Could Measure It?</a:t>
            </a:r>
            <a:endParaRPr lang="en-US" dirty="0"/>
          </a:p>
        </p:txBody>
      </p:sp>
      <p:sp>
        <p:nvSpPr>
          <p:cNvPr id="3" name="TextBox 2"/>
          <p:cNvSpPr txBox="1"/>
          <p:nvPr/>
        </p:nvSpPr>
        <p:spPr>
          <a:xfrm>
            <a:off x="1219165" y="2000246"/>
            <a:ext cx="1596761" cy="454451"/>
          </a:xfrm>
          <a:prstGeom prst="rect">
            <a:avLst/>
          </a:prstGeom>
          <a:noFill/>
        </p:spPr>
        <p:txBody>
          <a:bodyPr wrap="none" lIns="64291" tIns="32146" rIns="64291" bIns="32146" rtlCol="0">
            <a:spAutoFit/>
          </a:bodyPr>
          <a:lstStyle/>
          <a:p>
            <a:r>
              <a:rPr lang="en-US" sz="2500" b="1" dirty="0"/>
              <a:t>P</a:t>
            </a:r>
            <a:r>
              <a:rPr lang="en-US" sz="2500" dirty="0"/>
              <a:t>revalence</a:t>
            </a:r>
          </a:p>
        </p:txBody>
      </p:sp>
      <p:sp>
        <p:nvSpPr>
          <p:cNvPr id="4" name="TextBox 3"/>
          <p:cNvSpPr txBox="1"/>
          <p:nvPr/>
        </p:nvSpPr>
        <p:spPr>
          <a:xfrm>
            <a:off x="3579361" y="1893090"/>
            <a:ext cx="4186811" cy="843981"/>
          </a:xfrm>
          <a:prstGeom prst="rect">
            <a:avLst/>
          </a:prstGeom>
          <a:noFill/>
        </p:spPr>
        <p:txBody>
          <a:bodyPr wrap="none" lIns="64291" tIns="32146" rIns="64291" bIns="32146" rtlCol="0">
            <a:spAutoFit/>
          </a:bodyPr>
          <a:lstStyle/>
          <a:p>
            <a:r>
              <a:rPr lang="en-US" sz="2500" dirty="0"/>
              <a:t>How often do we see nodes in</a:t>
            </a:r>
          </a:p>
          <a:p>
            <a:r>
              <a:rPr lang="en-US" sz="2500" dirty="0"/>
              <a:t>close proximity?</a:t>
            </a:r>
          </a:p>
        </p:txBody>
      </p:sp>
      <p:sp>
        <p:nvSpPr>
          <p:cNvPr id="5" name="TextBox 4"/>
          <p:cNvSpPr txBox="1"/>
          <p:nvPr/>
        </p:nvSpPr>
        <p:spPr>
          <a:xfrm>
            <a:off x="1416118" y="3178964"/>
            <a:ext cx="1202854" cy="454451"/>
          </a:xfrm>
          <a:prstGeom prst="rect">
            <a:avLst/>
          </a:prstGeom>
          <a:noFill/>
        </p:spPr>
        <p:txBody>
          <a:bodyPr wrap="none" lIns="64291" tIns="32146" rIns="64291" bIns="32146" rtlCol="0">
            <a:spAutoFit/>
          </a:bodyPr>
          <a:lstStyle/>
          <a:p>
            <a:r>
              <a:rPr lang="en-US" sz="2500" b="1" dirty="0"/>
              <a:t>S</a:t>
            </a:r>
            <a:r>
              <a:rPr lang="en-US" sz="2500" dirty="0"/>
              <a:t>tability</a:t>
            </a:r>
          </a:p>
        </p:txBody>
      </p:sp>
      <p:sp>
        <p:nvSpPr>
          <p:cNvPr id="6" name="TextBox 5"/>
          <p:cNvSpPr txBox="1"/>
          <p:nvPr/>
        </p:nvSpPr>
        <p:spPr>
          <a:xfrm>
            <a:off x="3476499" y="3083715"/>
            <a:ext cx="4392544" cy="843981"/>
          </a:xfrm>
          <a:prstGeom prst="rect">
            <a:avLst/>
          </a:prstGeom>
          <a:noFill/>
        </p:spPr>
        <p:txBody>
          <a:bodyPr wrap="none" lIns="64291" tIns="32146" rIns="64291" bIns="32146" rtlCol="0">
            <a:spAutoFit/>
          </a:bodyPr>
          <a:lstStyle/>
          <a:p>
            <a:r>
              <a:rPr lang="en-US" sz="2500" dirty="0"/>
              <a:t>How stable are the relationships</a:t>
            </a:r>
          </a:p>
          <a:p>
            <a:r>
              <a:rPr lang="en-US" sz="2500" dirty="0"/>
              <a:t>when we see them?</a:t>
            </a:r>
          </a:p>
        </p:txBody>
      </p:sp>
      <p:sp>
        <p:nvSpPr>
          <p:cNvPr id="7" name="TextBox 6"/>
          <p:cNvSpPr txBox="1"/>
          <p:nvPr/>
        </p:nvSpPr>
        <p:spPr>
          <a:xfrm>
            <a:off x="1181682" y="4298152"/>
            <a:ext cx="1591776" cy="449641"/>
          </a:xfrm>
          <a:prstGeom prst="rect">
            <a:avLst/>
          </a:prstGeom>
          <a:noFill/>
        </p:spPr>
        <p:txBody>
          <a:bodyPr wrap="none" lIns="64291" tIns="32146" rIns="64291" bIns="32146" rtlCol="0">
            <a:spAutoFit/>
          </a:bodyPr>
          <a:lstStyle/>
          <a:p>
            <a:r>
              <a:rPr lang="en-US" sz="2500" b="1" dirty="0"/>
              <a:t>R</a:t>
            </a:r>
            <a:r>
              <a:rPr lang="en-US" sz="2500" dirty="0"/>
              <a:t>eciprocity</a:t>
            </a:r>
          </a:p>
        </p:txBody>
      </p:sp>
      <p:sp>
        <p:nvSpPr>
          <p:cNvPr id="8" name="TextBox 7"/>
          <p:cNvSpPr txBox="1"/>
          <p:nvPr/>
        </p:nvSpPr>
        <p:spPr>
          <a:xfrm>
            <a:off x="4076271" y="4202903"/>
            <a:ext cx="3193015" cy="843981"/>
          </a:xfrm>
          <a:prstGeom prst="rect">
            <a:avLst/>
          </a:prstGeom>
          <a:noFill/>
        </p:spPr>
        <p:txBody>
          <a:bodyPr wrap="none" lIns="64291" tIns="32146" rIns="64291" bIns="32146" rtlCol="0">
            <a:spAutoFit/>
          </a:bodyPr>
          <a:lstStyle/>
          <a:p>
            <a:r>
              <a:rPr lang="en-US" sz="2500" dirty="0"/>
              <a:t>How reciprocal are the </a:t>
            </a:r>
          </a:p>
          <a:p>
            <a:r>
              <a:rPr lang="en-US" sz="2500" dirty="0"/>
              <a:t>relationships?</a:t>
            </a:r>
          </a:p>
        </p:txBody>
      </p:sp>
      <p:sp>
        <p:nvSpPr>
          <p:cNvPr id="9" name="TextBox 8"/>
          <p:cNvSpPr txBox="1"/>
          <p:nvPr/>
        </p:nvSpPr>
        <p:spPr>
          <a:xfrm>
            <a:off x="500063" y="5225291"/>
            <a:ext cx="8124894" cy="926694"/>
          </a:xfrm>
          <a:prstGeom prst="rect">
            <a:avLst/>
          </a:prstGeom>
          <a:noFill/>
          <a:ln>
            <a:solidFill>
              <a:schemeClr val="accent2"/>
            </a:solidFill>
          </a:ln>
        </p:spPr>
        <p:txBody>
          <a:bodyPr wrap="square" lIns="64291" tIns="32146" rIns="64291" bIns="32146" rtlCol="0">
            <a:spAutoFit/>
          </a:bodyPr>
          <a:lstStyle/>
          <a:p>
            <a:pPr algn="ctr"/>
            <a:r>
              <a:rPr lang="en-US" sz="2800" dirty="0" smtClean="0"/>
              <a:t>This is what our paper sets out to do. </a:t>
            </a:r>
          </a:p>
          <a:p>
            <a:pPr algn="ctr"/>
            <a:r>
              <a:rPr lang="en-US" sz="2800" dirty="0" smtClean="0"/>
              <a:t>Measuring</a:t>
            </a:r>
            <a:r>
              <a:rPr lang="en-US" sz="2800" dirty="0"/>
              <a:t> </a:t>
            </a:r>
            <a:r>
              <a:rPr lang="en-US" sz="2800" dirty="0" smtClean="0"/>
              <a:t>potential on a live network over 15 months.</a:t>
            </a:r>
            <a:endParaRPr lang="en-US" sz="2800" dirty="0"/>
          </a:p>
        </p:txBody>
      </p:sp>
      <p:sp>
        <p:nvSpPr>
          <p:cNvPr id="10" name="TextBox 9"/>
          <p:cNvSpPr txBox="1"/>
          <p:nvPr/>
        </p:nvSpPr>
        <p:spPr>
          <a:xfrm>
            <a:off x="0" y="13028"/>
            <a:ext cx="1455797" cy="523220"/>
          </a:xfrm>
          <a:prstGeom prst="rect">
            <a:avLst/>
          </a:prstGeom>
          <a:noFill/>
        </p:spPr>
        <p:txBody>
          <a:bodyPr wrap="none" rtlCol="0">
            <a:spAutoFit/>
          </a:bodyPr>
          <a:lstStyle/>
          <a:p>
            <a:r>
              <a:rPr lang="en-US" sz="2800" b="1" dirty="0" smtClean="0"/>
              <a:t>Example</a:t>
            </a:r>
            <a:endParaRPr lang="en-US" sz="2800" b="1" dirty="0"/>
          </a:p>
        </p:txBody>
      </p:sp>
    </p:spTree>
    <p:extLst>
      <p:ext uri="{BB962C8B-B14F-4D97-AF65-F5344CB8AC3E}">
        <p14:creationId xmlns:p14="http://schemas.microsoft.com/office/powerpoint/2010/main" val="298446939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-&gt; </a:t>
            </a:r>
            <a:r>
              <a:rPr lang="en-US" dirty="0" err="1" smtClean="0"/>
              <a:t>N’est</a:t>
            </a:r>
            <a:r>
              <a:rPr lang="en-US" dirty="0" smtClean="0"/>
              <a:t> pas </a:t>
            </a:r>
            <a:r>
              <a:rPr lang="en-US" dirty="0" err="1" smtClean="0"/>
              <a:t>tres</a:t>
            </a:r>
            <a:r>
              <a:rPr lang="en-US" dirty="0" smtClean="0"/>
              <a:t> </a:t>
            </a:r>
            <a:r>
              <a:rPr lang="en-US" dirty="0" err="1" smtClean="0"/>
              <a:t>bien</a:t>
            </a:r>
            <a:endParaRPr lang="en-US" dirty="0"/>
          </a:p>
        </p:txBody>
      </p:sp>
      <p:sp>
        <p:nvSpPr>
          <p:cNvPr id="4" name="Date Placeholder 3"/>
          <p:cNvSpPr>
            <a:spLocks noGrp="1"/>
          </p:cNvSpPr>
          <p:nvPr>
            <p:ph type="dt" sz="half" idx="10"/>
          </p:nvPr>
        </p:nvSpPr>
        <p:spPr/>
        <p:txBody>
          <a:bodyPr/>
          <a:lstStyle/>
          <a:p>
            <a:fld id="{3C48CFC6-5D11-4AF3-A0EC-2DA10B34B425}" type="datetime1">
              <a:rPr lang="en-US" smtClean="0"/>
              <a:pPr/>
              <a:t>11/21/16</a:t>
            </a:fld>
            <a:endParaRPr lang="en-US"/>
          </a:p>
        </p:txBody>
      </p:sp>
      <p:sp>
        <p:nvSpPr>
          <p:cNvPr id="5" name="Slide Number Placeholder 4"/>
          <p:cNvSpPr>
            <a:spLocks noGrp="1"/>
          </p:cNvSpPr>
          <p:nvPr>
            <p:ph type="sldNum" sz="quarter" idx="12"/>
          </p:nvPr>
        </p:nvSpPr>
        <p:spPr/>
        <p:txBody>
          <a:bodyPr/>
          <a:lstStyle/>
          <a:p>
            <a:fld id="{909A3F06-D042-4B3F-AE79-7F59BC7224FF}" type="slidenum">
              <a:rPr lang="en-US" smtClean="0"/>
              <a:pPr/>
              <a:t>12</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457200" y="1295400"/>
            <a:ext cx="8229600" cy="4393132"/>
          </a:xfrm>
          <a:prstGeom prst="rect">
            <a:avLst/>
          </a:prstGeom>
          <a:noFill/>
          <a:ln w="9525">
            <a:noFill/>
            <a:miter lim="800000"/>
            <a:headEnd/>
            <a:tailEnd/>
          </a:ln>
        </p:spPr>
      </p:pic>
    </p:spTree>
    <p:extLst>
      <p:ext uri="{BB962C8B-B14F-4D97-AF65-F5344CB8AC3E}">
        <p14:creationId xmlns:p14="http://schemas.microsoft.com/office/powerpoint/2010/main" val="49617822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89615"/>
            <a:ext cx="8229600" cy="1143000"/>
          </a:xfrm>
        </p:spPr>
        <p:txBody>
          <a:bodyPr/>
          <a:lstStyle/>
          <a:p>
            <a:r>
              <a:rPr lang="en-US" dirty="0" smtClean="0"/>
              <a:t>Why existing tools fail…</a:t>
            </a:r>
          </a:p>
        </p:txBody>
      </p:sp>
      <p:grpSp>
        <p:nvGrpSpPr>
          <p:cNvPr id="2" name="Group 16"/>
          <p:cNvGrpSpPr>
            <a:grpSpLocks/>
          </p:cNvGrpSpPr>
          <p:nvPr/>
        </p:nvGrpSpPr>
        <p:grpSpPr bwMode="auto">
          <a:xfrm>
            <a:off x="2486025" y="1131888"/>
            <a:ext cx="914400" cy="925512"/>
            <a:chOff x="2514601" y="1066800"/>
            <a:chExt cx="914400" cy="924888"/>
          </a:xfrm>
        </p:grpSpPr>
        <p:pic>
          <p:nvPicPr>
            <p:cNvPr id="22574" name="Picture 7" descr="C:\Users\qiliao\AppData\Local\Microsoft\Windows\Temporary Internet Files\Content.IE5\NXC7NDPD\MCj03106620000[1].wmf"/>
            <p:cNvPicPr>
              <a:picLocks noChangeAspect="1" noChangeArrowheads="1"/>
            </p:cNvPicPr>
            <p:nvPr/>
          </p:nvPicPr>
          <p:blipFill>
            <a:blip r:embed="rId3" cstate="print"/>
            <a:srcRect/>
            <a:stretch>
              <a:fillRect/>
            </a:stretch>
          </p:blipFill>
          <p:spPr bwMode="auto">
            <a:xfrm>
              <a:off x="2757488" y="1066800"/>
              <a:ext cx="595312" cy="924888"/>
            </a:xfrm>
            <a:prstGeom prst="rect">
              <a:avLst/>
            </a:prstGeom>
            <a:noFill/>
            <a:ln w="9525">
              <a:noFill/>
              <a:miter lim="800000"/>
              <a:headEnd/>
              <a:tailEnd/>
            </a:ln>
          </p:spPr>
        </p:pic>
        <p:cxnSp>
          <p:nvCxnSpPr>
            <p:cNvPr id="10" name="Straight Connector 9"/>
            <p:cNvCxnSpPr/>
            <p:nvPr/>
          </p:nvCxnSpPr>
          <p:spPr>
            <a:xfrm rot="10800000" flipV="1">
              <a:off x="2514601" y="1142949"/>
              <a:ext cx="914400" cy="685338"/>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590801" y="1142949"/>
              <a:ext cx="838200" cy="685338"/>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 name="Right Arrow 13"/>
          <p:cNvSpPr/>
          <p:nvPr/>
        </p:nvSpPr>
        <p:spPr>
          <a:xfrm>
            <a:off x="3552825" y="1447800"/>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pic>
        <p:nvPicPr>
          <p:cNvPr id="22536" name="Picture 8"/>
          <p:cNvPicPr>
            <a:picLocks noChangeAspect="1" noChangeArrowheads="1"/>
          </p:cNvPicPr>
          <p:nvPr/>
        </p:nvPicPr>
        <p:blipFill>
          <a:blip r:embed="rId4" cstate="print"/>
          <a:srcRect/>
          <a:stretch>
            <a:fillRect/>
          </a:stretch>
        </p:blipFill>
        <p:spPr bwMode="auto">
          <a:xfrm>
            <a:off x="581025" y="1066800"/>
            <a:ext cx="960438" cy="895350"/>
          </a:xfrm>
          <a:prstGeom prst="rect">
            <a:avLst/>
          </a:prstGeom>
          <a:noFill/>
          <a:ln w="9525">
            <a:noFill/>
            <a:miter lim="800000"/>
            <a:headEnd/>
            <a:tailEnd/>
          </a:ln>
        </p:spPr>
      </p:pic>
      <p:sp>
        <p:nvSpPr>
          <p:cNvPr id="16" name="Right Arrow 15"/>
          <p:cNvSpPr/>
          <p:nvPr/>
        </p:nvSpPr>
        <p:spPr>
          <a:xfrm>
            <a:off x="1571625" y="1447800"/>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pic>
        <p:nvPicPr>
          <p:cNvPr id="22538" name="Picture 9"/>
          <p:cNvPicPr>
            <a:picLocks noChangeAspect="1" noChangeArrowheads="1"/>
          </p:cNvPicPr>
          <p:nvPr/>
        </p:nvPicPr>
        <p:blipFill>
          <a:blip r:embed="rId5" cstate="print"/>
          <a:srcRect/>
          <a:stretch>
            <a:fillRect/>
          </a:stretch>
        </p:blipFill>
        <p:spPr bwMode="auto">
          <a:xfrm>
            <a:off x="4619625" y="914400"/>
            <a:ext cx="990600" cy="1211263"/>
          </a:xfrm>
          <a:prstGeom prst="rect">
            <a:avLst/>
          </a:prstGeom>
          <a:noFill/>
          <a:ln w="9525">
            <a:noFill/>
            <a:miter lim="800000"/>
            <a:headEnd/>
            <a:tailEnd/>
          </a:ln>
        </p:spPr>
      </p:pic>
      <p:sp>
        <p:nvSpPr>
          <p:cNvPr id="19" name="Right Arrow 18"/>
          <p:cNvSpPr/>
          <p:nvPr/>
        </p:nvSpPr>
        <p:spPr>
          <a:xfrm>
            <a:off x="5838825" y="1371600"/>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pic>
        <p:nvPicPr>
          <p:cNvPr id="22540" name="Picture 11"/>
          <p:cNvPicPr>
            <a:picLocks noChangeAspect="1" noChangeArrowheads="1"/>
          </p:cNvPicPr>
          <p:nvPr/>
        </p:nvPicPr>
        <p:blipFill>
          <a:blip r:embed="rId6" cstate="print"/>
          <a:srcRect/>
          <a:stretch>
            <a:fillRect/>
          </a:stretch>
        </p:blipFill>
        <p:spPr bwMode="auto">
          <a:xfrm>
            <a:off x="6915150" y="838200"/>
            <a:ext cx="1771650" cy="1276350"/>
          </a:xfrm>
          <a:prstGeom prst="rect">
            <a:avLst/>
          </a:prstGeom>
          <a:noFill/>
          <a:ln w="9525">
            <a:noFill/>
            <a:miter lim="800000"/>
            <a:headEnd/>
            <a:tailEnd/>
          </a:ln>
        </p:spPr>
      </p:pic>
      <p:sp>
        <p:nvSpPr>
          <p:cNvPr id="22" name="Right Arrow 21"/>
          <p:cNvSpPr/>
          <p:nvPr/>
        </p:nvSpPr>
        <p:spPr>
          <a:xfrm rot="5400000">
            <a:off x="7515225" y="2590800"/>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pic>
        <p:nvPicPr>
          <p:cNvPr id="22542" name="Picture 13"/>
          <p:cNvPicPr>
            <a:picLocks noChangeAspect="1" noChangeArrowheads="1"/>
          </p:cNvPicPr>
          <p:nvPr/>
        </p:nvPicPr>
        <p:blipFill>
          <a:blip r:embed="rId7" cstate="print"/>
          <a:srcRect/>
          <a:stretch>
            <a:fillRect/>
          </a:stretch>
        </p:blipFill>
        <p:spPr bwMode="auto">
          <a:xfrm>
            <a:off x="6981825" y="3352800"/>
            <a:ext cx="1857375" cy="1285875"/>
          </a:xfrm>
          <a:prstGeom prst="rect">
            <a:avLst/>
          </a:prstGeom>
          <a:noFill/>
          <a:ln w="9525">
            <a:noFill/>
            <a:miter lim="800000"/>
            <a:headEnd/>
            <a:tailEnd/>
          </a:ln>
        </p:spPr>
      </p:pic>
      <p:sp>
        <p:nvSpPr>
          <p:cNvPr id="22543" name="TextBox 24"/>
          <p:cNvSpPr txBox="1">
            <a:spLocks noChangeArrowheads="1"/>
          </p:cNvSpPr>
          <p:nvPr/>
        </p:nvSpPr>
        <p:spPr bwMode="auto">
          <a:xfrm>
            <a:off x="4619625" y="2133600"/>
            <a:ext cx="1066800" cy="430213"/>
          </a:xfrm>
          <a:prstGeom prst="rect">
            <a:avLst/>
          </a:prstGeom>
          <a:noFill/>
          <a:ln w="9525">
            <a:noFill/>
            <a:miter lim="800000"/>
            <a:headEnd/>
            <a:tailEnd/>
          </a:ln>
        </p:spPr>
        <p:txBody>
          <a:bodyPr>
            <a:spAutoFit/>
          </a:bodyPr>
          <a:lstStyle/>
          <a:p>
            <a:r>
              <a:rPr lang="en-US" sz="2200"/>
              <a:t>admin</a:t>
            </a:r>
          </a:p>
        </p:txBody>
      </p:sp>
      <p:sp>
        <p:nvSpPr>
          <p:cNvPr id="22544" name="TextBox 25"/>
          <p:cNvSpPr txBox="1">
            <a:spLocks noChangeArrowheads="1"/>
          </p:cNvSpPr>
          <p:nvPr/>
        </p:nvSpPr>
        <p:spPr bwMode="auto">
          <a:xfrm>
            <a:off x="657225" y="2133600"/>
            <a:ext cx="762000" cy="430213"/>
          </a:xfrm>
          <a:prstGeom prst="rect">
            <a:avLst/>
          </a:prstGeom>
          <a:noFill/>
          <a:ln w="9525">
            <a:noFill/>
            <a:miter lim="800000"/>
            <a:headEnd/>
            <a:tailEnd/>
          </a:ln>
        </p:spPr>
        <p:txBody>
          <a:bodyPr>
            <a:spAutoFit/>
          </a:bodyPr>
          <a:lstStyle/>
          <a:p>
            <a:r>
              <a:rPr lang="en-US" sz="2200"/>
              <a:t>user</a:t>
            </a:r>
          </a:p>
        </p:txBody>
      </p:sp>
      <p:sp>
        <p:nvSpPr>
          <p:cNvPr id="22545" name="TextBox 26"/>
          <p:cNvSpPr txBox="1">
            <a:spLocks noChangeArrowheads="1"/>
          </p:cNvSpPr>
          <p:nvPr/>
        </p:nvSpPr>
        <p:spPr bwMode="auto">
          <a:xfrm>
            <a:off x="2133600" y="2133600"/>
            <a:ext cx="1905000" cy="430213"/>
          </a:xfrm>
          <a:prstGeom prst="rect">
            <a:avLst/>
          </a:prstGeom>
          <a:noFill/>
          <a:ln w="9525">
            <a:noFill/>
            <a:miter lim="800000"/>
            <a:headEnd/>
            <a:tailEnd/>
          </a:ln>
        </p:spPr>
        <p:txBody>
          <a:bodyPr>
            <a:spAutoFit/>
          </a:bodyPr>
          <a:lstStyle/>
          <a:p>
            <a:r>
              <a:rPr lang="en-US" sz="2200"/>
              <a:t>compromised</a:t>
            </a:r>
          </a:p>
        </p:txBody>
      </p:sp>
      <p:pic>
        <p:nvPicPr>
          <p:cNvPr id="22546" name="Picture 14" descr="C:\Users\qiliao\AppData\Local\Microsoft\Windows\Temporary Internet Files\Content.IE5\TBGENP3E\MCj03343220000[1].wmf"/>
          <p:cNvPicPr>
            <a:picLocks noChangeAspect="1" noChangeArrowheads="1"/>
          </p:cNvPicPr>
          <p:nvPr/>
        </p:nvPicPr>
        <p:blipFill>
          <a:blip r:embed="rId8" cstate="print"/>
          <a:srcRect/>
          <a:stretch>
            <a:fillRect/>
          </a:stretch>
        </p:blipFill>
        <p:spPr bwMode="auto">
          <a:xfrm>
            <a:off x="4238625" y="3200400"/>
            <a:ext cx="1658938" cy="1060450"/>
          </a:xfrm>
          <a:prstGeom prst="rect">
            <a:avLst/>
          </a:prstGeom>
          <a:noFill/>
          <a:ln w="9525">
            <a:noFill/>
            <a:miter lim="800000"/>
            <a:headEnd/>
            <a:tailEnd/>
          </a:ln>
        </p:spPr>
      </p:pic>
      <p:sp>
        <p:nvSpPr>
          <p:cNvPr id="29" name="Right Arrow 28"/>
          <p:cNvSpPr/>
          <p:nvPr/>
        </p:nvSpPr>
        <p:spPr>
          <a:xfrm rot="10800000">
            <a:off x="6172200" y="3810000"/>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22548" name="TextBox 30"/>
          <p:cNvSpPr txBox="1">
            <a:spLocks noChangeArrowheads="1"/>
          </p:cNvSpPr>
          <p:nvPr/>
        </p:nvSpPr>
        <p:spPr bwMode="auto">
          <a:xfrm>
            <a:off x="4162425" y="4191000"/>
            <a:ext cx="2362200" cy="430213"/>
          </a:xfrm>
          <a:prstGeom prst="rect">
            <a:avLst/>
          </a:prstGeom>
          <a:noFill/>
          <a:ln w="9525">
            <a:noFill/>
            <a:miter lim="800000"/>
            <a:headEnd/>
            <a:tailEnd/>
          </a:ln>
        </p:spPr>
        <p:txBody>
          <a:bodyPr>
            <a:spAutoFit/>
          </a:bodyPr>
          <a:lstStyle/>
          <a:p>
            <a:r>
              <a:rPr lang="en-US" sz="2200"/>
              <a:t>Examine log files</a:t>
            </a:r>
          </a:p>
        </p:txBody>
      </p:sp>
      <p:sp>
        <p:nvSpPr>
          <p:cNvPr id="32" name="Right Arrow 31"/>
          <p:cNvSpPr/>
          <p:nvPr/>
        </p:nvSpPr>
        <p:spPr>
          <a:xfrm rot="13175508">
            <a:off x="3392488" y="3076575"/>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33" name="Right Arrow 32"/>
          <p:cNvSpPr/>
          <p:nvPr/>
        </p:nvSpPr>
        <p:spPr>
          <a:xfrm rot="9703398">
            <a:off x="3117850" y="4325938"/>
            <a:ext cx="914400" cy="2936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34" name="Right Arrow 33"/>
          <p:cNvSpPr/>
          <p:nvPr/>
        </p:nvSpPr>
        <p:spPr>
          <a:xfrm rot="10800000">
            <a:off x="3095625" y="3886200"/>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35" name="Right Arrow 34"/>
          <p:cNvSpPr/>
          <p:nvPr/>
        </p:nvSpPr>
        <p:spPr>
          <a:xfrm rot="11814121">
            <a:off x="3148013" y="3479800"/>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36" name="Right Arrow 35"/>
          <p:cNvSpPr/>
          <p:nvPr/>
        </p:nvSpPr>
        <p:spPr>
          <a:xfrm rot="8275186">
            <a:off x="3327400" y="4659313"/>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pic>
        <p:nvPicPr>
          <p:cNvPr id="22554" name="Picture 15"/>
          <p:cNvPicPr>
            <a:picLocks noChangeAspect="1" noChangeArrowheads="1"/>
          </p:cNvPicPr>
          <p:nvPr/>
        </p:nvPicPr>
        <p:blipFill>
          <a:blip r:embed="rId9" cstate="print"/>
          <a:srcRect/>
          <a:stretch>
            <a:fillRect/>
          </a:stretch>
        </p:blipFill>
        <p:spPr bwMode="auto">
          <a:xfrm>
            <a:off x="2333625" y="2590800"/>
            <a:ext cx="762000" cy="1016000"/>
          </a:xfrm>
          <a:prstGeom prst="rect">
            <a:avLst/>
          </a:prstGeom>
          <a:noFill/>
          <a:ln w="9525">
            <a:noFill/>
            <a:miter lim="800000"/>
            <a:headEnd/>
            <a:tailEnd/>
          </a:ln>
        </p:spPr>
      </p:pic>
      <p:pic>
        <p:nvPicPr>
          <p:cNvPr id="22555" name="Picture 17"/>
          <p:cNvPicPr>
            <a:picLocks noChangeAspect="1" noChangeArrowheads="1"/>
          </p:cNvPicPr>
          <p:nvPr/>
        </p:nvPicPr>
        <p:blipFill>
          <a:blip r:embed="rId10" cstate="print"/>
          <a:srcRect/>
          <a:stretch>
            <a:fillRect/>
          </a:stretch>
        </p:blipFill>
        <p:spPr bwMode="auto">
          <a:xfrm>
            <a:off x="2257425" y="3733800"/>
            <a:ext cx="762000" cy="1016000"/>
          </a:xfrm>
          <a:prstGeom prst="rect">
            <a:avLst/>
          </a:prstGeom>
          <a:noFill/>
          <a:ln w="9525">
            <a:noFill/>
            <a:miter lim="800000"/>
            <a:headEnd/>
            <a:tailEnd/>
          </a:ln>
        </p:spPr>
      </p:pic>
      <p:pic>
        <p:nvPicPr>
          <p:cNvPr id="22556" name="Picture 18"/>
          <p:cNvPicPr>
            <a:picLocks noChangeAspect="1" noChangeArrowheads="1"/>
          </p:cNvPicPr>
          <p:nvPr/>
        </p:nvPicPr>
        <p:blipFill>
          <a:blip r:embed="rId11" cstate="print"/>
          <a:srcRect/>
          <a:stretch>
            <a:fillRect/>
          </a:stretch>
        </p:blipFill>
        <p:spPr bwMode="auto">
          <a:xfrm>
            <a:off x="2486025" y="4800600"/>
            <a:ext cx="685800" cy="914400"/>
          </a:xfrm>
          <a:prstGeom prst="rect">
            <a:avLst/>
          </a:prstGeom>
          <a:noFill/>
          <a:ln w="9525">
            <a:noFill/>
            <a:miter lim="800000"/>
            <a:headEnd/>
            <a:tailEnd/>
          </a:ln>
        </p:spPr>
      </p:pic>
      <p:pic>
        <p:nvPicPr>
          <p:cNvPr id="22557" name="Picture 20"/>
          <p:cNvPicPr>
            <a:picLocks noChangeAspect="1" noChangeArrowheads="1"/>
          </p:cNvPicPr>
          <p:nvPr/>
        </p:nvPicPr>
        <p:blipFill>
          <a:blip r:embed="rId12" cstate="print"/>
          <a:srcRect/>
          <a:stretch>
            <a:fillRect/>
          </a:stretch>
        </p:blipFill>
        <p:spPr bwMode="auto">
          <a:xfrm>
            <a:off x="228600" y="3352800"/>
            <a:ext cx="1028700" cy="1609725"/>
          </a:xfrm>
          <a:prstGeom prst="rect">
            <a:avLst/>
          </a:prstGeom>
          <a:noFill/>
          <a:ln w="9525">
            <a:noFill/>
            <a:miter lim="800000"/>
            <a:headEnd/>
            <a:tailEnd/>
          </a:ln>
        </p:spPr>
      </p:pic>
      <p:sp>
        <p:nvSpPr>
          <p:cNvPr id="42" name="Right Arrow 41"/>
          <p:cNvSpPr/>
          <p:nvPr/>
        </p:nvSpPr>
        <p:spPr>
          <a:xfrm rot="13175508">
            <a:off x="1579563" y="3179763"/>
            <a:ext cx="914400" cy="304800"/>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43" name="Right Arrow 42"/>
          <p:cNvSpPr/>
          <p:nvPr/>
        </p:nvSpPr>
        <p:spPr>
          <a:xfrm rot="9703398">
            <a:off x="1304925" y="4429125"/>
            <a:ext cx="914400" cy="293688"/>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44" name="Right Arrow 43"/>
          <p:cNvSpPr/>
          <p:nvPr/>
        </p:nvSpPr>
        <p:spPr>
          <a:xfrm rot="10800000">
            <a:off x="1282700" y="3989388"/>
            <a:ext cx="914400" cy="304800"/>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45" name="Right Arrow 44"/>
          <p:cNvSpPr/>
          <p:nvPr/>
        </p:nvSpPr>
        <p:spPr>
          <a:xfrm rot="11814121">
            <a:off x="1333500" y="3582988"/>
            <a:ext cx="914400" cy="304800"/>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46" name="Right Arrow 45"/>
          <p:cNvSpPr/>
          <p:nvPr/>
        </p:nvSpPr>
        <p:spPr>
          <a:xfrm rot="8275186">
            <a:off x="1512888" y="4762500"/>
            <a:ext cx="914400" cy="304800"/>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cxnSp>
        <p:nvCxnSpPr>
          <p:cNvPr id="53" name="Straight Connector 52"/>
          <p:cNvCxnSpPr/>
          <p:nvPr/>
        </p:nvCxnSpPr>
        <p:spPr>
          <a:xfrm rot="5400000">
            <a:off x="190501" y="5676900"/>
            <a:ext cx="990600" cy="3175"/>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7010400" y="6019800"/>
            <a:ext cx="838200" cy="1588"/>
          </a:xfrm>
          <a:prstGeom prst="straightConnector1">
            <a:avLst/>
          </a:prstGeom>
          <a:ln w="101600">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85800" y="6172200"/>
            <a:ext cx="609600" cy="1588"/>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22566" name="TextBox 57"/>
          <p:cNvSpPr txBox="1">
            <a:spLocks noChangeArrowheads="1"/>
          </p:cNvSpPr>
          <p:nvPr/>
        </p:nvSpPr>
        <p:spPr bwMode="auto">
          <a:xfrm>
            <a:off x="4572000" y="5791200"/>
            <a:ext cx="2667000" cy="430213"/>
          </a:xfrm>
          <a:prstGeom prst="rect">
            <a:avLst/>
          </a:prstGeom>
          <a:noFill/>
          <a:ln w="9525">
            <a:noFill/>
            <a:miter lim="800000"/>
            <a:headEnd/>
            <a:tailEnd/>
          </a:ln>
        </p:spPr>
        <p:txBody>
          <a:bodyPr>
            <a:spAutoFit/>
          </a:bodyPr>
          <a:lstStyle/>
          <a:p>
            <a:r>
              <a:rPr lang="en-US" sz="2200"/>
              <a:t>3 hours later </a:t>
            </a:r>
            <a:r>
              <a:rPr lang="en-US" sz="2200" b="1"/>
              <a:t>…</a:t>
            </a:r>
          </a:p>
        </p:txBody>
      </p:sp>
      <p:pic>
        <p:nvPicPr>
          <p:cNvPr id="22567" name="Picture 22"/>
          <p:cNvPicPr>
            <a:picLocks noChangeAspect="1" noChangeArrowheads="1"/>
          </p:cNvPicPr>
          <p:nvPr/>
        </p:nvPicPr>
        <p:blipFill>
          <a:blip r:embed="rId13" cstate="print"/>
          <a:srcRect/>
          <a:stretch>
            <a:fillRect/>
          </a:stretch>
        </p:blipFill>
        <p:spPr bwMode="auto">
          <a:xfrm>
            <a:off x="1219200" y="5562600"/>
            <a:ext cx="457200" cy="776288"/>
          </a:xfrm>
          <a:prstGeom prst="rect">
            <a:avLst/>
          </a:prstGeom>
          <a:noFill/>
          <a:ln w="9525">
            <a:noFill/>
            <a:miter lim="800000"/>
            <a:headEnd/>
            <a:tailEnd/>
          </a:ln>
        </p:spPr>
      </p:pic>
      <p:pic>
        <p:nvPicPr>
          <p:cNvPr id="22568" name="Picture 22"/>
          <p:cNvPicPr>
            <a:picLocks noChangeAspect="1" noChangeArrowheads="1"/>
          </p:cNvPicPr>
          <p:nvPr/>
        </p:nvPicPr>
        <p:blipFill>
          <a:blip r:embed="rId13" cstate="print"/>
          <a:srcRect/>
          <a:stretch>
            <a:fillRect/>
          </a:stretch>
        </p:blipFill>
        <p:spPr bwMode="auto">
          <a:xfrm>
            <a:off x="1600200" y="5562600"/>
            <a:ext cx="457200" cy="776288"/>
          </a:xfrm>
          <a:prstGeom prst="rect">
            <a:avLst/>
          </a:prstGeom>
          <a:noFill/>
          <a:ln w="9525">
            <a:noFill/>
            <a:miter lim="800000"/>
            <a:headEnd/>
            <a:tailEnd/>
          </a:ln>
        </p:spPr>
      </p:pic>
      <p:pic>
        <p:nvPicPr>
          <p:cNvPr id="22569" name="Picture 22"/>
          <p:cNvPicPr>
            <a:picLocks noChangeAspect="1" noChangeArrowheads="1"/>
          </p:cNvPicPr>
          <p:nvPr/>
        </p:nvPicPr>
        <p:blipFill>
          <a:blip r:embed="rId13" cstate="print"/>
          <a:srcRect/>
          <a:stretch>
            <a:fillRect/>
          </a:stretch>
        </p:blipFill>
        <p:spPr bwMode="auto">
          <a:xfrm>
            <a:off x="1981200" y="5562600"/>
            <a:ext cx="457200" cy="776288"/>
          </a:xfrm>
          <a:prstGeom prst="rect">
            <a:avLst/>
          </a:prstGeom>
          <a:noFill/>
          <a:ln w="9525">
            <a:noFill/>
            <a:miter lim="800000"/>
            <a:headEnd/>
            <a:tailEnd/>
          </a:ln>
        </p:spPr>
      </p:pic>
      <p:pic>
        <p:nvPicPr>
          <p:cNvPr id="22570" name="Picture 23" descr="C:\Program Files\Microsoft Office\MEDIA\CAGCAT10\j0234131.wmf"/>
          <p:cNvPicPr>
            <a:picLocks noChangeAspect="1" noChangeArrowheads="1"/>
          </p:cNvPicPr>
          <p:nvPr/>
        </p:nvPicPr>
        <p:blipFill>
          <a:blip r:embed="rId14" cstate="print"/>
          <a:srcRect/>
          <a:stretch>
            <a:fillRect/>
          </a:stretch>
        </p:blipFill>
        <p:spPr bwMode="auto">
          <a:xfrm>
            <a:off x="3352800" y="5181600"/>
            <a:ext cx="1103313" cy="1173163"/>
          </a:xfrm>
          <a:prstGeom prst="rect">
            <a:avLst/>
          </a:prstGeom>
          <a:noFill/>
          <a:ln w="9525">
            <a:noFill/>
            <a:miter lim="800000"/>
            <a:headEnd/>
            <a:tailEnd/>
          </a:ln>
        </p:spPr>
      </p:pic>
      <p:cxnSp>
        <p:nvCxnSpPr>
          <p:cNvPr id="69" name="Straight Arrow Connector 68"/>
          <p:cNvCxnSpPr/>
          <p:nvPr/>
        </p:nvCxnSpPr>
        <p:spPr>
          <a:xfrm>
            <a:off x="2514600" y="6019800"/>
            <a:ext cx="838200" cy="1588"/>
          </a:xfrm>
          <a:prstGeom prst="straightConnector1">
            <a:avLst/>
          </a:prstGeom>
          <a:ln w="50800">
            <a:headEnd type="arrow"/>
            <a:tailEnd type="arrow"/>
          </a:ln>
        </p:spPr>
        <p:style>
          <a:lnRef idx="1">
            <a:schemeClr val="accent1"/>
          </a:lnRef>
          <a:fillRef idx="0">
            <a:schemeClr val="accent1"/>
          </a:fillRef>
          <a:effectRef idx="0">
            <a:schemeClr val="accent1"/>
          </a:effectRef>
          <a:fontRef idx="minor">
            <a:schemeClr val="tx1"/>
          </a:fontRef>
        </p:style>
      </p:cxnSp>
      <p:pic>
        <p:nvPicPr>
          <p:cNvPr id="22572" name="Picture 9"/>
          <p:cNvPicPr>
            <a:picLocks noChangeAspect="1" noChangeArrowheads="1"/>
          </p:cNvPicPr>
          <p:nvPr/>
        </p:nvPicPr>
        <p:blipFill>
          <a:blip r:embed="rId5" cstate="print"/>
          <a:srcRect/>
          <a:stretch>
            <a:fillRect/>
          </a:stretch>
        </p:blipFill>
        <p:spPr bwMode="auto">
          <a:xfrm>
            <a:off x="7924800" y="4953000"/>
            <a:ext cx="990600" cy="1211263"/>
          </a:xfrm>
          <a:prstGeom prst="rect">
            <a:avLst/>
          </a:prstGeom>
          <a:noFill/>
          <a:ln w="9525">
            <a:noFill/>
            <a:miter lim="800000"/>
            <a:headEnd/>
            <a:tailEnd/>
          </a:ln>
        </p:spPr>
      </p:pic>
      <p:pic>
        <p:nvPicPr>
          <p:cNvPr id="22573" name="Picture 30" descr="C:\Users\qiliao\AppData\Local\Microsoft\Windows\Temporary Internet Files\Content.IE5\D45NFCX7\MCj04231670000[1].wmf"/>
          <p:cNvPicPr>
            <a:picLocks noChangeAspect="1" noChangeArrowheads="1"/>
          </p:cNvPicPr>
          <p:nvPr/>
        </p:nvPicPr>
        <p:blipFill>
          <a:blip r:embed="rId15" cstate="print"/>
          <a:srcRect/>
          <a:stretch>
            <a:fillRect/>
          </a:stretch>
        </p:blipFill>
        <p:spPr bwMode="auto">
          <a:xfrm>
            <a:off x="8088313" y="4994275"/>
            <a:ext cx="785812" cy="785813"/>
          </a:xfrm>
          <a:prstGeom prst="rect">
            <a:avLst/>
          </a:prstGeom>
          <a:noFill/>
          <a:ln w="9525">
            <a:noFill/>
            <a:miter lim="800000"/>
            <a:headEnd/>
            <a:tailEnd/>
          </a:ln>
        </p:spPr>
      </p:pic>
    </p:spTree>
    <p:extLst>
      <p:ext uri="{BB962C8B-B14F-4D97-AF65-F5344CB8AC3E}">
        <p14:creationId xmlns:p14="http://schemas.microsoft.com/office/powerpoint/2010/main" val="36653655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6"/>
                                        </p:tgtEl>
                                        <p:attrNameLst>
                                          <p:attrName>style.visibility</p:attrName>
                                        </p:attrNameLst>
                                      </p:cBhvr>
                                      <p:to>
                                        <p:strVal val="visible"/>
                                      </p:to>
                                    </p:set>
                                    <p:animEffect transition="in" filter="fade">
                                      <p:cBhvr>
                                        <p:cTn id="7" dur="2000"/>
                                        <p:tgtEl>
                                          <p:spTgt spid="225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544"/>
                                        </p:tgtEl>
                                        <p:attrNameLst>
                                          <p:attrName>style.visibility</p:attrName>
                                        </p:attrNameLst>
                                      </p:cBhvr>
                                      <p:to>
                                        <p:strVal val="visible"/>
                                      </p:to>
                                    </p:set>
                                    <p:animEffect transition="in" filter="fade">
                                      <p:cBhvr>
                                        <p:cTn id="10" dur="2000"/>
                                        <p:tgtEl>
                                          <p:spTgt spid="2254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20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545"/>
                                        </p:tgtEl>
                                        <p:attrNameLst>
                                          <p:attrName>style.visibility</p:attrName>
                                        </p:attrNameLst>
                                      </p:cBhvr>
                                      <p:to>
                                        <p:strVal val="visible"/>
                                      </p:to>
                                    </p:set>
                                    <p:animEffect transition="in" filter="fade">
                                      <p:cBhvr>
                                        <p:cTn id="21" dur="2000"/>
                                        <p:tgtEl>
                                          <p:spTgt spid="2254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20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22538"/>
                                        </p:tgtEl>
                                        <p:attrNameLst>
                                          <p:attrName>style.visibility</p:attrName>
                                        </p:attrNameLst>
                                      </p:cBhvr>
                                      <p:to>
                                        <p:strVal val="visible"/>
                                      </p:to>
                                    </p:set>
                                    <p:animEffect transition="in" filter="fade">
                                      <p:cBhvr>
                                        <p:cTn id="29" dur="2000"/>
                                        <p:tgtEl>
                                          <p:spTgt spid="2253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2540"/>
                                        </p:tgtEl>
                                        <p:attrNameLst>
                                          <p:attrName>style.visibility</p:attrName>
                                        </p:attrNameLst>
                                      </p:cBhvr>
                                      <p:to>
                                        <p:strVal val="visible"/>
                                      </p:to>
                                    </p:set>
                                    <p:animEffect transition="in" filter="fade">
                                      <p:cBhvr>
                                        <p:cTn id="34" dur="2000"/>
                                        <p:tgtEl>
                                          <p:spTgt spid="2254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20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543"/>
                                        </p:tgtEl>
                                        <p:attrNameLst>
                                          <p:attrName>style.visibility</p:attrName>
                                        </p:attrNameLst>
                                      </p:cBhvr>
                                      <p:to>
                                        <p:strVal val="visible"/>
                                      </p:to>
                                    </p:set>
                                    <p:animEffect transition="in" filter="fade">
                                      <p:cBhvr>
                                        <p:cTn id="40" dur="2000"/>
                                        <p:tgtEl>
                                          <p:spTgt spid="2254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2000"/>
                                        <p:tgtEl>
                                          <p:spTgt spid="22"/>
                                        </p:tgtEl>
                                      </p:cBhvr>
                                    </p:animEffect>
                                  </p:childTnLst>
                                </p:cTn>
                              </p:par>
                              <p:par>
                                <p:cTn id="46" presetID="10" presetClass="entr" presetSubtype="0" fill="hold" nodeType="withEffect">
                                  <p:stCondLst>
                                    <p:cond delay="0"/>
                                  </p:stCondLst>
                                  <p:childTnLst>
                                    <p:set>
                                      <p:cBhvr>
                                        <p:cTn id="47" dur="1" fill="hold">
                                          <p:stCondLst>
                                            <p:cond delay="0"/>
                                          </p:stCondLst>
                                        </p:cTn>
                                        <p:tgtEl>
                                          <p:spTgt spid="22542"/>
                                        </p:tgtEl>
                                        <p:attrNameLst>
                                          <p:attrName>style.visibility</p:attrName>
                                        </p:attrNameLst>
                                      </p:cBhvr>
                                      <p:to>
                                        <p:strVal val="visible"/>
                                      </p:to>
                                    </p:set>
                                    <p:animEffect transition="in" filter="fade">
                                      <p:cBhvr>
                                        <p:cTn id="48" dur="2000"/>
                                        <p:tgtEl>
                                          <p:spTgt spid="2254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2000"/>
                                        <p:tgtEl>
                                          <p:spTgt spid="2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2548"/>
                                        </p:tgtEl>
                                        <p:attrNameLst>
                                          <p:attrName>style.visibility</p:attrName>
                                        </p:attrNameLst>
                                      </p:cBhvr>
                                      <p:to>
                                        <p:strVal val="visible"/>
                                      </p:to>
                                    </p:set>
                                    <p:animEffect transition="in" filter="fade">
                                      <p:cBhvr>
                                        <p:cTn id="56" dur="2000"/>
                                        <p:tgtEl>
                                          <p:spTgt spid="22548"/>
                                        </p:tgtEl>
                                      </p:cBhvr>
                                    </p:animEffect>
                                  </p:childTnLst>
                                </p:cTn>
                              </p:par>
                              <p:par>
                                <p:cTn id="57" presetID="10" presetClass="entr" presetSubtype="0" fill="hold" nodeType="withEffect">
                                  <p:stCondLst>
                                    <p:cond delay="0"/>
                                  </p:stCondLst>
                                  <p:childTnLst>
                                    <p:set>
                                      <p:cBhvr>
                                        <p:cTn id="58" dur="1" fill="hold">
                                          <p:stCondLst>
                                            <p:cond delay="0"/>
                                          </p:stCondLst>
                                        </p:cTn>
                                        <p:tgtEl>
                                          <p:spTgt spid="22546"/>
                                        </p:tgtEl>
                                        <p:attrNameLst>
                                          <p:attrName>style.visibility</p:attrName>
                                        </p:attrNameLst>
                                      </p:cBhvr>
                                      <p:to>
                                        <p:strVal val="visible"/>
                                      </p:to>
                                    </p:set>
                                    <p:animEffect transition="in" filter="fade">
                                      <p:cBhvr>
                                        <p:cTn id="59" dur="2000"/>
                                        <p:tgtEl>
                                          <p:spTgt spid="2254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2000"/>
                                        <p:tgtEl>
                                          <p:spTgt spid="3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2000"/>
                                        <p:tgtEl>
                                          <p:spTgt spid="3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2000"/>
                                        <p:tgtEl>
                                          <p:spTgt spid="3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2000"/>
                                        <p:tgtEl>
                                          <p:spTgt spid="3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2000"/>
                                        <p:tgtEl>
                                          <p:spTgt spid="36"/>
                                        </p:tgtEl>
                                      </p:cBhvr>
                                    </p:animEffect>
                                  </p:childTnLst>
                                </p:cTn>
                              </p:par>
                              <p:par>
                                <p:cTn id="77" presetID="10" presetClass="entr" presetSubtype="0" fill="hold" nodeType="withEffect">
                                  <p:stCondLst>
                                    <p:cond delay="0"/>
                                  </p:stCondLst>
                                  <p:childTnLst>
                                    <p:set>
                                      <p:cBhvr>
                                        <p:cTn id="78" dur="1" fill="hold">
                                          <p:stCondLst>
                                            <p:cond delay="0"/>
                                          </p:stCondLst>
                                        </p:cTn>
                                        <p:tgtEl>
                                          <p:spTgt spid="22554"/>
                                        </p:tgtEl>
                                        <p:attrNameLst>
                                          <p:attrName>style.visibility</p:attrName>
                                        </p:attrNameLst>
                                      </p:cBhvr>
                                      <p:to>
                                        <p:strVal val="visible"/>
                                      </p:to>
                                    </p:set>
                                    <p:animEffect transition="in" filter="fade">
                                      <p:cBhvr>
                                        <p:cTn id="79" dur="2000"/>
                                        <p:tgtEl>
                                          <p:spTgt spid="22554"/>
                                        </p:tgtEl>
                                      </p:cBhvr>
                                    </p:animEffect>
                                  </p:childTnLst>
                                </p:cTn>
                              </p:par>
                              <p:par>
                                <p:cTn id="80" presetID="10" presetClass="entr" presetSubtype="0" fill="hold" nodeType="withEffect">
                                  <p:stCondLst>
                                    <p:cond delay="0"/>
                                  </p:stCondLst>
                                  <p:childTnLst>
                                    <p:set>
                                      <p:cBhvr>
                                        <p:cTn id="81" dur="1" fill="hold">
                                          <p:stCondLst>
                                            <p:cond delay="0"/>
                                          </p:stCondLst>
                                        </p:cTn>
                                        <p:tgtEl>
                                          <p:spTgt spid="22555"/>
                                        </p:tgtEl>
                                        <p:attrNameLst>
                                          <p:attrName>style.visibility</p:attrName>
                                        </p:attrNameLst>
                                      </p:cBhvr>
                                      <p:to>
                                        <p:strVal val="visible"/>
                                      </p:to>
                                    </p:set>
                                    <p:animEffect transition="in" filter="fade">
                                      <p:cBhvr>
                                        <p:cTn id="82" dur="2000"/>
                                        <p:tgtEl>
                                          <p:spTgt spid="22555"/>
                                        </p:tgtEl>
                                      </p:cBhvr>
                                    </p:animEffect>
                                  </p:childTnLst>
                                </p:cTn>
                              </p:par>
                              <p:par>
                                <p:cTn id="83" presetID="10" presetClass="entr" presetSubtype="0" fill="hold" nodeType="withEffect">
                                  <p:stCondLst>
                                    <p:cond delay="0"/>
                                  </p:stCondLst>
                                  <p:childTnLst>
                                    <p:set>
                                      <p:cBhvr>
                                        <p:cTn id="84" dur="1" fill="hold">
                                          <p:stCondLst>
                                            <p:cond delay="0"/>
                                          </p:stCondLst>
                                        </p:cTn>
                                        <p:tgtEl>
                                          <p:spTgt spid="22556"/>
                                        </p:tgtEl>
                                        <p:attrNameLst>
                                          <p:attrName>style.visibility</p:attrName>
                                        </p:attrNameLst>
                                      </p:cBhvr>
                                      <p:to>
                                        <p:strVal val="visible"/>
                                      </p:to>
                                    </p:set>
                                    <p:animEffect transition="in" filter="fade">
                                      <p:cBhvr>
                                        <p:cTn id="85" dur="2000"/>
                                        <p:tgtEl>
                                          <p:spTgt spid="2255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fade">
                                      <p:cBhvr>
                                        <p:cTn id="90" dur="2000"/>
                                        <p:tgtEl>
                                          <p:spTgt spid="4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5"/>
                                        </p:tgtEl>
                                        <p:attrNameLst>
                                          <p:attrName>style.visibility</p:attrName>
                                        </p:attrNameLst>
                                      </p:cBhvr>
                                      <p:to>
                                        <p:strVal val="visible"/>
                                      </p:to>
                                    </p:set>
                                    <p:animEffect transition="in" filter="fade">
                                      <p:cBhvr>
                                        <p:cTn id="93" dur="2000"/>
                                        <p:tgtEl>
                                          <p:spTgt spid="4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4"/>
                                        </p:tgtEl>
                                        <p:attrNameLst>
                                          <p:attrName>style.visibility</p:attrName>
                                        </p:attrNameLst>
                                      </p:cBhvr>
                                      <p:to>
                                        <p:strVal val="visible"/>
                                      </p:to>
                                    </p:set>
                                    <p:animEffect transition="in" filter="fade">
                                      <p:cBhvr>
                                        <p:cTn id="96" dur="2000"/>
                                        <p:tgtEl>
                                          <p:spTgt spid="44"/>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Effect transition="in" filter="fade">
                                      <p:cBhvr>
                                        <p:cTn id="99" dur="2000"/>
                                        <p:tgtEl>
                                          <p:spTgt spid="43"/>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2000"/>
                                        <p:tgtEl>
                                          <p:spTgt spid="46"/>
                                        </p:tgtEl>
                                      </p:cBhvr>
                                    </p:animEffect>
                                  </p:childTnLst>
                                </p:cTn>
                              </p:par>
                              <p:par>
                                <p:cTn id="103" presetID="10" presetClass="entr" presetSubtype="0" fill="hold" nodeType="withEffect">
                                  <p:stCondLst>
                                    <p:cond delay="0"/>
                                  </p:stCondLst>
                                  <p:childTnLst>
                                    <p:set>
                                      <p:cBhvr>
                                        <p:cTn id="104" dur="1" fill="hold">
                                          <p:stCondLst>
                                            <p:cond delay="0"/>
                                          </p:stCondLst>
                                        </p:cTn>
                                        <p:tgtEl>
                                          <p:spTgt spid="22557"/>
                                        </p:tgtEl>
                                        <p:attrNameLst>
                                          <p:attrName>style.visibility</p:attrName>
                                        </p:attrNameLst>
                                      </p:cBhvr>
                                      <p:to>
                                        <p:strVal val="visible"/>
                                      </p:to>
                                    </p:set>
                                    <p:animEffect transition="in" filter="fade">
                                      <p:cBhvr>
                                        <p:cTn id="105" dur="2000"/>
                                        <p:tgtEl>
                                          <p:spTgt spid="22557"/>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fade">
                                      <p:cBhvr>
                                        <p:cTn id="110" dur="2000"/>
                                        <p:tgtEl>
                                          <p:spTgt spid="53"/>
                                        </p:tgtEl>
                                      </p:cBhvr>
                                    </p:animEffect>
                                  </p:childTnLst>
                                </p:cTn>
                              </p:par>
                              <p:par>
                                <p:cTn id="111" presetID="10" presetClass="entr" presetSubtype="0" fill="hold" nodeType="withEffect">
                                  <p:stCondLst>
                                    <p:cond delay="0"/>
                                  </p:stCondLst>
                                  <p:childTnLst>
                                    <p:set>
                                      <p:cBhvr>
                                        <p:cTn id="112" dur="1" fill="hold">
                                          <p:stCondLst>
                                            <p:cond delay="0"/>
                                          </p:stCondLst>
                                        </p:cTn>
                                        <p:tgtEl>
                                          <p:spTgt spid="57"/>
                                        </p:tgtEl>
                                        <p:attrNameLst>
                                          <p:attrName>style.visibility</p:attrName>
                                        </p:attrNameLst>
                                      </p:cBhvr>
                                      <p:to>
                                        <p:strVal val="visible"/>
                                      </p:to>
                                    </p:set>
                                    <p:animEffect transition="in" filter="fade">
                                      <p:cBhvr>
                                        <p:cTn id="113" dur="2000"/>
                                        <p:tgtEl>
                                          <p:spTgt spid="57"/>
                                        </p:tgtEl>
                                      </p:cBhvr>
                                    </p:animEffect>
                                  </p:childTnLst>
                                </p:cTn>
                              </p:par>
                              <p:par>
                                <p:cTn id="114" presetID="10" presetClass="entr" presetSubtype="0" fill="hold" nodeType="withEffect">
                                  <p:stCondLst>
                                    <p:cond delay="0"/>
                                  </p:stCondLst>
                                  <p:childTnLst>
                                    <p:set>
                                      <p:cBhvr>
                                        <p:cTn id="115" dur="1" fill="hold">
                                          <p:stCondLst>
                                            <p:cond delay="0"/>
                                          </p:stCondLst>
                                        </p:cTn>
                                        <p:tgtEl>
                                          <p:spTgt spid="22569"/>
                                        </p:tgtEl>
                                        <p:attrNameLst>
                                          <p:attrName>style.visibility</p:attrName>
                                        </p:attrNameLst>
                                      </p:cBhvr>
                                      <p:to>
                                        <p:strVal val="visible"/>
                                      </p:to>
                                    </p:set>
                                    <p:animEffect transition="in" filter="fade">
                                      <p:cBhvr>
                                        <p:cTn id="116" dur="2000"/>
                                        <p:tgtEl>
                                          <p:spTgt spid="22569"/>
                                        </p:tgtEl>
                                      </p:cBhvr>
                                    </p:animEffect>
                                  </p:childTnLst>
                                </p:cTn>
                              </p:par>
                              <p:par>
                                <p:cTn id="117" presetID="10" presetClass="entr" presetSubtype="0" fill="hold" nodeType="withEffect">
                                  <p:stCondLst>
                                    <p:cond delay="0"/>
                                  </p:stCondLst>
                                  <p:childTnLst>
                                    <p:set>
                                      <p:cBhvr>
                                        <p:cTn id="118" dur="1" fill="hold">
                                          <p:stCondLst>
                                            <p:cond delay="0"/>
                                          </p:stCondLst>
                                        </p:cTn>
                                        <p:tgtEl>
                                          <p:spTgt spid="22568"/>
                                        </p:tgtEl>
                                        <p:attrNameLst>
                                          <p:attrName>style.visibility</p:attrName>
                                        </p:attrNameLst>
                                      </p:cBhvr>
                                      <p:to>
                                        <p:strVal val="visible"/>
                                      </p:to>
                                    </p:set>
                                    <p:animEffect transition="in" filter="fade">
                                      <p:cBhvr>
                                        <p:cTn id="119" dur="2000"/>
                                        <p:tgtEl>
                                          <p:spTgt spid="22568"/>
                                        </p:tgtEl>
                                      </p:cBhvr>
                                    </p:animEffect>
                                  </p:childTnLst>
                                </p:cTn>
                              </p:par>
                              <p:par>
                                <p:cTn id="120" presetID="10" presetClass="entr" presetSubtype="0" fill="hold" nodeType="withEffect">
                                  <p:stCondLst>
                                    <p:cond delay="0"/>
                                  </p:stCondLst>
                                  <p:childTnLst>
                                    <p:set>
                                      <p:cBhvr>
                                        <p:cTn id="121" dur="1" fill="hold">
                                          <p:stCondLst>
                                            <p:cond delay="0"/>
                                          </p:stCondLst>
                                        </p:cTn>
                                        <p:tgtEl>
                                          <p:spTgt spid="22567"/>
                                        </p:tgtEl>
                                        <p:attrNameLst>
                                          <p:attrName>style.visibility</p:attrName>
                                        </p:attrNameLst>
                                      </p:cBhvr>
                                      <p:to>
                                        <p:strVal val="visible"/>
                                      </p:to>
                                    </p:set>
                                    <p:animEffect transition="in" filter="fade">
                                      <p:cBhvr>
                                        <p:cTn id="122" dur="2000"/>
                                        <p:tgtEl>
                                          <p:spTgt spid="22567"/>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69"/>
                                        </p:tgtEl>
                                        <p:attrNameLst>
                                          <p:attrName>style.visibility</p:attrName>
                                        </p:attrNameLst>
                                      </p:cBhvr>
                                      <p:to>
                                        <p:strVal val="visible"/>
                                      </p:to>
                                    </p:set>
                                    <p:animEffect transition="in" filter="fade">
                                      <p:cBhvr>
                                        <p:cTn id="127" dur="2000"/>
                                        <p:tgtEl>
                                          <p:spTgt spid="69"/>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22570"/>
                                        </p:tgtEl>
                                        <p:attrNameLst>
                                          <p:attrName>style.visibility</p:attrName>
                                        </p:attrNameLst>
                                      </p:cBhvr>
                                      <p:to>
                                        <p:strVal val="visible"/>
                                      </p:to>
                                    </p:set>
                                    <p:animEffect transition="in" filter="fade">
                                      <p:cBhvr>
                                        <p:cTn id="132" dur="2000"/>
                                        <p:tgtEl>
                                          <p:spTgt spid="22570"/>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22566"/>
                                        </p:tgtEl>
                                        <p:attrNameLst>
                                          <p:attrName>style.visibility</p:attrName>
                                        </p:attrNameLst>
                                      </p:cBhvr>
                                      <p:to>
                                        <p:strVal val="visible"/>
                                      </p:to>
                                    </p:set>
                                    <p:animEffect transition="in" filter="fade">
                                      <p:cBhvr>
                                        <p:cTn id="137" dur="2000"/>
                                        <p:tgtEl>
                                          <p:spTgt spid="22566"/>
                                        </p:tgtEl>
                                      </p:cBhvr>
                                    </p:animEffect>
                                  </p:childTnLst>
                                </p:cTn>
                              </p:par>
                              <p:par>
                                <p:cTn id="138" presetID="10" presetClass="entr" presetSubtype="0" fill="hold" nodeType="withEffect">
                                  <p:stCondLst>
                                    <p:cond delay="0"/>
                                  </p:stCondLst>
                                  <p:childTnLst>
                                    <p:set>
                                      <p:cBhvr>
                                        <p:cTn id="139" dur="1" fill="hold">
                                          <p:stCondLst>
                                            <p:cond delay="0"/>
                                          </p:stCondLst>
                                        </p:cTn>
                                        <p:tgtEl>
                                          <p:spTgt spid="55"/>
                                        </p:tgtEl>
                                        <p:attrNameLst>
                                          <p:attrName>style.visibility</p:attrName>
                                        </p:attrNameLst>
                                      </p:cBhvr>
                                      <p:to>
                                        <p:strVal val="visible"/>
                                      </p:to>
                                    </p:set>
                                    <p:animEffect transition="in" filter="fade">
                                      <p:cBhvr>
                                        <p:cTn id="140" dur="2000"/>
                                        <p:tgtEl>
                                          <p:spTgt spid="55"/>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22573"/>
                                        </p:tgtEl>
                                        <p:attrNameLst>
                                          <p:attrName>style.visibility</p:attrName>
                                        </p:attrNameLst>
                                      </p:cBhvr>
                                      <p:to>
                                        <p:strVal val="visible"/>
                                      </p:to>
                                    </p:set>
                                    <p:animEffect transition="in" filter="fade">
                                      <p:cBhvr>
                                        <p:cTn id="145" dur="2000"/>
                                        <p:tgtEl>
                                          <p:spTgt spid="22573"/>
                                        </p:tgtEl>
                                      </p:cBhvr>
                                    </p:animEffect>
                                  </p:childTnLst>
                                </p:cTn>
                              </p:par>
                              <p:par>
                                <p:cTn id="146" presetID="10" presetClass="entr" presetSubtype="0" fill="hold" nodeType="withEffect">
                                  <p:stCondLst>
                                    <p:cond delay="0"/>
                                  </p:stCondLst>
                                  <p:childTnLst>
                                    <p:set>
                                      <p:cBhvr>
                                        <p:cTn id="147" dur="1" fill="hold">
                                          <p:stCondLst>
                                            <p:cond delay="0"/>
                                          </p:stCondLst>
                                        </p:cTn>
                                        <p:tgtEl>
                                          <p:spTgt spid="22572"/>
                                        </p:tgtEl>
                                        <p:attrNameLst>
                                          <p:attrName>style.visibility</p:attrName>
                                        </p:attrNameLst>
                                      </p:cBhvr>
                                      <p:to>
                                        <p:strVal val="visible"/>
                                      </p:to>
                                    </p:set>
                                    <p:animEffect transition="in" filter="fade">
                                      <p:cBhvr>
                                        <p:cTn id="148" dur="2000"/>
                                        <p:tgtEl>
                                          <p:spTgt spid="22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9" grpId="0" animBg="1"/>
      <p:bldP spid="22" grpId="0" animBg="1"/>
      <p:bldP spid="22543" grpId="0"/>
      <p:bldP spid="22544" grpId="0"/>
      <p:bldP spid="22545" grpId="0"/>
      <p:bldP spid="29" grpId="0" animBg="1"/>
      <p:bldP spid="22548" grpId="0"/>
      <p:bldP spid="32" grpId="0" animBg="1"/>
      <p:bldP spid="33" grpId="0" animBg="1"/>
      <p:bldP spid="34" grpId="0" animBg="1"/>
      <p:bldP spid="35" grpId="0" animBg="1"/>
      <p:bldP spid="36" grpId="0" animBg="1"/>
      <p:bldP spid="42" grpId="0" animBg="1"/>
      <p:bldP spid="43" grpId="0" animBg="1"/>
      <p:bldP spid="44" grpId="0" animBg="1"/>
      <p:bldP spid="45" grpId="0" animBg="1"/>
      <p:bldP spid="46" grpId="0" animBg="1"/>
      <p:bldP spid="2256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C48CFC6-5D11-4AF3-A0EC-2DA10B34B425}" type="datetime1">
              <a:rPr lang="en-US" smtClean="0"/>
              <a:pPr/>
              <a:t>11/21/16</a:t>
            </a:fld>
            <a:endParaRPr lang="en-US"/>
          </a:p>
        </p:txBody>
      </p:sp>
      <p:sp>
        <p:nvSpPr>
          <p:cNvPr id="5" name="Slide Number Placeholder 4"/>
          <p:cNvSpPr>
            <a:spLocks noGrp="1"/>
          </p:cNvSpPr>
          <p:nvPr>
            <p:ph type="sldNum" sz="quarter" idx="12"/>
          </p:nvPr>
        </p:nvSpPr>
        <p:spPr/>
        <p:txBody>
          <a:bodyPr/>
          <a:lstStyle/>
          <a:p>
            <a:fld id="{909A3F06-D042-4B3F-AE79-7F59BC7224FF}" type="slidenum">
              <a:rPr lang="en-US" smtClean="0"/>
              <a:pPr/>
              <a:t>14</a:t>
            </a:fld>
            <a:endParaRPr lang="en-US"/>
          </a:p>
        </p:txBody>
      </p:sp>
      <p:pic>
        <p:nvPicPr>
          <p:cNvPr id="6" name="Picture 5"/>
          <p:cNvPicPr>
            <a:picLocks noChangeAspect="1"/>
          </p:cNvPicPr>
          <p:nvPr/>
        </p:nvPicPr>
        <p:blipFill>
          <a:blip r:embed="rId2"/>
          <a:stretch>
            <a:fillRect/>
          </a:stretch>
        </p:blipFill>
        <p:spPr>
          <a:xfrm>
            <a:off x="1447800" y="304800"/>
            <a:ext cx="6350000" cy="6210300"/>
          </a:xfrm>
          <a:prstGeom prst="rect">
            <a:avLst/>
          </a:prstGeom>
        </p:spPr>
      </p:pic>
      <p:sp>
        <p:nvSpPr>
          <p:cNvPr id="2" name="TextBox 1"/>
          <p:cNvSpPr txBox="1"/>
          <p:nvPr/>
        </p:nvSpPr>
        <p:spPr>
          <a:xfrm>
            <a:off x="134110" y="1981620"/>
            <a:ext cx="2066378" cy="923330"/>
          </a:xfrm>
          <a:prstGeom prst="rect">
            <a:avLst/>
          </a:prstGeom>
          <a:noFill/>
        </p:spPr>
        <p:txBody>
          <a:bodyPr wrap="none" rtlCol="0">
            <a:spAutoFit/>
          </a:bodyPr>
          <a:lstStyle/>
          <a:p>
            <a:r>
              <a:rPr lang="en-US" dirty="0" smtClean="0"/>
              <a:t>Will this render well</a:t>
            </a:r>
          </a:p>
          <a:p>
            <a:r>
              <a:rPr lang="en-US" dirty="0" smtClean="0"/>
              <a:t>on a washed out</a:t>
            </a:r>
          </a:p>
          <a:p>
            <a:r>
              <a:rPr lang="en-US" dirty="0" smtClean="0"/>
              <a:t>screen?</a:t>
            </a:r>
            <a:endParaRPr lang="en-US" dirty="0"/>
          </a:p>
        </p:txBody>
      </p:sp>
    </p:spTree>
    <p:extLst>
      <p:ext uri="{BB962C8B-B14F-4D97-AF65-F5344CB8AC3E}">
        <p14:creationId xmlns:p14="http://schemas.microsoft.com/office/powerpoint/2010/main" val="129435975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C48CFC6-5D11-4AF3-A0EC-2DA10B34B425}" type="datetime1">
              <a:rPr lang="en-US" smtClean="0"/>
              <a:pPr/>
              <a:t>11/21/16</a:t>
            </a:fld>
            <a:endParaRPr lang="en-US"/>
          </a:p>
        </p:txBody>
      </p:sp>
      <p:sp>
        <p:nvSpPr>
          <p:cNvPr id="5" name="Slide Number Placeholder 4"/>
          <p:cNvSpPr>
            <a:spLocks noGrp="1"/>
          </p:cNvSpPr>
          <p:nvPr>
            <p:ph type="sldNum" sz="quarter" idx="12"/>
          </p:nvPr>
        </p:nvSpPr>
        <p:spPr/>
        <p:txBody>
          <a:bodyPr/>
          <a:lstStyle/>
          <a:p>
            <a:fld id="{909A3F06-D042-4B3F-AE79-7F59BC7224FF}" type="slidenum">
              <a:rPr lang="en-US" smtClean="0"/>
              <a:pPr/>
              <a:t>15</a:t>
            </a:fld>
            <a:endParaRPr lang="en-US"/>
          </a:p>
        </p:txBody>
      </p:sp>
      <p:pic>
        <p:nvPicPr>
          <p:cNvPr id="6" name="Picture 5"/>
          <p:cNvPicPr>
            <a:picLocks noChangeAspect="1"/>
          </p:cNvPicPr>
          <p:nvPr/>
        </p:nvPicPr>
        <p:blipFill>
          <a:blip r:embed="rId2"/>
          <a:stretch>
            <a:fillRect/>
          </a:stretch>
        </p:blipFill>
        <p:spPr>
          <a:xfrm>
            <a:off x="152400" y="381000"/>
            <a:ext cx="8763000" cy="6388100"/>
          </a:xfrm>
          <a:prstGeom prst="rect">
            <a:avLst/>
          </a:prstGeom>
        </p:spPr>
      </p:pic>
    </p:spTree>
    <p:extLst>
      <p:ext uri="{BB962C8B-B14F-4D97-AF65-F5344CB8AC3E}">
        <p14:creationId xmlns:p14="http://schemas.microsoft.com/office/powerpoint/2010/main" val="240857579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9209"/>
            <a:ext cx="8229600" cy="1143000"/>
          </a:xfrm>
        </p:spPr>
        <p:txBody>
          <a:bodyPr/>
          <a:lstStyle/>
          <a:p>
            <a:r>
              <a:rPr lang="en-US" dirty="0" smtClean="0"/>
              <a:t>Color / Position</a:t>
            </a:r>
            <a:endParaRPr lang="en-US" dirty="0"/>
          </a:p>
        </p:txBody>
      </p:sp>
      <p:sp>
        <p:nvSpPr>
          <p:cNvPr id="4" name="Date Placeholder 3"/>
          <p:cNvSpPr>
            <a:spLocks noGrp="1"/>
          </p:cNvSpPr>
          <p:nvPr>
            <p:ph type="dt" sz="half" idx="10"/>
          </p:nvPr>
        </p:nvSpPr>
        <p:spPr/>
        <p:txBody>
          <a:bodyPr/>
          <a:lstStyle/>
          <a:p>
            <a:fld id="{3C48CFC6-5D11-4AF3-A0EC-2DA10B34B425}" type="datetime1">
              <a:rPr lang="en-US" smtClean="0"/>
              <a:pPr/>
              <a:t>11/21/16</a:t>
            </a:fld>
            <a:endParaRPr lang="en-US"/>
          </a:p>
        </p:txBody>
      </p:sp>
      <p:sp>
        <p:nvSpPr>
          <p:cNvPr id="5" name="Slide Number Placeholder 4"/>
          <p:cNvSpPr>
            <a:spLocks noGrp="1"/>
          </p:cNvSpPr>
          <p:nvPr>
            <p:ph type="sldNum" sz="quarter" idx="12"/>
          </p:nvPr>
        </p:nvSpPr>
        <p:spPr/>
        <p:txBody>
          <a:bodyPr/>
          <a:lstStyle/>
          <a:p>
            <a:fld id="{909A3F06-D042-4B3F-AE79-7F59BC7224FF}" type="slidenum">
              <a:rPr lang="en-US" smtClean="0"/>
              <a:pPr/>
              <a:t>16</a:t>
            </a:fld>
            <a:endParaRPr lang="en-US"/>
          </a:p>
        </p:txBody>
      </p:sp>
      <p:sp>
        <p:nvSpPr>
          <p:cNvPr id="6" name="TextBox 5"/>
          <p:cNvSpPr txBox="1"/>
          <p:nvPr/>
        </p:nvSpPr>
        <p:spPr>
          <a:xfrm>
            <a:off x="914400" y="1524000"/>
            <a:ext cx="1049583" cy="492443"/>
          </a:xfrm>
          <a:prstGeom prst="rect">
            <a:avLst/>
          </a:prstGeom>
          <a:noFill/>
        </p:spPr>
        <p:txBody>
          <a:bodyPr wrap="none" rtlCol="0">
            <a:spAutoFit/>
          </a:bodyPr>
          <a:lstStyle/>
          <a:p>
            <a:r>
              <a:rPr lang="en-US" b="1" dirty="0" smtClean="0">
                <a:solidFill>
                  <a:srgbClr val="FF0000"/>
                </a:solidFill>
              </a:rPr>
              <a:t>Toast</a:t>
            </a:r>
            <a:endParaRPr lang="en-US" b="1" dirty="0">
              <a:solidFill>
                <a:srgbClr val="FF0000"/>
              </a:solidFill>
            </a:endParaRPr>
          </a:p>
        </p:txBody>
      </p:sp>
      <p:sp>
        <p:nvSpPr>
          <p:cNvPr id="7" name="TextBox 6"/>
          <p:cNvSpPr txBox="1"/>
          <p:nvPr/>
        </p:nvSpPr>
        <p:spPr>
          <a:xfrm>
            <a:off x="457200" y="2514600"/>
            <a:ext cx="888385" cy="492443"/>
          </a:xfrm>
          <a:prstGeom prst="rect">
            <a:avLst/>
          </a:prstGeom>
          <a:noFill/>
        </p:spPr>
        <p:txBody>
          <a:bodyPr wrap="none" rtlCol="0">
            <a:spAutoFit/>
          </a:bodyPr>
          <a:lstStyle/>
          <a:p>
            <a:r>
              <a:rPr lang="en-US" b="1" dirty="0" smtClean="0">
                <a:solidFill>
                  <a:srgbClr val="7030A0"/>
                </a:solidFill>
              </a:rPr>
              <a:t>Cow</a:t>
            </a:r>
            <a:endParaRPr lang="en-US" b="1" dirty="0">
              <a:solidFill>
                <a:srgbClr val="7030A0"/>
              </a:solidFill>
            </a:endParaRPr>
          </a:p>
        </p:txBody>
      </p:sp>
      <p:sp>
        <p:nvSpPr>
          <p:cNvPr id="8" name="TextBox 7"/>
          <p:cNvSpPr txBox="1"/>
          <p:nvPr/>
        </p:nvSpPr>
        <p:spPr>
          <a:xfrm>
            <a:off x="2209800" y="2743200"/>
            <a:ext cx="1072153" cy="369332"/>
          </a:xfrm>
          <a:prstGeom prst="rect">
            <a:avLst/>
          </a:prstGeom>
          <a:noFill/>
        </p:spPr>
        <p:txBody>
          <a:bodyPr wrap="none" rtlCol="0">
            <a:spAutoFit/>
          </a:bodyPr>
          <a:lstStyle/>
          <a:p>
            <a:r>
              <a:rPr lang="en-US" b="1" dirty="0" smtClean="0">
                <a:solidFill>
                  <a:srgbClr val="FFFF00"/>
                </a:solidFill>
              </a:rPr>
              <a:t>Bedroom</a:t>
            </a:r>
            <a:endParaRPr lang="en-US" b="1" dirty="0">
              <a:solidFill>
                <a:srgbClr val="FFFF00"/>
              </a:solidFill>
            </a:endParaRPr>
          </a:p>
        </p:txBody>
      </p:sp>
      <p:sp>
        <p:nvSpPr>
          <p:cNvPr id="9" name="TextBox 8"/>
          <p:cNvSpPr txBox="1"/>
          <p:nvPr/>
        </p:nvSpPr>
        <p:spPr>
          <a:xfrm>
            <a:off x="4953000" y="1066800"/>
            <a:ext cx="1205779" cy="492443"/>
          </a:xfrm>
          <a:prstGeom prst="rect">
            <a:avLst/>
          </a:prstGeom>
          <a:noFill/>
        </p:spPr>
        <p:txBody>
          <a:bodyPr wrap="none" rtlCol="0">
            <a:spAutoFit/>
          </a:bodyPr>
          <a:lstStyle/>
          <a:p>
            <a:r>
              <a:rPr lang="en-US" b="1" dirty="0" smtClean="0">
                <a:solidFill>
                  <a:srgbClr val="FF0000"/>
                </a:solidFill>
              </a:rPr>
              <a:t>Cereal</a:t>
            </a:r>
            <a:endParaRPr lang="en-US" b="1" dirty="0">
              <a:solidFill>
                <a:srgbClr val="FF0000"/>
              </a:solidFill>
            </a:endParaRPr>
          </a:p>
        </p:txBody>
      </p:sp>
      <p:sp>
        <p:nvSpPr>
          <p:cNvPr id="10" name="TextBox 9"/>
          <p:cNvSpPr txBox="1"/>
          <p:nvPr/>
        </p:nvSpPr>
        <p:spPr>
          <a:xfrm>
            <a:off x="4419600" y="2286000"/>
            <a:ext cx="773920" cy="369332"/>
          </a:xfrm>
          <a:prstGeom prst="rect">
            <a:avLst/>
          </a:prstGeom>
          <a:noFill/>
        </p:spPr>
        <p:txBody>
          <a:bodyPr wrap="none" rtlCol="0">
            <a:spAutoFit/>
          </a:bodyPr>
          <a:lstStyle/>
          <a:p>
            <a:r>
              <a:rPr lang="en-US" b="1" dirty="0" smtClean="0">
                <a:solidFill>
                  <a:srgbClr val="FFFF00"/>
                </a:solidFill>
              </a:rPr>
              <a:t>Sheep</a:t>
            </a:r>
            <a:endParaRPr lang="en-US" b="1" dirty="0">
              <a:solidFill>
                <a:srgbClr val="FFFF00"/>
              </a:solidFill>
            </a:endParaRPr>
          </a:p>
        </p:txBody>
      </p:sp>
      <p:sp>
        <p:nvSpPr>
          <p:cNvPr id="11" name="TextBox 10"/>
          <p:cNvSpPr txBox="1"/>
          <p:nvPr/>
        </p:nvSpPr>
        <p:spPr>
          <a:xfrm>
            <a:off x="6324600" y="1905000"/>
            <a:ext cx="1758815" cy="492443"/>
          </a:xfrm>
          <a:prstGeom prst="rect">
            <a:avLst/>
          </a:prstGeom>
          <a:noFill/>
        </p:spPr>
        <p:txBody>
          <a:bodyPr wrap="none" rtlCol="0">
            <a:spAutoFit/>
          </a:bodyPr>
          <a:lstStyle/>
          <a:p>
            <a:r>
              <a:rPr lang="en-US" b="1" dirty="0" smtClean="0">
                <a:solidFill>
                  <a:srgbClr val="7030A0"/>
                </a:solidFill>
              </a:rPr>
              <a:t>Bathroom</a:t>
            </a:r>
            <a:endParaRPr lang="en-US" b="1" dirty="0">
              <a:solidFill>
                <a:srgbClr val="7030A0"/>
              </a:solidFill>
            </a:endParaRPr>
          </a:p>
        </p:txBody>
      </p:sp>
      <p:sp>
        <p:nvSpPr>
          <p:cNvPr id="12" name="TextBox 11"/>
          <p:cNvSpPr txBox="1"/>
          <p:nvPr/>
        </p:nvSpPr>
        <p:spPr>
          <a:xfrm>
            <a:off x="1219200" y="3733800"/>
            <a:ext cx="1146468" cy="492443"/>
          </a:xfrm>
          <a:prstGeom prst="rect">
            <a:avLst/>
          </a:prstGeom>
          <a:noFill/>
        </p:spPr>
        <p:txBody>
          <a:bodyPr wrap="none" rtlCol="0">
            <a:spAutoFit/>
          </a:bodyPr>
          <a:lstStyle/>
          <a:p>
            <a:r>
              <a:rPr lang="en-US" b="1" dirty="0" smtClean="0">
                <a:solidFill>
                  <a:srgbClr val="7030A0"/>
                </a:solidFill>
              </a:rPr>
              <a:t>Donut</a:t>
            </a:r>
            <a:endParaRPr lang="en-US" b="1" dirty="0">
              <a:solidFill>
                <a:srgbClr val="7030A0"/>
              </a:solidFill>
            </a:endParaRPr>
          </a:p>
        </p:txBody>
      </p:sp>
      <p:sp>
        <p:nvSpPr>
          <p:cNvPr id="13" name="TextBox 12"/>
          <p:cNvSpPr txBox="1"/>
          <p:nvPr/>
        </p:nvSpPr>
        <p:spPr>
          <a:xfrm>
            <a:off x="5181600" y="3581400"/>
            <a:ext cx="710351" cy="369332"/>
          </a:xfrm>
          <a:prstGeom prst="rect">
            <a:avLst/>
          </a:prstGeom>
          <a:noFill/>
        </p:spPr>
        <p:txBody>
          <a:bodyPr wrap="none" rtlCol="0">
            <a:spAutoFit/>
          </a:bodyPr>
          <a:lstStyle/>
          <a:p>
            <a:r>
              <a:rPr lang="en-US" b="1" dirty="0" smtClean="0">
                <a:solidFill>
                  <a:srgbClr val="FFFF00"/>
                </a:solidFill>
              </a:rPr>
              <a:t>Bagel</a:t>
            </a:r>
            <a:endParaRPr lang="en-US" b="1" dirty="0">
              <a:solidFill>
                <a:srgbClr val="FFFF00"/>
              </a:solidFill>
            </a:endParaRPr>
          </a:p>
        </p:txBody>
      </p:sp>
      <p:sp>
        <p:nvSpPr>
          <p:cNvPr id="14" name="TextBox 13"/>
          <p:cNvSpPr txBox="1"/>
          <p:nvPr/>
        </p:nvSpPr>
        <p:spPr>
          <a:xfrm>
            <a:off x="609600" y="4800600"/>
            <a:ext cx="479618" cy="369332"/>
          </a:xfrm>
          <a:prstGeom prst="rect">
            <a:avLst/>
          </a:prstGeom>
          <a:noFill/>
        </p:spPr>
        <p:txBody>
          <a:bodyPr wrap="none" rtlCol="0">
            <a:spAutoFit/>
          </a:bodyPr>
          <a:lstStyle/>
          <a:p>
            <a:r>
              <a:rPr lang="en-US" b="1" dirty="0" smtClean="0">
                <a:solidFill>
                  <a:srgbClr val="FFFF00"/>
                </a:solidFill>
              </a:rPr>
              <a:t>Pig</a:t>
            </a:r>
            <a:endParaRPr lang="en-US" b="1" dirty="0">
              <a:solidFill>
                <a:srgbClr val="FFFF00"/>
              </a:solidFill>
            </a:endParaRPr>
          </a:p>
        </p:txBody>
      </p:sp>
      <p:sp>
        <p:nvSpPr>
          <p:cNvPr id="15" name="TextBox 14"/>
          <p:cNvSpPr txBox="1"/>
          <p:nvPr/>
        </p:nvSpPr>
        <p:spPr>
          <a:xfrm>
            <a:off x="4419600" y="4495800"/>
            <a:ext cx="944489" cy="492443"/>
          </a:xfrm>
          <a:prstGeom prst="rect">
            <a:avLst/>
          </a:prstGeom>
          <a:noFill/>
        </p:spPr>
        <p:txBody>
          <a:bodyPr wrap="none" rtlCol="0">
            <a:spAutoFit/>
          </a:bodyPr>
          <a:lstStyle/>
          <a:p>
            <a:r>
              <a:rPr lang="en-US" b="1" dirty="0" smtClean="0">
                <a:solidFill>
                  <a:srgbClr val="FF0000"/>
                </a:solidFill>
              </a:rPr>
              <a:t>Goat</a:t>
            </a:r>
            <a:endParaRPr lang="en-US" b="1" dirty="0">
              <a:solidFill>
                <a:srgbClr val="FF0000"/>
              </a:solidFill>
            </a:endParaRPr>
          </a:p>
        </p:txBody>
      </p:sp>
      <p:sp>
        <p:nvSpPr>
          <p:cNvPr id="16" name="TextBox 15"/>
          <p:cNvSpPr txBox="1"/>
          <p:nvPr/>
        </p:nvSpPr>
        <p:spPr>
          <a:xfrm>
            <a:off x="2133600" y="4495800"/>
            <a:ext cx="1407758" cy="492443"/>
          </a:xfrm>
          <a:prstGeom prst="rect">
            <a:avLst/>
          </a:prstGeom>
          <a:noFill/>
        </p:spPr>
        <p:txBody>
          <a:bodyPr wrap="none" rtlCol="0">
            <a:spAutoFit/>
          </a:bodyPr>
          <a:lstStyle/>
          <a:p>
            <a:r>
              <a:rPr lang="en-US" b="1" dirty="0" smtClean="0">
                <a:solidFill>
                  <a:srgbClr val="FF0000"/>
                </a:solidFill>
              </a:rPr>
              <a:t>Kitchen</a:t>
            </a:r>
            <a:endParaRPr lang="en-US" b="1" dirty="0">
              <a:solidFill>
                <a:srgbClr val="FF0000"/>
              </a:solidFill>
            </a:endParaRPr>
          </a:p>
        </p:txBody>
      </p:sp>
      <p:sp>
        <p:nvSpPr>
          <p:cNvPr id="17" name="TextBox 16"/>
          <p:cNvSpPr txBox="1"/>
          <p:nvPr/>
        </p:nvSpPr>
        <p:spPr>
          <a:xfrm>
            <a:off x="6477000" y="4419600"/>
            <a:ext cx="1779654" cy="492443"/>
          </a:xfrm>
          <a:prstGeom prst="rect">
            <a:avLst/>
          </a:prstGeom>
          <a:noFill/>
        </p:spPr>
        <p:txBody>
          <a:bodyPr wrap="none" rtlCol="0">
            <a:spAutoFit/>
          </a:bodyPr>
          <a:lstStyle/>
          <a:p>
            <a:r>
              <a:rPr lang="en-US" b="1" dirty="0" smtClean="0">
                <a:solidFill>
                  <a:srgbClr val="7030A0"/>
                </a:solidFill>
              </a:rPr>
              <a:t>Basement</a:t>
            </a:r>
            <a:endParaRPr lang="en-US" b="1" dirty="0">
              <a:solidFill>
                <a:srgbClr val="7030A0"/>
              </a:solidFill>
            </a:endParaRPr>
          </a:p>
        </p:txBody>
      </p:sp>
      <p:sp>
        <p:nvSpPr>
          <p:cNvPr id="18" name="Rectangle 17"/>
          <p:cNvSpPr/>
          <p:nvPr/>
        </p:nvSpPr>
        <p:spPr>
          <a:xfrm>
            <a:off x="304800" y="1371600"/>
            <a:ext cx="3581400" cy="2057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267200" y="1066800"/>
            <a:ext cx="4114800" cy="1905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81000" y="3657600"/>
            <a:ext cx="3505200" cy="182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267200" y="3429000"/>
            <a:ext cx="4267200" cy="182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5661157" y="4055978"/>
            <a:ext cx="1504560" cy="2023226"/>
            <a:chOff x="5661157" y="4055978"/>
            <a:chExt cx="1504560" cy="2023226"/>
          </a:xfrm>
        </p:grpSpPr>
        <p:cxnSp>
          <p:nvCxnSpPr>
            <p:cNvPr id="22" name="Straight Arrow Connector 21"/>
            <p:cNvCxnSpPr/>
            <p:nvPr/>
          </p:nvCxnSpPr>
          <p:spPr>
            <a:xfrm flipH="1" flipV="1">
              <a:off x="5661157" y="4055978"/>
              <a:ext cx="815843" cy="19492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6553200" y="5709872"/>
              <a:ext cx="612517" cy="369332"/>
            </a:xfrm>
            <a:prstGeom prst="rect">
              <a:avLst/>
            </a:prstGeom>
            <a:noFill/>
          </p:spPr>
          <p:txBody>
            <a:bodyPr wrap="none" rtlCol="0">
              <a:spAutoFit/>
            </a:bodyPr>
            <a:lstStyle/>
            <a:p>
              <a:r>
                <a:rPr lang="en-US" dirty="0" smtClean="0"/>
                <a:t>????</a:t>
              </a:r>
              <a:endParaRPr lang="en-US" dirty="0"/>
            </a:p>
          </p:txBody>
        </p:sp>
      </p:grpSp>
      <p:sp>
        <p:nvSpPr>
          <p:cNvPr id="3" name="TextBox 2"/>
          <p:cNvSpPr txBox="1"/>
          <p:nvPr/>
        </p:nvSpPr>
        <p:spPr>
          <a:xfrm>
            <a:off x="609600" y="5837307"/>
            <a:ext cx="3416320" cy="646331"/>
          </a:xfrm>
          <a:prstGeom prst="rect">
            <a:avLst/>
          </a:prstGeom>
          <a:noFill/>
        </p:spPr>
        <p:txBody>
          <a:bodyPr wrap="none" rtlCol="0">
            <a:spAutoFit/>
          </a:bodyPr>
          <a:lstStyle/>
          <a:p>
            <a:pPr algn="ctr"/>
            <a:r>
              <a:rPr lang="en-US" dirty="0" smtClean="0"/>
              <a:t>How awesome is yellow on white?</a:t>
            </a:r>
          </a:p>
          <a:p>
            <a:pPr algn="ctr"/>
            <a:r>
              <a:rPr lang="en-US" b="1" dirty="0" smtClean="0">
                <a:solidFill>
                  <a:srgbClr val="FFFF00"/>
                </a:solidFill>
              </a:rPr>
              <a:t>Super awesome</a:t>
            </a:r>
            <a:endParaRPr lang="en-US" b="1" dirty="0">
              <a:solidFill>
                <a:srgbClr val="FFFF00"/>
              </a:solidFill>
            </a:endParaRPr>
          </a:p>
        </p:txBody>
      </p:sp>
    </p:spTree>
    <p:extLst>
      <p:ext uri="{BB962C8B-B14F-4D97-AF65-F5344CB8AC3E}">
        <p14:creationId xmlns:p14="http://schemas.microsoft.com/office/powerpoint/2010/main" val="31346760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Content Placeholder 2"/>
          <p:cNvSpPr>
            <a:spLocks noGrp="1"/>
          </p:cNvSpPr>
          <p:nvPr>
            <p:ph idx="1"/>
          </p:nvPr>
        </p:nvSpPr>
        <p:spPr>
          <a:xfrm>
            <a:off x="457200" y="1161664"/>
            <a:ext cx="8229600" cy="4964499"/>
          </a:xfrm>
        </p:spPr>
        <p:txBody>
          <a:bodyPr/>
          <a:lstStyle/>
          <a:p>
            <a:r>
              <a:rPr lang="en-US" sz="2800" dirty="0">
                <a:latin typeface="Verdana" charset="0"/>
              </a:rPr>
              <a:t>Bandwidth unit-price function</a:t>
            </a:r>
          </a:p>
          <a:p>
            <a:endParaRPr lang="en-US" sz="2800" dirty="0">
              <a:latin typeface="Verdana" charset="0"/>
            </a:endParaRPr>
          </a:p>
        </p:txBody>
      </p:sp>
      <p:sp>
        <p:nvSpPr>
          <p:cNvPr id="2058" name="Title 1"/>
          <p:cNvSpPr>
            <a:spLocks noGrp="1"/>
          </p:cNvSpPr>
          <p:nvPr>
            <p:ph type="title"/>
          </p:nvPr>
        </p:nvSpPr>
        <p:spPr>
          <a:xfrm>
            <a:off x="457200" y="37342"/>
            <a:ext cx="8229600" cy="1143000"/>
          </a:xfrm>
        </p:spPr>
        <p:txBody>
          <a:bodyPr/>
          <a:lstStyle/>
          <a:p>
            <a:r>
              <a:rPr lang="en-US" dirty="0">
                <a:latin typeface="Verdana" charset="0"/>
              </a:rPr>
              <a:t>Optimization problem</a:t>
            </a:r>
          </a:p>
        </p:txBody>
      </p:sp>
      <p:sp>
        <p:nvSpPr>
          <p:cNvPr id="205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charset="0"/>
                <a:cs typeface="Arial" charset="0"/>
              </a:defRPr>
            </a:lvl1pPr>
            <a:lvl2pPr marL="742950" indent="-285750" eaLnBrk="0" hangingPunct="0">
              <a:defRPr sz="2600">
                <a:solidFill>
                  <a:schemeClr val="tx1"/>
                </a:solidFill>
                <a:latin typeface="Arial" charset="0"/>
                <a:ea typeface="Arial" charset="0"/>
                <a:cs typeface="Arial" charset="0"/>
              </a:defRPr>
            </a:lvl2pPr>
            <a:lvl3pPr marL="1143000" indent="-228600" eaLnBrk="0" hangingPunct="0">
              <a:defRPr sz="2600">
                <a:solidFill>
                  <a:schemeClr val="tx1"/>
                </a:solidFill>
                <a:latin typeface="Arial" charset="0"/>
                <a:ea typeface="Arial" charset="0"/>
                <a:cs typeface="Arial" charset="0"/>
              </a:defRPr>
            </a:lvl3pPr>
            <a:lvl4pPr marL="1600200" indent="-228600" eaLnBrk="0" hangingPunct="0">
              <a:defRPr sz="2600">
                <a:solidFill>
                  <a:schemeClr val="tx1"/>
                </a:solidFill>
                <a:latin typeface="Arial" charset="0"/>
                <a:ea typeface="Arial" charset="0"/>
                <a:cs typeface="Arial" charset="0"/>
              </a:defRPr>
            </a:lvl4pPr>
            <a:lvl5pPr marL="2057400" indent="-228600" eaLnBrk="0" hangingPunct="0">
              <a:defRPr sz="2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600">
                <a:solidFill>
                  <a:schemeClr val="tx1"/>
                </a:solidFill>
                <a:latin typeface="Arial" charset="0"/>
                <a:ea typeface="Arial" charset="0"/>
                <a:cs typeface="Arial" charset="0"/>
              </a:defRPr>
            </a:lvl9pPr>
          </a:lstStyle>
          <a:p>
            <a:pPr eaLnBrk="1" hangingPunct="1"/>
            <a:fld id="{A4CFB301-2BDC-E449-8B74-2660518797CD}" type="datetime1">
              <a:rPr lang="en-US" sz="1200">
                <a:latin typeface="Verdana" charset="0"/>
              </a:rPr>
              <a:pPr eaLnBrk="1" hangingPunct="1"/>
              <a:t>11/21/16</a:t>
            </a:fld>
            <a:endParaRPr lang="en-US" sz="1200">
              <a:latin typeface="Verdana" charset="0"/>
            </a:endParaRPr>
          </a:p>
        </p:txBody>
      </p:sp>
      <p:sp>
        <p:nvSpPr>
          <p:cNvPr id="5" name="Footer Placeholder 4"/>
          <p:cNvSpPr>
            <a:spLocks noGrp="1"/>
          </p:cNvSpPr>
          <p:nvPr>
            <p:ph type="ftr" sz="quarter" idx="11"/>
          </p:nvPr>
        </p:nvSpPr>
        <p:spPr/>
        <p:txBody>
          <a:bodyPr/>
          <a:lstStyle/>
          <a:p>
            <a:pPr>
              <a:defRPr/>
            </a:pPr>
            <a:r>
              <a:rPr lang="en-US"/>
              <a:t>5th  SDR/WhiteSpace, IEEE SECON Workshops, Boston, MA, 2010</a:t>
            </a:r>
          </a:p>
        </p:txBody>
      </p:sp>
      <p:sp>
        <p:nvSpPr>
          <p:cNvPr id="20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charset="0"/>
                <a:cs typeface="Arial" charset="0"/>
              </a:defRPr>
            </a:lvl1pPr>
            <a:lvl2pPr marL="742950" indent="-285750" eaLnBrk="0" hangingPunct="0">
              <a:defRPr sz="2600">
                <a:solidFill>
                  <a:schemeClr val="tx1"/>
                </a:solidFill>
                <a:latin typeface="Arial" charset="0"/>
                <a:ea typeface="Arial" charset="0"/>
                <a:cs typeface="Arial" charset="0"/>
              </a:defRPr>
            </a:lvl2pPr>
            <a:lvl3pPr marL="1143000" indent="-228600" eaLnBrk="0" hangingPunct="0">
              <a:defRPr sz="2600">
                <a:solidFill>
                  <a:schemeClr val="tx1"/>
                </a:solidFill>
                <a:latin typeface="Arial" charset="0"/>
                <a:ea typeface="Arial" charset="0"/>
                <a:cs typeface="Arial" charset="0"/>
              </a:defRPr>
            </a:lvl3pPr>
            <a:lvl4pPr marL="1600200" indent="-228600" eaLnBrk="0" hangingPunct="0">
              <a:defRPr sz="2600">
                <a:solidFill>
                  <a:schemeClr val="tx1"/>
                </a:solidFill>
                <a:latin typeface="Arial" charset="0"/>
                <a:ea typeface="Arial" charset="0"/>
                <a:cs typeface="Arial" charset="0"/>
              </a:defRPr>
            </a:lvl4pPr>
            <a:lvl5pPr marL="2057400" indent="-228600" eaLnBrk="0" hangingPunct="0">
              <a:defRPr sz="2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600">
                <a:solidFill>
                  <a:schemeClr val="tx1"/>
                </a:solidFill>
                <a:latin typeface="Arial" charset="0"/>
                <a:ea typeface="Arial" charset="0"/>
                <a:cs typeface="Arial" charset="0"/>
              </a:defRPr>
            </a:lvl9pPr>
          </a:lstStyle>
          <a:p>
            <a:pPr eaLnBrk="1" hangingPunct="1"/>
            <a:fld id="{75D6DE26-90EA-1448-B28A-E87DE842169D}" type="slidenum">
              <a:rPr lang="en-US" sz="1200">
                <a:latin typeface="Verdana" charset="0"/>
              </a:rPr>
              <a:pPr eaLnBrk="1" hangingPunct="1"/>
              <a:t>17</a:t>
            </a:fld>
            <a:endParaRPr lang="en-US" sz="1200">
              <a:latin typeface="Verdana" charset="0"/>
            </a:endParaRPr>
          </a:p>
        </p:txBody>
      </p:sp>
      <p:graphicFrame>
        <p:nvGraphicFramePr>
          <p:cNvPr id="2050" name="Content Placeholder 6"/>
          <p:cNvGraphicFramePr>
            <a:graphicFrameLocks noChangeAspect="1"/>
          </p:cNvGraphicFramePr>
          <p:nvPr>
            <p:extLst>
              <p:ext uri="{D42A27DB-BD31-4B8C-83A1-F6EECF244321}">
                <p14:modId xmlns:p14="http://schemas.microsoft.com/office/powerpoint/2010/main" val="4267784825"/>
              </p:ext>
            </p:extLst>
          </p:nvPr>
        </p:nvGraphicFramePr>
        <p:xfrm>
          <a:off x="1304925" y="1653549"/>
          <a:ext cx="6075362" cy="1100138"/>
        </p:xfrm>
        <a:graphic>
          <a:graphicData uri="http://schemas.openxmlformats.org/presentationml/2006/ole">
            <mc:AlternateContent xmlns:mc="http://schemas.openxmlformats.org/markup-compatibility/2006">
              <mc:Choice xmlns:v="urn:schemas-microsoft-com:vml" Requires="v">
                <p:oleObj spid="_x0000_s1729" name="Equation" r:id="rId4" imgW="2527200" imgH="457200" progId="Equation.3">
                  <p:embed/>
                </p:oleObj>
              </mc:Choice>
              <mc:Fallback>
                <p:oleObj name="Equation" r:id="rId4" imgW="25272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4925" y="1653549"/>
                        <a:ext cx="6075362" cy="1100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062" name="Group 19"/>
          <p:cNvGrpSpPr>
            <a:grpSpLocks/>
          </p:cNvGrpSpPr>
          <p:nvPr/>
        </p:nvGrpSpPr>
        <p:grpSpPr bwMode="auto">
          <a:xfrm>
            <a:off x="1365250" y="3268663"/>
            <a:ext cx="6743700" cy="1206500"/>
            <a:chOff x="1365250" y="3124200"/>
            <a:chExt cx="6743699" cy="1206500"/>
          </a:xfrm>
        </p:grpSpPr>
        <p:graphicFrame>
          <p:nvGraphicFramePr>
            <p:cNvPr id="2053" name="Object 3"/>
            <p:cNvGraphicFramePr>
              <a:graphicFrameLocks noChangeAspect="1"/>
            </p:cNvGraphicFramePr>
            <p:nvPr/>
          </p:nvGraphicFramePr>
          <p:xfrm>
            <a:off x="1365250" y="3124200"/>
            <a:ext cx="2681288" cy="1206500"/>
          </p:xfrm>
          <a:graphic>
            <a:graphicData uri="http://schemas.openxmlformats.org/presentationml/2006/ole">
              <mc:AlternateContent xmlns:mc="http://schemas.openxmlformats.org/markup-compatibility/2006">
                <mc:Choice xmlns:v="urn:schemas-microsoft-com:vml" Requires="v">
                  <p:oleObj spid="_x0000_s1730" name="Equation" r:id="rId6" imgW="1015920" imgH="457200" progId="Equation.3">
                    <p:embed/>
                  </p:oleObj>
                </mc:Choice>
                <mc:Fallback>
                  <p:oleObj name="Equation" r:id="rId6" imgW="101592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65250" y="3124200"/>
                          <a:ext cx="2681288" cy="120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069" name="Group 13"/>
            <p:cNvGrpSpPr>
              <a:grpSpLocks/>
            </p:cNvGrpSpPr>
            <p:nvPr/>
          </p:nvGrpSpPr>
          <p:grpSpPr bwMode="auto">
            <a:xfrm>
              <a:off x="4419600" y="3200400"/>
              <a:ext cx="3689349" cy="1066800"/>
              <a:chOff x="4519613" y="3425825"/>
              <a:chExt cx="3917949" cy="1050587"/>
            </a:xfrm>
          </p:grpSpPr>
          <p:graphicFrame>
            <p:nvGraphicFramePr>
              <p:cNvPr id="2054" name="Object 5"/>
              <p:cNvGraphicFramePr>
                <a:graphicFrameLocks noChangeAspect="1"/>
              </p:cNvGraphicFramePr>
              <p:nvPr/>
            </p:nvGraphicFramePr>
            <p:xfrm>
              <a:off x="4519613" y="3663950"/>
              <a:ext cx="738187" cy="603250"/>
            </p:xfrm>
            <a:graphic>
              <a:graphicData uri="http://schemas.openxmlformats.org/presentationml/2006/ole">
                <mc:AlternateContent xmlns:mc="http://schemas.openxmlformats.org/markup-compatibility/2006">
                  <mc:Choice xmlns:v="urn:schemas-microsoft-com:vml" Requires="v">
                    <p:oleObj spid="_x0000_s1731" name="Equation" r:id="rId8" imgW="279360" imgH="228600" progId="Equation.3">
                      <p:embed/>
                    </p:oleObj>
                  </mc:Choice>
                  <mc:Fallback>
                    <p:oleObj name="Equation" r:id="rId8" imgW="27936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9613" y="3663950"/>
                            <a:ext cx="738187" cy="60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55" name="Object 6"/>
              <p:cNvGraphicFramePr>
                <a:graphicFrameLocks noChangeAspect="1"/>
              </p:cNvGraphicFramePr>
              <p:nvPr/>
            </p:nvGraphicFramePr>
            <p:xfrm>
              <a:off x="5562600" y="3425825"/>
              <a:ext cx="2874962" cy="512182"/>
            </p:xfrm>
            <a:graphic>
              <a:graphicData uri="http://schemas.openxmlformats.org/presentationml/2006/ole">
                <mc:AlternateContent xmlns:mc="http://schemas.openxmlformats.org/markup-compatibility/2006">
                  <mc:Choice xmlns:v="urn:schemas-microsoft-com:vml" Requires="v">
                    <p:oleObj spid="_x0000_s1732" name="Equation" r:id="rId10" imgW="1282680" imgH="228600" progId="Equation.3">
                      <p:embed/>
                    </p:oleObj>
                  </mc:Choice>
                  <mc:Fallback>
                    <p:oleObj name="Equation" r:id="rId10" imgW="128268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62600" y="3425825"/>
                            <a:ext cx="2874962" cy="512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56" name="Object 7"/>
              <p:cNvGraphicFramePr>
                <a:graphicFrameLocks noChangeAspect="1"/>
              </p:cNvGraphicFramePr>
              <p:nvPr/>
            </p:nvGraphicFramePr>
            <p:xfrm>
              <a:off x="5638801" y="3962400"/>
              <a:ext cx="2743199" cy="514012"/>
            </p:xfrm>
            <a:graphic>
              <a:graphicData uri="http://schemas.openxmlformats.org/presentationml/2006/ole">
                <mc:AlternateContent xmlns:mc="http://schemas.openxmlformats.org/markup-compatibility/2006">
                  <mc:Choice xmlns:v="urn:schemas-microsoft-com:vml" Requires="v">
                    <p:oleObj spid="_x0000_s1733" name="Equation" r:id="rId12" imgW="1218960" imgH="228600" progId="Equation.3">
                      <p:embed/>
                    </p:oleObj>
                  </mc:Choice>
                  <mc:Fallback>
                    <p:oleObj name="Equation" r:id="rId12" imgW="1218960"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38801" y="3962400"/>
                            <a:ext cx="2743199" cy="514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 name="Left Brace 12"/>
              <p:cNvSpPr/>
              <p:nvPr/>
            </p:nvSpPr>
            <p:spPr>
              <a:xfrm>
                <a:off x="5333886" y="3525881"/>
                <a:ext cx="151728" cy="83796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cs typeface="Arial" charset="0"/>
                </a:endParaRPr>
              </a:p>
            </p:txBody>
          </p:sp>
        </p:grpSp>
      </p:grpSp>
      <p:grpSp>
        <p:nvGrpSpPr>
          <p:cNvPr id="2063" name="Group 20"/>
          <p:cNvGrpSpPr>
            <a:grpSpLocks/>
          </p:cNvGrpSpPr>
          <p:nvPr/>
        </p:nvGrpSpPr>
        <p:grpSpPr bwMode="auto">
          <a:xfrm>
            <a:off x="1435100" y="4551363"/>
            <a:ext cx="5651500" cy="1139825"/>
            <a:chOff x="1435100" y="4495800"/>
            <a:chExt cx="5651500" cy="1139825"/>
          </a:xfrm>
        </p:grpSpPr>
        <p:graphicFrame>
          <p:nvGraphicFramePr>
            <p:cNvPr id="2051" name="Object 4"/>
            <p:cNvGraphicFramePr>
              <a:graphicFrameLocks noChangeAspect="1"/>
            </p:cNvGraphicFramePr>
            <p:nvPr/>
          </p:nvGraphicFramePr>
          <p:xfrm>
            <a:off x="1435100" y="4495800"/>
            <a:ext cx="2078038" cy="1139825"/>
          </p:xfrm>
          <a:graphic>
            <a:graphicData uri="http://schemas.openxmlformats.org/presentationml/2006/ole">
              <mc:AlternateContent xmlns:mc="http://schemas.openxmlformats.org/markup-compatibility/2006">
                <mc:Choice xmlns:v="urn:schemas-microsoft-com:vml" Requires="v">
                  <p:oleObj spid="_x0000_s1734" name="Equation" r:id="rId14" imgW="787320" imgH="431640" progId="Equation.3">
                    <p:embed/>
                  </p:oleObj>
                </mc:Choice>
                <mc:Fallback>
                  <p:oleObj name="Equation" r:id="rId14" imgW="787320" imgH="43164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35100" y="4495800"/>
                          <a:ext cx="2078038"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52" name="Object 9"/>
            <p:cNvGraphicFramePr>
              <a:graphicFrameLocks noChangeAspect="1"/>
            </p:cNvGraphicFramePr>
            <p:nvPr/>
          </p:nvGraphicFramePr>
          <p:xfrm>
            <a:off x="3886200" y="4810415"/>
            <a:ext cx="3200400" cy="505047"/>
          </p:xfrm>
          <a:graphic>
            <a:graphicData uri="http://schemas.openxmlformats.org/presentationml/2006/ole">
              <mc:AlternateContent xmlns:mc="http://schemas.openxmlformats.org/markup-compatibility/2006">
                <mc:Choice xmlns:v="urn:schemas-microsoft-com:vml" Requires="v">
                  <p:oleObj spid="_x0000_s1735" name="Equation" r:id="rId16" imgW="1447560" imgH="228600" progId="Equation.3">
                    <p:embed/>
                  </p:oleObj>
                </mc:Choice>
                <mc:Fallback>
                  <p:oleObj name="Equation" r:id="rId16" imgW="1447560" imgH="2286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86200" y="4810415"/>
                          <a:ext cx="3200400" cy="5050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2064" name="TextBox 16"/>
          <p:cNvSpPr txBox="1">
            <a:spLocks noChangeArrowheads="1"/>
          </p:cNvSpPr>
          <p:nvPr/>
        </p:nvSpPr>
        <p:spPr bwMode="auto">
          <a:xfrm>
            <a:off x="457200" y="5772150"/>
            <a:ext cx="784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Arial" charset="0"/>
                <a:ea typeface="ＭＳ Ｐゴシック" charset="0"/>
                <a:cs typeface="Arial" charset="0"/>
              </a:defRPr>
            </a:lvl1pPr>
            <a:lvl2pPr marL="742950" indent="-285750" eaLnBrk="0" hangingPunct="0">
              <a:defRPr sz="2600">
                <a:solidFill>
                  <a:schemeClr val="tx1"/>
                </a:solidFill>
                <a:latin typeface="Arial" charset="0"/>
                <a:ea typeface="Arial" charset="0"/>
                <a:cs typeface="Arial" charset="0"/>
              </a:defRPr>
            </a:lvl2pPr>
            <a:lvl3pPr marL="1143000" indent="-228600" eaLnBrk="0" hangingPunct="0">
              <a:defRPr sz="2600">
                <a:solidFill>
                  <a:schemeClr val="tx1"/>
                </a:solidFill>
                <a:latin typeface="Arial" charset="0"/>
                <a:ea typeface="Arial" charset="0"/>
                <a:cs typeface="Arial" charset="0"/>
              </a:defRPr>
            </a:lvl3pPr>
            <a:lvl4pPr marL="1600200" indent="-228600" eaLnBrk="0" hangingPunct="0">
              <a:defRPr sz="2600">
                <a:solidFill>
                  <a:schemeClr val="tx1"/>
                </a:solidFill>
                <a:latin typeface="Arial" charset="0"/>
                <a:ea typeface="Arial" charset="0"/>
                <a:cs typeface="Arial" charset="0"/>
              </a:defRPr>
            </a:lvl4pPr>
            <a:lvl5pPr marL="2057400" indent="-228600" eaLnBrk="0" hangingPunct="0">
              <a:defRPr sz="2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600">
                <a:solidFill>
                  <a:schemeClr val="tx1"/>
                </a:solidFill>
                <a:latin typeface="Arial" charset="0"/>
                <a:ea typeface="Arial" charset="0"/>
                <a:cs typeface="Arial" charset="0"/>
              </a:defRPr>
            </a:lvl9pPr>
          </a:lstStyle>
          <a:p>
            <a:pPr eaLnBrk="1" hangingPunct="1"/>
            <a:r>
              <a:rPr lang="en-US" sz="2000" b="1">
                <a:solidFill>
                  <a:srgbClr val="C00000"/>
                </a:solidFill>
              </a:rPr>
              <a:t>Valuation of the spectrum by the secondary users</a:t>
            </a:r>
          </a:p>
        </p:txBody>
      </p:sp>
      <p:sp>
        <p:nvSpPr>
          <p:cNvPr id="2065" name="TextBox 17"/>
          <p:cNvSpPr txBox="1">
            <a:spLocks noChangeArrowheads="1"/>
          </p:cNvSpPr>
          <p:nvPr/>
        </p:nvSpPr>
        <p:spPr bwMode="auto">
          <a:xfrm>
            <a:off x="685800" y="2743200"/>
            <a:ext cx="480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Arial" charset="0"/>
                <a:ea typeface="ＭＳ Ｐゴシック" charset="0"/>
                <a:cs typeface="Arial" charset="0"/>
              </a:defRPr>
            </a:lvl1pPr>
            <a:lvl2pPr marL="742950" indent="-285750" eaLnBrk="0" hangingPunct="0">
              <a:defRPr sz="2600">
                <a:solidFill>
                  <a:schemeClr val="tx1"/>
                </a:solidFill>
                <a:latin typeface="Arial" charset="0"/>
                <a:ea typeface="Arial" charset="0"/>
                <a:cs typeface="Arial" charset="0"/>
              </a:defRPr>
            </a:lvl2pPr>
            <a:lvl3pPr marL="1143000" indent="-228600" eaLnBrk="0" hangingPunct="0">
              <a:defRPr sz="2600">
                <a:solidFill>
                  <a:schemeClr val="tx1"/>
                </a:solidFill>
                <a:latin typeface="Arial" charset="0"/>
                <a:ea typeface="Arial" charset="0"/>
                <a:cs typeface="Arial" charset="0"/>
              </a:defRPr>
            </a:lvl3pPr>
            <a:lvl4pPr marL="1600200" indent="-228600" eaLnBrk="0" hangingPunct="0">
              <a:defRPr sz="2600">
                <a:solidFill>
                  <a:schemeClr val="tx1"/>
                </a:solidFill>
                <a:latin typeface="Arial" charset="0"/>
                <a:ea typeface="Arial" charset="0"/>
                <a:cs typeface="Arial" charset="0"/>
              </a:defRPr>
            </a:lvl4pPr>
            <a:lvl5pPr marL="2057400" indent="-228600" eaLnBrk="0" hangingPunct="0">
              <a:defRPr sz="2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600">
                <a:solidFill>
                  <a:schemeClr val="tx1"/>
                </a:solidFill>
                <a:latin typeface="Arial" charset="0"/>
                <a:ea typeface="Arial" charset="0"/>
                <a:cs typeface="Arial" charset="0"/>
              </a:defRPr>
            </a:lvl9pPr>
          </a:lstStyle>
          <a:p>
            <a:pPr eaLnBrk="1" hangingPunct="1"/>
            <a:r>
              <a:rPr lang="en-US" sz="2000" b="1">
                <a:solidFill>
                  <a:srgbClr val="009900"/>
                </a:solidFill>
              </a:rPr>
              <a:t>Unused residual spectrum bandwidth</a:t>
            </a:r>
          </a:p>
        </p:txBody>
      </p:sp>
      <p:sp>
        <p:nvSpPr>
          <p:cNvPr id="19" name="Left Brace 18"/>
          <p:cNvSpPr/>
          <p:nvPr/>
        </p:nvSpPr>
        <p:spPr>
          <a:xfrm>
            <a:off x="685800" y="3408363"/>
            <a:ext cx="533400" cy="2057400"/>
          </a:xfrm>
          <a:prstGeom prst="lef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cs typeface="Arial" charset="0"/>
            </a:endParaRPr>
          </a:p>
        </p:txBody>
      </p:sp>
      <p:sp>
        <p:nvSpPr>
          <p:cNvPr id="22" name="Oval 21"/>
          <p:cNvSpPr/>
          <p:nvPr/>
        </p:nvSpPr>
        <p:spPr>
          <a:xfrm>
            <a:off x="1304925" y="4627563"/>
            <a:ext cx="2362200" cy="1219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23" name="Oval 22"/>
          <p:cNvSpPr/>
          <p:nvPr/>
        </p:nvSpPr>
        <p:spPr>
          <a:xfrm>
            <a:off x="1168400" y="3103563"/>
            <a:ext cx="3132138" cy="1447800"/>
          </a:xfrm>
          <a:prstGeom prst="ellipse">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Tree>
    <p:extLst>
      <p:ext uri="{BB962C8B-B14F-4D97-AF65-F5344CB8AC3E}">
        <p14:creationId xmlns:p14="http://schemas.microsoft.com/office/powerpoint/2010/main" val="91072263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99461"/>
            <a:ext cx="8229600" cy="1143000"/>
          </a:xfrm>
        </p:spPr>
        <p:txBody>
          <a:bodyPr/>
          <a:lstStyle/>
          <a:p>
            <a:r>
              <a:rPr lang="en-US" dirty="0" smtClean="0"/>
              <a:t>Graph distance</a:t>
            </a:r>
          </a:p>
        </p:txBody>
      </p:sp>
      <p:pic>
        <p:nvPicPr>
          <p:cNvPr id="13315" name="Content Placeholder 6" descr="case_rootcause_dist_graphs.png"/>
          <p:cNvPicPr>
            <a:picLocks noGrp="1" noChangeAspect="1"/>
          </p:cNvPicPr>
          <p:nvPr>
            <p:ph idx="1"/>
          </p:nvPr>
        </p:nvPicPr>
        <p:blipFill>
          <a:blip r:embed="rId3" cstate="print"/>
          <a:srcRect/>
          <a:stretch>
            <a:fillRect/>
          </a:stretch>
        </p:blipFill>
        <p:spPr>
          <a:xfrm>
            <a:off x="679450" y="914400"/>
            <a:ext cx="7937500" cy="5257800"/>
          </a:xfrm>
        </p:spPr>
      </p:pic>
      <p:sp>
        <p:nvSpPr>
          <p:cNvPr id="4" name="Date Placeholder 3"/>
          <p:cNvSpPr>
            <a:spLocks noGrp="1"/>
          </p:cNvSpPr>
          <p:nvPr>
            <p:ph type="dt" sz="quarter" idx="10"/>
          </p:nvPr>
        </p:nvSpPr>
        <p:spPr/>
        <p:txBody>
          <a:bodyPr/>
          <a:lstStyle/>
          <a:p>
            <a:fld id="{72018F11-E078-413F-9B77-9F825CC09E83}" type="datetime1">
              <a:rPr lang="en-US"/>
              <a:pPr/>
              <a:t>11/21/16</a:t>
            </a:fld>
            <a:endParaRPr lang="en-US"/>
          </a:p>
        </p:txBody>
      </p:sp>
      <p:sp>
        <p:nvSpPr>
          <p:cNvPr id="5" name="Footer Placeholder 4"/>
          <p:cNvSpPr>
            <a:spLocks noGrp="1"/>
          </p:cNvSpPr>
          <p:nvPr>
            <p:ph type="ftr" sz="quarter" idx="11"/>
          </p:nvPr>
        </p:nvSpPr>
        <p:spPr/>
        <p:txBody>
          <a:bodyPr/>
          <a:lstStyle/>
          <a:p>
            <a:pPr>
              <a:defRPr/>
            </a:pPr>
            <a:r>
              <a:rPr lang="en-US" smtClean="0"/>
              <a:t>Visual Analysis for the Enterprise Network Management and Security</a:t>
            </a:r>
            <a:endParaRPr lang="en-US" dirty="0"/>
          </a:p>
        </p:txBody>
      </p:sp>
      <p:sp>
        <p:nvSpPr>
          <p:cNvPr id="6" name="Slide Number Placeholder 5"/>
          <p:cNvSpPr>
            <a:spLocks noGrp="1"/>
          </p:cNvSpPr>
          <p:nvPr>
            <p:ph type="sldNum" sz="quarter" idx="12"/>
          </p:nvPr>
        </p:nvSpPr>
        <p:spPr/>
        <p:txBody>
          <a:bodyPr/>
          <a:lstStyle/>
          <a:p>
            <a:fld id="{AD2A8456-B6C9-4B89-8300-2A5E94A6B295}" type="slidenum">
              <a:rPr lang="en-US"/>
              <a:pPr/>
              <a:t>18</a:t>
            </a:fld>
            <a:endParaRPr lang="en-US"/>
          </a:p>
        </p:txBody>
      </p:sp>
      <p:sp>
        <p:nvSpPr>
          <p:cNvPr id="8" name="Rectangle 7"/>
          <p:cNvSpPr/>
          <p:nvPr/>
        </p:nvSpPr>
        <p:spPr>
          <a:xfrm>
            <a:off x="3733800" y="1219200"/>
            <a:ext cx="1905000" cy="11430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grpSp>
        <p:nvGrpSpPr>
          <p:cNvPr id="13" name="Group 12"/>
          <p:cNvGrpSpPr/>
          <p:nvPr/>
        </p:nvGrpSpPr>
        <p:grpSpPr>
          <a:xfrm>
            <a:off x="5789150" y="397208"/>
            <a:ext cx="3452777" cy="1059794"/>
            <a:chOff x="5789150" y="397208"/>
            <a:chExt cx="3452777" cy="1059794"/>
          </a:xfrm>
        </p:grpSpPr>
        <p:cxnSp>
          <p:nvCxnSpPr>
            <p:cNvPr id="3" name="Straight Arrow Connector 2"/>
            <p:cNvCxnSpPr/>
            <p:nvPr/>
          </p:nvCxnSpPr>
          <p:spPr>
            <a:xfrm flipH="1">
              <a:off x="5789150" y="914400"/>
              <a:ext cx="1210994" cy="5426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7118291" y="397208"/>
              <a:ext cx="2123636" cy="646331"/>
            </a:xfrm>
            <a:prstGeom prst="rect">
              <a:avLst/>
            </a:prstGeom>
            <a:noFill/>
          </p:spPr>
          <p:txBody>
            <a:bodyPr wrap="none" rtlCol="0">
              <a:spAutoFit/>
            </a:bodyPr>
            <a:lstStyle/>
            <a:p>
              <a:r>
                <a:rPr lang="en-US" dirty="0" smtClean="0"/>
                <a:t>Point out interesting</a:t>
              </a:r>
            </a:p>
            <a:p>
              <a:r>
                <a:rPr lang="en-US" dirty="0"/>
                <a:t>a</a:t>
              </a:r>
              <a:r>
                <a:rPr lang="en-US" dirty="0" smtClean="0"/>
                <a:t>reas of your graphs</a:t>
              </a:r>
              <a:endParaRPr lang="en-US" dirty="0"/>
            </a:p>
          </p:txBody>
        </p:sp>
      </p:grpSp>
      <p:grpSp>
        <p:nvGrpSpPr>
          <p:cNvPr id="14" name="Group 13"/>
          <p:cNvGrpSpPr/>
          <p:nvPr/>
        </p:nvGrpSpPr>
        <p:grpSpPr>
          <a:xfrm>
            <a:off x="6257955" y="1715869"/>
            <a:ext cx="2487918" cy="1139067"/>
            <a:chOff x="6257955" y="1715869"/>
            <a:chExt cx="2487918" cy="1139067"/>
          </a:xfrm>
        </p:grpSpPr>
        <p:sp>
          <p:nvSpPr>
            <p:cNvPr id="10" name="TextBox 9"/>
            <p:cNvSpPr txBox="1"/>
            <p:nvPr/>
          </p:nvSpPr>
          <p:spPr>
            <a:xfrm>
              <a:off x="6257955" y="1715869"/>
              <a:ext cx="2487918" cy="646331"/>
            </a:xfrm>
            <a:prstGeom prst="rect">
              <a:avLst/>
            </a:prstGeom>
            <a:noFill/>
          </p:spPr>
          <p:txBody>
            <a:bodyPr wrap="none" rtlCol="0">
              <a:spAutoFit/>
            </a:bodyPr>
            <a:lstStyle/>
            <a:p>
              <a:r>
                <a:rPr lang="en-US" dirty="0" smtClean="0"/>
                <a:t>For instance, yellow</a:t>
              </a:r>
            </a:p>
            <a:p>
              <a:r>
                <a:rPr lang="en-US" dirty="0" smtClean="0"/>
                <a:t>for a line was a bad idea</a:t>
              </a:r>
              <a:endParaRPr lang="en-US" dirty="0"/>
            </a:p>
          </p:txBody>
        </p:sp>
        <p:cxnSp>
          <p:nvCxnSpPr>
            <p:cNvPr id="12" name="Straight Arrow Connector 11"/>
            <p:cNvCxnSpPr/>
            <p:nvPr/>
          </p:nvCxnSpPr>
          <p:spPr>
            <a:xfrm flipH="1">
              <a:off x="6389724" y="2362200"/>
              <a:ext cx="364283" cy="4927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7" name="Group 16"/>
          <p:cNvGrpSpPr/>
          <p:nvPr/>
        </p:nvGrpSpPr>
        <p:grpSpPr>
          <a:xfrm>
            <a:off x="0" y="4859914"/>
            <a:ext cx="5145955" cy="1998086"/>
            <a:chOff x="0" y="4859914"/>
            <a:chExt cx="5145955" cy="1998086"/>
          </a:xfrm>
        </p:grpSpPr>
        <p:pic>
          <p:nvPicPr>
            <p:cNvPr id="15" name="Picture 14"/>
            <p:cNvPicPr>
              <a:picLocks noChangeAspect="1"/>
            </p:cNvPicPr>
            <p:nvPr/>
          </p:nvPicPr>
          <p:blipFill>
            <a:blip r:embed="rId4"/>
            <a:stretch>
              <a:fillRect/>
            </a:stretch>
          </p:blipFill>
          <p:spPr>
            <a:xfrm>
              <a:off x="0" y="4859914"/>
              <a:ext cx="1355183" cy="1998086"/>
            </a:xfrm>
            <a:prstGeom prst="rect">
              <a:avLst/>
            </a:prstGeom>
          </p:spPr>
        </p:pic>
        <p:sp>
          <p:nvSpPr>
            <p:cNvPr id="16" name="TextBox 15"/>
            <p:cNvSpPr txBox="1"/>
            <p:nvPr/>
          </p:nvSpPr>
          <p:spPr>
            <a:xfrm>
              <a:off x="1476824" y="5601582"/>
              <a:ext cx="3669131" cy="923330"/>
            </a:xfrm>
            <a:prstGeom prst="rect">
              <a:avLst/>
            </a:prstGeom>
            <a:solidFill>
              <a:schemeClr val="bg1"/>
            </a:solidFill>
          </p:spPr>
          <p:txBody>
            <a:bodyPr wrap="none" rtlCol="0">
              <a:spAutoFit/>
            </a:bodyPr>
            <a:lstStyle/>
            <a:p>
              <a:r>
                <a:rPr lang="en-US" dirty="0" smtClean="0"/>
                <a:t>Yes, your selection of 10 point</a:t>
              </a:r>
            </a:p>
            <a:p>
              <a:r>
                <a:rPr lang="en-US" dirty="0" smtClean="0"/>
                <a:t>font is totally readable, thank you for</a:t>
              </a:r>
            </a:p>
            <a:p>
              <a:r>
                <a:rPr lang="en-US" dirty="0"/>
                <a:t>t</a:t>
              </a:r>
              <a:r>
                <a:rPr lang="en-US" dirty="0" smtClean="0"/>
                <a:t>esting my recent LASIK</a:t>
              </a:r>
              <a:endParaRPr lang="en-US" dirty="0"/>
            </a:p>
          </p:txBody>
        </p:sp>
      </p:grpSp>
    </p:spTree>
    <p:extLst>
      <p:ext uri="{BB962C8B-B14F-4D97-AF65-F5344CB8AC3E}">
        <p14:creationId xmlns:p14="http://schemas.microsoft.com/office/powerpoint/2010/main" val="14168730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Figures</a:t>
            </a:r>
            <a:endParaRPr lang="en-US" dirty="0"/>
          </a:p>
        </p:txBody>
      </p:sp>
      <p:sp>
        <p:nvSpPr>
          <p:cNvPr id="3" name="Content Placeholder 2"/>
          <p:cNvSpPr>
            <a:spLocks noGrp="1"/>
          </p:cNvSpPr>
          <p:nvPr>
            <p:ph idx="1"/>
          </p:nvPr>
        </p:nvSpPr>
        <p:spPr/>
        <p:txBody>
          <a:bodyPr/>
          <a:lstStyle/>
          <a:p>
            <a:r>
              <a:rPr lang="en-US" dirty="0" smtClean="0"/>
              <a:t>Redraw in PowerPoint / Keynote</a:t>
            </a:r>
          </a:p>
          <a:p>
            <a:pPr lvl="1"/>
            <a:r>
              <a:rPr lang="en-US" dirty="0" smtClean="0"/>
              <a:t>Please do not copy / paste</a:t>
            </a:r>
          </a:p>
          <a:p>
            <a:pPr lvl="1"/>
            <a:r>
              <a:rPr lang="en-US" dirty="0" smtClean="0"/>
              <a:t>Same for graphs</a:t>
            </a:r>
          </a:p>
          <a:p>
            <a:r>
              <a:rPr lang="en-US" dirty="0" smtClean="0"/>
              <a:t>But that is hard and time-consuming</a:t>
            </a:r>
          </a:p>
          <a:p>
            <a:pPr lvl="1"/>
            <a:r>
              <a:rPr lang="en-US" dirty="0" smtClean="0"/>
              <a:t>Yes</a:t>
            </a:r>
            <a:endParaRPr lang="en-US" dirty="0"/>
          </a:p>
        </p:txBody>
      </p:sp>
    </p:spTree>
    <p:extLst>
      <p:ext uri="{BB962C8B-B14F-4D97-AF65-F5344CB8AC3E}">
        <p14:creationId xmlns:p14="http://schemas.microsoft.com/office/powerpoint/2010/main" val="42569428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Prep</a:t>
            </a:r>
            <a:endParaRPr lang="en-US" dirty="0"/>
          </a:p>
        </p:txBody>
      </p:sp>
      <p:sp>
        <p:nvSpPr>
          <p:cNvPr id="3" name="Content Placeholder 2"/>
          <p:cNvSpPr>
            <a:spLocks noGrp="1"/>
          </p:cNvSpPr>
          <p:nvPr>
            <p:ph idx="1"/>
          </p:nvPr>
        </p:nvSpPr>
        <p:spPr/>
        <p:txBody>
          <a:bodyPr>
            <a:normAutofit lnSpcReduction="10000"/>
          </a:bodyPr>
          <a:lstStyle/>
          <a:p>
            <a:r>
              <a:rPr lang="en-US" dirty="0" smtClean="0"/>
              <a:t>How many of you….</a:t>
            </a:r>
          </a:p>
          <a:p>
            <a:pPr lvl="1"/>
            <a:r>
              <a:rPr lang="en-US" dirty="0" smtClean="0"/>
              <a:t>Had fault tolerance?</a:t>
            </a:r>
          </a:p>
          <a:p>
            <a:pPr lvl="2"/>
            <a:r>
              <a:rPr lang="en-US" dirty="0" smtClean="0"/>
              <a:t>Flash drive</a:t>
            </a:r>
          </a:p>
          <a:p>
            <a:pPr lvl="2"/>
            <a:r>
              <a:rPr lang="en-US" dirty="0" smtClean="0"/>
              <a:t>Uploaded to Box</a:t>
            </a:r>
          </a:p>
          <a:p>
            <a:pPr lvl="1"/>
            <a:r>
              <a:rPr lang="en-US" dirty="0" smtClean="0"/>
              <a:t>Were pro-active?</a:t>
            </a:r>
          </a:p>
          <a:p>
            <a:pPr lvl="2"/>
            <a:r>
              <a:rPr lang="en-US" dirty="0" smtClean="0"/>
              <a:t>Tested before class</a:t>
            </a:r>
          </a:p>
          <a:p>
            <a:pPr lvl="2"/>
            <a:r>
              <a:rPr lang="en-US" dirty="0" smtClean="0"/>
              <a:t>Checked if your presentation rendered</a:t>
            </a:r>
          </a:p>
          <a:p>
            <a:pPr lvl="1"/>
            <a:r>
              <a:rPr lang="en-US" dirty="0" smtClean="0"/>
              <a:t>Did validation?</a:t>
            </a:r>
          </a:p>
          <a:p>
            <a:pPr lvl="2"/>
            <a:r>
              <a:rPr lang="en-US" dirty="0" smtClean="0"/>
              <a:t>Dry run, more than one dry run</a:t>
            </a:r>
          </a:p>
          <a:p>
            <a:pPr lvl="2"/>
            <a:r>
              <a:rPr lang="en-US" dirty="0" smtClean="0"/>
              <a:t>Video-taped / watched?</a:t>
            </a:r>
          </a:p>
          <a:p>
            <a:pPr lvl="1"/>
            <a:endParaRPr lang="en-US" dirty="0"/>
          </a:p>
        </p:txBody>
      </p:sp>
      <p:grpSp>
        <p:nvGrpSpPr>
          <p:cNvPr id="7" name="Group 6"/>
          <p:cNvGrpSpPr/>
          <p:nvPr/>
        </p:nvGrpSpPr>
        <p:grpSpPr>
          <a:xfrm>
            <a:off x="6822926" y="5687802"/>
            <a:ext cx="1964150" cy="750572"/>
            <a:chOff x="6822926" y="5687802"/>
            <a:chExt cx="1964150" cy="750572"/>
          </a:xfrm>
        </p:grpSpPr>
        <p:sp>
          <p:nvSpPr>
            <p:cNvPr id="4" name="TextBox 3"/>
            <p:cNvSpPr txBox="1"/>
            <p:nvPr/>
          </p:nvSpPr>
          <p:spPr>
            <a:xfrm>
              <a:off x="6822926" y="5687802"/>
              <a:ext cx="1964150" cy="369332"/>
            </a:xfrm>
            <a:prstGeom prst="rect">
              <a:avLst/>
            </a:prstGeom>
            <a:noFill/>
          </p:spPr>
          <p:txBody>
            <a:bodyPr wrap="none" rtlCol="0">
              <a:spAutoFit/>
            </a:bodyPr>
            <a:lstStyle/>
            <a:p>
              <a:r>
                <a:rPr lang="en-US" dirty="0" smtClean="0"/>
                <a:t>Which slide is this?</a:t>
              </a:r>
              <a:endParaRPr lang="en-US" dirty="0"/>
            </a:p>
          </p:txBody>
        </p:sp>
        <p:cxnSp>
          <p:nvCxnSpPr>
            <p:cNvPr id="6" name="Straight Arrow Connector 5"/>
            <p:cNvCxnSpPr/>
            <p:nvPr/>
          </p:nvCxnSpPr>
          <p:spPr>
            <a:xfrm>
              <a:off x="7758247" y="6057134"/>
              <a:ext cx="728566" cy="3812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8" name="TextBox 7"/>
          <p:cNvSpPr txBox="1"/>
          <p:nvPr/>
        </p:nvSpPr>
        <p:spPr>
          <a:xfrm>
            <a:off x="7316241" y="3573593"/>
            <a:ext cx="1715509" cy="1477328"/>
          </a:xfrm>
          <a:prstGeom prst="rect">
            <a:avLst/>
          </a:prstGeom>
          <a:noFill/>
        </p:spPr>
        <p:txBody>
          <a:bodyPr wrap="none" rtlCol="0">
            <a:spAutoFit/>
          </a:bodyPr>
          <a:lstStyle/>
          <a:p>
            <a:pPr algn="ctr"/>
            <a:r>
              <a:rPr lang="en-US" b="1" u="sng" dirty="0" smtClean="0"/>
              <a:t>Presentation-Fu</a:t>
            </a:r>
          </a:p>
          <a:p>
            <a:pPr algn="ctr"/>
            <a:r>
              <a:rPr lang="en-US" dirty="0" smtClean="0"/>
              <a:t>Rapid jump to a</a:t>
            </a:r>
          </a:p>
          <a:p>
            <a:pPr algn="ctr"/>
            <a:r>
              <a:rPr lang="en-US" dirty="0"/>
              <a:t>s</a:t>
            </a:r>
            <a:r>
              <a:rPr lang="en-US" dirty="0" smtClean="0"/>
              <a:t>lide, type the #</a:t>
            </a:r>
          </a:p>
          <a:p>
            <a:pPr algn="ctr"/>
            <a:r>
              <a:rPr lang="en-US" dirty="0"/>
              <a:t>a</a:t>
            </a:r>
            <a:r>
              <a:rPr lang="en-US" dirty="0" smtClean="0"/>
              <a:t>nd then press</a:t>
            </a:r>
          </a:p>
          <a:p>
            <a:pPr algn="ctr"/>
            <a:r>
              <a:rPr lang="en-US" dirty="0" smtClean="0"/>
              <a:t>enter</a:t>
            </a:r>
            <a:endParaRPr lang="en-US" dirty="0"/>
          </a:p>
        </p:txBody>
      </p:sp>
    </p:spTree>
    <p:extLst>
      <p:ext uri="{BB962C8B-B14F-4D97-AF65-F5344CB8AC3E}">
        <p14:creationId xmlns:p14="http://schemas.microsoft.com/office/powerpoint/2010/main" val="21324888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Weekly Seminar</a:t>
            </a:r>
            <a:endParaRPr lang="en-US" dirty="0"/>
          </a:p>
        </p:txBody>
      </p:sp>
      <p:pic>
        <p:nvPicPr>
          <p:cNvPr id="4" name="Picture 3"/>
          <p:cNvPicPr>
            <a:picLocks noChangeAspect="1"/>
          </p:cNvPicPr>
          <p:nvPr/>
        </p:nvPicPr>
        <p:blipFill>
          <a:blip r:embed="rId2"/>
          <a:stretch>
            <a:fillRect/>
          </a:stretch>
        </p:blipFill>
        <p:spPr>
          <a:xfrm>
            <a:off x="103953" y="1900009"/>
            <a:ext cx="8951442" cy="3878958"/>
          </a:xfrm>
          <a:prstGeom prst="rect">
            <a:avLst/>
          </a:prstGeom>
        </p:spPr>
      </p:pic>
    </p:spTree>
    <p:extLst>
      <p:ext uri="{BB962C8B-B14F-4D97-AF65-F5344CB8AC3E}">
        <p14:creationId xmlns:p14="http://schemas.microsoft.com/office/powerpoint/2010/main" val="57922035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0" y="254000"/>
            <a:ext cx="7620000" cy="6350000"/>
          </a:xfrm>
          <a:prstGeom prst="rect">
            <a:avLst/>
          </a:prstGeom>
        </p:spPr>
      </p:pic>
    </p:spTree>
    <p:extLst>
      <p:ext uri="{BB962C8B-B14F-4D97-AF65-F5344CB8AC3E}">
        <p14:creationId xmlns:p14="http://schemas.microsoft.com/office/powerpoint/2010/main" val="7215127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 Overview</a:t>
            </a:r>
            <a:endParaRPr lang="en-US" dirty="0"/>
          </a:p>
        </p:txBody>
      </p:sp>
      <p:sp>
        <p:nvSpPr>
          <p:cNvPr id="3" name="Content Placeholder 2"/>
          <p:cNvSpPr>
            <a:spLocks noGrp="1"/>
          </p:cNvSpPr>
          <p:nvPr>
            <p:ph idx="1"/>
          </p:nvPr>
        </p:nvSpPr>
        <p:spPr/>
        <p:txBody>
          <a:bodyPr/>
          <a:lstStyle/>
          <a:p>
            <a:r>
              <a:rPr lang="en-US" dirty="0" smtClean="0"/>
              <a:t>Did your slides?</a:t>
            </a:r>
          </a:p>
          <a:p>
            <a:pPr lvl="1"/>
            <a:r>
              <a:rPr lang="en-US" dirty="0" smtClean="0"/>
              <a:t>Introduce non-experts to why your topic is important</a:t>
            </a:r>
          </a:p>
          <a:p>
            <a:pPr lvl="1"/>
            <a:r>
              <a:rPr lang="en-US" dirty="0" smtClean="0"/>
              <a:t>Have a graphic describing the process</a:t>
            </a:r>
          </a:p>
          <a:p>
            <a:pPr lvl="1"/>
            <a:r>
              <a:rPr lang="en-US" dirty="0" smtClean="0"/>
              <a:t>Explain / visualize key problem (project)</a:t>
            </a:r>
            <a:endParaRPr lang="en-US" dirty="0"/>
          </a:p>
        </p:txBody>
      </p:sp>
      <p:sp>
        <p:nvSpPr>
          <p:cNvPr id="4" name="TextBox 3"/>
          <p:cNvSpPr txBox="1"/>
          <p:nvPr/>
        </p:nvSpPr>
        <p:spPr>
          <a:xfrm>
            <a:off x="226447" y="5321169"/>
            <a:ext cx="3066690" cy="369332"/>
          </a:xfrm>
          <a:prstGeom prst="rect">
            <a:avLst/>
          </a:prstGeom>
          <a:noFill/>
        </p:spPr>
        <p:txBody>
          <a:bodyPr wrap="none" rtlCol="0">
            <a:spAutoFit/>
          </a:bodyPr>
          <a:lstStyle/>
          <a:p>
            <a:r>
              <a:rPr lang="en-US" b="1" dirty="0" smtClean="0"/>
              <a:t>What type of learner are you?</a:t>
            </a:r>
            <a:endParaRPr lang="en-US" b="1" dirty="0"/>
          </a:p>
        </p:txBody>
      </p:sp>
      <p:sp>
        <p:nvSpPr>
          <p:cNvPr id="5" name="TextBox 4"/>
          <p:cNvSpPr txBox="1"/>
          <p:nvPr/>
        </p:nvSpPr>
        <p:spPr>
          <a:xfrm>
            <a:off x="4115415" y="4833702"/>
            <a:ext cx="3801041" cy="369332"/>
          </a:xfrm>
          <a:prstGeom prst="rect">
            <a:avLst/>
          </a:prstGeom>
          <a:noFill/>
        </p:spPr>
        <p:txBody>
          <a:bodyPr wrap="none" rtlCol="0">
            <a:spAutoFit/>
          </a:bodyPr>
          <a:lstStyle/>
          <a:p>
            <a:r>
              <a:rPr lang="en-US" dirty="0" smtClean="0"/>
              <a:t>Most people are visual, active learners</a:t>
            </a:r>
            <a:endParaRPr lang="en-US" dirty="0"/>
          </a:p>
        </p:txBody>
      </p:sp>
      <p:sp>
        <p:nvSpPr>
          <p:cNvPr id="7" name="TextBox 6"/>
          <p:cNvSpPr txBox="1"/>
          <p:nvPr/>
        </p:nvSpPr>
        <p:spPr>
          <a:xfrm>
            <a:off x="3829897" y="5768940"/>
            <a:ext cx="4557658" cy="369332"/>
          </a:xfrm>
          <a:prstGeom prst="rect">
            <a:avLst/>
          </a:prstGeom>
          <a:noFill/>
        </p:spPr>
        <p:txBody>
          <a:bodyPr wrap="none" rtlCol="0">
            <a:spAutoFit/>
          </a:bodyPr>
          <a:lstStyle/>
          <a:p>
            <a:r>
              <a:rPr lang="en-US" dirty="0" smtClean="0"/>
              <a:t>Most people in grad school / academia are not</a:t>
            </a:r>
            <a:endParaRPr lang="en-US" dirty="0"/>
          </a:p>
        </p:txBody>
      </p:sp>
    </p:spTree>
    <p:extLst>
      <p:ext uri="{BB962C8B-B14F-4D97-AF65-F5344CB8AC3E}">
        <p14:creationId xmlns:p14="http://schemas.microsoft.com/office/powerpoint/2010/main" val="30278442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a:t>
            </a:r>
            <a:endParaRPr lang="en-US" dirty="0"/>
          </a:p>
        </p:txBody>
      </p:sp>
      <p:sp>
        <p:nvSpPr>
          <p:cNvPr id="3" name="Content Placeholder 2"/>
          <p:cNvSpPr>
            <a:spLocks noGrp="1"/>
          </p:cNvSpPr>
          <p:nvPr>
            <p:ph idx="1"/>
          </p:nvPr>
        </p:nvSpPr>
        <p:spPr/>
        <p:txBody>
          <a:bodyPr/>
          <a:lstStyle/>
          <a:p>
            <a:r>
              <a:rPr lang="en-US" dirty="0" smtClean="0"/>
              <a:t>Tone / voice</a:t>
            </a:r>
          </a:p>
          <a:p>
            <a:pPr lvl="1"/>
            <a:r>
              <a:rPr lang="en-US" dirty="0" smtClean="0"/>
              <a:t>Soft / meek?</a:t>
            </a:r>
          </a:p>
          <a:p>
            <a:pPr lvl="1"/>
            <a:r>
              <a:rPr lang="en-US" dirty="0" smtClean="0"/>
              <a:t>Loud enough?</a:t>
            </a:r>
          </a:p>
          <a:p>
            <a:pPr lvl="1"/>
            <a:r>
              <a:rPr lang="en-US" dirty="0" smtClean="0"/>
              <a:t>Speak at board vs. speak to class?</a:t>
            </a:r>
          </a:p>
          <a:p>
            <a:r>
              <a:rPr lang="en-US" dirty="0" smtClean="0"/>
              <a:t>Nervous?</a:t>
            </a:r>
          </a:p>
          <a:p>
            <a:pPr lvl="1"/>
            <a:r>
              <a:rPr lang="en-US" dirty="0" smtClean="0"/>
              <a:t>Um, um, um</a:t>
            </a:r>
          </a:p>
          <a:p>
            <a:r>
              <a:rPr lang="en-US" dirty="0" smtClean="0"/>
              <a:t>Pacing</a:t>
            </a:r>
            <a:endParaRPr lang="en-US" dirty="0"/>
          </a:p>
        </p:txBody>
      </p:sp>
      <p:sp>
        <p:nvSpPr>
          <p:cNvPr id="4" name="TextBox 3"/>
          <p:cNvSpPr txBox="1"/>
          <p:nvPr/>
        </p:nvSpPr>
        <p:spPr>
          <a:xfrm>
            <a:off x="4240384" y="5467028"/>
            <a:ext cx="2655181" cy="369332"/>
          </a:xfrm>
          <a:prstGeom prst="rect">
            <a:avLst/>
          </a:prstGeom>
          <a:noFill/>
        </p:spPr>
        <p:txBody>
          <a:bodyPr wrap="none" rtlCol="0">
            <a:spAutoFit/>
          </a:bodyPr>
          <a:lstStyle/>
          <a:p>
            <a:r>
              <a:rPr lang="en-US" dirty="0" smtClean="0"/>
              <a:t>Practice, practice, practice</a:t>
            </a:r>
            <a:endParaRPr lang="en-US" dirty="0"/>
          </a:p>
        </p:txBody>
      </p:sp>
      <p:sp>
        <p:nvSpPr>
          <p:cNvPr id="5" name="TextBox 4"/>
          <p:cNvSpPr txBox="1"/>
          <p:nvPr/>
        </p:nvSpPr>
        <p:spPr>
          <a:xfrm>
            <a:off x="4713929" y="5972836"/>
            <a:ext cx="3213778" cy="369332"/>
          </a:xfrm>
          <a:prstGeom prst="rect">
            <a:avLst/>
          </a:prstGeom>
          <a:noFill/>
        </p:spPr>
        <p:txBody>
          <a:bodyPr wrap="none" rtlCol="0">
            <a:spAutoFit/>
          </a:bodyPr>
          <a:lstStyle/>
          <a:p>
            <a:r>
              <a:rPr lang="en-US" dirty="0" smtClean="0"/>
              <a:t>Is that text kind of hard to read?</a:t>
            </a:r>
            <a:endParaRPr lang="en-US" dirty="0"/>
          </a:p>
        </p:txBody>
      </p:sp>
    </p:spTree>
    <p:extLst>
      <p:ext uri="{BB962C8B-B14F-4D97-AF65-F5344CB8AC3E}">
        <p14:creationId xmlns:p14="http://schemas.microsoft.com/office/powerpoint/2010/main" val="415518092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KISS</a:t>
            </a:r>
            <a:endParaRPr lang="en-US" dirty="0"/>
          </a:p>
        </p:txBody>
      </p:sp>
      <p:sp>
        <p:nvSpPr>
          <p:cNvPr id="3" name="Content Placeholder 2"/>
          <p:cNvSpPr>
            <a:spLocks noGrp="1"/>
          </p:cNvSpPr>
          <p:nvPr>
            <p:ph idx="1"/>
          </p:nvPr>
        </p:nvSpPr>
        <p:spPr/>
        <p:txBody>
          <a:bodyPr>
            <a:normAutofit lnSpcReduction="10000"/>
          </a:bodyPr>
          <a:lstStyle/>
          <a:p>
            <a:r>
              <a:rPr lang="en-US" dirty="0" smtClean="0"/>
              <a:t>Keep It Simple, Stupid</a:t>
            </a:r>
          </a:p>
          <a:p>
            <a:r>
              <a:rPr lang="en-US" dirty="0" smtClean="0"/>
              <a:t>Rule of thumb</a:t>
            </a:r>
          </a:p>
          <a:p>
            <a:pPr lvl="1"/>
            <a:r>
              <a:rPr lang="en-US" dirty="0" smtClean="0"/>
              <a:t>Tell me what you are going to tell me</a:t>
            </a:r>
          </a:p>
          <a:p>
            <a:pPr lvl="1"/>
            <a:r>
              <a:rPr lang="en-US" dirty="0" smtClean="0"/>
              <a:t>Tell me</a:t>
            </a:r>
          </a:p>
          <a:p>
            <a:pPr lvl="1"/>
            <a:r>
              <a:rPr lang="en-US" dirty="0" smtClean="0"/>
              <a:t>Tell me what you told me</a:t>
            </a:r>
          </a:p>
          <a:p>
            <a:r>
              <a:rPr lang="en-US" dirty="0" smtClean="0"/>
              <a:t>HCI Principles</a:t>
            </a:r>
          </a:p>
          <a:p>
            <a:pPr lvl="1"/>
            <a:r>
              <a:rPr lang="en-US" dirty="0" smtClean="0"/>
              <a:t>White space</a:t>
            </a:r>
          </a:p>
          <a:p>
            <a:pPr lvl="1"/>
            <a:r>
              <a:rPr lang="en-US" dirty="0" smtClean="0"/>
              <a:t>Grouping / proximity / balance</a:t>
            </a:r>
          </a:p>
          <a:p>
            <a:pPr lvl="1"/>
            <a:r>
              <a:rPr lang="en-US" dirty="0" smtClean="0"/>
              <a:t>Coloring</a:t>
            </a:r>
            <a:endParaRPr lang="en-US" dirty="0"/>
          </a:p>
        </p:txBody>
      </p:sp>
    </p:spTree>
    <p:extLst>
      <p:ext uri="{BB962C8B-B14F-4D97-AF65-F5344CB8AC3E}">
        <p14:creationId xmlns:p14="http://schemas.microsoft.com/office/powerpoint/2010/main" val="416722711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29" y="122539"/>
            <a:ext cx="8879400" cy="1477661"/>
          </a:xfrm>
        </p:spPr>
        <p:txBody>
          <a:bodyPr>
            <a:normAutofit/>
          </a:bodyPr>
          <a:lstStyle/>
          <a:p>
            <a:r>
              <a:rPr lang="en-US" dirty="0" smtClean="0"/>
              <a:t>Not So Keep It Simple Stupid (!KISS)</a:t>
            </a:r>
            <a:endParaRPr lang="en-US" dirty="0"/>
          </a:p>
        </p:txBody>
      </p:sp>
      <p:sp>
        <p:nvSpPr>
          <p:cNvPr id="3" name="Content Placeholder 2"/>
          <p:cNvSpPr>
            <a:spLocks noGrp="1"/>
          </p:cNvSpPr>
          <p:nvPr>
            <p:ph idx="1"/>
          </p:nvPr>
        </p:nvSpPr>
        <p:spPr>
          <a:xfrm>
            <a:off x="457200" y="1600200"/>
            <a:ext cx="8229600" cy="4782962"/>
          </a:xfrm>
        </p:spPr>
        <p:txBody>
          <a:bodyPr>
            <a:normAutofit fontScale="62500" lnSpcReduction="20000"/>
          </a:bodyPr>
          <a:lstStyle/>
          <a:p>
            <a:r>
              <a:rPr lang="en-US" dirty="0" smtClean="0"/>
              <a:t>KISS stands for Keep It Simple, Stupid and is extremely important for making your slides easier to understand.</a:t>
            </a:r>
          </a:p>
          <a:p>
            <a:r>
              <a:rPr lang="en-US" dirty="0" smtClean="0"/>
              <a:t>Rules of thumb that you should follow.</a:t>
            </a:r>
          </a:p>
          <a:p>
            <a:pPr lvl="1"/>
            <a:r>
              <a:rPr lang="en-US" dirty="0" smtClean="0"/>
              <a:t>Tell me what you are going to tell me.  This should be short and sweet but it foreshadows what is important.</a:t>
            </a:r>
          </a:p>
          <a:p>
            <a:pPr lvl="1"/>
            <a:r>
              <a:rPr lang="en-US" dirty="0" smtClean="0"/>
              <a:t>Tell me what you are going to tell me.  This is the meat of the talk and really your focus.</a:t>
            </a:r>
          </a:p>
          <a:p>
            <a:pPr lvl="1"/>
            <a:r>
              <a:rPr lang="en-US" dirty="0" smtClean="0"/>
              <a:t>Tell me what you told me.  Summarize and offer conclusions to your audience such that the audience can remember what you just told them.</a:t>
            </a:r>
          </a:p>
          <a:p>
            <a:r>
              <a:rPr lang="en-US" dirty="0" smtClean="0"/>
              <a:t>Human Computer Interface (HCI) Principles</a:t>
            </a:r>
          </a:p>
          <a:p>
            <a:pPr lvl="1"/>
            <a:r>
              <a:rPr lang="en-US" dirty="0" smtClean="0"/>
              <a:t>White space is EXTREMELY critical.  If you do not have sufficient white space, your slides are harder to digest.  Sort of like this example.</a:t>
            </a:r>
          </a:p>
          <a:p>
            <a:pPr lvl="1"/>
            <a:r>
              <a:rPr lang="en-US" dirty="0" smtClean="0"/>
              <a:t>Grouping / proximity / balance.  You must keep your slide content grouped together.  Things that appear together seem to be related whether you want your reader to view them as related or not.  Don’t forget to keep your slides balanced.  </a:t>
            </a:r>
          </a:p>
          <a:p>
            <a:pPr lvl="1"/>
            <a:r>
              <a:rPr lang="en-US" dirty="0" smtClean="0"/>
              <a:t>Coloring.  Using bad colors or </a:t>
            </a:r>
            <a:r>
              <a:rPr lang="en-US" i="1" dirty="0" smtClean="0"/>
              <a:t>poor </a:t>
            </a:r>
            <a:r>
              <a:rPr lang="en-US" dirty="0" smtClean="0">
                <a:solidFill>
                  <a:srgbClr val="FFFF00"/>
                </a:solidFill>
              </a:rPr>
              <a:t>contrast</a:t>
            </a:r>
            <a:r>
              <a:rPr lang="en-US" dirty="0" smtClean="0"/>
              <a:t> can </a:t>
            </a:r>
            <a:r>
              <a:rPr lang="en-US" dirty="0" smtClean="0">
                <a:solidFill>
                  <a:srgbClr val="FF6600"/>
                </a:solidFill>
              </a:rPr>
              <a:t>make </a:t>
            </a:r>
            <a:r>
              <a:rPr lang="en-US" dirty="0" smtClean="0"/>
              <a:t>your </a:t>
            </a:r>
            <a:r>
              <a:rPr lang="en-US" dirty="0" smtClean="0">
                <a:solidFill>
                  <a:schemeClr val="accent3">
                    <a:lumMod val="60000"/>
                    <a:lumOff val="40000"/>
                  </a:schemeClr>
                </a:solidFill>
              </a:rPr>
              <a:t>slides hard to read</a:t>
            </a:r>
            <a:r>
              <a:rPr lang="en-US" dirty="0" smtClean="0"/>
              <a:t>.  F</a:t>
            </a:r>
            <a:r>
              <a:rPr lang="en-US" b="1" i="1" dirty="0" smtClean="0"/>
              <a:t>or ins</a:t>
            </a:r>
            <a:r>
              <a:rPr lang="en-US" dirty="0" smtClean="0"/>
              <a:t>tance, you are probably struggling on reading this set of text.</a:t>
            </a:r>
            <a:endParaRPr lang="en-US" i="1" dirty="0"/>
          </a:p>
        </p:txBody>
      </p:sp>
    </p:spTree>
    <p:extLst>
      <p:ext uri="{BB962C8B-B14F-4D97-AF65-F5344CB8AC3E}">
        <p14:creationId xmlns:p14="http://schemas.microsoft.com/office/powerpoint/2010/main" val="341732605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3C48CFC6-5D11-4AF3-A0EC-2DA10B34B425}" type="datetime1">
              <a:rPr lang="en-US" smtClean="0"/>
              <a:pPr/>
              <a:t>11/21/16</a:t>
            </a:fld>
            <a:endParaRPr lang="en-US"/>
          </a:p>
        </p:txBody>
      </p:sp>
      <p:sp>
        <p:nvSpPr>
          <p:cNvPr id="5" name="Slide Number Placeholder 4"/>
          <p:cNvSpPr>
            <a:spLocks noGrp="1"/>
          </p:cNvSpPr>
          <p:nvPr>
            <p:ph type="sldNum" sz="quarter" idx="12"/>
          </p:nvPr>
        </p:nvSpPr>
        <p:spPr/>
        <p:txBody>
          <a:bodyPr/>
          <a:lstStyle/>
          <a:p>
            <a:fld id="{909A3F06-D042-4B3F-AE79-7F59BC7224FF}" type="slidenum">
              <a:rPr lang="en-US" smtClean="0"/>
              <a:pPr/>
              <a:t>8</a:t>
            </a:fld>
            <a:endParaRPr lang="en-US"/>
          </a:p>
        </p:txBody>
      </p:sp>
      <p:pic>
        <p:nvPicPr>
          <p:cNvPr id="6" name="Picture 5"/>
          <p:cNvPicPr>
            <a:picLocks noChangeAspect="1"/>
          </p:cNvPicPr>
          <p:nvPr/>
        </p:nvPicPr>
        <p:blipFill>
          <a:blip r:embed="rId2"/>
          <a:stretch>
            <a:fillRect/>
          </a:stretch>
        </p:blipFill>
        <p:spPr>
          <a:xfrm>
            <a:off x="228600" y="76200"/>
            <a:ext cx="8636000" cy="6667500"/>
          </a:xfrm>
          <a:prstGeom prst="rect">
            <a:avLst/>
          </a:prstGeom>
        </p:spPr>
      </p:pic>
      <p:grpSp>
        <p:nvGrpSpPr>
          <p:cNvPr id="9" name="Group 8"/>
          <p:cNvGrpSpPr/>
          <p:nvPr/>
        </p:nvGrpSpPr>
        <p:grpSpPr>
          <a:xfrm>
            <a:off x="0" y="5688979"/>
            <a:ext cx="2195996" cy="962710"/>
            <a:chOff x="0" y="5688979"/>
            <a:chExt cx="2195996" cy="962710"/>
          </a:xfrm>
        </p:grpSpPr>
        <p:cxnSp>
          <p:nvCxnSpPr>
            <p:cNvPr id="7" name="Straight Arrow Connector 6"/>
            <p:cNvCxnSpPr/>
            <p:nvPr/>
          </p:nvCxnSpPr>
          <p:spPr>
            <a:xfrm flipV="1">
              <a:off x="1457133" y="6356350"/>
              <a:ext cx="689184" cy="2953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0" y="5688979"/>
              <a:ext cx="2195996" cy="923330"/>
            </a:xfrm>
            <a:prstGeom prst="rect">
              <a:avLst/>
            </a:prstGeom>
            <a:noFill/>
          </p:spPr>
          <p:txBody>
            <a:bodyPr wrap="none" rtlCol="0">
              <a:spAutoFit/>
            </a:bodyPr>
            <a:lstStyle/>
            <a:p>
              <a:r>
                <a:rPr lang="en-US" dirty="0" smtClean="0"/>
                <a:t>If your presentations,</a:t>
              </a:r>
            </a:p>
            <a:p>
              <a:r>
                <a:rPr lang="en-US" dirty="0"/>
                <a:t>n</a:t>
              </a:r>
              <a:r>
                <a:rPr lang="en-US" dirty="0" smtClean="0"/>
                <a:t>eed help, get</a:t>
              </a:r>
            </a:p>
            <a:p>
              <a:r>
                <a:rPr lang="en-US" dirty="0"/>
                <a:t>t</a:t>
              </a:r>
              <a:r>
                <a:rPr lang="en-US" dirty="0" smtClean="0"/>
                <a:t>his book</a:t>
              </a:r>
              <a:endParaRPr lang="en-US" dirty="0"/>
            </a:p>
          </p:txBody>
        </p:sp>
      </p:grpSp>
    </p:spTree>
    <p:extLst>
      <p:ext uri="{BB962C8B-B14F-4D97-AF65-F5344CB8AC3E}">
        <p14:creationId xmlns:p14="http://schemas.microsoft.com/office/powerpoint/2010/main" val="24030436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Still Are Engineers</a:t>
            </a:r>
            <a:endParaRPr lang="en-US" dirty="0"/>
          </a:p>
        </p:txBody>
      </p:sp>
      <p:sp>
        <p:nvSpPr>
          <p:cNvPr id="3" name="Content Placeholder 2"/>
          <p:cNvSpPr>
            <a:spLocks noGrp="1"/>
          </p:cNvSpPr>
          <p:nvPr>
            <p:ph idx="1"/>
          </p:nvPr>
        </p:nvSpPr>
        <p:spPr/>
        <p:txBody>
          <a:bodyPr/>
          <a:lstStyle/>
          <a:p>
            <a:r>
              <a:rPr lang="en-US" dirty="0" smtClean="0"/>
              <a:t>Don’t forget your audience</a:t>
            </a:r>
          </a:p>
          <a:p>
            <a:pPr lvl="1"/>
            <a:r>
              <a:rPr lang="en-US" dirty="0" smtClean="0"/>
              <a:t>Technical content is OK</a:t>
            </a:r>
          </a:p>
          <a:p>
            <a:pPr lvl="1"/>
            <a:r>
              <a:rPr lang="en-US" dirty="0" smtClean="0"/>
              <a:t>Some density is OK</a:t>
            </a:r>
          </a:p>
          <a:p>
            <a:pPr lvl="2"/>
            <a:r>
              <a:rPr lang="en-US" dirty="0" smtClean="0"/>
              <a:t>Sometimes you can’t avoid it</a:t>
            </a:r>
          </a:p>
          <a:p>
            <a:r>
              <a:rPr lang="en-US" dirty="0" smtClean="0"/>
              <a:t>Polish / effort to make your</a:t>
            </a:r>
            <a:br>
              <a:rPr lang="en-US" dirty="0" smtClean="0"/>
            </a:br>
            <a:r>
              <a:rPr lang="en-US" dirty="0" smtClean="0"/>
              <a:t>outstanding content GREAT</a:t>
            </a:r>
            <a:endParaRPr lang="en-US" dirty="0"/>
          </a:p>
        </p:txBody>
      </p:sp>
    </p:spTree>
    <p:extLst>
      <p:ext uri="{BB962C8B-B14F-4D97-AF65-F5344CB8AC3E}">
        <p14:creationId xmlns:p14="http://schemas.microsoft.com/office/powerpoint/2010/main" val="54694598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167</TotalTime>
  <Words>1098</Words>
  <Application>Microsoft Macintosh PowerPoint</Application>
  <PresentationFormat>On-screen Show (4:3)</PresentationFormat>
  <Paragraphs>180</Paragraphs>
  <Slides>20</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Equation</vt:lpstr>
      <vt:lpstr>Project Presentation Notes</vt:lpstr>
      <vt:lpstr>Presentation Prep</vt:lpstr>
      <vt:lpstr>PowerPoint Presentation</vt:lpstr>
      <vt:lpstr>Presentation - Overview</vt:lpstr>
      <vt:lpstr>Presentation</vt:lpstr>
      <vt:lpstr>KISS</vt:lpstr>
      <vt:lpstr>Not So Keep It Simple Stupid (!KISS)</vt:lpstr>
      <vt:lpstr>PowerPoint Presentation</vt:lpstr>
      <vt:lpstr>We Still Are Engineers</vt:lpstr>
      <vt:lpstr>Talk Premise</vt:lpstr>
      <vt:lpstr>What if We Could Measure It?</vt:lpstr>
      <vt:lpstr>Text -&gt; N’est pas tres bien</vt:lpstr>
      <vt:lpstr>Why existing tools fail…</vt:lpstr>
      <vt:lpstr>PowerPoint Presentation</vt:lpstr>
      <vt:lpstr>PowerPoint Presentation</vt:lpstr>
      <vt:lpstr>Color / Position</vt:lpstr>
      <vt:lpstr>Optimization problem</vt:lpstr>
      <vt:lpstr>Graph distance</vt:lpstr>
      <vt:lpstr>Figures</vt:lpstr>
      <vt:lpstr>Weekly Seminar</vt:lpstr>
    </vt:vector>
  </TitlesOfParts>
  <Company>University of Notre Dame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Presentation Notes</dc:title>
  <dc:creator>Aaron Striegel</dc:creator>
  <cp:lastModifiedBy>Chris Poellabauer</cp:lastModifiedBy>
  <cp:revision>142</cp:revision>
  <dcterms:created xsi:type="dcterms:W3CDTF">2011-11-08T03:22:01Z</dcterms:created>
  <dcterms:modified xsi:type="dcterms:W3CDTF">2016-11-21T14:40:52Z</dcterms:modified>
</cp:coreProperties>
</file>