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7" r:id="rId2"/>
    <p:sldId id="355" r:id="rId3"/>
    <p:sldId id="356" r:id="rId4"/>
    <p:sldId id="458" r:id="rId5"/>
    <p:sldId id="459" r:id="rId6"/>
    <p:sldId id="460" r:id="rId7"/>
    <p:sldId id="461" r:id="rId8"/>
    <p:sldId id="463" r:id="rId9"/>
    <p:sldId id="462" r:id="rId10"/>
    <p:sldId id="464" r:id="rId11"/>
    <p:sldId id="465" r:id="rId12"/>
    <p:sldId id="489" r:id="rId13"/>
    <p:sldId id="490" r:id="rId14"/>
    <p:sldId id="470" r:id="rId15"/>
    <p:sldId id="472" r:id="rId16"/>
    <p:sldId id="473" r:id="rId17"/>
    <p:sldId id="474" r:id="rId18"/>
    <p:sldId id="477" r:id="rId19"/>
    <p:sldId id="478" r:id="rId20"/>
    <p:sldId id="488" r:id="rId21"/>
    <p:sldId id="373" r:id="rId22"/>
    <p:sldId id="375" r:id="rId23"/>
    <p:sldId id="376" r:id="rId24"/>
    <p:sldId id="377" r:id="rId25"/>
    <p:sldId id="378" r:id="rId26"/>
    <p:sldId id="379" r:id="rId27"/>
    <p:sldId id="381" r:id="rId28"/>
    <p:sldId id="451" r:id="rId29"/>
    <p:sldId id="382" r:id="rId30"/>
    <p:sldId id="383" r:id="rId31"/>
    <p:sldId id="492" r:id="rId32"/>
    <p:sldId id="386" r:id="rId33"/>
    <p:sldId id="493" r:id="rId34"/>
    <p:sldId id="388" r:id="rId35"/>
    <p:sldId id="389" r:id="rId36"/>
    <p:sldId id="390" r:id="rId37"/>
    <p:sldId id="494" r:id="rId38"/>
    <p:sldId id="495" r:id="rId39"/>
    <p:sldId id="496" r:id="rId40"/>
    <p:sldId id="497" r:id="rId41"/>
    <p:sldId id="395" r:id="rId42"/>
    <p:sldId id="398" r:id="rId43"/>
    <p:sldId id="399" r:id="rId44"/>
    <p:sldId id="454" r:id="rId45"/>
    <p:sldId id="400" r:id="rId46"/>
    <p:sldId id="401" r:id="rId47"/>
    <p:sldId id="403" r:id="rId48"/>
    <p:sldId id="404" r:id="rId49"/>
    <p:sldId id="405" r:id="rId50"/>
    <p:sldId id="406" r:id="rId51"/>
    <p:sldId id="407" r:id="rId52"/>
    <p:sldId id="408" r:id="rId53"/>
    <p:sldId id="409" r:id="rId54"/>
    <p:sldId id="410" r:id="rId55"/>
    <p:sldId id="412" r:id="rId56"/>
    <p:sldId id="413" r:id="rId57"/>
    <p:sldId id="414" r:id="rId58"/>
    <p:sldId id="416" r:id="rId59"/>
    <p:sldId id="417" r:id="rId60"/>
    <p:sldId id="418" r:id="rId61"/>
    <p:sldId id="419" r:id="rId62"/>
    <p:sldId id="498" r:id="rId63"/>
    <p:sldId id="421" r:id="rId64"/>
    <p:sldId id="422" r:id="rId65"/>
    <p:sldId id="423" r:id="rId66"/>
    <p:sldId id="424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93" autoAdjust="0"/>
  </p:normalViewPr>
  <p:slideViewPr>
    <p:cSldViewPr>
      <p:cViewPr varScale="1">
        <p:scale>
          <a:sx n="114" d="100"/>
          <a:sy n="114" d="100"/>
        </p:scale>
        <p:origin x="-18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5BBAD-AC9E-4373-BDA8-E45C7F810276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8E96D-A22E-4B78-9677-0BA9D58325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8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9877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2938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12487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48137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29253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48015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48264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31779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60A1-A004-417D-800D-3007636FD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60A1-A004-417D-800D-3007636FD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60A1-A004-417D-800D-3007636FD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6450" y="123349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9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8967" y="2961085"/>
            <a:ext cx="8610600" cy="201215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7728"/>
            <a:ext cx="2713567" cy="2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1" tIns="45716" rIns="91431" bIns="45716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err="1">
                <a:solidFill>
                  <a:srgbClr val="336699"/>
                </a:solidFill>
                <a:latin typeface="Helvetica" pitchFamily="-84" charset="0"/>
              </a:rPr>
              <a:t>Silberschatz</a:t>
            </a: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, Galvin and Gagne ©2013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7517" y="6613922"/>
            <a:ext cx="2694950" cy="2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 – 9</a:t>
            </a:r>
            <a:r>
              <a:rPr 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1267" y="4157663"/>
            <a:ext cx="2061633" cy="1594247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24742" y="4006454"/>
            <a:ext cx="2336800" cy="1888331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1447800"/>
            <a:ext cx="8534400" cy="76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21371" y="6400800"/>
            <a:ext cx="2727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CSE 30341 – Operating System Principles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017171" y="6400800"/>
            <a:ext cx="669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85A385-5268-4914-9ED0-113A1B5AC630}" type="slidenum">
              <a:rPr lang="en-US" sz="1200" smtClean="0"/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60A1-A004-417D-800D-3007636FD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60A1-A004-417D-800D-3007636FD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CABF69-8473-48A4-B6C5-96C57C15D2FF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60A1-A004-417D-800D-3007636FD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CABF69-8473-48A4-B6C5-96C57C15D2FF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60A1-A004-417D-800D-3007636FD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CABF69-8473-48A4-B6C5-96C57C15D2FF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60A1-A004-417D-800D-3007636FD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CABF69-8473-48A4-B6C5-96C57C15D2FF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60A1-A004-417D-800D-3007636FD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60A1-A004-417D-800D-3007636FD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40360A1-A004-417D-800D-3007636FDA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7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8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9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4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6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838200"/>
            <a:ext cx="7696200" cy="1371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5300" b="1" dirty="0" smtClean="0">
                <a:solidFill>
                  <a:schemeClr val="tx1"/>
                </a:solidFill>
              </a:rPr>
              <a:t>CSE 30341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Operating System Principles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971800"/>
            <a:ext cx="7696200" cy="3505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en-US" sz="2000" i="1" dirty="0" smtClean="0"/>
          </a:p>
          <a:p>
            <a:pPr algn="ctr" eaLnBrk="1" hangingPunct="1">
              <a:lnSpc>
                <a:spcPct val="80000"/>
              </a:lnSpc>
            </a:pPr>
            <a:endParaRPr lang="en-US" b="1" dirty="0" smtClean="0"/>
          </a:p>
          <a:p>
            <a:pPr algn="ctr"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Virtual Memory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2819400"/>
            <a:ext cx="7772400" cy="76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Address Space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Enables </a:t>
            </a:r>
            <a:r>
              <a:rPr lang="en-US" b="1" dirty="0" smtClean="0"/>
              <a:t>sparse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address spaces </a:t>
            </a:r>
          </a:p>
          <a:p>
            <a:pPr lvl="1"/>
            <a:r>
              <a:rPr lang="en-US" dirty="0" smtClean="0"/>
              <a:t>Holes are OK</a:t>
            </a:r>
          </a:p>
          <a:p>
            <a:pPr lvl="1"/>
            <a:r>
              <a:rPr lang="en-US" dirty="0" smtClean="0"/>
              <a:t>Dynamically linked libraries</a:t>
            </a:r>
          </a:p>
          <a:p>
            <a:r>
              <a:rPr lang="en-US" dirty="0" smtClean="0"/>
              <a:t>System libraries shared via mapping into virtual address space</a:t>
            </a:r>
          </a:p>
          <a:p>
            <a:r>
              <a:rPr lang="en-US" dirty="0" smtClean="0"/>
              <a:t>Shared memory by mapping pages read-write into virtual address space</a:t>
            </a:r>
          </a:p>
          <a:p>
            <a:r>
              <a:rPr lang="en-US" dirty="0" smtClean="0"/>
              <a:t>Pages can be shared during </a:t>
            </a:r>
            <a:r>
              <a:rPr lang="en-US" dirty="0" smtClean="0">
                <a:latin typeface="Courier New" charset="0"/>
                <a:cs typeface="Courier New" charset="0"/>
              </a:rPr>
              <a:t>fork()</a:t>
            </a:r>
            <a:r>
              <a:rPr lang="en-US" dirty="0" smtClean="0"/>
              <a:t>, speeding process creation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880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Shared Library Using Virtual Memory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6770159" cy="447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3657600" y="4267200"/>
            <a:ext cx="1991571" cy="1685330"/>
            <a:chOff x="3657600" y="4267200"/>
            <a:chExt cx="1991571" cy="1685330"/>
          </a:xfrm>
        </p:grpSpPr>
        <p:sp>
          <p:nvSpPr>
            <p:cNvPr id="5" name="TextBox 4"/>
            <p:cNvSpPr txBox="1"/>
            <p:nvPr/>
          </p:nvSpPr>
          <p:spPr>
            <a:xfrm>
              <a:off x="3657600" y="5029200"/>
              <a:ext cx="199157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Real memory is the</a:t>
              </a:r>
            </a:p>
            <a:p>
              <a:r>
                <a:rPr lang="en-US" dirty="0" smtClean="0"/>
                <a:t> same, point to the</a:t>
              </a:r>
              <a:br>
                <a:rPr lang="en-US" dirty="0" smtClean="0"/>
              </a:br>
              <a:r>
                <a:rPr lang="en-US" dirty="0" smtClean="0"/>
                <a:t> same thing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4572000" y="4267200"/>
              <a:ext cx="76200" cy="685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872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Paging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 page ONLY WHEN NEEDED: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ess I/O needed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ess memory needed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aster response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ore users</a:t>
            </a:r>
          </a:p>
          <a:p>
            <a:pPr lvl="1"/>
            <a:endParaRPr lang="en-US" dirty="0"/>
          </a:p>
          <a:p>
            <a:pPr>
              <a:lnSpc>
                <a:spcPct val="90000"/>
              </a:lnSpc>
            </a:pPr>
            <a:r>
              <a:rPr lang="en-US" sz="2800" b="1" dirty="0">
                <a:sym typeface="Symbol" charset="2"/>
              </a:rPr>
              <a:t>Lazy swapper </a:t>
            </a:r>
            <a:r>
              <a:rPr lang="en-US" sz="2800" dirty="0">
                <a:sym typeface="Symbol" charset="2"/>
              </a:rPr>
              <a:t>– never swaps a page into memory unless page will be needed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ym typeface="Symbol" charset="2"/>
              </a:rPr>
              <a:t>Swapper that deals with pages is a </a:t>
            </a:r>
            <a:r>
              <a:rPr lang="en-US" sz="2400" b="1" dirty="0" smtClean="0">
                <a:sym typeface="Symbol" charset="2"/>
              </a:rPr>
              <a:t>pager</a:t>
            </a:r>
            <a:endParaRPr lang="en-US" sz="2400" b="1" dirty="0"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28051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Paging</a:t>
            </a:r>
            <a:endParaRPr lang="en-US" dirty="0"/>
          </a:p>
        </p:txBody>
      </p:sp>
      <p:pic>
        <p:nvPicPr>
          <p:cNvPr id="4" name="Picture 4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4953000" cy="45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30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Valid-Invalid Bit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With each page table entry a valid–invalid bit is associated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v</a:t>
            </a:r>
            <a:r>
              <a:rPr lang="en-US" dirty="0" smtClean="0"/>
              <a:t> </a:t>
            </a:r>
            <a:r>
              <a:rPr lang="en-US" dirty="0" smtClean="0">
                <a:sym typeface="Symbol" charset="2"/>
              </a:rPr>
              <a:t> in-memory (memory resident)</a:t>
            </a:r>
          </a:p>
          <a:p>
            <a:pPr lvl="1">
              <a:lnSpc>
                <a:spcPct val="90000"/>
              </a:lnSpc>
            </a:pPr>
            <a:r>
              <a:rPr lang="en-US" b="1" dirty="0" err="1" smtClean="0">
                <a:solidFill>
                  <a:srgbClr val="FF0000"/>
                </a:solidFill>
                <a:sym typeface="Symbol" charset="2"/>
              </a:rPr>
              <a:t>i</a:t>
            </a:r>
            <a:r>
              <a:rPr lang="en-US" dirty="0" smtClean="0">
                <a:sym typeface="Symbol" charset="2"/>
              </a:rPr>
              <a:t>  not-in-memory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ym typeface="Symbol" charset="2"/>
              </a:rPr>
              <a:t>Initial valid–invalid bit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Symbol" charset="2"/>
              </a:rPr>
              <a:t>Set to</a:t>
            </a:r>
            <a:r>
              <a:rPr lang="en-US" b="1" dirty="0" smtClean="0">
                <a:solidFill>
                  <a:srgbClr val="FF0000"/>
                </a:solidFill>
                <a:sym typeface="Symbol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sym typeface="Symbol" charset="2"/>
              </a:rPr>
              <a:t>i</a:t>
            </a:r>
            <a:r>
              <a:rPr lang="en-US" b="1" dirty="0" smtClean="0">
                <a:solidFill>
                  <a:srgbClr val="FF0000"/>
                </a:solidFill>
                <a:sym typeface="Symbol" charset="2"/>
              </a:rPr>
              <a:t> </a:t>
            </a:r>
            <a:r>
              <a:rPr lang="en-US" dirty="0" smtClean="0">
                <a:sym typeface="Symbol" charset="2"/>
              </a:rPr>
              <a:t>on all entries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ym typeface="Symbol" charset="2"/>
              </a:rPr>
              <a:t>During </a:t>
            </a:r>
            <a:r>
              <a:rPr lang="en-US" b="1" dirty="0" smtClean="0">
                <a:sym typeface="Symbol" charset="2"/>
              </a:rPr>
              <a:t>address translation</a:t>
            </a:r>
            <a:r>
              <a:rPr lang="en-US" dirty="0" smtClean="0">
                <a:sym typeface="Symbol" charset="2"/>
              </a:rPr>
              <a:t>, if valid–invalid bit in page table </a:t>
            </a:r>
            <a:r>
              <a:rPr lang="en-US" dirty="0" smtClean="0">
                <a:sym typeface="Symbol" charset="2"/>
              </a:rPr>
              <a:t>entry is</a:t>
            </a:r>
            <a:r>
              <a:rPr lang="en-US" b="1" dirty="0" smtClean="0">
                <a:solidFill>
                  <a:srgbClr val="FF0000"/>
                </a:solidFill>
                <a:sym typeface="Symbol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sym typeface="Symbol" charset="2"/>
              </a:rPr>
              <a:t>i</a:t>
            </a:r>
            <a:r>
              <a:rPr lang="en-US" dirty="0" smtClean="0">
                <a:sym typeface="Symbol" charset="2"/>
              </a:rPr>
              <a:t>  </a:t>
            </a:r>
            <a:r>
              <a:rPr lang="en-US" b="1" dirty="0" smtClean="0">
                <a:sym typeface="Symbol" charset="2"/>
              </a:rPr>
              <a:t>page fault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0"/>
            <a:ext cx="282892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2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Page Table When Some Pages Are Not in Main Memory</a:t>
            </a:r>
          </a:p>
        </p:txBody>
      </p:sp>
      <p:pic>
        <p:nvPicPr>
          <p:cNvPr id="16387" name="Picture 4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9001" y="1600200"/>
            <a:ext cx="5199122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1085698" y="5029200"/>
            <a:ext cx="988925" cy="1408331"/>
            <a:chOff x="304800" y="5029200"/>
            <a:chExt cx="988925" cy="1408331"/>
          </a:xfrm>
        </p:grpSpPr>
        <p:sp>
          <p:nvSpPr>
            <p:cNvPr id="6" name="TextBox 5"/>
            <p:cNvSpPr txBox="1"/>
            <p:nvPr/>
          </p:nvSpPr>
          <p:spPr>
            <a:xfrm>
              <a:off x="304800" y="5791200"/>
              <a:ext cx="9889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Virtual</a:t>
              </a:r>
              <a:br>
                <a:rPr lang="en-US" dirty="0" smtClean="0"/>
              </a:br>
              <a:r>
                <a:rPr lang="en-US" dirty="0" smtClean="0"/>
                <a:t>Memory</a:t>
              </a:r>
              <a:endParaRPr lang="en-US" dirty="0"/>
            </a:p>
          </p:txBody>
        </p:sp>
        <p:cxnSp>
          <p:nvCxnSpPr>
            <p:cNvPr id="8" name="Straight Arrow Connector 7"/>
            <p:cNvCxnSpPr>
              <a:stCxn id="6" idx="0"/>
            </p:cNvCxnSpPr>
            <p:nvPr/>
          </p:nvCxnSpPr>
          <p:spPr>
            <a:xfrm flipV="1">
              <a:off x="799263" y="5029200"/>
              <a:ext cx="38937" cy="76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381098" y="4724400"/>
            <a:ext cx="988925" cy="1255931"/>
            <a:chOff x="1600200" y="4724400"/>
            <a:chExt cx="988925" cy="1255931"/>
          </a:xfrm>
        </p:grpSpPr>
        <p:sp>
          <p:nvSpPr>
            <p:cNvPr id="10" name="TextBox 9"/>
            <p:cNvSpPr txBox="1"/>
            <p:nvPr/>
          </p:nvSpPr>
          <p:spPr>
            <a:xfrm>
              <a:off x="1600200" y="5334000"/>
              <a:ext cx="9889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Memory</a:t>
              </a:r>
            </a:p>
            <a:p>
              <a:pPr algn="ctr"/>
              <a:r>
                <a:rPr lang="en-US" dirty="0" smtClean="0"/>
                <a:t>Map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10" idx="0"/>
            </p:cNvCxnSpPr>
            <p:nvPr/>
          </p:nvCxnSpPr>
          <p:spPr>
            <a:xfrm flipV="1">
              <a:off x="2094663" y="4724400"/>
              <a:ext cx="115137" cy="609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743298" y="5791200"/>
            <a:ext cx="1674725" cy="646331"/>
            <a:chOff x="3962400" y="5791200"/>
            <a:chExt cx="1674725" cy="646331"/>
          </a:xfrm>
        </p:grpSpPr>
        <p:sp>
          <p:nvSpPr>
            <p:cNvPr id="14" name="TextBox 13"/>
            <p:cNvSpPr txBox="1"/>
            <p:nvPr/>
          </p:nvSpPr>
          <p:spPr>
            <a:xfrm>
              <a:off x="4648200" y="5791200"/>
              <a:ext cx="9889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Actual</a:t>
              </a:r>
            </a:p>
            <a:p>
              <a:pPr algn="ctr"/>
              <a:r>
                <a:rPr lang="en-US" dirty="0" smtClean="0"/>
                <a:t>Memory</a:t>
              </a:r>
              <a:endParaRPr lang="en-US" dirty="0"/>
            </a:p>
          </p:txBody>
        </p:sp>
        <p:cxnSp>
          <p:nvCxnSpPr>
            <p:cNvPr id="16" name="Straight Arrow Connector 15"/>
            <p:cNvCxnSpPr>
              <a:stCxn id="14" idx="1"/>
            </p:cNvCxnSpPr>
            <p:nvPr/>
          </p:nvCxnSpPr>
          <p:spPr>
            <a:xfrm flipH="1" flipV="1">
              <a:off x="3962400" y="5943600"/>
              <a:ext cx="685800" cy="1707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572098" y="4343400"/>
            <a:ext cx="1428902" cy="445532"/>
            <a:chOff x="5791200" y="4343400"/>
            <a:chExt cx="1428902" cy="445532"/>
          </a:xfrm>
        </p:grpSpPr>
        <p:sp>
          <p:nvSpPr>
            <p:cNvPr id="18" name="TextBox 17"/>
            <p:cNvSpPr txBox="1"/>
            <p:nvPr/>
          </p:nvSpPr>
          <p:spPr>
            <a:xfrm>
              <a:off x="6324600" y="4419600"/>
              <a:ext cx="895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Storage</a:t>
              </a:r>
              <a:endParaRPr lang="en-US" dirty="0"/>
            </a:p>
          </p:txBody>
        </p:sp>
        <p:cxnSp>
          <p:nvCxnSpPr>
            <p:cNvPr id="20" name="Straight Arrow Connector 19"/>
            <p:cNvCxnSpPr>
              <a:stCxn id="18" idx="1"/>
            </p:cNvCxnSpPr>
            <p:nvPr/>
          </p:nvCxnSpPr>
          <p:spPr>
            <a:xfrm flipH="1" flipV="1">
              <a:off x="5791200" y="4343400"/>
              <a:ext cx="533400" cy="2608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3755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Page Fault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If there is a reference to a page, first reference to that page will trap to operating system: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dirty="0" smtClean="0">
                <a:solidFill>
                  <a:srgbClr val="3366FF"/>
                </a:solidFill>
                <a:sym typeface="Symbol" charset="2"/>
              </a:rPr>
              <a:t>              </a:t>
            </a:r>
            <a:r>
              <a:rPr lang="en-US" b="1" dirty="0" smtClean="0">
                <a:sym typeface="Symbol" charset="2"/>
              </a:rPr>
              <a:t>page fault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b="1" dirty="0" smtClean="0">
              <a:sym typeface="Symbol" charset="2"/>
            </a:endParaRPr>
          </a:p>
          <a:p>
            <a:pPr>
              <a:lnSpc>
                <a:spcPct val="90000"/>
              </a:lnSpc>
              <a:buFont typeface="Monotype Sorts" charset="2"/>
              <a:buAutoNum type="arabicPeriod"/>
            </a:pPr>
            <a:r>
              <a:rPr lang="en-US" dirty="0" smtClean="0">
                <a:sym typeface="Symbol" charset="2"/>
              </a:rPr>
              <a:t>Operating system looks at another table (kept with PCB) to decide:</a:t>
            </a:r>
          </a:p>
          <a:p>
            <a:pPr marL="798989" lvl="1" indent="-342265">
              <a:lnSpc>
                <a:spcPct val="90000"/>
              </a:lnSpc>
            </a:pPr>
            <a:r>
              <a:rPr lang="en-US" dirty="0" smtClean="0"/>
              <a:t>Invalid reference </a:t>
            </a:r>
            <a:r>
              <a:rPr lang="en-US" dirty="0" smtClean="0">
                <a:sym typeface="Symbol" charset="2"/>
              </a:rPr>
              <a:t> abort</a:t>
            </a:r>
          </a:p>
          <a:p>
            <a:pPr marL="798989" lvl="1" indent="-342265">
              <a:lnSpc>
                <a:spcPct val="90000"/>
              </a:lnSpc>
            </a:pPr>
            <a:r>
              <a:rPr lang="en-US" dirty="0" smtClean="0">
                <a:sym typeface="Symbol" charset="2"/>
              </a:rPr>
              <a:t>Just not in memory</a:t>
            </a:r>
          </a:p>
          <a:p>
            <a:pPr>
              <a:lnSpc>
                <a:spcPct val="90000"/>
              </a:lnSpc>
              <a:buFont typeface="Monotype Sorts" charset="2"/>
              <a:buAutoNum type="arabicPeriod"/>
            </a:pPr>
            <a:r>
              <a:rPr lang="en-US" dirty="0" smtClean="0">
                <a:sym typeface="Symbol" charset="2"/>
              </a:rPr>
              <a:t>Get empty frame</a:t>
            </a:r>
          </a:p>
          <a:p>
            <a:pPr>
              <a:lnSpc>
                <a:spcPct val="90000"/>
              </a:lnSpc>
              <a:buFont typeface="Monotype Sorts" charset="2"/>
              <a:buAutoNum type="arabicPeriod"/>
            </a:pPr>
            <a:r>
              <a:rPr lang="en-US" dirty="0" smtClean="0">
                <a:sym typeface="Symbol" charset="2"/>
              </a:rPr>
              <a:t>Swap page into frame</a:t>
            </a:r>
          </a:p>
          <a:p>
            <a:pPr>
              <a:lnSpc>
                <a:spcPct val="90000"/>
              </a:lnSpc>
              <a:buFont typeface="Monotype Sorts" charset="2"/>
              <a:buAutoNum type="arabicPeriod"/>
            </a:pPr>
            <a:r>
              <a:rPr lang="en-US" dirty="0" smtClean="0">
                <a:sym typeface="Symbol" charset="2"/>
              </a:rPr>
              <a:t>Reset tables to indicate page now in memory</a:t>
            </a:r>
            <a:br>
              <a:rPr lang="en-US" dirty="0" smtClean="0">
                <a:sym typeface="Symbol" charset="2"/>
              </a:rPr>
            </a:br>
            <a:r>
              <a:rPr lang="en-US" dirty="0" smtClean="0">
                <a:sym typeface="Symbol" charset="2"/>
              </a:rPr>
              <a:t>Set validation bit = </a:t>
            </a:r>
            <a:r>
              <a:rPr lang="en-US" b="1" dirty="0" smtClean="0">
                <a:solidFill>
                  <a:srgbClr val="FF0000"/>
                </a:solidFill>
                <a:sym typeface="Symbol" charset="2"/>
              </a:rPr>
              <a:t>v</a:t>
            </a:r>
            <a:endParaRPr lang="en-US" dirty="0" smtClean="0">
              <a:sym typeface="Symbol" charset="2"/>
            </a:endParaRPr>
          </a:p>
          <a:p>
            <a:pPr>
              <a:lnSpc>
                <a:spcPct val="90000"/>
              </a:lnSpc>
              <a:buFont typeface="Monotype Sorts" charset="2"/>
              <a:buAutoNum type="arabicPeriod"/>
            </a:pPr>
            <a:r>
              <a:rPr lang="en-US" dirty="0" smtClean="0">
                <a:sym typeface="Symbol" charset="2"/>
              </a:rPr>
              <a:t>Restart the instruction that caused the page fault</a:t>
            </a:r>
          </a:p>
        </p:txBody>
      </p:sp>
    </p:spTree>
    <p:extLst>
      <p:ext uri="{BB962C8B-B14F-4D97-AF65-F5344CB8AC3E}">
        <p14:creationId xmlns:p14="http://schemas.microsoft.com/office/powerpoint/2010/main" val="3958823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Aspects of Demand Paging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Pure Demand Paging</a:t>
            </a:r>
            <a:endParaRPr lang="en-US" dirty="0" smtClean="0"/>
          </a:p>
          <a:p>
            <a:pPr lvl="1"/>
            <a:r>
              <a:rPr lang="en-US" dirty="0" smtClean="0"/>
              <a:t>Never bring page into memory until needed</a:t>
            </a:r>
          </a:p>
          <a:p>
            <a:endParaRPr lang="en-US" b="1" dirty="0"/>
          </a:p>
          <a:p>
            <a:r>
              <a:rPr lang="en-US" dirty="0" smtClean="0"/>
              <a:t>Multiple page faults could be triggered in one instruction (but unlikely due to “locality of reference”)</a:t>
            </a:r>
          </a:p>
          <a:p>
            <a:pPr lvl="1"/>
            <a:r>
              <a:rPr lang="en-US" dirty="0" smtClean="0"/>
              <a:t>Example: block move (IBM, MVC, move up to 256 bytes)</a:t>
            </a:r>
          </a:p>
        </p:txBody>
      </p:sp>
    </p:spTree>
    <p:extLst>
      <p:ext uri="{BB962C8B-B14F-4D97-AF65-F5344CB8AC3E}">
        <p14:creationId xmlns:p14="http://schemas.microsoft.com/office/powerpoint/2010/main" val="1713697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599"/>
            <a:ext cx="7772400" cy="648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125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2164715" algn="l"/>
                <a:tab pos="2857024" algn="l"/>
              </a:tabLst>
            </a:pPr>
            <a:r>
              <a:rPr lang="en-US" dirty="0"/>
              <a:t>Stages in Demand Paging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charset="0"/>
              <a:buAutoNum type="arabicPeriod"/>
              <a:tabLst>
                <a:tab pos="2164715" algn="l"/>
                <a:tab pos="2857024" algn="l"/>
              </a:tabLst>
            </a:pPr>
            <a:r>
              <a:rPr lang="en-US" sz="1600" dirty="0" smtClean="0"/>
              <a:t>Trap to the operating system</a:t>
            </a:r>
          </a:p>
          <a:p>
            <a:pPr>
              <a:buFont typeface="Arial" charset="0"/>
              <a:buAutoNum type="arabicPeriod"/>
              <a:tabLst>
                <a:tab pos="2164715" algn="l"/>
                <a:tab pos="2857024" algn="l"/>
              </a:tabLst>
            </a:pPr>
            <a:r>
              <a:rPr lang="en-US" sz="1600" dirty="0" smtClean="0"/>
              <a:t>Save the user registers and process state</a:t>
            </a:r>
          </a:p>
          <a:p>
            <a:pPr>
              <a:buFont typeface="Arial" charset="0"/>
              <a:buAutoNum type="arabicPeriod"/>
              <a:tabLst>
                <a:tab pos="2164715" algn="l"/>
                <a:tab pos="2857024" algn="l"/>
              </a:tabLst>
            </a:pPr>
            <a:r>
              <a:rPr lang="en-US" sz="1600" dirty="0" smtClean="0"/>
              <a:t>Determine that the interrupt was a page fault</a:t>
            </a:r>
          </a:p>
          <a:p>
            <a:pPr>
              <a:buFont typeface="Arial" charset="0"/>
              <a:buAutoNum type="arabicPeriod"/>
              <a:tabLst>
                <a:tab pos="2164715" algn="l"/>
                <a:tab pos="2857024" algn="l"/>
              </a:tabLst>
            </a:pPr>
            <a:r>
              <a:rPr lang="en-US" sz="1600" dirty="0" smtClean="0"/>
              <a:t>Check that the page reference was legal and determine the location of the page on the disk</a:t>
            </a:r>
          </a:p>
          <a:p>
            <a:pPr>
              <a:buFont typeface="Arial" charset="0"/>
              <a:buAutoNum type="arabicPeriod"/>
              <a:tabLst>
                <a:tab pos="2164715" algn="l"/>
                <a:tab pos="2857024" algn="l"/>
              </a:tabLst>
            </a:pPr>
            <a:r>
              <a:rPr lang="en-US" sz="1600" dirty="0" smtClean="0"/>
              <a:t>Issue a read from the disk to a free frame:</a:t>
            </a:r>
          </a:p>
          <a:p>
            <a:pPr marL="798989" lvl="1" indent="-342265">
              <a:buFont typeface="Arial" charset="0"/>
              <a:buAutoNum type="arabicPeriod"/>
              <a:tabLst>
                <a:tab pos="2164715" algn="l"/>
                <a:tab pos="2857024" algn="l"/>
              </a:tabLst>
            </a:pPr>
            <a:r>
              <a:rPr lang="en-US" sz="1600" dirty="0" smtClean="0"/>
              <a:t>Wait in a queue for this device until the read request is serviced</a:t>
            </a:r>
          </a:p>
          <a:p>
            <a:pPr marL="798989" lvl="1" indent="-342265">
              <a:buFont typeface="Arial" charset="0"/>
              <a:buAutoNum type="arabicPeriod"/>
              <a:tabLst>
                <a:tab pos="2164715" algn="l"/>
                <a:tab pos="2857024" algn="l"/>
              </a:tabLst>
            </a:pPr>
            <a:r>
              <a:rPr lang="en-US" sz="1600" dirty="0" smtClean="0"/>
              <a:t>Wait for the device seek and/or latency time</a:t>
            </a:r>
          </a:p>
          <a:p>
            <a:pPr marL="798989" lvl="1" indent="-342265">
              <a:buFont typeface="Arial" charset="0"/>
              <a:buAutoNum type="arabicPeriod"/>
              <a:tabLst>
                <a:tab pos="2164715" algn="l"/>
                <a:tab pos="2857024" algn="l"/>
              </a:tabLst>
            </a:pPr>
            <a:r>
              <a:rPr lang="en-US" sz="1600" dirty="0" smtClean="0"/>
              <a:t>Begin the transfer of the page to a free frame</a:t>
            </a:r>
          </a:p>
          <a:p>
            <a:pPr>
              <a:buFont typeface="Arial" charset="0"/>
              <a:buAutoNum type="arabicPeriod"/>
              <a:tabLst>
                <a:tab pos="2164715" algn="l"/>
                <a:tab pos="2857024" algn="l"/>
              </a:tabLst>
            </a:pPr>
            <a:r>
              <a:rPr lang="en-US" sz="1600" dirty="0" smtClean="0"/>
              <a:t>While waiting, allocate the CPU to some other user</a:t>
            </a:r>
          </a:p>
          <a:p>
            <a:pPr>
              <a:buFont typeface="Arial" charset="0"/>
              <a:buAutoNum type="arabicPeriod"/>
              <a:tabLst>
                <a:tab pos="2164715" algn="l"/>
                <a:tab pos="2857024" algn="l"/>
              </a:tabLst>
            </a:pPr>
            <a:r>
              <a:rPr lang="en-US" sz="1600" dirty="0" smtClean="0"/>
              <a:t>Receive an interrupt from the disk I/O subsystem (I/O completed)</a:t>
            </a:r>
          </a:p>
          <a:p>
            <a:pPr>
              <a:buFont typeface="Arial" charset="0"/>
              <a:buAutoNum type="arabicPeriod"/>
              <a:tabLst>
                <a:tab pos="2164715" algn="l"/>
                <a:tab pos="2857024" algn="l"/>
              </a:tabLst>
            </a:pPr>
            <a:r>
              <a:rPr lang="en-US" sz="1600" dirty="0" smtClean="0"/>
              <a:t>Save the registers and process state for the other user</a:t>
            </a:r>
          </a:p>
          <a:p>
            <a:pPr>
              <a:buFont typeface="Arial" charset="0"/>
              <a:buAutoNum type="arabicPeriod"/>
              <a:tabLst>
                <a:tab pos="2164715" algn="l"/>
                <a:tab pos="2857024" algn="l"/>
              </a:tabLst>
            </a:pPr>
            <a:r>
              <a:rPr lang="en-US" sz="1600" dirty="0" smtClean="0"/>
              <a:t>Determine that the interrupt was from the disk</a:t>
            </a:r>
          </a:p>
          <a:p>
            <a:pPr>
              <a:buFont typeface="Arial" charset="0"/>
              <a:buAutoNum type="arabicPeriod"/>
              <a:tabLst>
                <a:tab pos="2164715" algn="l"/>
                <a:tab pos="2857024" algn="l"/>
              </a:tabLst>
            </a:pPr>
            <a:r>
              <a:rPr lang="en-US" sz="1600" dirty="0" smtClean="0"/>
              <a:t>Correct the page table and other tables to show page is now in memory</a:t>
            </a:r>
          </a:p>
          <a:p>
            <a:pPr>
              <a:buFont typeface="Arial" charset="0"/>
              <a:buAutoNum type="arabicPeriod"/>
              <a:tabLst>
                <a:tab pos="2164715" algn="l"/>
                <a:tab pos="2857024" algn="l"/>
              </a:tabLst>
            </a:pPr>
            <a:r>
              <a:rPr lang="en-US" sz="1600" dirty="0" smtClean="0"/>
              <a:t>Wait for the CPU to be allocated to this process again</a:t>
            </a:r>
          </a:p>
          <a:p>
            <a:pPr>
              <a:buFont typeface="Arial" charset="0"/>
              <a:buAutoNum type="arabicPeriod"/>
              <a:tabLst>
                <a:tab pos="2164715" algn="l"/>
                <a:tab pos="2857024" algn="l"/>
              </a:tabLst>
            </a:pPr>
            <a:r>
              <a:rPr lang="en-US" sz="1600" dirty="0" smtClean="0"/>
              <a:t>Restore the user registers, process state, and new page table, and then resume the interrupted instruction</a:t>
            </a:r>
          </a:p>
        </p:txBody>
      </p:sp>
    </p:spTree>
    <p:extLst>
      <p:ext uri="{BB962C8B-B14F-4D97-AF65-F5344CB8AC3E}">
        <p14:creationId xmlns:p14="http://schemas.microsoft.com/office/powerpoint/2010/main" val="46423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Virtual Memory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Definition &amp; Background</a:t>
            </a:r>
          </a:p>
          <a:p>
            <a:r>
              <a:rPr lang="en-US" dirty="0" smtClean="0"/>
              <a:t>Demand Paging</a:t>
            </a:r>
          </a:p>
          <a:p>
            <a:r>
              <a:rPr lang="en-US" dirty="0" smtClean="0"/>
              <a:t>Copy-on-Write</a:t>
            </a:r>
          </a:p>
          <a:p>
            <a:r>
              <a:rPr lang="en-US" dirty="0" smtClean="0"/>
              <a:t>Page Replacement</a:t>
            </a:r>
          </a:p>
          <a:p>
            <a:r>
              <a:rPr lang="en-US" dirty="0" smtClean="0"/>
              <a:t>Allocation of Frames </a:t>
            </a:r>
          </a:p>
          <a:p>
            <a:r>
              <a:rPr lang="en-US" dirty="0" smtClean="0"/>
              <a:t>Thrashing</a:t>
            </a:r>
          </a:p>
          <a:p>
            <a:r>
              <a:rPr lang="en-US" dirty="0" smtClean="0"/>
              <a:t>Memory-Mapped Files</a:t>
            </a:r>
          </a:p>
          <a:p>
            <a:r>
              <a:rPr lang="en-US" dirty="0" smtClean="0"/>
              <a:t>Allocating Kernel Memory</a:t>
            </a:r>
          </a:p>
          <a:p>
            <a:r>
              <a:rPr lang="en-US" dirty="0" smtClean="0"/>
              <a:t>Other Considerations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Performance of Demand Paging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tabLst>
                <a:tab pos="2164715" algn="l"/>
                <a:tab pos="2857024" algn="l"/>
              </a:tabLst>
            </a:pPr>
            <a:r>
              <a:rPr lang="en-US" dirty="0" smtClean="0"/>
              <a:t>Page Fault Rate 0 </a:t>
            </a:r>
            <a:r>
              <a:rPr lang="en-US" dirty="0" smtClean="0">
                <a:sym typeface="Symbol" charset="2"/>
              </a:rPr>
              <a:t> </a:t>
            </a:r>
            <a:r>
              <a:rPr lang="en-US" i="1" dirty="0" smtClean="0">
                <a:sym typeface="Symbol" charset="2"/>
              </a:rPr>
              <a:t>p</a:t>
            </a:r>
            <a:r>
              <a:rPr lang="en-US" dirty="0" smtClean="0">
                <a:sym typeface="Symbol" charset="2"/>
              </a:rPr>
              <a:t>  1</a:t>
            </a:r>
          </a:p>
          <a:p>
            <a:pPr lvl="1">
              <a:tabLst>
                <a:tab pos="2164715" algn="l"/>
                <a:tab pos="2857024" algn="l"/>
              </a:tabLst>
            </a:pPr>
            <a:r>
              <a:rPr lang="en-US" dirty="0" smtClean="0">
                <a:sym typeface="Symbol" charset="2"/>
              </a:rPr>
              <a:t>if </a:t>
            </a:r>
            <a:r>
              <a:rPr lang="en-US" i="1" dirty="0" smtClean="0">
                <a:sym typeface="Symbol" charset="2"/>
              </a:rPr>
              <a:t>p</a:t>
            </a:r>
            <a:r>
              <a:rPr lang="en-US" dirty="0" smtClean="0">
                <a:sym typeface="Symbol" charset="2"/>
              </a:rPr>
              <a:t> = 0 no page faults </a:t>
            </a:r>
          </a:p>
          <a:p>
            <a:pPr lvl="1">
              <a:tabLst>
                <a:tab pos="2164715" algn="l"/>
                <a:tab pos="2857024" algn="l"/>
              </a:tabLst>
            </a:pPr>
            <a:r>
              <a:rPr lang="en-US" dirty="0" smtClean="0">
                <a:sym typeface="Symbol" charset="2"/>
              </a:rPr>
              <a:t>if </a:t>
            </a:r>
            <a:r>
              <a:rPr lang="en-US" i="1" dirty="0" smtClean="0">
                <a:sym typeface="Symbol" charset="2"/>
              </a:rPr>
              <a:t>p</a:t>
            </a:r>
            <a:r>
              <a:rPr lang="en-US" dirty="0" smtClean="0">
                <a:sym typeface="Symbol" charset="2"/>
              </a:rPr>
              <a:t> = 1, every reference is a fault</a:t>
            </a:r>
            <a:br>
              <a:rPr lang="en-US" dirty="0" smtClean="0">
                <a:sym typeface="Symbol" charset="2"/>
              </a:rPr>
            </a:br>
            <a:endParaRPr lang="en-US" dirty="0" smtClean="0">
              <a:sym typeface="Symbol" charset="2"/>
            </a:endParaRPr>
          </a:p>
          <a:p>
            <a:pPr>
              <a:tabLst>
                <a:tab pos="2164715" algn="l"/>
                <a:tab pos="2857024" algn="l"/>
              </a:tabLst>
            </a:pPr>
            <a:r>
              <a:rPr lang="en-US" dirty="0" smtClean="0">
                <a:sym typeface="Symbol" charset="2"/>
              </a:rPr>
              <a:t>Effective Access Time (EAT)</a:t>
            </a:r>
          </a:p>
          <a:p>
            <a:pPr>
              <a:buNone/>
              <a:tabLst>
                <a:tab pos="2164715" algn="l"/>
                <a:tab pos="2857024" algn="l"/>
              </a:tabLst>
            </a:pPr>
            <a:r>
              <a:rPr lang="en-US" dirty="0" smtClean="0">
                <a:sym typeface="Symbol" charset="2"/>
              </a:rPr>
              <a:t>		</a:t>
            </a:r>
          </a:p>
          <a:p>
            <a:pPr>
              <a:buNone/>
              <a:tabLst>
                <a:tab pos="2164715" algn="l"/>
                <a:tab pos="2857024" algn="l"/>
              </a:tabLst>
            </a:pPr>
            <a:r>
              <a:rPr lang="en-US" dirty="0" smtClean="0">
                <a:sym typeface="Symbol" charset="2"/>
              </a:rPr>
              <a:t>EAT = (1 – </a:t>
            </a:r>
            <a:r>
              <a:rPr lang="en-US" i="1" dirty="0" smtClean="0">
                <a:sym typeface="Symbol" charset="2"/>
              </a:rPr>
              <a:t>p</a:t>
            </a:r>
            <a:r>
              <a:rPr lang="en-US" dirty="0" smtClean="0">
                <a:sym typeface="Symbol" charset="2"/>
              </a:rPr>
              <a:t>) x memory access +</a:t>
            </a:r>
          </a:p>
          <a:p>
            <a:pPr>
              <a:buNone/>
              <a:tabLst>
                <a:tab pos="2164715" algn="l"/>
                <a:tab pos="2857024" algn="l"/>
              </a:tabLst>
            </a:pPr>
            <a:r>
              <a:rPr lang="en-US" dirty="0" smtClean="0">
                <a:sym typeface="Symbol" charset="2"/>
              </a:rPr>
              <a:t>	       </a:t>
            </a:r>
            <a:r>
              <a:rPr lang="en-US" i="1" dirty="0" smtClean="0">
                <a:sym typeface="Symbol" charset="2"/>
              </a:rPr>
              <a:t>p</a:t>
            </a:r>
            <a:r>
              <a:rPr lang="en-US" dirty="0" smtClean="0">
                <a:sym typeface="Symbol" charset="2"/>
              </a:rPr>
              <a:t> (page fault overhead + swap page out +</a:t>
            </a:r>
            <a:br>
              <a:rPr lang="en-US" dirty="0" smtClean="0">
                <a:sym typeface="Symbol" charset="2"/>
              </a:rPr>
            </a:br>
            <a:r>
              <a:rPr lang="en-US" dirty="0" smtClean="0">
                <a:sym typeface="Symbol" charset="2"/>
              </a:rPr>
              <a:t>            swap page in + restart overhead)</a:t>
            </a:r>
          </a:p>
        </p:txBody>
      </p:sp>
    </p:spTree>
    <p:extLst>
      <p:ext uri="{BB962C8B-B14F-4D97-AF65-F5344CB8AC3E}">
        <p14:creationId xmlns:p14="http://schemas.microsoft.com/office/powerpoint/2010/main" val="2364755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Demand Paging Example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tabLst>
                <a:tab pos="1774667" algn="l"/>
                <a:tab pos="2279174" algn="l"/>
              </a:tabLst>
            </a:pPr>
            <a:r>
              <a:rPr lang="en-US" dirty="0" smtClean="0"/>
              <a:t>Memory access time = 200 nanoseconds</a:t>
            </a:r>
          </a:p>
          <a:p>
            <a:pPr>
              <a:tabLst>
                <a:tab pos="1774667" algn="l"/>
                <a:tab pos="2279174" algn="l"/>
              </a:tabLst>
            </a:pPr>
            <a:r>
              <a:rPr lang="en-US" dirty="0" smtClean="0"/>
              <a:t>Average page-fault service time = 8 milliseconds</a:t>
            </a:r>
            <a:br>
              <a:rPr lang="en-US" dirty="0" smtClean="0"/>
            </a:br>
            <a:endParaRPr lang="en-US" dirty="0" smtClean="0"/>
          </a:p>
          <a:p>
            <a:pPr>
              <a:tabLst>
                <a:tab pos="1774667" algn="l"/>
                <a:tab pos="2279174" algn="l"/>
              </a:tabLst>
            </a:pPr>
            <a:r>
              <a:rPr lang="en-US" dirty="0" smtClean="0"/>
              <a:t>EAT = (1 – p) x 200 + p (8 milliseconds) </a:t>
            </a:r>
          </a:p>
          <a:p>
            <a:pPr>
              <a:buNone/>
              <a:tabLst>
                <a:tab pos="1774667" algn="l"/>
                <a:tab pos="2279174" algn="l"/>
              </a:tabLst>
            </a:pPr>
            <a:r>
              <a:rPr lang="en-US" dirty="0" smtClean="0"/>
              <a:t>	        = (1 – p)  x 200 + p x 8,000,000 </a:t>
            </a:r>
          </a:p>
          <a:p>
            <a:pPr>
              <a:buNone/>
              <a:tabLst>
                <a:tab pos="1774667" algn="l"/>
                <a:tab pos="2279174" algn="l"/>
              </a:tabLst>
            </a:pPr>
            <a:r>
              <a:rPr lang="en-US" dirty="0" smtClean="0"/>
              <a:t>              = 200 + p x 7,999,800</a:t>
            </a:r>
          </a:p>
          <a:p>
            <a:pPr>
              <a:tabLst>
                <a:tab pos="1774667" algn="l"/>
                <a:tab pos="2279174" algn="l"/>
              </a:tabLst>
            </a:pPr>
            <a:r>
              <a:rPr lang="en-US" dirty="0" smtClean="0"/>
              <a:t>If one access out of 1,000 causes a page fault, then</a:t>
            </a:r>
          </a:p>
          <a:p>
            <a:pPr>
              <a:buNone/>
              <a:tabLst>
                <a:tab pos="1774667" algn="l"/>
                <a:tab pos="2279174" algn="l"/>
              </a:tabLst>
            </a:pPr>
            <a:r>
              <a:rPr lang="en-US" dirty="0" smtClean="0"/>
              <a:t>         EAT = 8.2 microseconds. </a:t>
            </a:r>
          </a:p>
          <a:p>
            <a:pPr>
              <a:buNone/>
              <a:tabLst>
                <a:tab pos="1774667" algn="l"/>
                <a:tab pos="2279174" algn="l"/>
              </a:tabLst>
            </a:pPr>
            <a:r>
              <a:rPr lang="en-US" dirty="0" smtClean="0"/>
              <a:t>      This is a slowdown by a factor of 40!!</a:t>
            </a:r>
          </a:p>
          <a:p>
            <a:pPr>
              <a:tabLst>
                <a:tab pos="1774667" algn="l"/>
                <a:tab pos="2279174" algn="l"/>
              </a:tabLst>
            </a:pPr>
            <a:r>
              <a:rPr lang="en-US" dirty="0" smtClean="0"/>
              <a:t>If want performance degradation &lt; 10 percent</a:t>
            </a:r>
          </a:p>
          <a:p>
            <a:pPr lvl="1">
              <a:tabLst>
                <a:tab pos="1774667" algn="l"/>
                <a:tab pos="2279174" algn="l"/>
              </a:tabLst>
            </a:pPr>
            <a:r>
              <a:rPr lang="en-US" dirty="0" smtClean="0"/>
              <a:t>220 &gt; 200 + 7,999,800 x p</a:t>
            </a:r>
            <a:br>
              <a:rPr lang="en-US" dirty="0" smtClean="0"/>
            </a:br>
            <a:r>
              <a:rPr lang="en-US" dirty="0" smtClean="0"/>
              <a:t>20 &gt; 7,999,800 x p</a:t>
            </a:r>
          </a:p>
          <a:p>
            <a:pPr lvl="1">
              <a:tabLst>
                <a:tab pos="1774667" algn="l"/>
                <a:tab pos="2279174" algn="l"/>
              </a:tabLst>
            </a:pPr>
            <a:r>
              <a:rPr lang="en-US" dirty="0" smtClean="0"/>
              <a:t>p &lt; .0000025</a:t>
            </a:r>
          </a:p>
          <a:p>
            <a:pPr lvl="1">
              <a:tabLst>
                <a:tab pos="1774667" algn="l"/>
                <a:tab pos="2279174" algn="l"/>
              </a:tabLst>
            </a:pPr>
            <a:r>
              <a:rPr lang="en-US" dirty="0" smtClean="0"/>
              <a:t>&lt; one page fault in every 400,000 memory accesses</a:t>
            </a:r>
          </a:p>
          <a:p>
            <a:pPr>
              <a:buNone/>
              <a:tabLst>
                <a:tab pos="1774667" algn="l"/>
                <a:tab pos="2279174" algn="l"/>
              </a:tabLst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Process Creation: Copy-on-Write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Copy-on-Write</a:t>
            </a:r>
            <a:r>
              <a:rPr lang="en-US" sz="2000" b="1" dirty="0" smtClean="0">
                <a:solidFill>
                  <a:srgbClr val="3366FF"/>
                </a:solidFill>
              </a:rPr>
              <a:t> </a:t>
            </a:r>
            <a:r>
              <a:rPr lang="en-US" sz="2000" dirty="0" smtClean="0"/>
              <a:t>(COW) allows both parent and child processes to initially </a:t>
            </a:r>
            <a:r>
              <a:rPr lang="en-US" sz="2000" i="1" dirty="0" smtClean="0"/>
              <a:t>share</a:t>
            </a:r>
            <a:r>
              <a:rPr lang="en-US" sz="2000" dirty="0" smtClean="0"/>
              <a:t> the same pages in memory</a:t>
            </a:r>
          </a:p>
          <a:p>
            <a:pPr lvl="1"/>
            <a:r>
              <a:rPr lang="en-US" sz="2000" dirty="0" smtClean="0"/>
              <a:t>If either process modifies a shared page, only then is the page copied</a:t>
            </a:r>
          </a:p>
          <a:p>
            <a:r>
              <a:rPr lang="en-US" sz="2000" dirty="0" smtClean="0"/>
              <a:t>COW allows more efficient process creation as only modified pages are copied</a:t>
            </a:r>
          </a:p>
          <a:p>
            <a:r>
              <a:rPr lang="en-US" sz="2000" dirty="0" smtClean="0"/>
              <a:t>In general, free pages are allocated from a </a:t>
            </a:r>
            <a:r>
              <a:rPr lang="en-US" sz="2000" b="1" dirty="0" smtClean="0"/>
              <a:t>pool</a:t>
            </a:r>
            <a:r>
              <a:rPr lang="en-US" sz="2000" dirty="0" smtClean="0">
                <a:solidFill>
                  <a:srgbClr val="3366FF"/>
                </a:solidFill>
              </a:rPr>
              <a:t> </a:t>
            </a:r>
            <a:r>
              <a:rPr lang="en-US" sz="2000" dirty="0" smtClean="0"/>
              <a:t>of </a:t>
            </a:r>
            <a:r>
              <a:rPr lang="en-US" sz="2000" b="1" dirty="0" smtClean="0"/>
              <a:t>zero-fill-on-demand</a:t>
            </a:r>
            <a:r>
              <a:rPr lang="en-US" sz="2000" b="1" dirty="0" smtClean="0">
                <a:solidFill>
                  <a:srgbClr val="3366FF"/>
                </a:solidFill>
              </a:rPr>
              <a:t> </a:t>
            </a:r>
            <a:r>
              <a:rPr lang="en-US" sz="2000" dirty="0" smtClean="0"/>
              <a:t>pages</a:t>
            </a:r>
          </a:p>
          <a:p>
            <a:pPr lvl="1"/>
            <a:r>
              <a:rPr lang="en-US" sz="2000" dirty="0" smtClean="0"/>
              <a:t>Why zero-out a page before allocating it?</a:t>
            </a:r>
          </a:p>
          <a:p>
            <a:r>
              <a:rPr lang="en-US" sz="2000" dirty="0" err="1" smtClean="0">
                <a:latin typeface="Courier New" charset="0"/>
                <a:cs typeface="Courier New" charset="0"/>
              </a:rPr>
              <a:t>vfork</a:t>
            </a:r>
            <a:r>
              <a:rPr lang="en-US" sz="2000" dirty="0" smtClean="0">
                <a:latin typeface="Courier New" charset="0"/>
                <a:cs typeface="Courier New" charset="0"/>
              </a:rPr>
              <a:t>()</a:t>
            </a:r>
            <a:r>
              <a:rPr lang="en-US" sz="2000" dirty="0" smtClean="0"/>
              <a:t> variation on </a:t>
            </a:r>
            <a:r>
              <a:rPr lang="en-US" sz="2000" dirty="0" smtClean="0">
                <a:latin typeface="Courier New" charset="0"/>
                <a:cs typeface="Courier New" charset="0"/>
              </a:rPr>
              <a:t>fork()</a:t>
            </a:r>
            <a:r>
              <a:rPr lang="en-US" sz="2000" dirty="0" smtClean="0"/>
              <a:t>system call has parent suspend and child using copy-on-write address space of parent</a:t>
            </a:r>
          </a:p>
          <a:p>
            <a:pPr lvl="1"/>
            <a:r>
              <a:rPr lang="en-US" sz="2000" dirty="0" smtClean="0"/>
              <a:t>Designed to have child call </a:t>
            </a:r>
            <a:r>
              <a:rPr lang="en-US" sz="2000" dirty="0" smtClean="0">
                <a:latin typeface="Courier New" charset="0"/>
                <a:cs typeface="Courier New" charset="0"/>
              </a:rPr>
              <a:t>exec()</a:t>
            </a:r>
          </a:p>
          <a:p>
            <a:pPr lvl="1"/>
            <a:r>
              <a:rPr lang="en-US" sz="2000" dirty="0" smtClean="0"/>
              <a:t>Very efficient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Before Process 1 Modifies Page C</a:t>
            </a:r>
          </a:p>
        </p:txBody>
      </p:sp>
      <p:pic>
        <p:nvPicPr>
          <p:cNvPr id="26627" name="Picture 4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57400"/>
            <a:ext cx="8092017" cy="325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After Process 1 Modifies Page C</a:t>
            </a:r>
          </a:p>
        </p:txBody>
      </p:sp>
      <p:pic>
        <p:nvPicPr>
          <p:cNvPr id="27651" name="Picture 4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286000"/>
            <a:ext cx="673100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What Happens if There is no Free Frame?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Page replacement </a:t>
            </a:r>
            <a:r>
              <a:rPr lang="en-US" dirty="0" smtClean="0"/>
              <a:t>– find some page in memory, but not really in use, page it out</a:t>
            </a:r>
          </a:p>
          <a:p>
            <a:pPr lvl="1"/>
            <a:r>
              <a:rPr lang="en-US" dirty="0" smtClean="0"/>
              <a:t>Algorithm – terminate? swap out? replace the page?</a:t>
            </a:r>
          </a:p>
          <a:p>
            <a:pPr lvl="1"/>
            <a:r>
              <a:rPr lang="en-US" dirty="0" smtClean="0"/>
              <a:t>Performance – want an algorithm which will result in minimum number of page faults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Same page may be brought into memory several times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Page Replacement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Prevent over-allocation of memory by modifying page-fault service routine to include page replacement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Use </a:t>
            </a:r>
            <a:r>
              <a:rPr lang="en-US" b="1" dirty="0" smtClean="0"/>
              <a:t>modify (dirty) bit </a:t>
            </a:r>
            <a:r>
              <a:rPr lang="en-US" dirty="0" smtClean="0"/>
              <a:t>to reduce overhead of page transfers – only modified pages are written to disk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362200" y="5867400"/>
            <a:ext cx="4355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Assumption: Have Swap Space to Get It Back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Basic Page Replacement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80048" indent="-380048">
              <a:buFont typeface="Monotype Sorts" charset="2"/>
              <a:buAutoNum type="arabicPeriod"/>
            </a:pPr>
            <a:r>
              <a:rPr lang="en-US" dirty="0" smtClean="0"/>
              <a:t>Find the location of the desired page on disk</a:t>
            </a:r>
            <a:br>
              <a:rPr lang="en-US" dirty="0" smtClean="0"/>
            </a:br>
            <a:endParaRPr lang="en-US" dirty="0" smtClean="0"/>
          </a:p>
          <a:p>
            <a:pPr marL="380048" indent="-380048">
              <a:buFont typeface="Monotype Sorts" charset="2"/>
              <a:buAutoNum type="arabicPeriod"/>
            </a:pPr>
            <a:r>
              <a:rPr lang="en-US" dirty="0" smtClean="0"/>
              <a:t>Find a free frame:</a:t>
            </a:r>
            <a:br>
              <a:rPr lang="en-US" dirty="0" smtClean="0"/>
            </a:br>
            <a:r>
              <a:rPr lang="en-US" dirty="0" smtClean="0"/>
              <a:t>   -  If there is a free frame, use it</a:t>
            </a:r>
            <a:br>
              <a:rPr lang="en-US" dirty="0" smtClean="0"/>
            </a:br>
            <a:r>
              <a:rPr lang="en-US" dirty="0" smtClean="0"/>
              <a:t>   -  If there is no free frame, use page replacement 	algorithm to select the </a:t>
            </a:r>
            <a:r>
              <a:rPr lang="en-US" b="1" dirty="0" smtClean="0"/>
              <a:t>victim</a:t>
            </a:r>
            <a:r>
              <a:rPr lang="en-US" dirty="0" smtClean="0"/>
              <a:t> </a:t>
            </a:r>
            <a:r>
              <a:rPr lang="en-US" b="1" dirty="0" smtClean="0"/>
              <a:t>frame</a:t>
            </a:r>
            <a:r>
              <a:rPr lang="en-US" b="1" dirty="0" smtClean="0">
                <a:solidFill>
                  <a:srgbClr val="3366FF"/>
                </a:solidFill>
              </a:rPr>
              <a:t/>
            </a:r>
            <a:br>
              <a:rPr lang="en-US" b="1" dirty="0" smtClean="0">
                <a:solidFill>
                  <a:srgbClr val="3366FF"/>
                </a:solidFill>
              </a:rPr>
            </a:br>
            <a:r>
              <a:rPr lang="en-US" b="1" dirty="0" smtClean="0">
                <a:solidFill>
                  <a:srgbClr val="3366FF"/>
                </a:solidFill>
              </a:rPr>
              <a:t>	- </a:t>
            </a:r>
            <a:r>
              <a:rPr lang="en-US" dirty="0" smtClean="0"/>
              <a:t>Write victim frame to disk if dirty</a:t>
            </a:r>
            <a:br>
              <a:rPr lang="en-US" dirty="0" smtClean="0"/>
            </a:br>
            <a:endParaRPr lang="en-US" dirty="0" smtClean="0"/>
          </a:p>
          <a:p>
            <a:pPr marL="380048" indent="-380048">
              <a:buFont typeface="Monotype Sorts" charset="2"/>
              <a:buAutoNum type="arabicPeriod"/>
            </a:pPr>
            <a:r>
              <a:rPr lang="en-US" dirty="0" smtClean="0"/>
              <a:t>Bring  the desired page into the (newly) free frame; update the page and frame tables</a:t>
            </a:r>
            <a:br>
              <a:rPr lang="en-US" dirty="0" smtClean="0"/>
            </a:br>
            <a:endParaRPr lang="en-US" dirty="0" smtClean="0"/>
          </a:p>
          <a:p>
            <a:pPr marL="380048" indent="-380048">
              <a:buFont typeface="Monotype Sorts" charset="2"/>
              <a:buAutoNum type="arabicPeriod"/>
            </a:pPr>
            <a:r>
              <a:rPr lang="en-US" dirty="0" smtClean="0"/>
              <a:t>Continue the process by restarting the instruction that caused the trap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Replacement Dilemma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Raw Performance</a:t>
            </a:r>
          </a:p>
          <a:p>
            <a:pPr lvl="1"/>
            <a:r>
              <a:rPr lang="en-US" dirty="0" smtClean="0"/>
              <a:t>If it is dirty, need to write it to swap space (expensive)</a:t>
            </a:r>
          </a:p>
          <a:p>
            <a:pPr lvl="1"/>
            <a:r>
              <a:rPr lang="en-US" dirty="0" smtClean="0"/>
              <a:t>Need to write the whole page</a:t>
            </a:r>
          </a:p>
          <a:p>
            <a:r>
              <a:rPr lang="en-US" dirty="0" smtClean="0"/>
              <a:t>Future Page Faults</a:t>
            </a:r>
          </a:p>
          <a:p>
            <a:pPr lvl="1"/>
            <a:r>
              <a:rPr lang="en-US" dirty="0" smtClean="0"/>
              <a:t>The one swapped out could be used soon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Page Replacement</a:t>
            </a:r>
          </a:p>
        </p:txBody>
      </p:sp>
      <p:pic>
        <p:nvPicPr>
          <p:cNvPr id="32771" name="Picture 4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2581"/>
            <a:ext cx="7026275" cy="517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describe the benefits of a </a:t>
            </a:r>
            <a:r>
              <a:rPr lang="en-US" b="1" dirty="0" smtClean="0"/>
              <a:t>virtual memory </a:t>
            </a:r>
            <a:r>
              <a:rPr lang="en-US" dirty="0" smtClean="0"/>
              <a:t>system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To explain the concepts of </a:t>
            </a:r>
            <a:r>
              <a:rPr lang="en-US" b="1" dirty="0" smtClean="0"/>
              <a:t>demand paging</a:t>
            </a:r>
            <a:r>
              <a:rPr lang="en-US" dirty="0" smtClean="0"/>
              <a:t>, </a:t>
            </a:r>
            <a:r>
              <a:rPr lang="en-US" b="1" dirty="0" smtClean="0"/>
              <a:t>page-replacement</a:t>
            </a:r>
            <a:r>
              <a:rPr lang="en-US" dirty="0" smtClean="0"/>
              <a:t> algorithms, and </a:t>
            </a:r>
            <a:r>
              <a:rPr lang="en-US" b="1" dirty="0" smtClean="0"/>
              <a:t>allocation</a:t>
            </a:r>
            <a:r>
              <a:rPr lang="en-US" dirty="0" smtClean="0"/>
              <a:t> of page frames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To discuss the principle of the </a:t>
            </a:r>
            <a:r>
              <a:rPr lang="en-US" b="1" dirty="0" smtClean="0"/>
              <a:t>working-set</a:t>
            </a:r>
            <a:r>
              <a:rPr lang="en-US" dirty="0" smtClean="0"/>
              <a:t> model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Page and Frame Replacement Algorithms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tabLst>
                <a:tab pos="3145949" algn="ctr"/>
              </a:tabLst>
            </a:pPr>
            <a:r>
              <a:rPr lang="en-US" b="1" dirty="0" smtClean="0"/>
              <a:t>Frame-allocation algorithm </a:t>
            </a:r>
            <a:r>
              <a:rPr lang="en-US" dirty="0" smtClean="0"/>
              <a:t>determines </a:t>
            </a:r>
          </a:p>
          <a:p>
            <a:pPr lvl="1">
              <a:tabLst>
                <a:tab pos="3145949" algn="ctr"/>
              </a:tabLst>
            </a:pPr>
            <a:r>
              <a:rPr lang="en-US" dirty="0" smtClean="0"/>
              <a:t>How many frames to give each process</a:t>
            </a:r>
          </a:p>
          <a:p>
            <a:pPr lvl="1">
              <a:tabLst>
                <a:tab pos="3145949" algn="ctr"/>
              </a:tabLst>
            </a:pPr>
            <a:r>
              <a:rPr lang="en-US" dirty="0" smtClean="0"/>
              <a:t>Which frames to replace</a:t>
            </a:r>
          </a:p>
          <a:p>
            <a:pPr>
              <a:tabLst>
                <a:tab pos="3145949" algn="ctr"/>
              </a:tabLst>
            </a:pPr>
            <a:r>
              <a:rPr lang="en-US" b="1" dirty="0" smtClean="0"/>
              <a:t>Page-replacement algorithm</a:t>
            </a:r>
          </a:p>
          <a:p>
            <a:pPr lvl="1">
              <a:tabLst>
                <a:tab pos="3145949" algn="ctr"/>
              </a:tabLst>
            </a:pPr>
            <a:r>
              <a:rPr lang="en-US" dirty="0" smtClean="0"/>
              <a:t>Want lowest page-fault rate on both first access and re-access</a:t>
            </a:r>
          </a:p>
          <a:p>
            <a:pPr>
              <a:buNone/>
              <a:tabLst>
                <a:tab pos="3145949" algn="ctr"/>
              </a:tabLst>
            </a:pPr>
            <a:endParaRPr lang="en-US" dirty="0" smtClean="0"/>
          </a:p>
          <a:p>
            <a:pPr>
              <a:tabLst>
                <a:tab pos="3145949" algn="ctr"/>
              </a:tabLst>
            </a:pPr>
            <a:r>
              <a:rPr lang="en-US" dirty="0" smtClean="0"/>
              <a:t>Evaluate algorithm by running it on a particular string of memory references (reference string) and computing the number of page faults on that string</a:t>
            </a:r>
          </a:p>
          <a:p>
            <a:pPr lvl="1">
              <a:tabLst>
                <a:tab pos="3145949" algn="ctr"/>
              </a:tabLst>
            </a:pPr>
            <a:r>
              <a:rPr lang="en-US" dirty="0" smtClean="0"/>
              <a:t>String is just page numbers, not full addresses</a:t>
            </a:r>
          </a:p>
          <a:p>
            <a:pPr lvl="1">
              <a:tabLst>
                <a:tab pos="3145949" algn="ctr"/>
              </a:tabLst>
            </a:pPr>
            <a:r>
              <a:rPr lang="en-US" dirty="0" smtClean="0"/>
              <a:t>Repeated access to the same page does not cause a page fault</a:t>
            </a:r>
          </a:p>
          <a:p>
            <a:pPr>
              <a:tabLst>
                <a:tab pos="3145949" algn="ctr"/>
              </a:tabLst>
            </a:pPr>
            <a:r>
              <a:rPr lang="en-US" dirty="0" smtClean="0"/>
              <a:t>In all our examples, the reference string is </a:t>
            </a:r>
          </a:p>
          <a:p>
            <a:pPr>
              <a:buNone/>
              <a:tabLst>
                <a:tab pos="3145949" algn="ctr"/>
              </a:tabLst>
            </a:pPr>
            <a:r>
              <a:rPr lang="en-US" dirty="0" smtClean="0"/>
              <a:t>	               </a:t>
            </a:r>
            <a:r>
              <a:rPr lang="en-US" b="1" dirty="0" smtClean="0"/>
              <a:t>7,0,1,2,0,3,0,4,2,3,0,3,0,3,2,1,2,0,1,7,0,1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Faults </a:t>
            </a:r>
            <a:r>
              <a:rPr lang="en-US" dirty="0" err="1" smtClean="0"/>
              <a:t>vs</a:t>
            </a:r>
            <a:r>
              <a:rPr lang="en-US" dirty="0" smtClean="0"/>
              <a:t> Number of Frames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133600"/>
            <a:ext cx="6045200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00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FIFO Page Replacement</a:t>
            </a:r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743200"/>
            <a:ext cx="691515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1828800"/>
            <a:ext cx="1776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pages available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1828800"/>
            <a:ext cx="4004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7,0,1,2,0,3,0,4,2,3,0,3,0,3,2,1,2,0,1,7,0,1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66800" y="3352800"/>
            <a:ext cx="762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219200" y="3352800"/>
            <a:ext cx="762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" y="5181600"/>
            <a:ext cx="5354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more available pages always improve performance?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5638800"/>
            <a:ext cx="563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Possibly to actually make things worse – </a:t>
            </a:r>
            <a:r>
              <a:rPr lang="en-US" b="1" dirty="0" err="1" smtClean="0"/>
              <a:t>Belady’s</a:t>
            </a:r>
            <a:r>
              <a:rPr lang="en-US" b="1" dirty="0" smtClean="0"/>
              <a:t> Anomaly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Belady’s</a:t>
            </a:r>
            <a:r>
              <a:rPr lang="en-US" dirty="0" smtClean="0"/>
              <a:t> Anomaly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en-US" dirty="0" smtClean="0"/>
              <a:t>1,2,3,4,1,2,5,1,2,3,4,5</a:t>
            </a:r>
          </a:p>
          <a:p>
            <a:r>
              <a:rPr lang="en-US" dirty="0" smtClean="0"/>
              <a:t>3 frames (9 page faults) versus 4 frames (10 page faults)</a:t>
            </a:r>
          </a:p>
          <a:p>
            <a:endParaRPr lang="en-US" dirty="0"/>
          </a:p>
        </p:txBody>
      </p:sp>
      <p:pic>
        <p:nvPicPr>
          <p:cNvPr id="5" name="Picture 1" descr="9_1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4141763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939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Optimal Algorithm (OPT)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1890237" algn="l"/>
              </a:tabLst>
            </a:pPr>
            <a:r>
              <a:rPr lang="en-US" dirty="0" smtClean="0"/>
              <a:t>Replace page that will not be used for longest period of time</a:t>
            </a:r>
            <a:br>
              <a:rPr lang="en-US" dirty="0" smtClean="0"/>
            </a:br>
            <a:r>
              <a:rPr lang="en-US" dirty="0" smtClean="0"/>
              <a:t>	</a:t>
            </a:r>
          </a:p>
          <a:p>
            <a:pPr>
              <a:tabLst>
                <a:tab pos="1890237" algn="l"/>
              </a:tabLst>
            </a:pPr>
            <a:r>
              <a:rPr lang="en-US" dirty="0" smtClean="0"/>
              <a:t>How do you know this?</a:t>
            </a:r>
          </a:p>
          <a:p>
            <a:pPr>
              <a:tabLst>
                <a:tab pos="1890237" algn="l"/>
              </a:tabLst>
            </a:pPr>
            <a:endParaRPr lang="en-US" dirty="0" smtClean="0"/>
          </a:p>
          <a:p>
            <a:pPr>
              <a:tabLst>
                <a:tab pos="1890237" algn="l"/>
              </a:tabLst>
            </a:pPr>
            <a:r>
              <a:rPr lang="en-US" dirty="0" smtClean="0"/>
              <a:t>Used for measuring how well your algorithm performs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Optimal Page Replacement</a:t>
            </a:r>
          </a:p>
        </p:txBody>
      </p:sp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200"/>
            <a:ext cx="703368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343400"/>
            <a:ext cx="691515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5486400"/>
            <a:ext cx="604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FIFO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Least Recently Used (LRU) Algorithm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Monotype Sorts" charset="2"/>
              <a:buNone/>
            </a:pPr>
            <a:endParaRPr lang="en-US" dirty="0" smtClean="0"/>
          </a:p>
          <a:p>
            <a:r>
              <a:rPr lang="en-US" dirty="0" smtClean="0"/>
              <a:t>Use past knowledge rather than future</a:t>
            </a:r>
          </a:p>
          <a:p>
            <a:r>
              <a:rPr lang="en-US" dirty="0" smtClean="0"/>
              <a:t>Replace page that has not been used in the most amount of time</a:t>
            </a:r>
          </a:p>
          <a:p>
            <a:r>
              <a:rPr lang="en-US" dirty="0" smtClean="0"/>
              <a:t>Associate time of last use with each page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12 faults – better than FIFO but worse than OPT</a:t>
            </a:r>
          </a:p>
          <a:p>
            <a:r>
              <a:rPr lang="en-US" dirty="0" smtClean="0"/>
              <a:t>Generally good algorithm and frequently used</a:t>
            </a:r>
          </a:p>
          <a:p>
            <a:r>
              <a:rPr lang="en-US" dirty="0" smtClean="0"/>
              <a:t>But how to implement?</a:t>
            </a:r>
          </a:p>
          <a:p>
            <a:pPr>
              <a:buFont typeface="Monotype Sorts" charset="2"/>
              <a:buNone/>
            </a:pPr>
            <a:endParaRPr lang="en-US" dirty="0" smtClean="0"/>
          </a:p>
        </p:txBody>
      </p:sp>
      <p:pic>
        <p:nvPicPr>
          <p:cNvPr id="40964" name="Picture 4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743200"/>
            <a:ext cx="7901517" cy="215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LRU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Helvetica" charset="0"/>
                <a:ea typeface="MS PGothic" charset="0"/>
              </a:rPr>
              <a:t>Stack </a:t>
            </a:r>
            <a:r>
              <a:rPr lang="en-US" dirty="0">
                <a:latin typeface="Helvetica" charset="0"/>
                <a:ea typeface="MS PGothic" charset="0"/>
              </a:rPr>
              <a:t>implementation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Keep a stack of page numbers in a double link form: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Page referenced:</a:t>
            </a:r>
          </a:p>
          <a:p>
            <a:pPr lvl="2"/>
            <a:r>
              <a:rPr lang="en-US" dirty="0">
                <a:latin typeface="Helvetica" charset="0"/>
                <a:ea typeface="MS PGothic" charset="0"/>
              </a:rPr>
              <a:t>move it to the top</a:t>
            </a:r>
          </a:p>
          <a:p>
            <a:pPr lvl="2"/>
            <a:r>
              <a:rPr lang="en-US" dirty="0">
                <a:latin typeface="Helvetica" charset="0"/>
                <a:ea typeface="MS PGothic" charset="0"/>
              </a:rPr>
              <a:t>requires 6 pointers to be changed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But each update more expensive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No search for replacement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LRU and OPT are cases of </a:t>
            </a:r>
            <a:r>
              <a:rPr lang="en-US" b="1" dirty="0">
                <a:latin typeface="Helvetica" charset="0"/>
                <a:ea typeface="MS PGothic" charset="0"/>
              </a:rPr>
              <a:t>stack algorithms </a:t>
            </a:r>
            <a:r>
              <a:rPr lang="en-US" dirty="0">
                <a:latin typeface="Helvetica" charset="0"/>
                <a:ea typeface="MS PGothic" charset="0"/>
              </a:rPr>
              <a:t>that </a:t>
            </a:r>
            <a:r>
              <a:rPr lang="en-US" dirty="0" smtClean="0">
                <a:latin typeface="Helvetica" charset="0"/>
                <a:ea typeface="MS PGothic" charset="0"/>
              </a:rPr>
              <a:t>don’</a:t>
            </a:r>
            <a:r>
              <a:rPr lang="en-US" altLang="ja-JP" dirty="0" smtClean="0">
                <a:latin typeface="Helvetica" charset="0"/>
                <a:ea typeface="MS PGothic" charset="0"/>
              </a:rPr>
              <a:t>t </a:t>
            </a:r>
            <a:r>
              <a:rPr lang="en-US" altLang="ja-JP" dirty="0">
                <a:latin typeface="Helvetica" charset="0"/>
                <a:ea typeface="MS PGothic" charset="0"/>
              </a:rPr>
              <a:t>have </a:t>
            </a:r>
            <a:r>
              <a:rPr lang="en-US" altLang="ja-JP" dirty="0" err="1" smtClean="0">
                <a:latin typeface="Helvetica" charset="0"/>
                <a:ea typeface="MS PGothic" charset="0"/>
              </a:rPr>
              <a:t>Belady’s</a:t>
            </a:r>
            <a:r>
              <a:rPr lang="en-US" altLang="ja-JP" dirty="0" smtClean="0">
                <a:latin typeface="Helvetica" charset="0"/>
                <a:ea typeface="MS PGothic" charset="0"/>
              </a:rPr>
              <a:t> </a:t>
            </a:r>
            <a:r>
              <a:rPr lang="en-US" altLang="ja-JP" dirty="0">
                <a:latin typeface="Helvetica" charset="0"/>
                <a:ea typeface="MS PGothic" charset="0"/>
              </a:rPr>
              <a:t>Anomaly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2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Approach</a:t>
            </a:r>
            <a:endParaRPr lang="en-US" dirty="0"/>
          </a:p>
        </p:txBody>
      </p:sp>
      <p:pic>
        <p:nvPicPr>
          <p:cNvPr id="4" name="Picture 1" descr="9_1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7021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407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LRU Approximation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smtClean="0">
                <a:solidFill>
                  <a:srgbClr val="000000"/>
                </a:solidFill>
                <a:latin typeface="Helvetica" charset="0"/>
                <a:ea typeface="MS PGothic" charset="0"/>
              </a:rPr>
              <a:t>Reference </a:t>
            </a:r>
            <a:r>
              <a:rPr lang="en-US" b="1" dirty="0">
                <a:solidFill>
                  <a:srgbClr val="000000"/>
                </a:solidFill>
                <a:latin typeface="Helvetica" charset="0"/>
                <a:ea typeface="MS PGothic" charset="0"/>
              </a:rPr>
              <a:t>bit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With each page associate a bit, initially = 0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When page is referenced bit set to 1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Replace any with reference bit = 0 (if one exists)</a:t>
            </a:r>
          </a:p>
          <a:p>
            <a:pPr lvl="2"/>
            <a:r>
              <a:rPr lang="en-US" dirty="0">
                <a:latin typeface="Helvetica" charset="0"/>
                <a:ea typeface="MS PGothic" charset="0"/>
              </a:rPr>
              <a:t>We do not know the order, however</a:t>
            </a:r>
            <a:endParaRPr lang="en-US" sz="800" dirty="0">
              <a:latin typeface="Helvetica" charset="0"/>
              <a:ea typeface="MS PGothic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Helvetica" charset="0"/>
                <a:ea typeface="MS PGothic" charset="0"/>
              </a:rPr>
              <a:t>Second-chance algorithm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Generally FIFO, plus hardware-provided reference bit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Helvetica" charset="0"/>
                <a:ea typeface="MS PGothic" charset="0"/>
              </a:rPr>
              <a:t>Clock</a:t>
            </a:r>
            <a:r>
              <a:rPr lang="en-US" dirty="0">
                <a:solidFill>
                  <a:srgbClr val="000000"/>
                </a:solidFill>
                <a:latin typeface="Helvetica" charset="0"/>
                <a:ea typeface="MS PGothic" charset="0"/>
              </a:rPr>
              <a:t> </a:t>
            </a:r>
            <a:r>
              <a:rPr lang="en-US" dirty="0">
                <a:latin typeface="Helvetica" charset="0"/>
                <a:ea typeface="MS PGothic" charset="0"/>
              </a:rPr>
              <a:t>replacement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If page to be replaced has </a:t>
            </a:r>
          </a:p>
          <a:p>
            <a:pPr lvl="2"/>
            <a:r>
              <a:rPr lang="en-US" dirty="0">
                <a:latin typeface="Helvetica" charset="0"/>
                <a:ea typeface="MS PGothic" charset="0"/>
              </a:rPr>
              <a:t>Reference bit = 0 -&gt; replace it</a:t>
            </a:r>
          </a:p>
          <a:p>
            <a:pPr lvl="2"/>
            <a:r>
              <a:rPr lang="en-US" dirty="0">
                <a:latin typeface="Helvetica" charset="0"/>
                <a:ea typeface="MS PGothic" charset="0"/>
              </a:rPr>
              <a:t>reference bit = 1 then:</a:t>
            </a:r>
          </a:p>
          <a:p>
            <a:pPr lvl="3"/>
            <a:r>
              <a:rPr lang="en-US" dirty="0">
                <a:latin typeface="Helvetica" charset="0"/>
                <a:ea typeface="MS PGothic" charset="0"/>
              </a:rPr>
              <a:t>set reference bit 0, leave page in memory</a:t>
            </a:r>
          </a:p>
          <a:p>
            <a:pPr lvl="3"/>
            <a:r>
              <a:rPr lang="en-US" dirty="0">
                <a:latin typeface="Helvetica" charset="0"/>
                <a:ea typeface="MS PGothic" charset="0"/>
              </a:rPr>
              <a:t>replace next page, subject to same rules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119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have pages?</a:t>
            </a:r>
          </a:p>
          <a:p>
            <a:r>
              <a:rPr lang="en-US" dirty="0" smtClean="0"/>
              <a:t>What are advantages &amp; disadvantages of using “page model”?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382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LRU Approximation Algorithms</a:t>
            </a:r>
          </a:p>
        </p:txBody>
      </p:sp>
      <p:pic>
        <p:nvPicPr>
          <p:cNvPr id="4" name="Picture 1" descr="9_1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402138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797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Counting Algorithms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Keep a counter of the number of references that have been made to each page</a:t>
            </a:r>
          </a:p>
          <a:p>
            <a:pPr lvl="1"/>
            <a:r>
              <a:rPr lang="en-US" dirty="0" smtClean="0"/>
              <a:t>Not common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LFU Algorithm</a:t>
            </a:r>
            <a:r>
              <a:rPr lang="en-US" dirty="0" smtClean="0"/>
              <a:t>:  replaces page with smallest count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MFU Algorithm</a:t>
            </a:r>
            <a:r>
              <a:rPr lang="en-US" dirty="0" smtClean="0"/>
              <a:t>: based on the argument that the page with the smallest count was probably just brought in and has yet to be used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Allocation of Frames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Each process needs </a:t>
            </a:r>
            <a:r>
              <a:rPr lang="en-US" i="1" smtClean="0"/>
              <a:t>minimum</a:t>
            </a:r>
            <a:r>
              <a:rPr lang="en-US" smtClean="0"/>
              <a:t> number of frames</a:t>
            </a:r>
          </a:p>
          <a:p>
            <a:r>
              <a:rPr lang="en-US" smtClean="0"/>
              <a:t>Example:  IBM 370 – 6 pages to handle SS MOVE instruction:</a:t>
            </a:r>
          </a:p>
          <a:p>
            <a:pPr lvl="1"/>
            <a:r>
              <a:rPr lang="en-US" smtClean="0"/>
              <a:t>instruction is 6 bytes, might span 2 pages</a:t>
            </a:r>
          </a:p>
          <a:p>
            <a:pPr lvl="1"/>
            <a:r>
              <a:rPr lang="en-US" smtClean="0"/>
              <a:t>2 pages to handle </a:t>
            </a:r>
            <a:r>
              <a:rPr lang="en-US" i="1" smtClean="0"/>
              <a:t>from</a:t>
            </a:r>
          </a:p>
          <a:p>
            <a:pPr lvl="1"/>
            <a:r>
              <a:rPr lang="en-US" smtClean="0"/>
              <a:t>2 pages to handle </a:t>
            </a:r>
            <a:r>
              <a:rPr lang="en-US" i="1" smtClean="0"/>
              <a:t>to</a:t>
            </a:r>
          </a:p>
          <a:p>
            <a:r>
              <a:rPr lang="en-US" i="1" smtClean="0"/>
              <a:t>Maximum </a:t>
            </a:r>
            <a:r>
              <a:rPr lang="en-US" smtClean="0"/>
              <a:t>of course is total frames in the system</a:t>
            </a:r>
          </a:p>
          <a:p>
            <a:r>
              <a:rPr lang="en-US" smtClean="0"/>
              <a:t>Two major allocation schemes</a:t>
            </a:r>
          </a:p>
          <a:p>
            <a:pPr lvl="1"/>
            <a:r>
              <a:rPr lang="en-US" smtClean="0"/>
              <a:t>fixed allocation</a:t>
            </a:r>
          </a:p>
          <a:p>
            <a:pPr lvl="1"/>
            <a:r>
              <a:rPr lang="en-US" smtClean="0"/>
              <a:t>priority allocation</a:t>
            </a:r>
          </a:p>
          <a:p>
            <a:r>
              <a:rPr lang="en-US" smtClean="0"/>
              <a:t>Many variations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Fixed Allocation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Equal allocation</a:t>
            </a:r>
            <a:r>
              <a:rPr lang="en-US" dirty="0" smtClean="0"/>
              <a:t> – For example, if there are 100 frames (after allocating frames for the OS) and 5 processes, give each process 20 frames</a:t>
            </a:r>
          </a:p>
          <a:p>
            <a:pPr lvl="1"/>
            <a:r>
              <a:rPr lang="en-US" dirty="0" smtClean="0"/>
              <a:t>Keep some as free frame buffer pool</a:t>
            </a:r>
          </a:p>
          <a:p>
            <a:endParaRPr lang="en-US" sz="800" dirty="0" smtClean="0"/>
          </a:p>
          <a:p>
            <a:r>
              <a:rPr lang="en-US" b="1" dirty="0" smtClean="0"/>
              <a:t>Proportional allocation </a:t>
            </a:r>
            <a:r>
              <a:rPr lang="en-US" dirty="0" smtClean="0"/>
              <a:t>– Allocate according to the size of process</a:t>
            </a:r>
          </a:p>
          <a:p>
            <a:pPr lvl="1"/>
            <a:r>
              <a:rPr lang="en-US" dirty="0" smtClean="0"/>
              <a:t>Dynamic as degree of multiprogramming, process sizes change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Fixed Allocation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1000" y="2362200"/>
          <a:ext cx="4322128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30" name="Equation" r:id="rId4" imgW="2857320" imgH="1612800" progId="Equation.3">
                  <p:embed/>
                </p:oleObj>
              </mc:Choice>
              <mc:Fallback>
                <p:oleObj name="Equation" r:id="rId4" imgW="2857320" imgH="1612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62200"/>
                        <a:ext cx="4322128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943600" y="2209800"/>
          <a:ext cx="2209800" cy="2713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31" name="Equation" r:id="rId6" imgW="1168400" imgH="1435100" progId="Equation.3">
                  <p:embed/>
                </p:oleObj>
              </mc:Choice>
              <mc:Fallback>
                <p:oleObj name="Equation" r:id="rId6" imgW="1168400" imgH="1435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209800"/>
                        <a:ext cx="2209800" cy="27134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Priority Allocation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 a proportional allocation scheme using priorities rather than size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If process </a:t>
            </a:r>
            <a:r>
              <a:rPr lang="en-US" i="1" smtClean="0"/>
              <a:t>P</a:t>
            </a:r>
            <a:r>
              <a:rPr lang="en-US" i="1" baseline="-25000" smtClean="0"/>
              <a:t>i</a:t>
            </a:r>
            <a:r>
              <a:rPr lang="en-US" smtClean="0"/>
              <a:t> generates a page fault,</a:t>
            </a:r>
          </a:p>
          <a:p>
            <a:pPr lvl="1"/>
            <a:r>
              <a:rPr lang="en-US" smtClean="0"/>
              <a:t>select for replacement one of its frames</a:t>
            </a:r>
          </a:p>
          <a:p>
            <a:pPr lvl="1"/>
            <a:r>
              <a:rPr lang="en-US" smtClean="0"/>
              <a:t>select for replacement a frame from a process with lower priority number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Global vs. Local Allocation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Global replacement</a:t>
            </a:r>
            <a:r>
              <a:rPr lang="en-US" dirty="0" smtClean="0"/>
              <a:t> – process selects a replacement frame from the set of all frames; one process can take a frame from another</a:t>
            </a:r>
          </a:p>
          <a:p>
            <a:pPr lvl="1"/>
            <a:r>
              <a:rPr lang="en-US" dirty="0" smtClean="0"/>
              <a:t>But then process execution time can vary greatly</a:t>
            </a:r>
          </a:p>
          <a:p>
            <a:pPr lvl="1"/>
            <a:r>
              <a:rPr lang="en-US" dirty="0" smtClean="0"/>
              <a:t>But greater </a:t>
            </a:r>
            <a:r>
              <a:rPr lang="en-US" dirty="0" smtClean="0"/>
              <a:t>throughput, </a:t>
            </a:r>
            <a:r>
              <a:rPr lang="en-US" dirty="0" smtClean="0"/>
              <a:t>so more common</a:t>
            </a:r>
          </a:p>
          <a:p>
            <a:pPr>
              <a:buFont typeface="Monotype Sorts" charset="2"/>
              <a:buNone/>
            </a:pPr>
            <a:endParaRPr lang="en-US" dirty="0" smtClean="0"/>
          </a:p>
          <a:p>
            <a:r>
              <a:rPr lang="en-US" b="1" dirty="0" smtClean="0"/>
              <a:t>Local replacement</a:t>
            </a:r>
            <a:r>
              <a:rPr lang="en-US" dirty="0" smtClean="0"/>
              <a:t> – each process selects from only its own set of allocated frames</a:t>
            </a:r>
          </a:p>
          <a:p>
            <a:pPr lvl="1"/>
            <a:r>
              <a:rPr lang="en-US" dirty="0" smtClean="0"/>
              <a:t>More consistent per-process performance</a:t>
            </a:r>
          </a:p>
          <a:p>
            <a:pPr lvl="1"/>
            <a:r>
              <a:rPr lang="en-US" dirty="0" smtClean="0"/>
              <a:t>But possibly underutilized memory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Thrashing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If a process does not have “enough” pages, the page-fault rate is very high</a:t>
            </a:r>
          </a:p>
          <a:p>
            <a:pPr lvl="1"/>
            <a:r>
              <a:rPr lang="en-US" dirty="0" smtClean="0"/>
              <a:t>Page fault to get page</a:t>
            </a:r>
          </a:p>
          <a:p>
            <a:pPr lvl="1"/>
            <a:r>
              <a:rPr lang="en-US" dirty="0" smtClean="0"/>
              <a:t>Replace existing frame</a:t>
            </a:r>
          </a:p>
          <a:p>
            <a:pPr lvl="1"/>
            <a:r>
              <a:rPr lang="en-US" dirty="0" smtClean="0"/>
              <a:t>But quickly need replaced frame back</a:t>
            </a:r>
          </a:p>
          <a:p>
            <a:pPr lvl="1"/>
            <a:r>
              <a:rPr lang="en-US" dirty="0" smtClean="0"/>
              <a:t>This leads to:</a:t>
            </a:r>
          </a:p>
          <a:p>
            <a:pPr lvl="2"/>
            <a:r>
              <a:rPr lang="en-US" dirty="0" smtClean="0"/>
              <a:t>Low CPU utilization</a:t>
            </a:r>
          </a:p>
          <a:p>
            <a:pPr lvl="2"/>
            <a:r>
              <a:rPr lang="en-US" dirty="0" smtClean="0"/>
              <a:t>Operating system thinking that it needs to increase the degree of multiprogramming</a:t>
            </a:r>
          </a:p>
          <a:p>
            <a:pPr lvl="2"/>
            <a:r>
              <a:rPr lang="en-US" dirty="0" smtClean="0"/>
              <a:t>Another process added to the system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Thrashing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>
                <a:sym typeface="Symbol" charset="2"/>
              </a:rPr>
              <a:t> a process is busy swapping pages in and out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Thrashing (Cont.)</a:t>
            </a:r>
            <a:endParaRPr lang="en-US" sz="2400" dirty="0" smtClean="0"/>
          </a:p>
        </p:txBody>
      </p:sp>
      <p:pic>
        <p:nvPicPr>
          <p:cNvPr id="54275" name="Picture 4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52600"/>
            <a:ext cx="7588250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Demand Paging and Thrashing </a:t>
            </a:r>
            <a:endParaRPr lang="en-US" sz="2400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does demand paging work?</a:t>
            </a:r>
            <a:br>
              <a:rPr lang="en-US" dirty="0" smtClean="0"/>
            </a:br>
            <a:r>
              <a:rPr lang="en-US" b="1" dirty="0" smtClean="0"/>
              <a:t>Locality model</a:t>
            </a:r>
          </a:p>
          <a:p>
            <a:pPr lvl="1"/>
            <a:r>
              <a:rPr lang="en-US" dirty="0" smtClean="0"/>
              <a:t>Process migrates from one locality to another</a:t>
            </a:r>
          </a:p>
          <a:p>
            <a:pPr lvl="1"/>
            <a:r>
              <a:rPr lang="en-US" dirty="0" smtClean="0"/>
              <a:t>Localities may overlap</a:t>
            </a:r>
          </a:p>
          <a:p>
            <a:pPr lvl="1">
              <a:buFont typeface="Monotype Sorts" charset="2"/>
              <a:buNone/>
            </a:pPr>
            <a:endParaRPr lang="en-US" dirty="0" smtClean="0"/>
          </a:p>
          <a:p>
            <a:r>
              <a:rPr lang="en-US" dirty="0" smtClean="0"/>
              <a:t>Why does thrashing occur?</a:t>
            </a:r>
            <a:br>
              <a:rPr lang="en-US" dirty="0" smtClean="0"/>
            </a:br>
            <a:r>
              <a:rPr lang="en-US" dirty="0" smtClean="0">
                <a:sym typeface="Symbol" charset="2"/>
              </a:rPr>
              <a:t> size of locality &gt; total memory size</a:t>
            </a:r>
          </a:p>
          <a:p>
            <a:pPr lvl="1"/>
            <a:r>
              <a:rPr lang="en-US" dirty="0" smtClean="0">
                <a:sym typeface="Symbol" charset="2"/>
              </a:rPr>
              <a:t>Limit effects by using local or priority page replacement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all of your code used?</a:t>
            </a:r>
          </a:p>
          <a:p>
            <a:pPr lvl="1"/>
            <a:r>
              <a:rPr lang="en-US" dirty="0" smtClean="0"/>
              <a:t>Error code</a:t>
            </a:r>
          </a:p>
          <a:p>
            <a:pPr lvl="1"/>
            <a:r>
              <a:rPr lang="en-US" dirty="0" smtClean="0"/>
              <a:t>Unusual routines, certain options/features</a:t>
            </a:r>
          </a:p>
          <a:p>
            <a:pPr lvl="1"/>
            <a:r>
              <a:rPr lang="en-US" dirty="0" smtClean="0"/>
              <a:t>Large data structures, lists, arrays, ...</a:t>
            </a:r>
          </a:p>
          <a:p>
            <a:r>
              <a:rPr lang="en-US" dirty="0" smtClean="0"/>
              <a:t>Entire program code not </a:t>
            </a:r>
            <a:br>
              <a:rPr lang="en-US" dirty="0" smtClean="0"/>
            </a:br>
            <a:r>
              <a:rPr lang="en-US" dirty="0" smtClean="0"/>
              <a:t>needed at same time!</a:t>
            </a:r>
          </a:p>
          <a:p>
            <a:pPr lvl="1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47800" y="5334000"/>
            <a:ext cx="657494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if we could only partially load what we need?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8035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Locality In A Memory-Reference Pattern</a:t>
            </a:r>
          </a:p>
        </p:txBody>
      </p:sp>
      <p:pic>
        <p:nvPicPr>
          <p:cNvPr id="5632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524000"/>
            <a:ext cx="4180417" cy="471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Working-Set Model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ym typeface="Symbol" charset="2"/>
              </a:rPr>
              <a:t>  working-set window  a fixed number of page references </a:t>
            </a:r>
            <a:br>
              <a:rPr lang="en-US" dirty="0" smtClean="0">
                <a:sym typeface="Symbol" charset="2"/>
              </a:rPr>
            </a:br>
            <a:r>
              <a:rPr lang="en-US" dirty="0" smtClean="0">
                <a:sym typeface="Symbol" charset="2"/>
              </a:rPr>
              <a:t>Example:  10,000 instructions</a:t>
            </a:r>
          </a:p>
          <a:p>
            <a:endParaRPr lang="en-US" sz="800" dirty="0" smtClean="0">
              <a:sym typeface="Symbol" charset="2"/>
            </a:endParaRPr>
          </a:p>
          <a:p>
            <a:r>
              <a:rPr lang="en-US" i="1" dirty="0" err="1" smtClean="0">
                <a:sym typeface="Symbol" charset="2"/>
              </a:rPr>
              <a:t>WSS</a:t>
            </a:r>
            <a:r>
              <a:rPr lang="en-US" i="1" baseline="-25000" dirty="0" err="1" smtClean="0">
                <a:sym typeface="Symbol" charset="2"/>
              </a:rPr>
              <a:t>i</a:t>
            </a:r>
            <a:r>
              <a:rPr lang="en-US" dirty="0" smtClean="0">
                <a:sym typeface="Symbol" charset="2"/>
              </a:rPr>
              <a:t> (working set of Process </a:t>
            </a:r>
            <a:r>
              <a:rPr lang="en-US" i="1" dirty="0" smtClean="0">
                <a:sym typeface="Symbol" charset="2"/>
              </a:rPr>
              <a:t>P</a:t>
            </a:r>
            <a:r>
              <a:rPr lang="en-US" i="1" baseline="-25000" dirty="0" smtClean="0">
                <a:sym typeface="Symbol" charset="2"/>
              </a:rPr>
              <a:t>i</a:t>
            </a:r>
            <a:r>
              <a:rPr lang="en-US" dirty="0" smtClean="0">
                <a:sym typeface="Symbol" charset="2"/>
              </a:rPr>
              <a:t>) =</a:t>
            </a:r>
            <a:br>
              <a:rPr lang="en-US" dirty="0" smtClean="0">
                <a:sym typeface="Symbol" charset="2"/>
              </a:rPr>
            </a:br>
            <a:r>
              <a:rPr lang="en-US" dirty="0" smtClean="0">
                <a:sym typeface="Symbol" charset="2"/>
              </a:rPr>
              <a:t>total number of pages referenced in the most recent  (varies in time)</a:t>
            </a:r>
          </a:p>
          <a:p>
            <a:pPr lvl="1"/>
            <a:r>
              <a:rPr lang="en-US" dirty="0" smtClean="0">
                <a:sym typeface="Symbol" charset="2"/>
              </a:rPr>
              <a:t>if  too small will not encompass entire locality</a:t>
            </a:r>
          </a:p>
          <a:p>
            <a:pPr lvl="1"/>
            <a:r>
              <a:rPr lang="en-US" dirty="0" smtClean="0">
                <a:sym typeface="Symbol" charset="2"/>
              </a:rPr>
              <a:t>if  too large will encompass several localities</a:t>
            </a:r>
          </a:p>
          <a:p>
            <a:pPr lvl="1"/>
            <a:r>
              <a:rPr lang="en-US" dirty="0" smtClean="0">
                <a:sym typeface="Symbol" charset="2"/>
              </a:rPr>
              <a:t>if  =   will encompass entire program</a:t>
            </a:r>
          </a:p>
          <a:p>
            <a:pPr lvl="1"/>
            <a:endParaRPr lang="en-US" sz="800" dirty="0" smtClean="0">
              <a:sym typeface="Symbol" charset="2"/>
            </a:endParaRPr>
          </a:p>
          <a:p>
            <a:r>
              <a:rPr lang="en-US" i="1" dirty="0" smtClean="0">
                <a:sym typeface="Symbol" charset="2"/>
              </a:rPr>
              <a:t>D</a:t>
            </a:r>
            <a:r>
              <a:rPr lang="en-US" dirty="0" smtClean="0">
                <a:sym typeface="Symbol" charset="2"/>
              </a:rPr>
              <a:t> =  </a:t>
            </a:r>
            <a:r>
              <a:rPr lang="en-US" i="1" dirty="0" err="1" smtClean="0">
                <a:sym typeface="Symbol" charset="2"/>
              </a:rPr>
              <a:t>WSS</a:t>
            </a:r>
            <a:r>
              <a:rPr lang="en-US" i="1" baseline="-25000" dirty="0" err="1" smtClean="0">
                <a:sym typeface="Symbol" charset="2"/>
              </a:rPr>
              <a:t>i</a:t>
            </a:r>
            <a:r>
              <a:rPr lang="en-US" dirty="0" smtClean="0">
                <a:sym typeface="Symbol" charset="2"/>
              </a:rPr>
              <a:t>  total demand frames </a:t>
            </a:r>
          </a:p>
          <a:p>
            <a:pPr lvl="1"/>
            <a:r>
              <a:rPr lang="en-US" dirty="0" smtClean="0">
                <a:sym typeface="Symbol" charset="2"/>
              </a:rPr>
              <a:t>Approximation of locality</a:t>
            </a:r>
          </a:p>
          <a:p>
            <a:endParaRPr lang="en-US" sz="800" dirty="0" smtClean="0">
              <a:sym typeface="Symbol" charset="2"/>
            </a:endParaRPr>
          </a:p>
          <a:p>
            <a:r>
              <a:rPr lang="en-US" dirty="0" smtClean="0">
                <a:sym typeface="Symbol" charset="2"/>
              </a:rPr>
              <a:t>if </a:t>
            </a:r>
            <a:r>
              <a:rPr lang="en-US" i="1" dirty="0" smtClean="0">
                <a:sym typeface="Symbol" charset="2"/>
              </a:rPr>
              <a:t>D</a:t>
            </a:r>
            <a:r>
              <a:rPr lang="en-US" dirty="0" smtClean="0">
                <a:sym typeface="Symbol" charset="2"/>
              </a:rPr>
              <a:t> &gt; </a:t>
            </a:r>
            <a:r>
              <a:rPr lang="en-US" i="1" dirty="0" smtClean="0">
                <a:sym typeface="Symbol" charset="2"/>
              </a:rPr>
              <a:t>m</a:t>
            </a:r>
            <a:r>
              <a:rPr lang="en-US" dirty="0" smtClean="0">
                <a:sym typeface="Symbol" charset="2"/>
              </a:rPr>
              <a:t>  Thrashing</a:t>
            </a:r>
          </a:p>
          <a:p>
            <a:endParaRPr lang="en-US" sz="800" dirty="0" smtClean="0">
              <a:sym typeface="Symbol" charset="2"/>
            </a:endParaRPr>
          </a:p>
          <a:p>
            <a:r>
              <a:rPr lang="en-US" dirty="0" smtClean="0">
                <a:sym typeface="Symbol" charset="2"/>
              </a:rPr>
              <a:t>Policy if </a:t>
            </a:r>
            <a:r>
              <a:rPr lang="en-US" i="1" dirty="0" smtClean="0">
                <a:sym typeface="Symbol" charset="2"/>
              </a:rPr>
              <a:t>D</a:t>
            </a:r>
            <a:r>
              <a:rPr lang="en-US" dirty="0" smtClean="0">
                <a:sym typeface="Symbol" charset="2"/>
              </a:rPr>
              <a:t> &gt; m, then suspend or swap out one of the processes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Working-Set model</a:t>
            </a:r>
          </a:p>
        </p:txBody>
      </p:sp>
      <p:pic>
        <p:nvPicPr>
          <p:cNvPr id="5837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829659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5105400"/>
            <a:ext cx="705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the things that need to be in memory for me to get work done?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Keeping Track of the Working Set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Approximate with interval timer + a reference bit</a:t>
            </a:r>
          </a:p>
          <a:p>
            <a:endParaRPr lang="en-US" smtClean="0"/>
          </a:p>
          <a:p>
            <a:r>
              <a:rPr lang="en-US" smtClean="0"/>
              <a:t>Example: </a:t>
            </a:r>
            <a:r>
              <a:rPr lang="en-US" smtClean="0">
                <a:sym typeface="Symbol" charset="2"/>
              </a:rPr>
              <a:t> = 10,000</a:t>
            </a:r>
          </a:p>
          <a:p>
            <a:pPr lvl="1"/>
            <a:r>
              <a:rPr lang="en-US" smtClean="0">
                <a:sym typeface="Symbol" charset="2"/>
              </a:rPr>
              <a:t>Timer interrupts after every 5000 time units</a:t>
            </a:r>
          </a:p>
          <a:p>
            <a:pPr lvl="1"/>
            <a:r>
              <a:rPr lang="en-US" smtClean="0">
                <a:sym typeface="Symbol" charset="2"/>
              </a:rPr>
              <a:t>Keep in memory 2 bits for each page</a:t>
            </a:r>
          </a:p>
          <a:p>
            <a:pPr lvl="1"/>
            <a:r>
              <a:rPr lang="en-US" smtClean="0">
                <a:sym typeface="Symbol" charset="2"/>
              </a:rPr>
              <a:t>Whenever a timer interrupts copy and sets the values of all reference bits to 0</a:t>
            </a:r>
          </a:p>
          <a:p>
            <a:pPr lvl="1"/>
            <a:r>
              <a:rPr lang="en-US" smtClean="0">
                <a:sym typeface="Symbol" charset="2"/>
              </a:rPr>
              <a:t>If one of the bits in memory = 1  page in working set</a:t>
            </a:r>
          </a:p>
          <a:p>
            <a:pPr lvl="1"/>
            <a:endParaRPr lang="en-US" smtClean="0">
              <a:sym typeface="Symbol" charset="2"/>
            </a:endParaRPr>
          </a:p>
          <a:p>
            <a:r>
              <a:rPr lang="en-US" smtClean="0">
                <a:sym typeface="Symbol" charset="2"/>
              </a:rPr>
              <a:t>Why is this not completely accurate?</a:t>
            </a:r>
          </a:p>
          <a:p>
            <a:endParaRPr lang="en-US" smtClean="0">
              <a:sym typeface="Symbol" charset="2"/>
            </a:endParaRPr>
          </a:p>
          <a:p>
            <a:r>
              <a:rPr lang="en-US" smtClean="0">
                <a:sym typeface="Symbol" charset="2"/>
              </a:rPr>
              <a:t>Improvement = 10 bits and interrupt every 1000 time units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Page-Fault Frequency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direct approach than WSS</a:t>
            </a:r>
          </a:p>
          <a:p>
            <a:r>
              <a:rPr lang="en-US" dirty="0" smtClean="0"/>
              <a:t>Establish “acceptable” </a:t>
            </a:r>
            <a:r>
              <a:rPr lang="en-US" b="1" dirty="0" smtClean="0"/>
              <a:t>page-fault frequency </a:t>
            </a:r>
            <a:r>
              <a:rPr lang="en-US" dirty="0" smtClean="0"/>
              <a:t>rate and use local replacement policy</a:t>
            </a:r>
          </a:p>
          <a:p>
            <a:pPr lvl="1"/>
            <a:r>
              <a:rPr lang="en-US" dirty="0" smtClean="0"/>
              <a:t>If actual rate too low, process loses frame</a:t>
            </a:r>
          </a:p>
          <a:p>
            <a:pPr lvl="1"/>
            <a:r>
              <a:rPr lang="en-US" dirty="0" smtClean="0"/>
              <a:t>If actual rate too high, process gains frame</a:t>
            </a:r>
          </a:p>
        </p:txBody>
      </p:sp>
      <p:pic>
        <p:nvPicPr>
          <p:cNvPr id="60420" name="Picture 5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200400"/>
            <a:ext cx="6692900" cy="343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Memory-Mapped Files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Memory-mapped file I/O allows file I/O to be treated as routine memory access by </a:t>
            </a:r>
            <a:r>
              <a:rPr lang="en-US" b="1" dirty="0" smtClean="0"/>
              <a:t>mapping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a disk block to a page in memory</a:t>
            </a:r>
          </a:p>
          <a:p>
            <a:r>
              <a:rPr lang="en-US" dirty="0" smtClean="0"/>
              <a:t>A file is initially read using demand paging</a:t>
            </a:r>
          </a:p>
          <a:p>
            <a:pPr lvl="1"/>
            <a:r>
              <a:rPr lang="en-US" dirty="0" smtClean="0"/>
              <a:t>A page-sized portion of the file is read from the file system into a physical page</a:t>
            </a:r>
          </a:p>
          <a:p>
            <a:pPr lvl="1"/>
            <a:r>
              <a:rPr lang="en-US" dirty="0" smtClean="0"/>
              <a:t>Subsequent reads/writes to/from the file are treated as ordinary memory accesses</a:t>
            </a:r>
          </a:p>
          <a:p>
            <a:r>
              <a:rPr lang="en-US" dirty="0" smtClean="0"/>
              <a:t>Simplifies and speeds file access by driving file I/O through memory rather than </a:t>
            </a:r>
            <a:r>
              <a:rPr lang="en-US" dirty="0" smtClean="0">
                <a:latin typeface="Courier New" charset="0"/>
              </a:rPr>
              <a:t>read()</a:t>
            </a:r>
            <a:r>
              <a:rPr lang="en-US" dirty="0" smtClean="0"/>
              <a:t>and</a:t>
            </a:r>
            <a:r>
              <a:rPr lang="en-US" dirty="0" smtClean="0">
                <a:latin typeface="Courier New" charset="0"/>
              </a:rPr>
              <a:t> write()</a:t>
            </a:r>
            <a:r>
              <a:rPr lang="en-US" dirty="0" smtClean="0"/>
              <a:t> system calls</a:t>
            </a:r>
          </a:p>
          <a:p>
            <a:r>
              <a:rPr lang="en-US" dirty="0" smtClean="0"/>
              <a:t>Also allows several processes to map the same file allowing the pages in memory to be shared</a:t>
            </a:r>
          </a:p>
          <a:p>
            <a:r>
              <a:rPr lang="en-US" dirty="0" smtClean="0"/>
              <a:t>But when does written data make it to disk?</a:t>
            </a:r>
          </a:p>
          <a:p>
            <a:pPr lvl="1"/>
            <a:r>
              <a:rPr lang="en-US" dirty="0" smtClean="0"/>
              <a:t>Periodically and / or at file </a:t>
            </a:r>
            <a:r>
              <a:rPr lang="en-US" dirty="0" smtClean="0">
                <a:latin typeface="Courier New" charset="0"/>
              </a:rPr>
              <a:t>close()</a:t>
            </a:r>
            <a:r>
              <a:rPr lang="en-US" dirty="0" smtClean="0"/>
              <a:t> time</a:t>
            </a:r>
          </a:p>
          <a:p>
            <a:pPr lvl="1"/>
            <a:r>
              <a:rPr lang="en-US" dirty="0" smtClean="0"/>
              <a:t>For example, when the pager scans for dirty pages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Memory-Mapped File Technique for all I/O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</a:t>
            </a:r>
            <a:r>
              <a:rPr lang="en-US" dirty="0" err="1" smtClean="0"/>
              <a:t>OSes</a:t>
            </a:r>
            <a:r>
              <a:rPr lang="en-US" dirty="0" smtClean="0"/>
              <a:t>  uses memory mapped files for standard I/O</a:t>
            </a:r>
          </a:p>
          <a:p>
            <a:r>
              <a:rPr lang="en-US" dirty="0" smtClean="0"/>
              <a:t>Process can explicitly request memory mapping a file via </a:t>
            </a:r>
            <a:r>
              <a:rPr lang="en-US" dirty="0" err="1" smtClean="0">
                <a:latin typeface="Courier New" charset="0"/>
                <a:cs typeface="Courier New" charset="0"/>
              </a:rPr>
              <a:t>mmap</a:t>
            </a:r>
            <a:r>
              <a:rPr lang="en-US" dirty="0" smtClean="0">
                <a:latin typeface="Courier New" charset="0"/>
                <a:cs typeface="Courier New" charset="0"/>
              </a:rPr>
              <a:t>()</a:t>
            </a:r>
            <a:r>
              <a:rPr lang="en-US" dirty="0" smtClean="0"/>
              <a:t> system call</a:t>
            </a:r>
          </a:p>
          <a:p>
            <a:pPr lvl="1"/>
            <a:r>
              <a:rPr lang="en-US" dirty="0" smtClean="0"/>
              <a:t>Now file mapped into process address space</a:t>
            </a:r>
          </a:p>
          <a:p>
            <a:r>
              <a:rPr lang="en-US" dirty="0" smtClean="0"/>
              <a:t>Memory mapped files can be used for shared memory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Memory Mapped Files</a:t>
            </a:r>
          </a:p>
        </p:txBody>
      </p:sp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76400"/>
            <a:ext cx="6336242" cy="474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Allocating Kernel Memory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Treated differently from user memory</a:t>
            </a:r>
          </a:p>
          <a:p>
            <a:endParaRPr lang="en-US" dirty="0" smtClean="0"/>
          </a:p>
          <a:p>
            <a:r>
              <a:rPr lang="en-US" dirty="0" smtClean="0"/>
              <a:t>Often allocated from a free-memory pool</a:t>
            </a:r>
          </a:p>
          <a:p>
            <a:pPr lvl="1"/>
            <a:r>
              <a:rPr lang="en-US" dirty="0" smtClean="0"/>
              <a:t>Kernel requests memory for structures of varying sizes</a:t>
            </a:r>
          </a:p>
          <a:p>
            <a:pPr lvl="1"/>
            <a:r>
              <a:rPr lang="en-US" dirty="0" smtClean="0"/>
              <a:t>Some kernel memory needs to be contiguous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.e. for device I/O</a:t>
            </a:r>
          </a:p>
          <a:p>
            <a:pPr>
              <a:buFont typeface="Monotype Sorts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Buddy System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mtClean="0"/>
              <a:t>Allocates memory from fixed-size segment consisting of physically-contiguous pages</a:t>
            </a:r>
          </a:p>
          <a:p>
            <a:r>
              <a:rPr lang="en-US" smtClean="0"/>
              <a:t>Memory allocated using </a:t>
            </a:r>
            <a:r>
              <a:rPr lang="en-US" b="1" smtClean="0"/>
              <a:t>power-of-2 allocator</a:t>
            </a:r>
          </a:p>
          <a:p>
            <a:pPr lvl="1"/>
            <a:r>
              <a:rPr lang="en-US" smtClean="0"/>
              <a:t>Satisfies requests in units sized as power of 2</a:t>
            </a:r>
          </a:p>
          <a:p>
            <a:pPr lvl="1"/>
            <a:r>
              <a:rPr lang="en-US" smtClean="0"/>
              <a:t>Request rounded up to next highest power of 2</a:t>
            </a:r>
          </a:p>
          <a:p>
            <a:pPr lvl="1"/>
            <a:r>
              <a:rPr lang="en-US" smtClean="0"/>
              <a:t>When smaller allocation needed than is available, current chunk split into two buddies of next-lower power of 2</a:t>
            </a:r>
          </a:p>
          <a:p>
            <a:pPr lvl="2"/>
            <a:r>
              <a:rPr lang="en-US" smtClean="0"/>
              <a:t>Continue until appropriate sized chunk available</a:t>
            </a:r>
          </a:p>
          <a:p>
            <a:r>
              <a:rPr lang="en-US" smtClean="0"/>
              <a:t>For example, assume 256KB chunk available, kernel requests 21KB</a:t>
            </a:r>
          </a:p>
          <a:p>
            <a:pPr lvl="1"/>
            <a:r>
              <a:rPr lang="en-US" smtClean="0"/>
              <a:t>Split into A</a:t>
            </a:r>
            <a:r>
              <a:rPr lang="en-US" baseline="-25000" smtClean="0"/>
              <a:t>L</a:t>
            </a:r>
            <a:r>
              <a:rPr lang="en-US" smtClean="0"/>
              <a:t> </a:t>
            </a:r>
            <a:r>
              <a:rPr lang="en-US" baseline="-25000" smtClean="0"/>
              <a:t>and</a:t>
            </a:r>
            <a:r>
              <a:rPr lang="en-US" smtClean="0"/>
              <a:t> A</a:t>
            </a:r>
            <a:r>
              <a:rPr lang="en-US" baseline="-25000" smtClean="0"/>
              <a:t>r</a:t>
            </a:r>
            <a:r>
              <a:rPr lang="en-US" smtClean="0"/>
              <a:t> of 128KB each</a:t>
            </a:r>
          </a:p>
          <a:p>
            <a:pPr lvl="2"/>
            <a:r>
              <a:rPr lang="en-US" smtClean="0"/>
              <a:t>One further divided into B</a:t>
            </a:r>
            <a:r>
              <a:rPr lang="en-US" baseline="-25000" smtClean="0"/>
              <a:t>L</a:t>
            </a:r>
            <a:r>
              <a:rPr lang="en-US" smtClean="0"/>
              <a:t> and B</a:t>
            </a:r>
            <a:r>
              <a:rPr lang="en-US" baseline="-25000" smtClean="0"/>
              <a:t>R</a:t>
            </a:r>
            <a:r>
              <a:rPr lang="en-US" smtClean="0"/>
              <a:t> of 64KB</a:t>
            </a:r>
          </a:p>
          <a:p>
            <a:pPr lvl="3"/>
            <a:r>
              <a:rPr lang="en-US" smtClean="0"/>
              <a:t>One further into C</a:t>
            </a:r>
            <a:r>
              <a:rPr lang="en-US" baseline="-25000" smtClean="0"/>
              <a:t>L</a:t>
            </a:r>
            <a:r>
              <a:rPr lang="en-US" smtClean="0"/>
              <a:t> and C</a:t>
            </a:r>
            <a:r>
              <a:rPr lang="en-US" baseline="-25000" smtClean="0"/>
              <a:t>R</a:t>
            </a:r>
            <a:r>
              <a:rPr lang="en-US" smtClean="0"/>
              <a:t> of 32KB each – one used to satisfy request</a:t>
            </a:r>
          </a:p>
          <a:p>
            <a:r>
              <a:rPr lang="en-US" smtClean="0"/>
              <a:t>Advantage – quickly coalesce unused chunks into larger chunk</a:t>
            </a:r>
          </a:p>
          <a:p>
            <a:r>
              <a:rPr lang="en-US" smtClean="0"/>
              <a:t>Disadvantage - fragmentation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Virtual Memory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676400"/>
            <a:ext cx="741966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Separation of user logical memory </a:t>
            </a:r>
            <a:br>
              <a:rPr lang="en-US" sz="4000" dirty="0" smtClean="0"/>
            </a:br>
            <a:r>
              <a:rPr lang="en-US" sz="4000" dirty="0" smtClean="0"/>
              <a:t>from physical memory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Can be implemented via </a:t>
            </a:r>
            <a:r>
              <a:rPr lang="en-US" b="1" dirty="0" smtClean="0"/>
              <a:t>demand paging </a:t>
            </a:r>
            <a:r>
              <a:rPr lang="en-US" dirty="0" smtClean="0"/>
              <a:t>&amp; </a:t>
            </a:r>
            <a:r>
              <a:rPr lang="en-US" b="1" dirty="0" smtClean="0"/>
              <a:t>demand segmentation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6291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Buddy System Allocator</a:t>
            </a:r>
          </a:p>
        </p:txBody>
      </p:sp>
      <p:pic>
        <p:nvPicPr>
          <p:cNvPr id="68611" name="Picture 4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88306"/>
            <a:ext cx="5675841" cy="494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Slab Allocator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Alternate strategy</a:t>
            </a:r>
          </a:p>
          <a:p>
            <a:endParaRPr lang="en-US" sz="800" dirty="0" smtClean="0"/>
          </a:p>
          <a:p>
            <a:r>
              <a:rPr lang="en-US" b="1" dirty="0" smtClean="0"/>
              <a:t>Slab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is one or more physically contiguous pages</a:t>
            </a:r>
          </a:p>
          <a:p>
            <a:endParaRPr lang="en-US" sz="800" dirty="0" smtClean="0"/>
          </a:p>
          <a:p>
            <a:r>
              <a:rPr lang="en-US" b="1" dirty="0" smtClean="0"/>
              <a:t>Cache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consists of one or more slabs</a:t>
            </a:r>
          </a:p>
          <a:p>
            <a:endParaRPr lang="en-US" sz="800" dirty="0" smtClean="0"/>
          </a:p>
          <a:p>
            <a:r>
              <a:rPr lang="en-US" dirty="0" smtClean="0"/>
              <a:t>Single cache for each unique kernel data structure</a:t>
            </a:r>
          </a:p>
          <a:p>
            <a:pPr lvl="1"/>
            <a:r>
              <a:rPr lang="en-US" dirty="0" smtClean="0"/>
              <a:t>Each cache filled with </a:t>
            </a:r>
            <a:r>
              <a:rPr lang="en-US" b="1" dirty="0" smtClean="0"/>
              <a:t>objects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– instantiations of the data structure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When cache created, filled with objects marked as </a:t>
            </a:r>
            <a:r>
              <a:rPr lang="en-US" b="1" dirty="0" smtClean="0"/>
              <a:t>free</a:t>
            </a:r>
          </a:p>
          <a:p>
            <a:endParaRPr lang="en-US" sz="800" b="1" dirty="0" smtClean="0"/>
          </a:p>
          <a:p>
            <a:r>
              <a:rPr lang="en-US" dirty="0" smtClean="0"/>
              <a:t>When structures stored, objects marked as </a:t>
            </a:r>
            <a:r>
              <a:rPr lang="en-US" b="1" dirty="0" smtClean="0"/>
              <a:t>used</a:t>
            </a:r>
          </a:p>
          <a:p>
            <a:endParaRPr lang="en-US" sz="800" b="1" dirty="0" smtClean="0"/>
          </a:p>
          <a:p>
            <a:r>
              <a:rPr lang="en-US" dirty="0" smtClean="0"/>
              <a:t>If slab is full of used objects, next object allocated from empty slab</a:t>
            </a:r>
          </a:p>
          <a:p>
            <a:pPr lvl="1"/>
            <a:r>
              <a:rPr lang="en-US" dirty="0" smtClean="0"/>
              <a:t>If no empty slabs, new slab allocated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Benefits include no fragmentation, fast memory request satisfaction</a:t>
            </a:r>
          </a:p>
          <a:p>
            <a:pPr>
              <a:buFont typeface="Monotype Sorts" charset="2"/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Slab Allocator</a:t>
            </a:r>
            <a:endParaRPr lang="en-US" dirty="0"/>
          </a:p>
        </p:txBody>
      </p:sp>
      <p:pic>
        <p:nvPicPr>
          <p:cNvPr id="4" name="Picture 1" descr="9_2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51292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53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Other Considerations -- Prepaging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Prepaging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To reduce the large number of page faults that occurs at process startup</a:t>
            </a:r>
          </a:p>
          <a:p>
            <a:pPr lvl="1"/>
            <a:r>
              <a:rPr lang="en-US" dirty="0" err="1" smtClean="0"/>
              <a:t>Prepage</a:t>
            </a:r>
            <a:r>
              <a:rPr lang="en-US" dirty="0" smtClean="0"/>
              <a:t> all or some of the pages a process will need, before they are referenced</a:t>
            </a:r>
          </a:p>
          <a:p>
            <a:pPr lvl="1"/>
            <a:r>
              <a:rPr lang="en-US" dirty="0" smtClean="0"/>
              <a:t>But if </a:t>
            </a:r>
            <a:r>
              <a:rPr lang="en-US" dirty="0" err="1" smtClean="0"/>
              <a:t>prepaged</a:t>
            </a:r>
            <a:r>
              <a:rPr lang="en-US" dirty="0" smtClean="0"/>
              <a:t> pages are unused, I/O and memory was wasted</a:t>
            </a:r>
          </a:p>
          <a:p>
            <a:pPr lvl="1"/>
            <a:r>
              <a:rPr lang="en-US" dirty="0" smtClean="0"/>
              <a:t>Assume </a:t>
            </a:r>
            <a:r>
              <a:rPr lang="en-US" i="1" dirty="0" smtClean="0"/>
              <a:t>s</a:t>
            </a:r>
            <a:r>
              <a:rPr lang="en-US" dirty="0" smtClean="0"/>
              <a:t> pages are </a:t>
            </a:r>
            <a:r>
              <a:rPr lang="en-US" dirty="0" err="1" smtClean="0"/>
              <a:t>prepaged</a:t>
            </a:r>
            <a:r>
              <a:rPr lang="en-US" dirty="0" smtClean="0"/>
              <a:t> and </a:t>
            </a:r>
            <a:r>
              <a:rPr lang="el-GR" i="1" dirty="0" smtClean="0"/>
              <a:t>α</a:t>
            </a:r>
            <a:r>
              <a:rPr lang="en-US" i="1" dirty="0" smtClean="0"/>
              <a:t> </a:t>
            </a:r>
            <a:r>
              <a:rPr lang="en-US" dirty="0" smtClean="0"/>
              <a:t>of the pages is used</a:t>
            </a:r>
          </a:p>
          <a:p>
            <a:pPr lvl="2"/>
            <a:r>
              <a:rPr lang="en-US" dirty="0" smtClean="0"/>
              <a:t>Is cost of </a:t>
            </a:r>
            <a:r>
              <a:rPr lang="en-US" i="1" dirty="0" smtClean="0"/>
              <a:t>s * </a:t>
            </a:r>
            <a:r>
              <a:rPr lang="el-GR" i="1" dirty="0" smtClean="0"/>
              <a:t>α</a:t>
            </a:r>
            <a:r>
              <a:rPr lang="en-US" i="1" dirty="0" smtClean="0"/>
              <a:t>  </a:t>
            </a:r>
            <a:r>
              <a:rPr lang="en-US" dirty="0" smtClean="0"/>
              <a:t>saved </a:t>
            </a:r>
            <a:r>
              <a:rPr lang="en-US" dirty="0" smtClean="0"/>
              <a:t>page </a:t>
            </a:r>
            <a:r>
              <a:rPr lang="en-US" dirty="0" smtClean="0"/>
              <a:t>faults &gt; or &lt; than the cost of </a:t>
            </a:r>
            <a:r>
              <a:rPr lang="en-US" dirty="0" err="1" smtClean="0"/>
              <a:t>prepaging</a:t>
            </a:r>
            <a:r>
              <a:rPr lang="en-US" i="1" dirty="0" smtClean="0"/>
              <a:t> s * (1- </a:t>
            </a:r>
            <a:r>
              <a:rPr lang="el-GR" i="1" dirty="0" smtClean="0"/>
              <a:t>α</a:t>
            </a:r>
            <a:r>
              <a:rPr lang="en-US" i="1" dirty="0" smtClean="0"/>
              <a:t>) </a:t>
            </a:r>
            <a:r>
              <a:rPr lang="en-US" dirty="0" smtClean="0"/>
              <a:t>unnecessary pages</a:t>
            </a:r>
            <a:r>
              <a:rPr lang="en-US" i="1" dirty="0" smtClean="0"/>
              <a:t>?  </a:t>
            </a:r>
          </a:p>
          <a:p>
            <a:pPr lvl="2"/>
            <a:r>
              <a:rPr lang="el-GR" i="1" dirty="0" smtClean="0"/>
              <a:t>α</a:t>
            </a:r>
            <a:r>
              <a:rPr lang="en-US" i="1" dirty="0" smtClean="0"/>
              <a:t> </a:t>
            </a:r>
            <a:r>
              <a:rPr lang="en-US" dirty="0" smtClean="0"/>
              <a:t>near zero </a:t>
            </a:r>
            <a:r>
              <a:rPr lang="en-US" dirty="0" smtClean="0">
                <a:sym typeface="Symbol" charset="2"/>
              </a:rPr>
              <a:t> </a:t>
            </a:r>
            <a:r>
              <a:rPr lang="en-US" dirty="0" err="1" smtClean="0">
                <a:sym typeface="Symbol" charset="2"/>
              </a:rPr>
              <a:t>prepaging</a:t>
            </a:r>
            <a:r>
              <a:rPr lang="en-US" dirty="0" smtClean="0">
                <a:sym typeface="Symbol" charset="2"/>
              </a:rPr>
              <a:t> loses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Other Issues – Page Size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Sometimes OS designers have a choice</a:t>
            </a:r>
          </a:p>
          <a:p>
            <a:pPr lvl="1"/>
            <a:r>
              <a:rPr lang="en-US" dirty="0" smtClean="0"/>
              <a:t>Especially if running on custom-built CPU</a:t>
            </a:r>
          </a:p>
          <a:p>
            <a:r>
              <a:rPr lang="en-US" dirty="0" smtClean="0"/>
              <a:t>Page size selection must take into consideration:</a:t>
            </a:r>
          </a:p>
          <a:p>
            <a:pPr lvl="1"/>
            <a:r>
              <a:rPr lang="en-US" dirty="0" smtClean="0"/>
              <a:t>Fragmentation</a:t>
            </a:r>
          </a:p>
          <a:p>
            <a:pPr lvl="1"/>
            <a:r>
              <a:rPr lang="en-US" dirty="0" smtClean="0"/>
              <a:t>Page table size </a:t>
            </a:r>
          </a:p>
          <a:p>
            <a:pPr lvl="1"/>
            <a:r>
              <a:rPr lang="en-US" dirty="0" smtClean="0"/>
              <a:t>I/O overhead</a:t>
            </a:r>
          </a:p>
          <a:p>
            <a:pPr lvl="1"/>
            <a:r>
              <a:rPr lang="en-US" dirty="0" smtClean="0"/>
              <a:t>Number of page faults</a:t>
            </a:r>
          </a:p>
          <a:p>
            <a:pPr lvl="1"/>
            <a:r>
              <a:rPr lang="en-US" dirty="0" smtClean="0"/>
              <a:t>Locality</a:t>
            </a:r>
          </a:p>
          <a:p>
            <a:pPr lvl="1"/>
            <a:r>
              <a:rPr lang="en-US" dirty="0" smtClean="0"/>
              <a:t>TLB size and effectiveness</a:t>
            </a:r>
          </a:p>
          <a:p>
            <a:r>
              <a:rPr lang="en-US" dirty="0" smtClean="0"/>
              <a:t>Always power of 2, usually in the range 2</a:t>
            </a:r>
            <a:r>
              <a:rPr lang="en-US" baseline="30000" dirty="0" smtClean="0"/>
              <a:t>12</a:t>
            </a:r>
            <a:r>
              <a:rPr lang="en-US" dirty="0" smtClean="0"/>
              <a:t> (4,096 bytes) to 2</a:t>
            </a:r>
            <a:r>
              <a:rPr lang="en-US" baseline="30000" dirty="0" smtClean="0"/>
              <a:t>22</a:t>
            </a:r>
            <a:r>
              <a:rPr lang="en-US" dirty="0" smtClean="0"/>
              <a:t> (4,194,304 bytes)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Other Issues – TLB Reach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TLB Reach - The amount of memory accessible from the TLB</a:t>
            </a:r>
          </a:p>
          <a:p>
            <a:endParaRPr lang="en-US" sz="800" dirty="0" smtClean="0"/>
          </a:p>
          <a:p>
            <a:r>
              <a:rPr lang="en-US" dirty="0" smtClean="0"/>
              <a:t>TLB Reach = (TLB Size) X (Page Size)</a:t>
            </a:r>
          </a:p>
          <a:p>
            <a:endParaRPr lang="en-US" sz="800" dirty="0" smtClean="0"/>
          </a:p>
          <a:p>
            <a:r>
              <a:rPr lang="en-US" dirty="0" smtClean="0"/>
              <a:t>Ideally, the working set of each process is stored in the TLB</a:t>
            </a:r>
          </a:p>
          <a:p>
            <a:pPr lvl="1"/>
            <a:r>
              <a:rPr lang="en-US" dirty="0" smtClean="0"/>
              <a:t>Otherwise there is a high degree of page faults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Increase the Page Size</a:t>
            </a:r>
          </a:p>
          <a:p>
            <a:pPr lvl="1"/>
            <a:r>
              <a:rPr lang="en-US" dirty="0" smtClean="0"/>
              <a:t>This may lead to an increase in fragmentation as not all applications require a large page size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Provide Multiple Page Sizes</a:t>
            </a:r>
          </a:p>
          <a:p>
            <a:pPr lvl="1"/>
            <a:r>
              <a:rPr lang="en-US" dirty="0" smtClean="0"/>
              <a:t>This allows applications that require larger page sizes the opportunity to use them without an increase in fragmentation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Other Issues – Program Structure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tabLst>
                <a:tab pos="3318193" algn="l"/>
                <a:tab pos="3650457" algn="l"/>
              </a:tabLst>
            </a:pPr>
            <a:r>
              <a:rPr lang="en-US" dirty="0" smtClean="0"/>
              <a:t>Program structure</a:t>
            </a:r>
          </a:p>
          <a:p>
            <a:pPr lvl="1">
              <a:lnSpc>
                <a:spcPct val="90000"/>
              </a:lnSpc>
              <a:tabLst>
                <a:tab pos="3318193" algn="l"/>
                <a:tab pos="3650457" algn="l"/>
              </a:tabLst>
            </a:pPr>
            <a:r>
              <a:rPr lang="en-US" dirty="0" err="1" smtClean="0">
                <a:latin typeface="Courier New" charset="0"/>
              </a:rPr>
              <a:t>int</a:t>
            </a:r>
            <a:r>
              <a:rPr lang="en-US" dirty="0" smtClean="0">
                <a:latin typeface="Courier New" charset="0"/>
              </a:rPr>
              <a:t>[128,128] data;</a:t>
            </a:r>
          </a:p>
          <a:p>
            <a:pPr lvl="1">
              <a:lnSpc>
                <a:spcPct val="90000"/>
              </a:lnSpc>
              <a:tabLst>
                <a:tab pos="3318193" algn="l"/>
                <a:tab pos="3650457" algn="l"/>
              </a:tabLst>
            </a:pPr>
            <a:r>
              <a:rPr lang="en-US" dirty="0" smtClean="0"/>
              <a:t>Each row is stored in one page </a:t>
            </a:r>
          </a:p>
          <a:p>
            <a:pPr lvl="1">
              <a:lnSpc>
                <a:spcPct val="90000"/>
              </a:lnSpc>
              <a:tabLst>
                <a:tab pos="3318193" algn="l"/>
                <a:tab pos="3650457" algn="l"/>
              </a:tabLst>
            </a:pPr>
            <a:r>
              <a:rPr lang="en-US" dirty="0" smtClean="0"/>
              <a:t>Program 1 	</a:t>
            </a:r>
          </a:p>
          <a:p>
            <a:pPr>
              <a:lnSpc>
                <a:spcPct val="90000"/>
              </a:lnSpc>
              <a:buNone/>
              <a:tabLst>
                <a:tab pos="3318193" algn="l"/>
                <a:tab pos="3650457" algn="l"/>
              </a:tabLst>
            </a:pPr>
            <a:r>
              <a:rPr lang="en-US" dirty="0" smtClean="0">
                <a:latin typeface="Courier New" charset="0"/>
              </a:rPr>
              <a:t>                for (j = 0; j &lt;128; j++)</a:t>
            </a:r>
            <a:br>
              <a:rPr lang="en-US" dirty="0" smtClean="0">
                <a:latin typeface="Courier New" charset="0"/>
              </a:rPr>
            </a:br>
            <a:r>
              <a:rPr lang="en-US" dirty="0" smtClean="0">
                <a:latin typeface="Courier New" charset="0"/>
              </a:rPr>
              <a:t>                  for (</a:t>
            </a:r>
            <a:r>
              <a:rPr lang="en-US" dirty="0" err="1" smtClean="0">
                <a:latin typeface="Courier New" charset="0"/>
              </a:rPr>
              <a:t>i</a:t>
            </a:r>
            <a:r>
              <a:rPr lang="en-US" dirty="0" smtClean="0">
                <a:latin typeface="Courier New" charset="0"/>
              </a:rPr>
              <a:t> = 0; </a:t>
            </a:r>
            <a:r>
              <a:rPr lang="en-US" dirty="0" err="1" smtClean="0">
                <a:latin typeface="Courier New" charset="0"/>
              </a:rPr>
              <a:t>i</a:t>
            </a:r>
            <a:r>
              <a:rPr lang="en-US" dirty="0" smtClean="0">
                <a:latin typeface="Courier New" charset="0"/>
              </a:rPr>
              <a:t> &lt; 128; </a:t>
            </a:r>
            <a:r>
              <a:rPr lang="en-US" dirty="0" err="1" smtClean="0">
                <a:latin typeface="Courier New" charset="0"/>
              </a:rPr>
              <a:t>i</a:t>
            </a:r>
            <a:r>
              <a:rPr lang="en-US" dirty="0" smtClean="0">
                <a:latin typeface="Courier New" charset="0"/>
              </a:rPr>
              <a:t>++)</a:t>
            </a:r>
            <a:br>
              <a:rPr lang="en-US" dirty="0" smtClean="0">
                <a:latin typeface="Courier New" charset="0"/>
              </a:rPr>
            </a:br>
            <a:r>
              <a:rPr lang="en-US" dirty="0" smtClean="0">
                <a:latin typeface="Courier New" charset="0"/>
              </a:rPr>
              <a:t>                        data[</a:t>
            </a:r>
            <a:r>
              <a:rPr lang="en-US" dirty="0" err="1" smtClean="0">
                <a:latin typeface="Courier New" charset="0"/>
              </a:rPr>
              <a:t>i,j</a:t>
            </a:r>
            <a:r>
              <a:rPr lang="en-US" dirty="0" smtClean="0">
                <a:latin typeface="Courier New" charset="0"/>
              </a:rPr>
              <a:t>] = 0;</a:t>
            </a:r>
            <a:br>
              <a:rPr lang="en-US" dirty="0" smtClean="0">
                <a:latin typeface="Courier New" charset="0"/>
              </a:rPr>
            </a:br>
            <a:endParaRPr lang="en-US" dirty="0" smtClean="0">
              <a:latin typeface="Courier New" charset="0"/>
            </a:endParaRPr>
          </a:p>
          <a:p>
            <a:pPr lvl="1">
              <a:lnSpc>
                <a:spcPct val="90000"/>
              </a:lnSpc>
              <a:buNone/>
              <a:tabLst>
                <a:tab pos="3318193" algn="l"/>
                <a:tab pos="3650457" algn="l"/>
              </a:tabLst>
            </a:pPr>
            <a:r>
              <a:rPr lang="en-US" dirty="0" smtClean="0"/>
              <a:t>     128 x 128 = 16,384 page faults </a:t>
            </a:r>
            <a:br>
              <a:rPr lang="en-US" dirty="0" smtClean="0"/>
            </a:br>
            <a:endParaRPr lang="en-US" dirty="0" smtClean="0"/>
          </a:p>
          <a:p>
            <a:pPr lvl="1">
              <a:lnSpc>
                <a:spcPct val="90000"/>
              </a:lnSpc>
              <a:tabLst>
                <a:tab pos="3318193" algn="l"/>
                <a:tab pos="3650457" algn="l"/>
              </a:tabLst>
            </a:pPr>
            <a:r>
              <a:rPr lang="en-US" dirty="0" smtClean="0"/>
              <a:t>Program 2 	</a:t>
            </a:r>
          </a:p>
          <a:p>
            <a:pPr lvl="1">
              <a:lnSpc>
                <a:spcPct val="90000"/>
              </a:lnSpc>
              <a:buNone/>
              <a:tabLst>
                <a:tab pos="3318193" algn="l"/>
                <a:tab pos="3650457" algn="l"/>
              </a:tabLst>
            </a:pPr>
            <a:r>
              <a:rPr lang="en-US" dirty="0" smtClean="0">
                <a:latin typeface="Courier New" charset="0"/>
              </a:rPr>
              <a:t>             for (</a:t>
            </a:r>
            <a:r>
              <a:rPr lang="en-US" dirty="0" err="1" smtClean="0">
                <a:latin typeface="Courier New" charset="0"/>
              </a:rPr>
              <a:t>i</a:t>
            </a:r>
            <a:r>
              <a:rPr lang="en-US" dirty="0" smtClean="0">
                <a:latin typeface="Courier New" charset="0"/>
              </a:rPr>
              <a:t> = 0; </a:t>
            </a:r>
            <a:r>
              <a:rPr lang="en-US" dirty="0" err="1" smtClean="0">
                <a:latin typeface="Courier New" charset="0"/>
              </a:rPr>
              <a:t>i</a:t>
            </a:r>
            <a:r>
              <a:rPr lang="en-US" dirty="0" smtClean="0">
                <a:latin typeface="Courier New" charset="0"/>
              </a:rPr>
              <a:t> &lt; 128; </a:t>
            </a:r>
            <a:r>
              <a:rPr lang="en-US" dirty="0" err="1" smtClean="0">
                <a:latin typeface="Courier New" charset="0"/>
              </a:rPr>
              <a:t>i</a:t>
            </a:r>
            <a:r>
              <a:rPr lang="en-US" dirty="0" smtClean="0">
                <a:latin typeface="Courier New" charset="0"/>
              </a:rPr>
              <a:t>++)</a:t>
            </a:r>
            <a:br>
              <a:rPr lang="en-US" dirty="0" smtClean="0">
                <a:latin typeface="Courier New" charset="0"/>
              </a:rPr>
            </a:br>
            <a:r>
              <a:rPr lang="en-US" dirty="0" smtClean="0">
                <a:latin typeface="Courier New" charset="0"/>
              </a:rPr>
              <a:t>               for (j = 0; j &lt; 128; j++)</a:t>
            </a:r>
            <a:br>
              <a:rPr lang="en-US" dirty="0" smtClean="0">
                <a:latin typeface="Courier New" charset="0"/>
              </a:rPr>
            </a:br>
            <a:r>
              <a:rPr lang="en-US" dirty="0" smtClean="0">
                <a:latin typeface="Courier New" charset="0"/>
              </a:rPr>
              <a:t>                     data[</a:t>
            </a:r>
            <a:r>
              <a:rPr lang="en-US" dirty="0" err="1" smtClean="0">
                <a:latin typeface="Courier New" charset="0"/>
              </a:rPr>
              <a:t>i,j</a:t>
            </a:r>
            <a:r>
              <a:rPr lang="en-US" dirty="0" smtClean="0">
                <a:latin typeface="Courier New" charset="0"/>
              </a:rPr>
              <a:t>] = 0;</a:t>
            </a:r>
          </a:p>
          <a:p>
            <a:pPr lvl="1">
              <a:lnSpc>
                <a:spcPct val="90000"/>
              </a:lnSpc>
              <a:buNone/>
              <a:tabLst>
                <a:tab pos="3318193" algn="l"/>
                <a:tab pos="3650457" algn="l"/>
              </a:tabLst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128 page faults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Benefits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Huge </a:t>
            </a:r>
            <a:r>
              <a:rPr lang="en-US" dirty="0" smtClean="0"/>
              <a:t>accessible space</a:t>
            </a:r>
          </a:p>
          <a:p>
            <a:pPr lvl="1"/>
            <a:r>
              <a:rPr lang="en-US" dirty="0" smtClean="0"/>
              <a:t>Map virtual to physical</a:t>
            </a:r>
          </a:p>
          <a:p>
            <a:r>
              <a:rPr lang="en-US" dirty="0" smtClean="0"/>
              <a:t>Can </a:t>
            </a:r>
            <a:r>
              <a:rPr lang="en-US" dirty="0" smtClean="0"/>
              <a:t>easily share </a:t>
            </a:r>
            <a:r>
              <a:rPr lang="en-US" dirty="0" smtClean="0"/>
              <a:t>things</a:t>
            </a:r>
          </a:p>
          <a:p>
            <a:pPr lvl="1"/>
            <a:r>
              <a:rPr lang="en-US" dirty="0" smtClean="0"/>
              <a:t>Open once, point to the same </a:t>
            </a:r>
            <a:r>
              <a:rPr lang="en-US" dirty="0" smtClean="0"/>
              <a:t>spot in memory</a:t>
            </a:r>
            <a:endParaRPr lang="en-US" dirty="0" smtClean="0"/>
          </a:p>
          <a:p>
            <a:r>
              <a:rPr lang="en-US" dirty="0" smtClean="0"/>
              <a:t>Allows for more efficient process </a:t>
            </a:r>
            <a:r>
              <a:rPr lang="en-US" dirty="0" smtClean="0"/>
              <a:t>creation</a:t>
            </a:r>
          </a:p>
          <a:p>
            <a:pPr lvl="1"/>
            <a:r>
              <a:rPr lang="en-US" dirty="0" smtClean="0"/>
              <a:t>Only load partial process</a:t>
            </a:r>
            <a:endParaRPr lang="en-US" dirty="0" smtClean="0"/>
          </a:p>
          <a:p>
            <a:r>
              <a:rPr lang="en-US" dirty="0" smtClean="0"/>
              <a:t>More programs running </a:t>
            </a:r>
            <a:r>
              <a:rPr lang="en-US" dirty="0" smtClean="0"/>
              <a:t>concurrently</a:t>
            </a:r>
          </a:p>
          <a:p>
            <a:pPr lvl="1"/>
            <a:r>
              <a:rPr lang="en-US" dirty="0" smtClean="0"/>
              <a:t>Actually physical memory used per process smaller</a:t>
            </a:r>
            <a:endParaRPr lang="en-US" dirty="0" smtClean="0"/>
          </a:p>
          <a:p>
            <a:r>
              <a:rPr lang="en-US" dirty="0" smtClean="0"/>
              <a:t>Less I/O needed to load or swap </a:t>
            </a:r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Some parts of process will never be needed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8574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Virtual</a:t>
            </a:r>
            <a:r>
              <a:rPr lang="en-US" dirty="0"/>
              <a:t> </a:t>
            </a:r>
            <a:r>
              <a:rPr lang="en-US" dirty="0" smtClean="0"/>
              <a:t>Address Space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8850" y="1676400"/>
            <a:ext cx="2063750" cy="456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1007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Virtual Memory &gt;&gt; Physical Memory</a:t>
            </a:r>
          </a:p>
        </p:txBody>
      </p:sp>
      <p:pic>
        <p:nvPicPr>
          <p:cNvPr id="9219" name="Picture 5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00200"/>
            <a:ext cx="6477000" cy="513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0273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2934</Words>
  <Application>Microsoft Macintosh PowerPoint</Application>
  <PresentationFormat>On-screen Show (4:3)</PresentationFormat>
  <Paragraphs>522</Paragraphs>
  <Slides>66</Slides>
  <Notes>60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8" baseType="lpstr">
      <vt:lpstr>Office Theme</vt:lpstr>
      <vt:lpstr>Equation</vt:lpstr>
      <vt:lpstr>CSE 30341 Operating System Principles</vt:lpstr>
      <vt:lpstr>Virtual Memory</vt:lpstr>
      <vt:lpstr>Objectives</vt:lpstr>
      <vt:lpstr>Memory Pages</vt:lpstr>
      <vt:lpstr>Background</vt:lpstr>
      <vt:lpstr>Virtual Memory</vt:lpstr>
      <vt:lpstr>Benefits</vt:lpstr>
      <vt:lpstr>Virtual Address Space</vt:lpstr>
      <vt:lpstr>Virtual Memory &gt;&gt; Physical Memory</vt:lpstr>
      <vt:lpstr>Virtual Address Space</vt:lpstr>
      <vt:lpstr>Shared Library Using Virtual Memory</vt:lpstr>
      <vt:lpstr>Demand Paging</vt:lpstr>
      <vt:lpstr>Demand Paging</vt:lpstr>
      <vt:lpstr>Valid-Invalid Bit</vt:lpstr>
      <vt:lpstr>Page Table When Some Pages Are Not in Main Memory</vt:lpstr>
      <vt:lpstr>Page Fault</vt:lpstr>
      <vt:lpstr>Aspects of Demand Paging</vt:lpstr>
      <vt:lpstr>PowerPoint Presentation</vt:lpstr>
      <vt:lpstr>Stages in Demand Paging</vt:lpstr>
      <vt:lpstr>Performance of Demand Paging</vt:lpstr>
      <vt:lpstr>Demand Paging Example</vt:lpstr>
      <vt:lpstr>Process Creation: Copy-on-Write</vt:lpstr>
      <vt:lpstr>Before Process 1 Modifies Page C</vt:lpstr>
      <vt:lpstr>After Process 1 Modifies Page C</vt:lpstr>
      <vt:lpstr>What Happens if There is no Free Frame?</vt:lpstr>
      <vt:lpstr>Page Replacement</vt:lpstr>
      <vt:lpstr>Basic Page Replacement</vt:lpstr>
      <vt:lpstr>Page Replacement Dilemma</vt:lpstr>
      <vt:lpstr>Page Replacement</vt:lpstr>
      <vt:lpstr>Page and Frame Replacement Algorithms</vt:lpstr>
      <vt:lpstr>Page Faults vs Number of Frames</vt:lpstr>
      <vt:lpstr>FIFO Page Replacement</vt:lpstr>
      <vt:lpstr>Belady’s Anomaly</vt:lpstr>
      <vt:lpstr>Optimal Algorithm (OPT)</vt:lpstr>
      <vt:lpstr>Optimal Page Replacement</vt:lpstr>
      <vt:lpstr>Least Recently Used (LRU) Algorithm</vt:lpstr>
      <vt:lpstr>LRU Algorithm</vt:lpstr>
      <vt:lpstr>Stack Approach</vt:lpstr>
      <vt:lpstr>LRU Approximation Algorithms</vt:lpstr>
      <vt:lpstr>LRU Approximation Algorithms</vt:lpstr>
      <vt:lpstr>Counting Algorithms</vt:lpstr>
      <vt:lpstr>Allocation of Frames</vt:lpstr>
      <vt:lpstr>Fixed Allocation</vt:lpstr>
      <vt:lpstr>Fixed Allocation</vt:lpstr>
      <vt:lpstr>Priority Allocation</vt:lpstr>
      <vt:lpstr>Global vs. Local Allocation</vt:lpstr>
      <vt:lpstr>Thrashing</vt:lpstr>
      <vt:lpstr>Thrashing (Cont.)</vt:lpstr>
      <vt:lpstr>Demand Paging and Thrashing </vt:lpstr>
      <vt:lpstr>Locality In A Memory-Reference Pattern</vt:lpstr>
      <vt:lpstr>Working-Set Model</vt:lpstr>
      <vt:lpstr>Working-Set model</vt:lpstr>
      <vt:lpstr>Keeping Track of the Working Set</vt:lpstr>
      <vt:lpstr>Page-Fault Frequency</vt:lpstr>
      <vt:lpstr>Memory-Mapped Files</vt:lpstr>
      <vt:lpstr>Memory-Mapped File Technique for all I/O</vt:lpstr>
      <vt:lpstr>Memory Mapped Files</vt:lpstr>
      <vt:lpstr>Allocating Kernel Memory</vt:lpstr>
      <vt:lpstr>Buddy System</vt:lpstr>
      <vt:lpstr>Buddy System Allocator</vt:lpstr>
      <vt:lpstr>Slab Allocator</vt:lpstr>
      <vt:lpstr>Slab Allocator</vt:lpstr>
      <vt:lpstr>Other Considerations -- Prepaging</vt:lpstr>
      <vt:lpstr>Other Issues – Page Size</vt:lpstr>
      <vt:lpstr>Other Issues – TLB Reach </vt:lpstr>
      <vt:lpstr>Other Issues – Program Structure</vt:lpstr>
    </vt:vector>
  </TitlesOfParts>
  <Company>University of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Aaron</dc:creator>
  <cp:lastModifiedBy>Christian Poellabauer</cp:lastModifiedBy>
  <cp:revision>1440</cp:revision>
  <cp:lastPrinted>2013-02-18T17:55:01Z</cp:lastPrinted>
  <dcterms:created xsi:type="dcterms:W3CDTF">2013-01-14T04:00:56Z</dcterms:created>
  <dcterms:modified xsi:type="dcterms:W3CDTF">2016-03-08T21:39:49Z</dcterms:modified>
</cp:coreProperties>
</file>