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544" r:id="rId2"/>
    <p:sldId id="676" r:id="rId3"/>
    <p:sldId id="659" r:id="rId4"/>
    <p:sldId id="660" r:id="rId5"/>
    <p:sldId id="661" r:id="rId6"/>
    <p:sldId id="662" r:id="rId7"/>
    <p:sldId id="663" r:id="rId8"/>
    <p:sldId id="664" r:id="rId9"/>
    <p:sldId id="665" r:id="rId10"/>
    <p:sldId id="666" r:id="rId11"/>
    <p:sldId id="667" r:id="rId12"/>
    <p:sldId id="668" r:id="rId13"/>
    <p:sldId id="669" r:id="rId14"/>
    <p:sldId id="670" r:id="rId15"/>
    <p:sldId id="671" r:id="rId16"/>
    <p:sldId id="672" r:id="rId17"/>
    <p:sldId id="673" r:id="rId18"/>
    <p:sldId id="674" r:id="rId19"/>
    <p:sldId id="675" r:id="rId20"/>
    <p:sldId id="677" r:id="rId21"/>
    <p:sldId id="678" r:id="rId22"/>
    <p:sldId id="679" r:id="rId23"/>
    <p:sldId id="680" r:id="rId24"/>
    <p:sldId id="681" r:id="rId25"/>
    <p:sldId id="682" r:id="rId26"/>
    <p:sldId id="683" r:id="rId27"/>
    <p:sldId id="684" r:id="rId28"/>
    <p:sldId id="685" r:id="rId29"/>
    <p:sldId id="686" r:id="rId30"/>
    <p:sldId id="687" r:id="rId31"/>
    <p:sldId id="688" r:id="rId32"/>
    <p:sldId id="689" r:id="rId33"/>
    <p:sldId id="701" r:id="rId34"/>
    <p:sldId id="702" r:id="rId35"/>
    <p:sldId id="703" r:id="rId36"/>
    <p:sldId id="704" r:id="rId37"/>
    <p:sldId id="705" r:id="rId38"/>
    <p:sldId id="750" r:id="rId39"/>
    <p:sldId id="783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21E4A"/>
    <a:srgbClr val="348ACC"/>
    <a:srgbClr val="A37B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81410" autoAdjust="0"/>
  </p:normalViewPr>
  <p:slideViewPr>
    <p:cSldViewPr snapToObjects="1">
      <p:cViewPr varScale="1">
        <p:scale>
          <a:sx n="51" d="100"/>
          <a:sy n="51" d="100"/>
        </p:scale>
        <p:origin x="12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80012-5AD7-6D43-A89E-F5CDECF11593}" type="datetimeFigureOut">
              <a:rPr lang="en-US" smtClean="0"/>
              <a:t>5/28/18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277EC-A3DB-B94A-B677-DBB4EA0F0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5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14CF5-BD37-494E-BB7F-25AE6BC5F1A6}" type="datetimeFigureOut">
              <a:rPr lang="en-US" smtClean="0"/>
              <a:t>5/28/18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5D541-A772-E84E-B5D8-BC95337E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60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642338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1740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9968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6115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825782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64530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31724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282460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13072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090889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95072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79170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303811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17930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47218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84336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143512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9534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6357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3275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4516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5020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17628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32700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44800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602980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5917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2B5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0AAE-3EC6-E04F-AED7-1C36A4FDAF0D}" type="datetimeFigureOut">
              <a:rPr lang="en-US" smtClean="0"/>
              <a:pPr/>
              <a:t>5/28/18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0AAE-3EC6-E04F-AED7-1C36A4FDAF0D}" type="datetimeFigureOut">
              <a:rPr lang="en-US" smtClean="0"/>
              <a:pPr/>
              <a:t>5/28/18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10000"/>
            <a:ext cx="7772400" cy="22098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098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2B5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2313" y="6356350"/>
            <a:ext cx="2133600" cy="365125"/>
          </a:xfrm>
        </p:spPr>
        <p:txBody>
          <a:bodyPr/>
          <a:lstStyle/>
          <a:p>
            <a:fld id="{42180AAE-3EC6-E04F-AED7-1C36A4FDAF0D}" type="datetimeFigureOut">
              <a:rPr lang="en-US" smtClean="0"/>
              <a:pPr/>
              <a:t>5/28/18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0AAE-3EC6-E04F-AED7-1C36A4FDAF0D}" type="datetimeFigureOut">
              <a:rPr lang="en-US" smtClean="0"/>
              <a:pPr/>
              <a:t>5/28/18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0AAE-3EC6-E04F-AED7-1C36A4FDAF0D}" type="datetimeFigureOut">
              <a:rPr lang="en-US" smtClean="0"/>
              <a:pPr/>
              <a:t>5/28/18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0AAE-3EC6-E04F-AED7-1C36A4FDAF0D}" type="datetimeFigureOut">
              <a:rPr lang="en-US" smtClean="0"/>
              <a:pPr/>
              <a:t>5/28/18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0AAE-3EC6-E04F-AED7-1C36A4FDAF0D}" type="datetimeFigureOut">
              <a:rPr lang="en-US" smtClean="0"/>
              <a:pPr/>
              <a:t>5/28/18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09800"/>
            <a:ext cx="3008313" cy="3916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0AAE-3EC6-E04F-AED7-1C36A4FDAF0D}" type="datetimeFigureOut">
              <a:rPr lang="en-US" smtClean="0"/>
              <a:pPr/>
              <a:t>5/28/18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486400"/>
            <a:ext cx="5486400" cy="381000"/>
          </a:xfrm>
        </p:spPr>
        <p:txBody>
          <a:bodyPr anchor="b">
            <a:normAutofit/>
          </a:bodyPr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71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67400"/>
            <a:ext cx="5486400" cy="381000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0AAE-3EC6-E04F-AED7-1C36A4FDAF0D}" type="datetimeFigureOut">
              <a:rPr lang="en-US" smtClean="0"/>
              <a:pPr/>
              <a:t>5/28/18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05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fld id="{42180AAE-3EC6-E04F-AED7-1C36A4FDAF0D}" type="datetimeFigureOut">
              <a:rPr lang="en-US" smtClean="0"/>
              <a:pPr/>
              <a:t>5/28/18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000" b="0" i="0" kern="1200">
          <a:solidFill>
            <a:srgbClr val="002B5C"/>
          </a:solidFill>
          <a:latin typeface="Arial Bold"/>
          <a:ea typeface="+mj-ea"/>
          <a:cs typeface="Arial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b="0" i="0" kern="1200">
          <a:solidFill>
            <a:srgbClr val="002B5C"/>
          </a:solidFill>
          <a:latin typeface="Georgia"/>
          <a:ea typeface="+mn-ea"/>
          <a:cs typeface="Georg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rgbClr val="002B5C"/>
          </a:solidFill>
          <a:latin typeface="Georgia"/>
          <a:ea typeface="+mn-ea"/>
          <a:cs typeface="Georg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rgbClr val="002B5C"/>
          </a:solidFill>
          <a:latin typeface="Georgia"/>
          <a:ea typeface="+mn-ea"/>
          <a:cs typeface="Georg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rgbClr val="002B5C"/>
          </a:solidFill>
          <a:latin typeface="Georgia"/>
          <a:ea typeface="+mn-ea"/>
          <a:cs typeface="Georg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b="0" i="0" kern="1200">
          <a:solidFill>
            <a:srgbClr val="002B5C"/>
          </a:solidFill>
          <a:latin typeface="Georgia"/>
          <a:ea typeface="+mn-ea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jupyter.readthedocs.io/en/latest/install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A37B2F"/>
                </a:solidFill>
              </a:rPr>
              <a:t>Internet-of-Things (</a:t>
            </a:r>
            <a:r>
              <a:rPr lang="en-US" sz="5400" dirty="0" err="1">
                <a:solidFill>
                  <a:srgbClr val="A37B2F"/>
                </a:solidFill>
              </a:rPr>
              <a:t>IoT</a:t>
            </a:r>
            <a:r>
              <a:rPr lang="en-US" sz="5400" dirty="0">
                <a:solidFill>
                  <a:srgbClr val="A37B2F"/>
                </a:solidFill>
              </a:rPr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Summer Engineering Program 2018</a:t>
            </a:r>
          </a:p>
          <a:p>
            <a:r>
              <a:rPr lang="en-US" dirty="0"/>
              <a:t>University of Notre Dame</a:t>
            </a:r>
          </a:p>
          <a:p>
            <a:endParaRPr lang="en-US" dirty="0"/>
          </a:p>
          <a:p>
            <a:r>
              <a:rPr lang="en-US" dirty="0"/>
              <a:t>LAB COMPONENT</a:t>
            </a:r>
          </a:p>
        </p:txBody>
      </p:sp>
    </p:spTree>
    <p:extLst>
      <p:ext uri="{BB962C8B-B14F-4D97-AF65-F5344CB8AC3E}">
        <p14:creationId xmlns:p14="http://schemas.microsoft.com/office/powerpoint/2010/main" val="2779507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EF61A-B909-5646-AF87-2206317D0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C130B-E518-244A-9DA5-7BE7D3F87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Use this at the top of your program: 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from math import *</a:t>
            </a:r>
          </a:p>
          <a:p>
            <a:endParaRPr lang="en-US" dirty="0"/>
          </a:p>
        </p:txBody>
      </p:sp>
      <p:pic>
        <p:nvPicPr>
          <p:cNvPr id="4" name="table">
            <a:extLst>
              <a:ext uri="{FF2B5EF4-FFF2-40B4-BE49-F238E27FC236}">
                <a16:creationId xmlns:a16="http://schemas.microsoft.com/office/drawing/2014/main" id="{80831981-D818-7C48-BBE8-BDFCE196A3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259" y="2700336"/>
            <a:ext cx="4481513" cy="2890839"/>
          </a:xfrm>
          <a:prstGeom prst="rect">
            <a:avLst/>
          </a:prstGeom>
        </p:spPr>
      </p:pic>
      <p:pic>
        <p:nvPicPr>
          <p:cNvPr id="5" name="table">
            <a:extLst>
              <a:ext uri="{FF2B5EF4-FFF2-40B4-BE49-F238E27FC236}">
                <a16:creationId xmlns:a16="http://schemas.microsoft.com/office/drawing/2014/main" id="{0D38BFA9-A69E-0C4C-A281-206E44D30C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4828" y="2700336"/>
            <a:ext cx="2078831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527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F2F24-AC3A-174D-B38F-C4E3E4F54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40027-E9D4-1A45-AFF9-C060F129C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Many logical expressions use </a:t>
            </a:r>
            <a:r>
              <a:rPr lang="en-US" altLang="en-US" i="1" dirty="0"/>
              <a:t>relational operators</a:t>
            </a:r>
            <a:r>
              <a:rPr lang="en-US" altLang="en-US" dirty="0"/>
              <a:t>:</a:t>
            </a:r>
          </a:p>
          <a:p>
            <a:endParaRPr lang="en-US" dirty="0"/>
          </a:p>
        </p:txBody>
      </p:sp>
      <p:pic>
        <p:nvPicPr>
          <p:cNvPr id="4" name="table">
            <a:extLst>
              <a:ext uri="{FF2B5EF4-FFF2-40B4-BE49-F238E27FC236}">
                <a16:creationId xmlns:a16="http://schemas.microsoft.com/office/drawing/2014/main" id="{4A205866-E863-9241-8750-16D1F89754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177" y="2812115"/>
            <a:ext cx="5688806" cy="175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694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55F1D-3B28-4A46-A62C-703157733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9E7BC-D95B-6C4D-93EE-8FDBD9A41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operators return true or false</a:t>
            </a:r>
          </a:p>
          <a:p>
            <a:endParaRPr lang="en-US" dirty="0"/>
          </a:p>
        </p:txBody>
      </p:sp>
      <p:pic>
        <p:nvPicPr>
          <p:cNvPr id="4" name="table">
            <a:extLst>
              <a:ext uri="{FF2B5EF4-FFF2-40B4-BE49-F238E27FC236}">
                <a16:creationId xmlns:a16="http://schemas.microsoft.com/office/drawing/2014/main" id="{929AFF74-FA77-C54C-8E36-93E31514E4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131" y="2829521"/>
            <a:ext cx="3933825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089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BE942-6297-5B4F-AB52-CF31DCFB3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44160-BE0C-F049-8F3C-7E7325DE4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Syntax: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 &lt;condition&gt;: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&lt;statements&gt;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x = 5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 x &gt; 4: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print(“x is greater than 4”)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print(“This is not in the scope of the if”)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088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51C19-70BB-254A-B9BE-1255CE236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4B085-4921-A345-9EED-DC8F1658F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colon is required for the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</a:p>
          <a:p>
            <a:r>
              <a:rPr lang="en-US" dirty="0"/>
              <a:t>Note that all statements indented by one level below the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/>
              <a:t> are within it scope: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x = 5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 x &gt; 4: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print(“x is greater than 4”)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print(“This is also in the scope of the if”)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453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AD6CB-F4E8-6B49-8251-C68F533CC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E351C-E496-5F47-BF27-9DC073A25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 &lt;condition&gt;: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&lt;statements&gt;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&lt;statements&gt;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cs typeface="Consolas" panose="020B0609020204030204" pitchFamily="49" charset="0"/>
              </a:rPr>
              <a:t>Note the colon following the else</a:t>
            </a:r>
          </a:p>
          <a:p>
            <a:r>
              <a:rPr lang="en-US" dirty="0">
                <a:cs typeface="Consolas" panose="020B0609020204030204" pitchFamily="49" charset="0"/>
              </a:rPr>
              <a:t>This works exactly the way you would expect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842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075F2-878E-5846-A7FB-3E0BCB548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12C9D-F4AD-6646-828F-0A2665D3B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Syntax for “for” statement: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for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variableName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in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groupOfValues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    &lt;statements&gt;</a:t>
            </a:r>
          </a:p>
          <a:p>
            <a:r>
              <a:rPr lang="en-US" dirty="0" err="1"/>
              <a:t>variableName</a:t>
            </a:r>
            <a:r>
              <a:rPr lang="en-US" dirty="0"/>
              <a:t> gives a name to each value, so you can refer to it in the statements</a:t>
            </a:r>
          </a:p>
          <a:p>
            <a:r>
              <a:rPr lang="en-US" dirty="0" err="1"/>
              <a:t>groupOfValues</a:t>
            </a:r>
            <a:r>
              <a:rPr lang="en-US" dirty="0"/>
              <a:t> can be a range of integers, specified with the range function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for x in range(1, 6):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    print x, "squared is", x * 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440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199EA-1789-5B46-BBD8-693CE5904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4F869-AC6E-CA46-812D-D431DF6AD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range function specifies a range of integers: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range(start, stop)</a:t>
            </a:r>
            <a:r>
              <a:rPr lang="en-US" dirty="0"/>
              <a:t>- the integers between start (inclusive) and stop (exclusive)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It can also accept a third value specifying the change between values: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range(start, stop, step)</a:t>
            </a:r>
            <a:r>
              <a:rPr lang="en-US" dirty="0"/>
              <a:t>- the integers between start (inclusive) and stop (exclusive) by step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804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56172-311E-8849-B55F-44A55438D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F2C3C-9D99-204C-BF75-421769BFF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“While:” executes a group of statements as long as a condition is True</a:t>
            </a:r>
          </a:p>
          <a:p>
            <a:r>
              <a:rPr lang="en-US" dirty="0"/>
              <a:t>Good for indefinite loops (repeat an unknown number of times)</a:t>
            </a:r>
          </a:p>
          <a:p>
            <a:r>
              <a:rPr lang="en-US" dirty="0"/>
              <a:t>Syntax: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while &lt;condition&gt;: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    &lt;statements&gt;</a:t>
            </a:r>
          </a:p>
          <a:p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number = 1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while number &lt; 200: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    print number,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    number = number * 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758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B894D-309B-F04A-A165-0D3E18178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951B-6853-8848-9241-42C0A8B57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Python program to compute and display the first 16 powers of 2, starting with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14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9F017-FB81-0945-AE9E-D90800BB9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Up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7FAEB-EE32-054C-A764-95CCE4EB6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Jupyter</a:t>
            </a:r>
            <a:r>
              <a:rPr lang="en-US" dirty="0"/>
              <a:t> Notebook: 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https://jupyter.readthedocs.io/en/latest/install.html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IDLE: Integrated Development and Learning Environment</a:t>
            </a:r>
          </a:p>
        </p:txBody>
      </p:sp>
    </p:spTree>
    <p:extLst>
      <p:ext uri="{BB962C8B-B14F-4D97-AF65-F5344CB8AC3E}">
        <p14:creationId xmlns:p14="http://schemas.microsoft.com/office/powerpoint/2010/main" val="33266978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69FBE-D73E-E44E-B2C4-52416AA43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D2E9D-B108-684A-9733-4664B1A4B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String: A sequence of text characters in a program</a:t>
            </a:r>
          </a:p>
          <a:p>
            <a:r>
              <a:rPr lang="en-US" dirty="0"/>
              <a:t>Strings start and end with quotation mark " or apostrophe ' characters</a:t>
            </a:r>
          </a:p>
          <a:p>
            <a:r>
              <a:rPr lang="en-US" dirty="0"/>
              <a:t>Examples:</a:t>
            </a:r>
            <a:br>
              <a:rPr lang="en-US" dirty="0"/>
            </a:br>
            <a:r>
              <a:rPr lang="en-US" dirty="0"/>
              <a:t>"hello"</a:t>
            </a:r>
            <a:br>
              <a:rPr lang="en-US" dirty="0"/>
            </a:br>
            <a:r>
              <a:rPr lang="en-US" dirty="0"/>
              <a:t>"This is a string"</a:t>
            </a:r>
            <a:br>
              <a:rPr lang="en-US" dirty="0"/>
            </a:br>
            <a:r>
              <a:rPr lang="en-US" dirty="0"/>
              <a:t>‘This, too, is a string. It can be very long!’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0883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B43E7-8E13-E944-8DFC-8BFCDBCE1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4A307-9A8B-F249-AC31-385E90C0C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string can represent characters by preceding them with a backslash</a:t>
            </a:r>
          </a:p>
          <a:p>
            <a:pPr lvl="1"/>
            <a:r>
              <a:rPr lang="en-US" dirty="0"/>
              <a:t>\t		tab character</a:t>
            </a:r>
          </a:p>
          <a:p>
            <a:pPr lvl="1"/>
            <a:r>
              <a:rPr lang="en-US" dirty="0"/>
              <a:t>\n	new line character</a:t>
            </a:r>
          </a:p>
          <a:p>
            <a:pPr lvl="1"/>
            <a:r>
              <a:rPr lang="en-US" dirty="0"/>
              <a:t>\"	quotation mark character</a:t>
            </a:r>
          </a:p>
          <a:p>
            <a:pPr lvl="1"/>
            <a:r>
              <a:rPr lang="en-US" dirty="0"/>
              <a:t>\\	backslash character</a:t>
            </a:r>
          </a:p>
          <a:p>
            <a:pPr lvl="1"/>
            <a:endParaRPr lang="en-US" dirty="0"/>
          </a:p>
          <a:p>
            <a:r>
              <a:rPr lang="en-US" dirty="0"/>
              <a:t>Example:	"Hello\</a:t>
            </a:r>
            <a:r>
              <a:rPr lang="en-US" dirty="0" err="1"/>
              <a:t>tthere</a:t>
            </a:r>
            <a:r>
              <a:rPr lang="en-US" dirty="0"/>
              <a:t>\</a:t>
            </a:r>
            <a:r>
              <a:rPr lang="en-US" dirty="0" err="1"/>
              <a:t>nHow</a:t>
            </a:r>
            <a:r>
              <a:rPr lang="en-US" dirty="0"/>
              <a:t> are you?"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85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811EA-9848-E64C-9014-2743A30B5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34D03-F7AF-1D4C-A66D-1A3AF37F9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with other languages, you can use square brackets to index a string as if it were an array: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name = “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Arpita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Nigam”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print(name, “starts with “, name[0])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237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E207B-2D49-2847-8479-967912513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76967-8838-9244-B747-88EA6BF55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b="1" i="1" dirty="0"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/>
              <a:t>	- number of characters in a string </a:t>
            </a:r>
          </a:p>
          <a:p>
            <a:r>
              <a:rPr lang="en-US" alt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str.lower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b="1" i="1" dirty="0"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dirty="0"/>
              <a:t>	- lowercase version of a string</a:t>
            </a:r>
          </a:p>
          <a:p>
            <a:r>
              <a:rPr lang="en-US" alt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str.upper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b="1" i="1" dirty="0"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dirty="0"/>
              <a:t>	- uppercase version of a string</a:t>
            </a:r>
          </a:p>
          <a:p>
            <a:r>
              <a:rPr lang="en-US" alt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str.isalpha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b="1" i="1" dirty="0"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dirty="0"/>
              <a:t>	- True if the string has only alpha chars</a:t>
            </a:r>
          </a:p>
          <a:p>
            <a:r>
              <a:rPr lang="en-US" altLang="en-US" dirty="0"/>
              <a:t>Many others: split, replace, find, format, etc.</a:t>
            </a:r>
          </a:p>
          <a:p>
            <a:endParaRPr lang="en-US" altLang="en-US" dirty="0"/>
          </a:p>
          <a:p>
            <a:r>
              <a:rPr lang="en-US" altLang="en-US" dirty="0"/>
              <a:t>Note the “dot” notation: These are static methods</a:t>
            </a:r>
          </a:p>
        </p:txBody>
      </p:sp>
    </p:spTree>
    <p:extLst>
      <p:ext uri="{BB962C8B-B14F-4D97-AF65-F5344CB8AC3E}">
        <p14:creationId xmlns:p14="http://schemas.microsoft.com/office/powerpoint/2010/main" val="20961462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585CB-44D7-AA47-838D-EB77582C1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Byte Arrays and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BF03D-26B9-2E40-B853-F932FEE3B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Strings are Unicode text and not mutable</a:t>
            </a:r>
          </a:p>
          <a:p>
            <a:r>
              <a:rPr lang="en-US" dirty="0"/>
              <a:t>Byte arrays are mutable and contain raw bytes</a:t>
            </a:r>
          </a:p>
          <a:p>
            <a:r>
              <a:rPr lang="en-US" dirty="0"/>
              <a:t>For example, reading Internet data from a URL gets bytes</a:t>
            </a:r>
          </a:p>
          <a:p>
            <a:r>
              <a:rPr lang="en-US" dirty="0"/>
              <a:t>Convert to string: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cmd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response.read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strCmd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cmd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0500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7B4FD-3766-4747-BA3B-BB529291C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Built-In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7FD0E-EB01-F043-9A76-4CAE3F40D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Tuples, lists, sets, and dictionaries</a:t>
            </a:r>
          </a:p>
          <a:p>
            <a:r>
              <a:rPr lang="en-US" dirty="0"/>
              <a:t>They all allow you to group more than one item of data together under one name</a:t>
            </a:r>
          </a:p>
          <a:p>
            <a:r>
              <a:rPr lang="en-US" dirty="0"/>
              <a:t>You can also search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763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7C8DA-78BC-A246-A18A-1B0168403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8702F-EA15-7548-B442-48AB50A7F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Unchanging sequences of data</a:t>
            </a:r>
          </a:p>
          <a:p>
            <a:r>
              <a:rPr lang="en-US" dirty="0"/>
              <a:t>Enclosed in parentheses: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tuple1 = (“This”, “is”, “a”, “tuple”)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print(tuple1)</a:t>
            </a:r>
          </a:p>
          <a:p>
            <a:r>
              <a:rPr lang="en-US" dirty="0">
                <a:cs typeface="Consolas" panose="020B0609020204030204" pitchFamily="49" charset="0"/>
              </a:rPr>
              <a:t>This prints the tuple exactly as shown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print(tuple1[1])</a:t>
            </a:r>
          </a:p>
          <a:p>
            <a:r>
              <a:rPr lang="en-US" dirty="0">
                <a:cs typeface="Consolas" panose="020B0609020204030204" pitchFamily="49" charset="0"/>
              </a:rPr>
              <a:t>Prints “is” (without the quotes)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0339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8F64F-AC37-8A47-8B4A-D914A5258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9A3C1-AE1F-4041-A573-7E1E2F590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Changeable sequences of data</a:t>
            </a:r>
          </a:p>
          <a:p>
            <a:r>
              <a:rPr lang="en-US" dirty="0"/>
              <a:t>Lists are created by using square brackets: 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breakfast = [ “coffee”, “tea”, “toast”, “egg” ]</a:t>
            </a:r>
          </a:p>
          <a:p>
            <a:r>
              <a:rPr lang="en-US" dirty="0">
                <a:cs typeface="Consolas" panose="020B0609020204030204" pitchFamily="49" charset="0"/>
              </a:rPr>
              <a:t>You can add to a list:</a:t>
            </a:r>
          </a:p>
          <a:p>
            <a:pPr marL="400050" lvl="1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breakfast.append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(“waffles”)</a:t>
            </a:r>
          </a:p>
          <a:p>
            <a:pPr marL="400050" lvl="1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breakfast.extend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([“cereal”, “juice”])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5090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AF806-78BC-9942-AAB0-E9360CDD7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79F6A-EFDC-0441-B3FF-51648A205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Groupings of data indexed by name</a:t>
            </a:r>
          </a:p>
          <a:p>
            <a:r>
              <a:rPr lang="en-US" dirty="0"/>
              <a:t>Dictionaries are created using braces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sales = {}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sales[“January”] = 10000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sales[“February”] = 17000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sales[“March”] = 16500</a:t>
            </a:r>
          </a:p>
          <a:p>
            <a:pPr marL="400050" lvl="1" indent="0">
              <a:buNone/>
            </a:pPr>
            <a:endParaRPr lang="en-US" dirty="0">
              <a:cs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food = {"ham" : "yes", "egg" : "yes", "spam" : "no"}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food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food[“ham”]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food[“egg”] = ‘no’</a:t>
            </a:r>
          </a:p>
        </p:txBody>
      </p:sp>
    </p:spTree>
    <p:extLst>
      <p:ext uri="{BB962C8B-B14F-4D97-AF65-F5344CB8AC3E}">
        <p14:creationId xmlns:p14="http://schemas.microsoft.com/office/powerpoint/2010/main" val="6819453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E0373-3B39-F640-9266-A39B66DED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07F7A-48D9-BC4B-9965-B529C8659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Sets are similar to dictionaries in Python, except that they consist of only keys with no associated values</a:t>
            </a:r>
          </a:p>
          <a:p>
            <a:r>
              <a:rPr lang="en-US" dirty="0"/>
              <a:t>Essentially, they are a collection of data with no duplicates</a:t>
            </a:r>
          </a:p>
          <a:p>
            <a:r>
              <a:rPr lang="en-US" dirty="0"/>
              <a:t>They are very useful when it comes to removing duplicate data from data collections.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455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384F5-A4FB-A448-8DF4-0CC909E27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5DA4F-8238-7140-920F-8096FDFD4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Unlike C/C++ or Java, Python statements do not end in a semicolon</a:t>
            </a:r>
          </a:p>
          <a:p>
            <a:r>
              <a:rPr lang="en-US" dirty="0"/>
              <a:t>In Python, indentation is the way you indicate the scope of a conditional, function, etc.</a:t>
            </a:r>
          </a:p>
          <a:p>
            <a:r>
              <a:rPr lang="en-US" dirty="0"/>
              <a:t>Look, no braces!</a:t>
            </a:r>
          </a:p>
          <a:p>
            <a:r>
              <a:rPr lang="en-US" dirty="0"/>
              <a:t>Python is interpretive, meaning you don’t have to write programs</a:t>
            </a:r>
          </a:p>
          <a:p>
            <a:r>
              <a:rPr lang="en-US" dirty="0"/>
              <a:t>You can just enter statements into the Python environment and they’ll execute</a:t>
            </a:r>
          </a:p>
        </p:txBody>
      </p:sp>
    </p:spTree>
    <p:extLst>
      <p:ext uri="{BB962C8B-B14F-4D97-AF65-F5344CB8AC3E}">
        <p14:creationId xmlns:p14="http://schemas.microsoft.com/office/powerpoint/2010/main" val="28520073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0C55D-DC14-5742-ABF6-E9A6D535F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9F64B-9AE2-7C42-8381-19BA65E74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a function:</a:t>
            </a:r>
          </a:p>
          <a:p>
            <a:pPr marL="400050" lvl="1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&lt;function name&gt;(&lt;parameter list&gt;)</a:t>
            </a:r>
          </a:p>
          <a:p>
            <a:r>
              <a:rPr lang="en-US" dirty="0"/>
              <a:t>The function body is indented one level:</a:t>
            </a:r>
          </a:p>
          <a:p>
            <a:pPr marL="400050" lvl="1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computeSquare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(x)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	return x * x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# Anything at this level is not part of the function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923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5E0B0-3FEA-8E48-8743-F0F7D8256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Handling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5CCFE-7CE3-6E47-ADA6-95F916B7A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try/except blocks, similar to try/catch:</a:t>
            </a:r>
          </a:p>
          <a:p>
            <a:pPr marL="400050" lvl="1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fridge_contents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{“egg”:8, “mushroom”:20, “pepper”:3, “cheese”:2, “tomato”:4, “milk”:13}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try: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if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fridge_contents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[“orange juice”] &gt; 3: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print(“Let’s have some juice!”)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except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KeyError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print(“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Awww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there is no orange juice.”)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298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A4806-1722-4346-9D56-0AE21C686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Handling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CF02A-C260-6749-ADD9-6D85C35E7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 that you must specify the type of error</a:t>
            </a:r>
          </a:p>
          <a:p>
            <a:r>
              <a:rPr lang="en-US" dirty="0"/>
              <a:t>Looking for a key in a dictionary that doesn’t exist is an error</a:t>
            </a:r>
          </a:p>
          <a:p>
            <a:r>
              <a:rPr lang="en-US" dirty="0"/>
              <a:t>Another example: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try: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sock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BluetoothSocket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(RFCOMM)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sock.connect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bd_addr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port))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except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BluetoothError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as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bt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Print(“Cannot connect to host: “ +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1063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F9C79-3992-CA48-87B2-D1322FC95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207AC-D4C6-5146-867A-0A5AD271E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read and write text files in Python much as you can in other languages, and with a similar syntax</a:t>
            </a:r>
          </a:p>
          <a:p>
            <a:r>
              <a:rPr lang="en-US" dirty="0"/>
              <a:t>To open a file for reading: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try: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configFile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open(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configName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"r")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except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IOError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as err: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print(“could not open file: “ +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(err))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7429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15126-30EE-0E47-B11A-52D671055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5D742-47BC-1948-B533-9E12B6A8F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read from a file: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while 1: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line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configFile.readline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(line) == 0:</a:t>
            </a:r>
          </a:p>
          <a:p>
            <a:pPr marL="742950" lvl="2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break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169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B4F26-A913-3840-9EDA-B14FC648A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68265-C9AA-E148-9EA1-FF9CA9278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also read all lines from a file into a set, then iterate over the set: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lines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file.readlines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for line in lines: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print(line)</a:t>
            </a:r>
          </a:p>
          <a:p>
            <a:pPr marL="400050" lvl="1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file.close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6287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3EC8B-0ABA-0B48-AFE9-E4086DD20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D2FD1-FA6B-D44F-9FD2-E5EB86B6D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Writing to a text file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file=open(‘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test.txt’,”w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”)</a:t>
            </a:r>
          </a:p>
          <a:p>
            <a:pPr marL="400050" lvl="1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file.write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(“This is how you create a new text file”)</a:t>
            </a:r>
          </a:p>
          <a:p>
            <a:pPr marL="400050" lvl="1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file.close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lvl="1"/>
            <a:endParaRPr lang="en-US" dirty="0"/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with open('/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etc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passwd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') as f: 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for line in f:    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	print(line)</a:t>
            </a:r>
          </a:p>
        </p:txBody>
      </p:sp>
    </p:spTree>
    <p:extLst>
      <p:ext uri="{BB962C8B-B14F-4D97-AF65-F5344CB8AC3E}">
        <p14:creationId xmlns:p14="http://schemas.microsoft.com/office/powerpoint/2010/main" val="13057755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A92B2-D29B-C345-85F2-8198212AD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1: Task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48C96-070F-6E43-80A0-DBBE47AE7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stock = { "banana": 6, </a:t>
            </a:r>
          </a:p>
          <a:p>
            <a:pPr marL="0" indent="0">
              <a:buNone/>
            </a:pPr>
            <a:r>
              <a:rPr lang="en-US" dirty="0"/>
              <a:t>			"apple": 0, </a:t>
            </a:r>
          </a:p>
          <a:p>
            <a:pPr marL="0" indent="0">
              <a:buNone/>
            </a:pPr>
            <a:r>
              <a:rPr lang="en-US" dirty="0"/>
              <a:t>			"orange": 32, </a:t>
            </a:r>
          </a:p>
          <a:p>
            <a:pPr marL="0" indent="0">
              <a:buNone/>
            </a:pPr>
            <a:r>
              <a:rPr lang="en-US" dirty="0"/>
              <a:t>			"pear": 15 } </a:t>
            </a:r>
          </a:p>
          <a:p>
            <a:pPr marL="0" indent="0">
              <a:buNone/>
            </a:pPr>
            <a:r>
              <a:rPr lang="en-US" dirty="0"/>
              <a:t>prices = { "banana": 4, </a:t>
            </a:r>
          </a:p>
          <a:p>
            <a:pPr marL="0" indent="0">
              <a:buNone/>
            </a:pPr>
            <a:r>
              <a:rPr lang="en-US" dirty="0"/>
              <a:t>			"apple": 2, </a:t>
            </a:r>
          </a:p>
          <a:p>
            <a:pPr marL="0" indent="0">
              <a:buNone/>
            </a:pPr>
            <a:r>
              <a:rPr lang="en-US" dirty="0"/>
              <a:t>			"orange": 1.5, </a:t>
            </a:r>
          </a:p>
          <a:p>
            <a:pPr marL="0" indent="0">
              <a:buNone/>
            </a:pPr>
            <a:r>
              <a:rPr lang="en-US" dirty="0"/>
              <a:t>			"pear": 3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function “</a:t>
            </a:r>
            <a:r>
              <a:rPr lang="en-US" dirty="0" err="1"/>
              <a:t>Rechnung</a:t>
            </a:r>
            <a:r>
              <a:rPr lang="en-US" dirty="0"/>
              <a:t>” (bill) that takes a list of foods (e.g., ["banana", "orange", "apple"]) as input and computes the total price (only for items in stock) and adjusts the stock accordingly. Write the bill computation as function that takes one parameter (list of foods).</a:t>
            </a:r>
          </a:p>
        </p:txBody>
      </p:sp>
    </p:spTree>
    <p:extLst>
      <p:ext uri="{BB962C8B-B14F-4D97-AF65-F5344CB8AC3E}">
        <p14:creationId xmlns:p14="http://schemas.microsoft.com/office/powerpoint/2010/main" val="17481743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A92B2-D29B-C345-85F2-8198212AD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1: Task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48C96-070F-6E43-80A0-DBBE47AE7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Continue Task 1 by writing the shopping list into a newly created file, each item in a new line. Then write a second program that reads the file in a loop, line by line and prints each line.</a:t>
            </a:r>
          </a:p>
        </p:txBody>
      </p:sp>
    </p:spTree>
    <p:extLst>
      <p:ext uri="{BB962C8B-B14F-4D97-AF65-F5344CB8AC3E}">
        <p14:creationId xmlns:p14="http://schemas.microsoft.com/office/powerpoint/2010/main" val="8495710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A7AB3-DE97-1846-9328-E6D6987D7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Feierabend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A47F40-0234-CB41-AFC1-333F482C3D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0" y="251460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89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35C43-765B-BE48-B725-11CE4D1F5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B405B-E7D5-EF4C-9AE0-65B525262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As in every language, a variable is the name of a memory location</a:t>
            </a:r>
          </a:p>
          <a:p>
            <a:r>
              <a:rPr lang="en-US" dirty="0"/>
              <a:t>Python is weakly typed, i.e., you don’t declare variables to be a specific type</a:t>
            </a:r>
          </a:p>
          <a:p>
            <a:r>
              <a:rPr lang="en-US" dirty="0"/>
              <a:t>A variable has the type that corresponds to the value you assign to it</a:t>
            </a:r>
          </a:p>
          <a:p>
            <a:r>
              <a:rPr lang="en-US" dirty="0"/>
              <a:t>Variable names begin with a letter or an underscore and can contain letters, numbers, and underscores</a:t>
            </a:r>
          </a:p>
          <a:p>
            <a:r>
              <a:rPr lang="en-US" dirty="0"/>
              <a:t>Python has reserved words that you can’t use as variable names</a:t>
            </a:r>
          </a:p>
        </p:txBody>
      </p:sp>
    </p:spTree>
    <p:extLst>
      <p:ext uri="{BB962C8B-B14F-4D97-AF65-F5344CB8AC3E}">
        <p14:creationId xmlns:p14="http://schemas.microsoft.com/office/powerpoint/2010/main" val="830102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93339-6AB1-BB4E-B860-4BE2B1A41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32284-DF0C-9943-AA09-38901D1AF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At the &gt;&gt;&gt; prompt, do the following: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x=5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type(x)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x=“this is text”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type(x)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x=5.0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type(x)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776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C263B-E3F3-0D48-8568-F1458207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FA476-1EAE-3044-B75F-276BBDAA0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You’ve already seen the print statement</a:t>
            </a:r>
          </a:p>
          <a:p>
            <a:r>
              <a:rPr lang="en-US" dirty="0"/>
              <a:t>You can also print numbers with formatting</a:t>
            </a:r>
          </a:p>
          <a:p>
            <a:pPr lvl="1"/>
            <a:r>
              <a:rPr lang="en-US" dirty="0"/>
              <a:t>[flags][width][.precision]type </a:t>
            </a:r>
          </a:p>
          <a:p>
            <a:pPr lvl="1"/>
            <a:r>
              <a:rPr lang="en-US" dirty="0"/>
              <a:t>print (”pi: {0:8.2f}”.format(3.141592))</a:t>
            </a:r>
          </a:p>
          <a:p>
            <a:r>
              <a:rPr lang="en-US" dirty="0"/>
              <a:t>These are identical to Java or C format specifiers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367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B58CC-1CFF-A048-9DBD-6E8A306A2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B7FA5-1B74-4B4C-B3EE-CD3ABFEFF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code should contain comments that describe what it does</a:t>
            </a:r>
          </a:p>
          <a:p>
            <a:r>
              <a:rPr lang="en-US" dirty="0"/>
              <a:t>In Python, lines beginning with a # sign are comment lines</a:t>
            </a:r>
          </a:p>
          <a:p>
            <a:r>
              <a:rPr lang="en-US" dirty="0"/>
              <a:t>You can also have comments on the same line as a statement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# This entire line is a comment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x=5		# Set up loop counter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618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6E124-102F-C043-82CE-7DFE1D204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3A657-89E5-2A4A-B082-B00534A0A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Arithmetic operators we will use:</a:t>
            </a:r>
          </a:p>
          <a:p>
            <a:pPr lvl="1">
              <a:buClr>
                <a:schemeClr val="bg1"/>
              </a:buClr>
            </a:pPr>
            <a:r>
              <a:rPr lang="en-US" altLang="en-US" dirty="0">
                <a:latin typeface="Courier New" panose="02070309020205020404" pitchFamily="49" charset="0"/>
              </a:rPr>
              <a:t>+ - * /	</a:t>
            </a:r>
            <a:r>
              <a:rPr lang="en-US" altLang="en-US" dirty="0"/>
              <a:t>addition, subtraction/negation, multiplication, division</a:t>
            </a:r>
          </a:p>
          <a:p>
            <a:pPr lvl="1">
              <a:buClr>
                <a:schemeClr val="bg1"/>
              </a:buClr>
            </a:pPr>
            <a:r>
              <a:rPr lang="en-US" altLang="en-US" dirty="0">
                <a:latin typeface="Courier New" panose="02070309020205020404" pitchFamily="49" charset="0"/>
              </a:rPr>
              <a:t>%</a:t>
            </a:r>
            <a:r>
              <a:rPr lang="en-US" altLang="en-US" dirty="0"/>
              <a:t> 		modulus, a.k.a. remainder</a:t>
            </a:r>
          </a:p>
          <a:p>
            <a:pPr lvl="1">
              <a:buClr>
                <a:schemeClr val="bg1"/>
              </a:buClr>
            </a:pPr>
            <a:r>
              <a:rPr lang="en-US" altLang="en-US" dirty="0">
                <a:latin typeface="Courier New" panose="02070309020205020404" pitchFamily="49" charset="0"/>
              </a:rPr>
              <a:t>**	</a:t>
            </a:r>
            <a:r>
              <a:rPr lang="en-US" altLang="en-US" dirty="0"/>
              <a:t> 	exponentiation</a:t>
            </a:r>
          </a:p>
          <a:p>
            <a:r>
              <a:rPr lang="en-US" altLang="en-US" b="1" dirty="0"/>
              <a:t>Precedence</a:t>
            </a:r>
            <a:r>
              <a:rPr lang="en-US" altLang="en-US" dirty="0"/>
              <a:t>: Order in which operations are computed.</a:t>
            </a:r>
          </a:p>
          <a:p>
            <a:pPr lvl="1"/>
            <a:r>
              <a:rPr lang="en-US" altLang="en-US" dirty="0">
                <a:latin typeface="Courier New" panose="02070309020205020404" pitchFamily="49" charset="0"/>
              </a:rPr>
              <a:t>* / % **</a:t>
            </a:r>
            <a:r>
              <a:rPr lang="en-US" altLang="en-US" dirty="0"/>
              <a:t> have a higher precedence than </a:t>
            </a:r>
            <a:r>
              <a:rPr lang="en-US" altLang="en-US" dirty="0">
                <a:latin typeface="Courier New" panose="02070309020205020404" pitchFamily="49" charset="0"/>
              </a:rPr>
              <a:t>+ -</a:t>
            </a:r>
            <a:br>
              <a:rPr lang="en-US" altLang="en-US" dirty="0"/>
            </a:br>
            <a:br>
              <a:rPr lang="en-US" altLang="en-US" sz="600" dirty="0"/>
            </a:br>
            <a:r>
              <a:rPr lang="en-US" altLang="en-US" dirty="0">
                <a:latin typeface="Courier New" panose="02070309020205020404" pitchFamily="49" charset="0"/>
              </a:rPr>
              <a:t>1 + 3 * 4</a:t>
            </a:r>
            <a:r>
              <a:rPr lang="en-US" altLang="en-US" dirty="0"/>
              <a:t> is </a:t>
            </a:r>
            <a:r>
              <a:rPr lang="en-US" altLang="en-US" dirty="0">
                <a:latin typeface="Courier New" panose="02070309020205020404" pitchFamily="49" charset="0"/>
              </a:rPr>
              <a:t>13</a:t>
            </a:r>
            <a:endParaRPr lang="en-US" altLang="en-US" dirty="0"/>
          </a:p>
          <a:p>
            <a:pPr lvl="1"/>
            <a:endParaRPr lang="en-US" altLang="en-US" sz="750" dirty="0"/>
          </a:p>
          <a:p>
            <a:pPr lvl="1"/>
            <a:r>
              <a:rPr lang="en-US" altLang="en-US" dirty="0"/>
              <a:t>Parentheses can be used to force a certain order of evaluation.</a:t>
            </a:r>
            <a:br>
              <a:rPr lang="en-US" altLang="en-US" dirty="0"/>
            </a:br>
            <a:br>
              <a:rPr lang="en-US" altLang="en-US" sz="600" dirty="0"/>
            </a:br>
            <a:r>
              <a:rPr lang="en-US" altLang="en-US" dirty="0">
                <a:latin typeface="Courier New" panose="02070309020205020404" pitchFamily="49" charset="0"/>
              </a:rPr>
              <a:t>(1 + 3) * 4</a:t>
            </a:r>
            <a:r>
              <a:rPr lang="en-US" altLang="en-US" dirty="0"/>
              <a:t> is </a:t>
            </a:r>
            <a:r>
              <a:rPr lang="en-US" altLang="en-US" dirty="0">
                <a:latin typeface="Courier New" panose="02070309020205020404" pitchFamily="49" charset="0"/>
              </a:rPr>
              <a:t>16</a:t>
            </a:r>
            <a:endParaRPr lang="en-US" altLang="en-US" sz="750" dirty="0"/>
          </a:p>
        </p:txBody>
      </p:sp>
    </p:spTree>
    <p:extLst>
      <p:ext uri="{BB962C8B-B14F-4D97-AF65-F5344CB8AC3E}">
        <p14:creationId xmlns:p14="http://schemas.microsoft.com/office/powerpoint/2010/main" val="4292062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46019-4B72-174E-A237-9C718D657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EDB79-3CD3-CA43-9ACF-7D662B8CA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7175" indent="-257175">
              <a:tabLst>
                <a:tab pos="2739629" algn="l"/>
                <a:tab pos="4110038" algn="l"/>
                <a:tab pos="5147072" algn="l"/>
              </a:tabLst>
            </a:pPr>
            <a:r>
              <a:rPr lang="en-US" altLang="en-US" dirty="0"/>
              <a:t>When integers and reals are mixed, the result is a real number.</a:t>
            </a:r>
          </a:p>
          <a:p>
            <a:pPr marL="557213" lvl="1" indent="-214313">
              <a:tabLst>
                <a:tab pos="2739629" algn="l"/>
                <a:tab pos="4110038" algn="l"/>
                <a:tab pos="5147072" algn="l"/>
              </a:tabLst>
            </a:pPr>
            <a:r>
              <a:rPr lang="en-US" altLang="en-US" dirty="0"/>
              <a:t>Example:  </a:t>
            </a:r>
            <a:r>
              <a:rPr lang="en-US" altLang="en-US" dirty="0">
                <a:latin typeface="Courier New" panose="02070309020205020404" pitchFamily="49" charset="0"/>
              </a:rPr>
              <a:t>1 / 2.0</a:t>
            </a:r>
            <a:r>
              <a:rPr lang="en-US" altLang="en-US" dirty="0"/>
              <a:t>  is  </a:t>
            </a:r>
            <a:r>
              <a:rPr lang="en-US" altLang="en-US" dirty="0">
                <a:latin typeface="Courier New" panose="02070309020205020404" pitchFamily="49" charset="0"/>
              </a:rPr>
              <a:t>0.5</a:t>
            </a:r>
          </a:p>
          <a:p>
            <a:pPr marL="557213" lvl="1" indent="-214313">
              <a:tabLst>
                <a:tab pos="2739629" algn="l"/>
                <a:tab pos="4110038" algn="l"/>
                <a:tab pos="5147072" algn="l"/>
              </a:tabLst>
            </a:pPr>
            <a:endParaRPr lang="en-US" altLang="en-US" sz="525" dirty="0"/>
          </a:p>
          <a:p>
            <a:pPr marL="557213" lvl="1" indent="-214313">
              <a:tabLst>
                <a:tab pos="2739629" algn="l"/>
                <a:tab pos="4110038" algn="l"/>
                <a:tab pos="5147072" algn="l"/>
              </a:tabLst>
            </a:pPr>
            <a:r>
              <a:rPr lang="en-US" altLang="en-US" dirty="0"/>
              <a:t>The conversion occurs on a per-operator basis.</a:t>
            </a:r>
            <a:endParaRPr lang="en-US" altLang="en-US" sz="1200" dirty="0">
              <a:latin typeface="Courier New" panose="02070309020205020404" pitchFamily="49" charset="0"/>
            </a:endParaRPr>
          </a:p>
          <a:p>
            <a:pPr marL="557213" lvl="1" indent="-214313">
              <a:lnSpc>
                <a:spcPct val="80000"/>
              </a:lnSpc>
              <a:buClr>
                <a:schemeClr val="bg1"/>
              </a:buClr>
              <a:tabLst>
                <a:tab pos="2739629" algn="l"/>
                <a:tab pos="4110038" algn="l"/>
                <a:tab pos="5147072" algn="l"/>
              </a:tabLst>
            </a:pPr>
            <a:r>
              <a:rPr lang="en-US" altLang="en-US" sz="1200" u="sng" dirty="0">
                <a:latin typeface="Courier New" panose="02070309020205020404" pitchFamily="49" charset="0"/>
              </a:rPr>
              <a:t>7 / 3</a:t>
            </a:r>
            <a:r>
              <a:rPr lang="en-US" altLang="en-US" sz="1200" dirty="0">
                <a:latin typeface="Courier New" panose="02070309020205020404" pitchFamily="49" charset="0"/>
              </a:rPr>
              <a:t> * 1.2 + 3 / 2</a:t>
            </a:r>
          </a:p>
          <a:p>
            <a:pPr marL="557213" lvl="1" indent="-214313">
              <a:lnSpc>
                <a:spcPct val="80000"/>
              </a:lnSpc>
              <a:buClr>
                <a:schemeClr val="bg1"/>
              </a:buClr>
              <a:tabLst>
                <a:tab pos="2739629" algn="l"/>
                <a:tab pos="4110038" algn="l"/>
                <a:tab pos="5147072" algn="l"/>
              </a:tabLst>
            </a:pPr>
            <a:r>
              <a:rPr lang="en-US" altLang="en-US" sz="1200" dirty="0">
                <a:latin typeface="Courier New" panose="02070309020205020404" pitchFamily="49" charset="0"/>
              </a:rPr>
              <a:t>  </a:t>
            </a:r>
            <a:r>
              <a:rPr lang="en-US" altLang="en-US" sz="1200" b="1" u="sng" dirty="0">
                <a:solidFill>
                  <a:srgbClr val="800000"/>
                </a:solidFill>
                <a:latin typeface="Courier New" panose="02070309020205020404" pitchFamily="49" charset="0"/>
              </a:rPr>
              <a:t>2</a:t>
            </a:r>
            <a:r>
              <a:rPr lang="en-US" altLang="en-US" sz="1200" u="sng" dirty="0">
                <a:latin typeface="Courier New" panose="02070309020205020404" pitchFamily="49" charset="0"/>
              </a:rPr>
              <a:t>   * 1.2</a:t>
            </a:r>
            <a:r>
              <a:rPr lang="en-US" altLang="en-US" sz="1200" dirty="0">
                <a:latin typeface="Courier New" panose="02070309020205020404" pitchFamily="49" charset="0"/>
              </a:rPr>
              <a:t> + 3 / 2</a:t>
            </a:r>
          </a:p>
          <a:p>
            <a:pPr marL="557213" lvl="1" indent="-214313">
              <a:lnSpc>
                <a:spcPct val="80000"/>
              </a:lnSpc>
              <a:buClr>
                <a:schemeClr val="bg1"/>
              </a:buClr>
              <a:tabLst>
                <a:tab pos="2739629" algn="l"/>
                <a:tab pos="4110038" algn="l"/>
                <a:tab pos="5147072" algn="l"/>
              </a:tabLst>
            </a:pPr>
            <a:r>
              <a:rPr lang="en-US" altLang="en-US" sz="1200" dirty="0">
                <a:latin typeface="Courier New" panose="02070309020205020404" pitchFamily="49" charset="0"/>
              </a:rPr>
              <a:t>    </a:t>
            </a:r>
            <a:r>
              <a:rPr lang="en-US" altLang="en-US" sz="1200" b="1" dirty="0">
                <a:solidFill>
                  <a:srgbClr val="800000"/>
                </a:solidFill>
                <a:latin typeface="Courier New" panose="02070309020205020404" pitchFamily="49" charset="0"/>
              </a:rPr>
              <a:t>2.4</a:t>
            </a:r>
            <a:r>
              <a:rPr lang="en-US" altLang="en-US" sz="1200" dirty="0">
                <a:latin typeface="Courier New" panose="02070309020205020404" pitchFamily="49" charset="0"/>
              </a:rPr>
              <a:t>     + </a:t>
            </a:r>
            <a:r>
              <a:rPr lang="en-US" altLang="en-US" sz="1200" u="sng" dirty="0">
                <a:latin typeface="Courier New" panose="02070309020205020404" pitchFamily="49" charset="0"/>
              </a:rPr>
              <a:t>3 / 2</a:t>
            </a:r>
          </a:p>
          <a:p>
            <a:pPr marL="557213" lvl="1" indent="-214313">
              <a:lnSpc>
                <a:spcPct val="80000"/>
              </a:lnSpc>
              <a:buClr>
                <a:schemeClr val="bg1"/>
              </a:buClr>
              <a:tabLst>
                <a:tab pos="2739629" algn="l"/>
                <a:tab pos="4110038" algn="l"/>
                <a:tab pos="5147072" algn="l"/>
              </a:tabLst>
            </a:pPr>
            <a:r>
              <a:rPr lang="en-US" altLang="en-US" sz="1200" dirty="0">
                <a:latin typeface="Courier New" panose="02070309020205020404" pitchFamily="49" charset="0"/>
              </a:rPr>
              <a:t>    </a:t>
            </a:r>
            <a:r>
              <a:rPr lang="en-US" altLang="en-US" sz="1200" u="sng" dirty="0">
                <a:latin typeface="Courier New" panose="02070309020205020404" pitchFamily="49" charset="0"/>
              </a:rPr>
              <a:t>2.4     +   </a:t>
            </a:r>
            <a:r>
              <a:rPr lang="en-US" altLang="en-US" sz="1200" b="1" u="sng" dirty="0">
                <a:solidFill>
                  <a:srgbClr val="800000"/>
                </a:solidFill>
                <a:latin typeface="Courier New" panose="02070309020205020404" pitchFamily="49" charset="0"/>
              </a:rPr>
              <a:t>1</a:t>
            </a:r>
          </a:p>
          <a:p>
            <a:pPr marL="557213" lvl="1" indent="-214313">
              <a:lnSpc>
                <a:spcPct val="80000"/>
              </a:lnSpc>
              <a:buClr>
                <a:schemeClr val="bg1"/>
              </a:buClr>
              <a:tabLst>
                <a:tab pos="2739629" algn="l"/>
                <a:tab pos="4110038" algn="l"/>
                <a:tab pos="5147072" algn="l"/>
              </a:tabLst>
            </a:pPr>
            <a:r>
              <a:rPr lang="en-US" altLang="en-US" sz="1200" dirty="0">
                <a:latin typeface="Courier New" panose="02070309020205020404" pitchFamily="49" charset="0"/>
              </a:rPr>
              <a:t>         </a:t>
            </a:r>
            <a:r>
              <a:rPr lang="en-US" altLang="en-US" sz="1200" b="1" dirty="0">
                <a:solidFill>
                  <a:srgbClr val="800000"/>
                </a:solidFill>
                <a:latin typeface="Courier New" panose="02070309020205020404" pitchFamily="49" charset="0"/>
              </a:rPr>
              <a:t>3.4</a:t>
            </a:r>
            <a:endParaRPr lang="en-US" altLang="en-US" dirty="0">
              <a:latin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84656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35116</TotalTime>
  <Words>1369</Words>
  <Application>Microsoft Macintosh PowerPoint</Application>
  <PresentationFormat>On-screen Show (4:3)</PresentationFormat>
  <Paragraphs>254</Paragraphs>
  <Slides>39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Arial Bold</vt:lpstr>
      <vt:lpstr>Calibri</vt:lpstr>
      <vt:lpstr>Consolas</vt:lpstr>
      <vt:lpstr>Courier New</vt:lpstr>
      <vt:lpstr>Georgia</vt:lpstr>
      <vt:lpstr>Template_4</vt:lpstr>
      <vt:lpstr>Internet-of-Things (IoT)</vt:lpstr>
      <vt:lpstr>Setting Up Python</vt:lpstr>
      <vt:lpstr>Python 101</vt:lpstr>
      <vt:lpstr>Python 101</vt:lpstr>
      <vt:lpstr>Python 101</vt:lpstr>
      <vt:lpstr>Python 101</vt:lpstr>
      <vt:lpstr>Python 101</vt:lpstr>
      <vt:lpstr>Python 101</vt:lpstr>
      <vt:lpstr>Python 101</vt:lpstr>
      <vt:lpstr>Python 101</vt:lpstr>
      <vt:lpstr>Python 101</vt:lpstr>
      <vt:lpstr>Python 101</vt:lpstr>
      <vt:lpstr>Python 101</vt:lpstr>
      <vt:lpstr>Python 101</vt:lpstr>
      <vt:lpstr>Python 101</vt:lpstr>
      <vt:lpstr>Python 101</vt:lpstr>
      <vt:lpstr>Python 101</vt:lpstr>
      <vt:lpstr>Python 101</vt:lpstr>
      <vt:lpstr>Exercise</vt:lpstr>
      <vt:lpstr>Strings</vt:lpstr>
      <vt:lpstr>Strings</vt:lpstr>
      <vt:lpstr>Strings</vt:lpstr>
      <vt:lpstr>Strings</vt:lpstr>
      <vt:lpstr>Byte Arrays and Strings</vt:lpstr>
      <vt:lpstr>Other Built-In Types</vt:lpstr>
      <vt:lpstr>Tuples</vt:lpstr>
      <vt:lpstr>Lists</vt:lpstr>
      <vt:lpstr>Dictionaries</vt:lpstr>
      <vt:lpstr>Sets</vt:lpstr>
      <vt:lpstr>Writing Functions</vt:lpstr>
      <vt:lpstr>Error Handling</vt:lpstr>
      <vt:lpstr>Error Handling</vt:lpstr>
      <vt:lpstr>File I/O</vt:lpstr>
      <vt:lpstr>File I/O</vt:lpstr>
      <vt:lpstr>File I/O</vt:lpstr>
      <vt:lpstr>File I/O</vt:lpstr>
      <vt:lpstr>Assignment 1: Task 1</vt:lpstr>
      <vt:lpstr>Assignment 1: Task 2</vt:lpstr>
      <vt:lpstr>Feierabend</vt:lpstr>
    </vt:vector>
  </TitlesOfParts>
  <Company>Notre Dame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Amet</dc:title>
  <dc:creator>EastMac</dc:creator>
  <cp:lastModifiedBy>Christian Poellabauer</cp:lastModifiedBy>
  <cp:revision>786</cp:revision>
  <cp:lastPrinted>2017-04-02T21:34:12Z</cp:lastPrinted>
  <dcterms:created xsi:type="dcterms:W3CDTF">2011-06-14T19:03:06Z</dcterms:created>
  <dcterms:modified xsi:type="dcterms:W3CDTF">2018-05-28T19:36:34Z</dcterms:modified>
</cp:coreProperties>
</file>