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5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544" r:id="rId2"/>
    <p:sldId id="542" r:id="rId3"/>
    <p:sldId id="671" r:id="rId4"/>
    <p:sldId id="543" r:id="rId5"/>
    <p:sldId id="672" r:id="rId6"/>
    <p:sldId id="673" r:id="rId7"/>
    <p:sldId id="674" r:id="rId8"/>
    <p:sldId id="676" r:id="rId9"/>
    <p:sldId id="677" r:id="rId10"/>
    <p:sldId id="893" r:id="rId11"/>
    <p:sldId id="679" r:id="rId12"/>
    <p:sldId id="857" r:id="rId13"/>
    <p:sldId id="856" r:id="rId14"/>
    <p:sldId id="680" r:id="rId15"/>
    <p:sldId id="860" r:id="rId16"/>
    <p:sldId id="376" r:id="rId17"/>
    <p:sldId id="861" r:id="rId18"/>
    <p:sldId id="645" r:id="rId19"/>
    <p:sldId id="646" r:id="rId20"/>
    <p:sldId id="683" r:id="rId21"/>
    <p:sldId id="546" r:id="rId22"/>
    <p:sldId id="862" r:id="rId23"/>
    <p:sldId id="863" r:id="rId24"/>
    <p:sldId id="648" r:id="rId25"/>
    <p:sldId id="650" r:id="rId26"/>
    <p:sldId id="649" r:id="rId27"/>
    <p:sldId id="865" r:id="rId28"/>
    <p:sldId id="685" r:id="rId29"/>
    <p:sldId id="686" r:id="rId30"/>
    <p:sldId id="896" r:id="rId31"/>
    <p:sldId id="687" r:id="rId32"/>
    <p:sldId id="688" r:id="rId33"/>
    <p:sldId id="689" r:id="rId34"/>
    <p:sldId id="691" r:id="rId35"/>
    <p:sldId id="692" r:id="rId36"/>
    <p:sldId id="693" r:id="rId37"/>
    <p:sldId id="694" r:id="rId38"/>
    <p:sldId id="695" r:id="rId39"/>
    <p:sldId id="867" r:id="rId40"/>
    <p:sldId id="868" r:id="rId41"/>
    <p:sldId id="875" r:id="rId42"/>
    <p:sldId id="869" r:id="rId43"/>
    <p:sldId id="870" r:id="rId44"/>
    <p:sldId id="871" r:id="rId45"/>
    <p:sldId id="873" r:id="rId46"/>
    <p:sldId id="874" r:id="rId47"/>
    <p:sldId id="876" r:id="rId48"/>
    <p:sldId id="564" r:id="rId49"/>
    <p:sldId id="565" r:id="rId50"/>
    <p:sldId id="57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21E4A"/>
    <a:srgbClr val="348ACC"/>
    <a:srgbClr val="A37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81410" autoAdjust="0"/>
  </p:normalViewPr>
  <p:slideViewPr>
    <p:cSldViewPr snapToObjects="1">
      <p:cViewPr varScale="1">
        <p:scale>
          <a:sx n="51" d="100"/>
          <a:sy n="51" d="100"/>
        </p:scale>
        <p:origin x="12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80012-5AD7-6D43-A89E-F5CDECF1159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277EC-A3DB-B94A-B677-DBB4EA0F0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5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14CF5-BD37-494E-BB7F-25AE6BC5F1A6}" type="datetimeFigureOut">
              <a:rPr lang="en-US" smtClean="0"/>
              <a:t>5/28/18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5D541-A772-E84E-B5D8-BC95337E8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60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452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362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12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849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9827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120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5654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75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242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740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76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66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803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763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910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47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2B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22098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B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2313" y="6356350"/>
            <a:ext cx="2133600" cy="365125"/>
          </a:xfrm>
        </p:spPr>
        <p:txBody>
          <a:bodyPr/>
          <a:lstStyle/>
          <a:p>
            <a:fld id="{42180AAE-3EC6-E04F-AED7-1C36A4FDAF0D}" type="datetimeFigureOut">
              <a:rPr lang="en-US" smtClean="0"/>
              <a:pPr/>
              <a:t>5/28/18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5/28/18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5/28/18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5/28/18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7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09800"/>
            <a:ext cx="3008313" cy="3916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86400"/>
            <a:ext cx="5486400" cy="381000"/>
          </a:xfrm>
        </p:spPr>
        <p:txBody>
          <a:bodyPr anchor="b">
            <a:normAutofit/>
          </a:bodyPr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7400"/>
            <a:ext cx="5486400" cy="3810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fld id="{42180AAE-3EC6-E04F-AED7-1C36A4FDAF0D}" type="datetimeFigureOut">
              <a:rPr lang="en-US" smtClean="0"/>
              <a:pPr/>
              <a:t>5/28/18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rgbClr val="002B5C"/>
          </a:solidFill>
          <a:latin typeface="Arial Bold"/>
          <a:ea typeface="+mj-ea"/>
          <a:cs typeface="Arial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2B5C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2B5C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002B5C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002B5C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rgbClr val="002B5C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Zd1ByhigPU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d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2.bp.blogspot.com/-2_ho1aU66vQ/TyKPMdbsiCI/AAAAAAAAABQ/j_-9oShHIgY/s1600/smartgrid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rfidjournal.com/article/articleview/2117/1/1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A37B2F"/>
                </a:solidFill>
              </a:rPr>
              <a:t>Internet-of-Things (</a:t>
            </a:r>
            <a:r>
              <a:rPr lang="en-US" sz="5400" dirty="0" err="1">
                <a:solidFill>
                  <a:srgbClr val="A37B2F"/>
                </a:solidFill>
              </a:rPr>
              <a:t>IoT</a:t>
            </a:r>
            <a:r>
              <a:rPr lang="en-US" sz="5400" dirty="0">
                <a:solidFill>
                  <a:srgbClr val="A37B2F"/>
                </a:solidFill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Summer Engineering Program 2018</a:t>
            </a:r>
          </a:p>
          <a:p>
            <a:r>
              <a:rPr lang="en-US" dirty="0"/>
              <a:t>University of Notre Dame</a:t>
            </a:r>
          </a:p>
        </p:txBody>
      </p:sp>
    </p:spTree>
    <p:extLst>
      <p:ext uri="{BB962C8B-B14F-4D97-AF65-F5344CB8AC3E}">
        <p14:creationId xmlns:p14="http://schemas.microsoft.com/office/powerpoint/2010/main" val="2779507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BEB17-CCBE-D04C-BA63-351D9C70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My Fridge Do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81B9-B81C-1E43-918B-E41ADFD78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 are leaving the home (sense user)</a:t>
            </a:r>
          </a:p>
          <a:p>
            <a:r>
              <a:rPr lang="en-US" dirty="0"/>
              <a:t>There’s no milk in fridge (sense object)</a:t>
            </a:r>
          </a:p>
          <a:p>
            <a:r>
              <a:rPr lang="en-US" dirty="0"/>
              <a:t>Use this information to make a decision (process)</a:t>
            </a:r>
          </a:p>
          <a:p>
            <a:r>
              <a:rPr lang="en-US" b="1" dirty="0"/>
              <a:t>Inform user of decision (notify)</a:t>
            </a:r>
          </a:p>
          <a:p>
            <a:pPr lvl="1"/>
            <a:r>
              <a:rPr lang="en-US" dirty="0"/>
              <a:t>How?</a:t>
            </a:r>
          </a:p>
          <a:p>
            <a:pPr lvl="1"/>
            <a:r>
              <a:rPr lang="en-US" dirty="0"/>
              <a:t>When?</a:t>
            </a:r>
          </a:p>
          <a:p>
            <a:pPr lvl="1"/>
            <a:r>
              <a:rPr lang="en-US" dirty="0"/>
              <a:t>Privacy?</a:t>
            </a:r>
          </a:p>
          <a:p>
            <a:pPr lvl="1"/>
            <a:r>
              <a:rPr lang="en-US" dirty="0"/>
              <a:t>Subtleness?</a:t>
            </a:r>
          </a:p>
          <a:p>
            <a:pPr lvl="1"/>
            <a:r>
              <a:rPr lang="en-US" dirty="0"/>
              <a:t>Information overflow?</a:t>
            </a:r>
          </a:p>
        </p:txBody>
      </p:sp>
    </p:spTree>
    <p:extLst>
      <p:ext uri="{BB962C8B-B14F-4D97-AF65-F5344CB8AC3E}">
        <p14:creationId xmlns:p14="http://schemas.microsoft.com/office/powerpoint/2010/main" val="249830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F7DBF-8177-AF4E-ADB7-8141098A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Internet-of-Things (</a:t>
            </a:r>
            <a:r>
              <a:rPr lang="en-US" dirty="0" err="1"/>
              <a:t>IoT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ECDA7-69FA-9440-96E4-323DA280A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4419600" cy="46021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Physical object (“thing”)</a:t>
            </a:r>
          </a:p>
          <a:p>
            <a:pPr marL="0" indent="0" algn="ctr">
              <a:buNone/>
            </a:pPr>
            <a:r>
              <a:rPr lang="en-US" dirty="0"/>
              <a:t>+</a:t>
            </a:r>
          </a:p>
          <a:p>
            <a:pPr marL="0" indent="0" algn="ctr">
              <a:buNone/>
            </a:pPr>
            <a:r>
              <a:rPr lang="en-US" dirty="0"/>
              <a:t>Controller (“brain”)</a:t>
            </a:r>
          </a:p>
          <a:p>
            <a:pPr marL="0" indent="0" algn="ctr">
              <a:buNone/>
            </a:pPr>
            <a:r>
              <a:rPr lang="en-US" dirty="0"/>
              <a:t>+</a:t>
            </a:r>
          </a:p>
          <a:p>
            <a:pPr marL="0" indent="0" algn="ctr">
              <a:buNone/>
            </a:pPr>
            <a:r>
              <a:rPr lang="en-US" dirty="0"/>
              <a:t>Sensors</a:t>
            </a:r>
          </a:p>
          <a:p>
            <a:pPr marL="0" indent="0" algn="ctr">
              <a:buNone/>
            </a:pPr>
            <a:r>
              <a:rPr lang="en-US" dirty="0"/>
              <a:t>+</a:t>
            </a:r>
          </a:p>
          <a:p>
            <a:pPr marL="0" indent="0" algn="ctr">
              <a:buNone/>
            </a:pPr>
            <a:r>
              <a:rPr lang="en-US" dirty="0"/>
              <a:t>Actuators</a:t>
            </a:r>
          </a:p>
          <a:p>
            <a:pPr marL="0" indent="0" algn="ctr">
              <a:buNone/>
            </a:pPr>
            <a:r>
              <a:rPr lang="en-US" dirty="0"/>
              <a:t>+</a:t>
            </a:r>
          </a:p>
          <a:p>
            <a:pPr marL="0" indent="0" algn="ctr">
              <a:buNone/>
            </a:pPr>
            <a:r>
              <a:rPr lang="en-US" dirty="0"/>
              <a:t>Networks (Internet)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4F15B8-99D4-CF4D-A198-BB4D17AE7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971800"/>
            <a:ext cx="36195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C2EAA-A19E-014F-BECF-8248766F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Internet-of-Things (</a:t>
            </a:r>
            <a:r>
              <a:rPr lang="en-US" dirty="0" err="1"/>
              <a:t>IoT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BED36-4A08-5542-8275-C699A05E1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828800"/>
            <a:ext cx="51054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09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2A424-E1D7-5D4B-9F4B-636D9E94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Areas/Terminology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A939F-BE48-A044-9C4D-D22D0A8C8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Embedded systems</a:t>
            </a:r>
            <a:r>
              <a:rPr lang="en-US" dirty="0"/>
              <a:t>: not necessarily connected</a:t>
            </a:r>
          </a:p>
          <a:p>
            <a:r>
              <a:rPr lang="en-US" b="1" dirty="0"/>
              <a:t>Sensor networks</a:t>
            </a:r>
            <a:r>
              <a:rPr lang="en-US" dirty="0"/>
              <a:t>: collection of sensor devices connected through wireless channels</a:t>
            </a:r>
          </a:p>
          <a:p>
            <a:r>
              <a:rPr lang="en-US" b="1" dirty="0"/>
              <a:t>Cyber-physical systems</a:t>
            </a:r>
            <a:r>
              <a:rPr lang="en-US" dirty="0"/>
              <a:t>: focus on interaction between physical and cyber systems</a:t>
            </a:r>
          </a:p>
          <a:p>
            <a:r>
              <a:rPr lang="en-US" b="1" dirty="0"/>
              <a:t>Real-time systems</a:t>
            </a:r>
            <a:r>
              <a:rPr lang="en-US" dirty="0"/>
              <a:t>: focus on time constraints</a:t>
            </a:r>
          </a:p>
          <a:p>
            <a:r>
              <a:rPr lang="en-US" b="1" dirty="0"/>
              <a:t>Pervasive/ubiquitous computing</a:t>
            </a:r>
            <a:r>
              <a:rPr lang="en-US" dirty="0"/>
              <a:t>: focus on anytime/anywhere computing</a:t>
            </a:r>
          </a:p>
        </p:txBody>
      </p:sp>
    </p:spTree>
    <p:extLst>
      <p:ext uri="{BB962C8B-B14F-4D97-AF65-F5344CB8AC3E}">
        <p14:creationId xmlns:p14="http://schemas.microsoft.com/office/powerpoint/2010/main" val="419962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BC87-1A96-0E4A-8EB7-5AFF4BEC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370F1-9AD5-7A40-9BED-67D05DD42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Machine-to-machine (M2M) communications</a:t>
            </a:r>
          </a:p>
          <a:p>
            <a:r>
              <a:rPr lang="en-US" dirty="0"/>
              <a:t>Internet of Everything (Cisco Systems)</a:t>
            </a:r>
          </a:p>
          <a:p>
            <a:r>
              <a:rPr lang="en-US" dirty="0"/>
              <a:t>“Skynet” (Terminator movie)</a:t>
            </a:r>
          </a:p>
        </p:txBody>
      </p:sp>
      <p:pic>
        <p:nvPicPr>
          <p:cNvPr id="4" name="Picture 2" descr="http://www.hangthebankers.com/wp-content/uploads/2013/06/Skynet-terminator.jpg">
            <a:extLst>
              <a:ext uri="{FF2B5EF4-FFF2-40B4-BE49-F238E27FC236}">
                <a16:creationId xmlns:a16="http://schemas.microsoft.com/office/drawing/2014/main" id="{58D9F2ED-01C4-7E48-97B6-7AC5BB8D8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47288"/>
            <a:ext cx="5876624" cy="304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605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650A-F5FA-5C40-B23D-CD625C061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“Internet-of-Things”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B2BF7-F460-9246-BA79-108F51D5A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Term coined by British entrepreneur Kevin Ashton, while working at MIT Auto-ID Labs</a:t>
            </a:r>
          </a:p>
          <a:p>
            <a:r>
              <a:rPr lang="en-US" dirty="0"/>
              <a:t>Referred to (and envisioning) a future global network of objects connected specifically by RFID (radio-frequency identification)</a:t>
            </a:r>
          </a:p>
          <a:p>
            <a:r>
              <a:rPr lang="en-US" dirty="0"/>
              <a:t>Complete automation of data collection</a:t>
            </a:r>
          </a:p>
          <a:p>
            <a:r>
              <a:rPr lang="en-US" dirty="0"/>
              <a:t>First article about </a:t>
            </a:r>
            <a:r>
              <a:rPr lang="en-US" dirty="0" err="1"/>
              <a:t>IoT</a:t>
            </a:r>
            <a:r>
              <a:rPr lang="en-US" dirty="0"/>
              <a:t> in 2004 from MIT; called “Internet 0”</a:t>
            </a:r>
          </a:p>
        </p:txBody>
      </p:sp>
    </p:spTree>
    <p:extLst>
      <p:ext uri="{BB962C8B-B14F-4D97-AF65-F5344CB8AC3E}">
        <p14:creationId xmlns:p14="http://schemas.microsoft.com/office/powerpoint/2010/main" val="2962702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Internet-of-Things Vision &amp; Growth</a:t>
            </a:r>
          </a:p>
        </p:txBody>
      </p:sp>
      <p:pic>
        <p:nvPicPr>
          <p:cNvPr id="3" name="Picture 2" descr="Ericcso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620000" cy="40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8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AB1D6-D9FC-5C48-ABCE-2ECB4DEB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Internet-of-Things Vision &amp; Growth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B81F71-D3EC-0347-9943-4265DC7D5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6" y="2209800"/>
            <a:ext cx="5729287" cy="377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125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Internet-of-Things Vision &amp; Growth</a:t>
            </a:r>
          </a:p>
        </p:txBody>
      </p:sp>
      <p:pic>
        <p:nvPicPr>
          <p:cNvPr id="4" name="Picture 3" descr="phas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590800"/>
            <a:ext cx="7315200" cy="23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17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Internet-of-Things Vision &amp; Growth</a:t>
            </a:r>
          </a:p>
        </p:txBody>
      </p:sp>
      <p:pic>
        <p:nvPicPr>
          <p:cNvPr id="4" name="Picture 3" descr="grow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0"/>
            <a:ext cx="7165694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22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192323"/>
              </p:ext>
            </p:extLst>
          </p:nvPr>
        </p:nvGraphicFramePr>
        <p:xfrm>
          <a:off x="457200" y="1524000"/>
          <a:ext cx="8229599" cy="502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8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4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Fundamentals of </a:t>
                      </a:r>
                      <a:r>
                        <a:rPr lang="en-US" dirty="0" err="1">
                          <a:solidFill>
                            <a:schemeClr val="accent2"/>
                          </a:solidFill>
                        </a:rPr>
                        <a:t>IoT</a:t>
                      </a:r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, basic concepts,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Basic Python &amp; Raspberry Pi  programming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Human-computer interfaces</a:t>
                      </a:r>
                      <a:r>
                        <a:rPr lang="en-US" dirty="0"/>
                        <a:t>, sensing, actuation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Sensor programming, control loops, digital/analog I/O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Fundamentals of computer and wireless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Wi-Fi and Bluetooth networks, network measurements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Sensor networks, mesh networks, routing, WPANs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ZigBee, WPANs, WBANs, routing, network measurements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Processing, </a:t>
                      </a:r>
                      <a:r>
                        <a:rPr lang="en-US" dirty="0" err="1"/>
                        <a:t>IoT</a:t>
                      </a:r>
                      <a:r>
                        <a:rPr lang="en-US" dirty="0"/>
                        <a:t> cloud, analytics,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IoT</a:t>
                      </a:r>
                      <a:r>
                        <a:rPr lang="en-US" dirty="0"/>
                        <a:t> cloud integration, sensor fusion, analytics, visualization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RFID, IoT ecosystem, security, privacy, ethics, case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Final 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967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22198-D2A1-DF4B-A70F-C399AEC3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Internet-of-Things Vision &amp; Growth</a:t>
            </a:r>
          </a:p>
        </p:txBody>
      </p:sp>
      <p:pic>
        <p:nvPicPr>
          <p:cNvPr id="4" name="Picture 2" descr="C:\Users\rek\Desktop\beecham_research_internet_of_things.jpg">
            <a:extLst>
              <a:ext uri="{FF2B5EF4-FFF2-40B4-BE49-F238E27FC236}">
                <a16:creationId xmlns:a16="http://schemas.microsoft.com/office/drawing/2014/main" id="{AAE0C865-5790-EC4E-A356-52C98C1A19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3" y="1524000"/>
            <a:ext cx="7950734" cy="51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371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Commercial</a:t>
            </a:r>
          </a:p>
        </p:txBody>
      </p:sp>
      <p:pic>
        <p:nvPicPr>
          <p:cNvPr id="4" name="cisc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99799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ADBE4-4E1D-BE4D-BDBD-AACBBE53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 Existing Things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5B833-D1EE-CB48-8AD2-F8C9826DB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99" y="1842207"/>
            <a:ext cx="1727200" cy="172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47634-6306-5F41-B671-0E34875D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572" y="1818922"/>
            <a:ext cx="1727200" cy="172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5CDE73-F501-F64F-97B3-B465A7C96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275" y="1535432"/>
            <a:ext cx="2133600" cy="2133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626C89-3DE4-114B-A71F-0DAD105C2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075" y="1978732"/>
            <a:ext cx="1454150" cy="1454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148306-BEC2-104C-92D1-C07B8A859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24" y="4603925"/>
            <a:ext cx="1403350" cy="1403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9D6A12-66A2-B645-9FD0-72EB52D98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362" y="4395962"/>
            <a:ext cx="1819275" cy="18192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4C09B3-E189-FB4D-B758-1528E4A10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907" y="4625975"/>
            <a:ext cx="1698625" cy="1698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A3F0E5-B491-B14F-8181-58012DF4E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0875" y="4779963"/>
            <a:ext cx="1838325" cy="7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E387-32D5-AB41-8780-051EF823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Augmenting Life With New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D6828-8260-C94F-A8AC-830E2B92E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City</a:t>
            </a:r>
          </a:p>
          <a:p>
            <a:r>
              <a:rPr lang="en-US" dirty="0"/>
              <a:t>Smart Car</a:t>
            </a:r>
          </a:p>
          <a:p>
            <a:r>
              <a:rPr lang="en-US" dirty="0"/>
              <a:t>Smart Me (healthcare, fitness, wellness)</a:t>
            </a:r>
          </a:p>
          <a:p>
            <a:endParaRPr lang="en-US" dirty="0"/>
          </a:p>
        </p:txBody>
      </p:sp>
      <p:pic>
        <p:nvPicPr>
          <p:cNvPr id="4" name="Picture 3" descr="iot.png">
            <a:extLst>
              <a:ext uri="{FF2B5EF4-FFF2-40B4-BE49-F238E27FC236}">
                <a16:creationId xmlns:a16="http://schemas.microsoft.com/office/drawing/2014/main" id="{647D0DA3-0984-5940-866F-2CEF6A93C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276600"/>
            <a:ext cx="3733800" cy="33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61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Connected Roadways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 DoT Statistics for 2012:</a:t>
            </a:r>
          </a:p>
          <a:p>
            <a:pPr lvl="1"/>
            <a:r>
              <a:rPr lang="en-US" dirty="0"/>
              <a:t>5.6million crashes</a:t>
            </a:r>
          </a:p>
          <a:p>
            <a:pPr lvl="1"/>
            <a:r>
              <a:rPr lang="en-US" dirty="0"/>
              <a:t>About 31,o00 fatalities (26,500 in EU)</a:t>
            </a:r>
          </a:p>
          <a:p>
            <a:pPr lvl="1"/>
            <a:r>
              <a:rPr lang="en-US" dirty="0"/>
              <a:t>Over 1.6M injuries</a:t>
            </a:r>
          </a:p>
          <a:p>
            <a:r>
              <a:rPr lang="en-US" dirty="0"/>
              <a:t>1trillion USD in economic loss</a:t>
            </a:r>
          </a:p>
          <a:p>
            <a:r>
              <a:rPr lang="en-US" dirty="0"/>
              <a:t>5.5billion hours of travel delays per year</a:t>
            </a:r>
          </a:p>
          <a:p>
            <a:r>
              <a:rPr lang="en-US" dirty="0"/>
              <a:t>CO2 emissions</a:t>
            </a:r>
          </a:p>
        </p:txBody>
      </p:sp>
    </p:spTree>
    <p:extLst>
      <p:ext uri="{BB962C8B-B14F-4D97-AF65-F5344CB8AC3E}">
        <p14:creationId xmlns:p14="http://schemas.microsoft.com/office/powerpoint/2010/main" val="2868856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Connected Roadways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C0672-5290-1046-B9D0-EB9C29A3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1371600"/>
            <a:ext cx="6216650" cy="53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48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Connected Roadways</a:t>
            </a:r>
          </a:p>
        </p:txBody>
      </p:sp>
      <p:pic>
        <p:nvPicPr>
          <p:cNvPr id="4" name="Picture 3" descr="inters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7837715" cy="4191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C3F5CB-D26E-3149-BA0D-753A8F7B06E0}"/>
              </a:ext>
            </a:extLst>
          </p:cNvPr>
          <p:cNvSpPr txBox="1"/>
          <p:nvPr/>
        </p:nvSpPr>
        <p:spPr>
          <a:xfrm>
            <a:off x="3200400" y="6019800"/>
            <a:ext cx="240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State of Self-Driving 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47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E8E0-79C4-664B-96B3-918EA913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Connected Factory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6150DD-E321-A34F-8131-0AA5E5554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858611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00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E8E0-79C4-664B-96B3-918EA913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Connected Factory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53F1C-5BFC-0F42-8D7C-96CF0CD52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product and service introductions faster</a:t>
            </a:r>
          </a:p>
          <a:p>
            <a:r>
              <a:rPr lang="en-US" dirty="0"/>
              <a:t>Increasing production, quality, uptime</a:t>
            </a:r>
          </a:p>
          <a:p>
            <a:r>
              <a:rPr lang="en-US" dirty="0"/>
              <a:t>Mitigating unplanned downtime</a:t>
            </a:r>
          </a:p>
          <a:p>
            <a:r>
              <a:rPr lang="en-US" dirty="0"/>
              <a:t>Protecting from cyber threats</a:t>
            </a:r>
          </a:p>
          <a:p>
            <a:r>
              <a:rPr lang="en-US" dirty="0"/>
              <a:t>Worker productivity and safety</a:t>
            </a:r>
          </a:p>
        </p:txBody>
      </p:sp>
    </p:spTree>
    <p:extLst>
      <p:ext uri="{BB962C8B-B14F-4D97-AF65-F5344CB8AC3E}">
        <p14:creationId xmlns:p14="http://schemas.microsoft.com/office/powerpoint/2010/main" val="2685029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6F18-3DE9-0B47-8876-AA33066C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Smart &amp; Connected Buildings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734E1-C8AA-E24B-8879-BA9DB7C3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Energy management</a:t>
            </a:r>
          </a:p>
          <a:p>
            <a:r>
              <a:rPr lang="en-US" dirty="0"/>
              <a:t>Lighting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HVAC</a:t>
            </a:r>
          </a:p>
          <a:p>
            <a:r>
              <a:rPr lang="en-US" dirty="0"/>
              <a:t>Building automation</a:t>
            </a:r>
          </a:p>
          <a:p>
            <a:r>
              <a:rPr lang="en-US" dirty="0"/>
              <a:t>Smart spaces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37FFA-5A2C-E64F-A261-9DD36D00A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209800"/>
            <a:ext cx="44704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Items -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Occasional assignments before lectures</a:t>
            </a:r>
          </a:p>
          <a:p>
            <a:r>
              <a:rPr lang="en-US" dirty="0"/>
              <a:t>Questions, discussions, etc. encouraged</a:t>
            </a:r>
          </a:p>
          <a:p>
            <a:r>
              <a:rPr lang="en-US" dirty="0"/>
              <a:t>One midterm exam (~ 20 minutes)</a:t>
            </a:r>
          </a:p>
          <a:p>
            <a:r>
              <a:rPr lang="en-US" dirty="0"/>
              <a:t>One final exam (35-40 minutes)</a:t>
            </a:r>
          </a:p>
          <a:p>
            <a:r>
              <a:rPr lang="en-US" dirty="0"/>
              <a:t>Five lab reports (~weekly); summarizing lab work done that week</a:t>
            </a:r>
          </a:p>
        </p:txBody>
      </p:sp>
    </p:spTree>
    <p:extLst>
      <p:ext uri="{BB962C8B-B14F-4D97-AF65-F5344CB8AC3E}">
        <p14:creationId xmlns:p14="http://schemas.microsoft.com/office/powerpoint/2010/main" val="2503880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6DE18-847C-3D43-9913-9B37C422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Smart </a:t>
            </a:r>
            <a:r>
              <a:rPr lang="de-DE" dirty="0" err="1"/>
              <a:t>Creatures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CD96A-BE33-1B47-8756-6312D857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2600"/>
            <a:ext cx="76708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3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6C48A-DBB0-644C-BC6A-B55CA9F4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Smart Creatures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19DC-988E-2146-9102-2EF18FD60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IoT-Enabled Roach, NC State University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8116B-32CA-4C41-9E8F-DA944DEFE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2743200"/>
            <a:ext cx="5562600" cy="31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85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93CF9-7926-9B44-8285-605DD195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Fight Poverty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C6C69-F85D-544F-9381-15388D01C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Try to get more shoppers from Warden Road to Dharavi in Mumbai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7436BE-BE8B-A84C-885D-DB8A9F704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514600"/>
            <a:ext cx="4800600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05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3D07F-7428-5E47-B573-FD442380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Smart Grid</a:t>
            </a:r>
          </a:p>
        </p:txBody>
      </p:sp>
      <p:pic>
        <p:nvPicPr>
          <p:cNvPr id="4" name="Picture 2" descr="http://2.bp.blogspot.com/-2_ho1aU66vQ/TyKPMdbsiCI/AAAAAAAAABQ/j_-9oShHIgY/s640/smartgrid.jpg">
            <a:hlinkClick r:id="rId3"/>
            <a:extLst>
              <a:ext uri="{FF2B5EF4-FFF2-40B4-BE49-F238E27FC236}">
                <a16:creationId xmlns:a16="http://schemas.microsoft.com/office/drawing/2014/main" id="{C0BE67C8-A86B-774D-91B3-E118B5AE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33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328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5C122-7CFC-9240-9F1F-9FA8690A5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Smart Homes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6538C-B3E3-DE4C-9D2A-EE1EE85EA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371600"/>
            <a:ext cx="7620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76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7E08B-697C-954C-8F48-BFF3809F3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Smart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92E80-2E63-F440-BF91-A95425D2D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Tunable light, 16 million colors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Activated by smartphone or over Zigbee wireless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Can serve as alarm clock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Can synch colors to movies or possibly music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1AE6357-88C7-8042-8748-65C8830C5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421596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1A1900-7D45-0146-BC93-0B73F943A8B4}"/>
              </a:ext>
            </a:extLst>
          </p:cNvPr>
          <p:cNvSpPr txBox="1">
            <a:spLocks/>
          </p:cNvSpPr>
          <p:nvPr/>
        </p:nvSpPr>
        <p:spPr bwMode="auto">
          <a:xfrm>
            <a:off x="4927991" y="4383496"/>
            <a:ext cx="4197424" cy="135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§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rgbClr val="008000"/>
                </a:solidFill>
              </a:rPr>
              <a:t>Philips never anticipated the demand - sold out in 3 months at Apple stores!</a:t>
            </a:r>
          </a:p>
        </p:txBody>
      </p:sp>
    </p:spTree>
    <p:extLst>
      <p:ext uri="{BB962C8B-B14F-4D97-AF65-F5344CB8AC3E}">
        <p14:creationId xmlns:p14="http://schemas.microsoft.com/office/powerpoint/2010/main" val="150059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6573E-787B-7E40-B256-98F406161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Wi-Fi Connected Goal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FFFED-3ACF-E942-A1C6-43C03583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In-Home Automatic Hockey Goal Light (Budweiser)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E2505C7-5AF7-5E4B-9123-C8C266FB5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359486"/>
            <a:ext cx="604867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0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BC83-3C74-3A4C-8FDD-CC701D18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Smart Corks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4CAAC-EB4F-4449-9486-CFA626A41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SmartCorq</a:t>
            </a:r>
            <a:r>
              <a:rPr lang="en-US" b="1" dirty="0"/>
              <a:t>:</a:t>
            </a:r>
            <a:r>
              <a:rPr lang="en-US" dirty="0"/>
              <a:t> allows wine producers and consumers to have greater assurance of the quality and provenance of each bottle of wine</a:t>
            </a:r>
          </a:p>
          <a:p>
            <a:r>
              <a:rPr lang="en-US" dirty="0"/>
              <a:t>Bottling date</a:t>
            </a:r>
          </a:p>
          <a:p>
            <a:r>
              <a:rPr lang="en-US" dirty="0"/>
              <a:t>Grape type</a:t>
            </a:r>
          </a:p>
          <a:p>
            <a:r>
              <a:rPr lang="en-US" dirty="0"/>
              <a:t>Alcohol percentage</a:t>
            </a:r>
          </a:p>
          <a:p>
            <a:r>
              <a:rPr lang="en-US" dirty="0"/>
              <a:t>and more…</a:t>
            </a:r>
          </a:p>
        </p:txBody>
      </p:sp>
      <p:pic>
        <p:nvPicPr>
          <p:cNvPr id="4" name="Picture 5" descr="http://www.rfidjournal.com/ezimagecatalogue/catalogue/variations/2893-400x500.jpg">
            <a:hlinkClick r:id="rId2"/>
            <a:extLst>
              <a:ext uri="{FF2B5EF4-FFF2-40B4-BE49-F238E27FC236}">
                <a16:creationId xmlns:a16="http://schemas.microsoft.com/office/drawing/2014/main" id="{202F5657-F01F-1C40-A9B1-F9651A9A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71800"/>
            <a:ext cx="2806229" cy="37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80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14159-2561-5A4C-937D-11AA1DE48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Smarts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63F2-4252-3A4F-B8E1-D2E0F8CAD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Smart bathroom cabinet for medicine</a:t>
            </a:r>
          </a:p>
          <a:p>
            <a:r>
              <a:rPr lang="en-US" dirty="0"/>
              <a:t>Smart refrigerator </a:t>
            </a:r>
          </a:p>
          <a:p>
            <a:r>
              <a:rPr lang="en-US" dirty="0"/>
              <a:t>Smart toilet</a:t>
            </a:r>
          </a:p>
          <a:p>
            <a:r>
              <a:rPr lang="en-US" dirty="0"/>
              <a:t>Smart history (in museums)</a:t>
            </a:r>
          </a:p>
          <a:p>
            <a:r>
              <a:rPr lang="en-US" dirty="0"/>
              <a:t>Smart health (sensors in running shoes)</a:t>
            </a:r>
          </a:p>
          <a:p>
            <a:r>
              <a:rPr lang="en-US" dirty="0"/>
              <a:t>Smart buying (beacons)</a:t>
            </a:r>
          </a:p>
          <a:p>
            <a:r>
              <a:rPr lang="en-US" dirty="0"/>
              <a:t>Smart shirt (seal wounds)</a:t>
            </a:r>
          </a:p>
          <a:p>
            <a:r>
              <a:rPr lang="en-US" dirty="0"/>
              <a:t>Smart helmet (detect concussion)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25574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Enablers: Portability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Reducing the size of hardware to enable the creation of computers that could be physically moved around relatively easily</a:t>
            </a:r>
          </a:p>
          <a:p>
            <a:endParaRPr lang="en-US" dirty="0"/>
          </a:p>
        </p:txBody>
      </p:sp>
      <p:pic>
        <p:nvPicPr>
          <p:cNvPr id="4" name="Picture 3" descr="pic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7933"/>
            <a:ext cx="4186172" cy="2459467"/>
          </a:xfrm>
          <a:prstGeom prst="rect">
            <a:avLst/>
          </a:prstGeom>
        </p:spPr>
      </p:pic>
      <p:pic>
        <p:nvPicPr>
          <p:cNvPr id="5" name="Picture 4" descr="pic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342" y="3407933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Items -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Multiple lab exercises</a:t>
            </a:r>
          </a:p>
          <a:p>
            <a:r>
              <a:rPr lang="en-US" dirty="0"/>
              <a:t>Start in class, complete on your own</a:t>
            </a:r>
          </a:p>
          <a:p>
            <a:r>
              <a:rPr lang="en-US" dirty="0"/>
              <a:t>Teamwork encouraged!</a:t>
            </a:r>
          </a:p>
          <a:p>
            <a:r>
              <a:rPr lang="en-US" dirty="0"/>
              <a:t>But everybody needs to develop their own code and submit a weekly lab report (due Friday midnight via Sakai)</a:t>
            </a:r>
          </a:p>
          <a:p>
            <a:pPr lvl="1"/>
            <a:r>
              <a:rPr lang="en-US" dirty="0"/>
              <a:t>Website: schedule, handouts, assignments, etc.</a:t>
            </a:r>
          </a:p>
          <a:p>
            <a:pPr lvl="1"/>
            <a:r>
              <a:rPr lang="en-US" dirty="0"/>
              <a:t>Sakai: deliverables, scores, etc.</a:t>
            </a:r>
          </a:p>
          <a:p>
            <a:pPr lvl="1"/>
            <a:r>
              <a:rPr lang="en-US" dirty="0"/>
              <a:t>Piazza: collaboration &amp; discussions</a:t>
            </a:r>
          </a:p>
          <a:p>
            <a:r>
              <a:rPr lang="en-US" dirty="0"/>
              <a:t>Limited hardware components; sharing will be required</a:t>
            </a:r>
          </a:p>
        </p:txBody>
      </p:sp>
    </p:spTree>
    <p:extLst>
      <p:ext uri="{BB962C8B-B14F-4D97-AF65-F5344CB8AC3E}">
        <p14:creationId xmlns:p14="http://schemas.microsoft.com/office/powerpoint/2010/main" val="2876202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Enablers: Miniaturization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new and significantly smaller mobile form factors that allowed the use of personal mobile devices while on the move</a:t>
            </a:r>
          </a:p>
          <a:p>
            <a:endParaRPr lang="en-US" dirty="0"/>
          </a:p>
        </p:txBody>
      </p:sp>
      <p:pic>
        <p:nvPicPr>
          <p:cNvPr id="4" name="Picture 3" descr="pic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81" y="3394822"/>
            <a:ext cx="6273114" cy="219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9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1129A-8BDF-9442-BA62-3076B4393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Enablers: Low Power and Low Heat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0AA6A-809F-844A-8D26-B255C9E09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power architectures</a:t>
            </a:r>
          </a:p>
          <a:p>
            <a:r>
              <a:rPr lang="en-US" dirty="0"/>
              <a:t>Low power radios</a:t>
            </a:r>
          </a:p>
          <a:p>
            <a:r>
              <a:rPr lang="en-US" dirty="0"/>
              <a:t>Sleep modes</a:t>
            </a:r>
          </a:p>
          <a:p>
            <a:r>
              <a:rPr lang="en-US" dirty="0"/>
              <a:t>Energy harvesting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4EEB4-78F7-5E42-967E-5C7CF22A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2089"/>
            <a:ext cx="373318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1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Enablers: Connectivity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Developing devices and applications that allowed users to be online and communicate via wireless data networks while on the move </a:t>
            </a:r>
          </a:p>
          <a:p>
            <a:endParaRPr lang="en-US" dirty="0"/>
          </a:p>
        </p:txBody>
      </p:sp>
      <p:pic>
        <p:nvPicPr>
          <p:cNvPr id="4" name="Picture 3" descr="pic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20" y="3460930"/>
            <a:ext cx="2821416" cy="2821416"/>
          </a:xfrm>
          <a:prstGeom prst="rect">
            <a:avLst/>
          </a:prstGeom>
        </p:spPr>
      </p:pic>
      <p:pic>
        <p:nvPicPr>
          <p:cNvPr id="5" name="Picture 4" descr="pic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18" y="3013826"/>
            <a:ext cx="2942332" cy="2119399"/>
          </a:xfrm>
          <a:prstGeom prst="rect">
            <a:avLst/>
          </a:prstGeom>
        </p:spPr>
      </p:pic>
      <p:pic>
        <p:nvPicPr>
          <p:cNvPr id="6" name="Picture 5" descr="pic7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92" y="3953389"/>
            <a:ext cx="1916580" cy="1916580"/>
          </a:xfrm>
          <a:prstGeom prst="rect">
            <a:avLst/>
          </a:prstGeom>
        </p:spPr>
      </p:pic>
      <p:pic>
        <p:nvPicPr>
          <p:cNvPr id="7" name="Picture 6" descr="pic8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93" y="5296446"/>
            <a:ext cx="2496557" cy="14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3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Enablers: Convergence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Integrating emerging types of digital mobile devices, such as Personal Digital Assistants (PDAs), mobile phones, music players, cameras, games, etc., into hybrid devices</a:t>
            </a:r>
          </a:p>
          <a:p>
            <a:endParaRPr lang="en-US" dirty="0"/>
          </a:p>
        </p:txBody>
      </p:sp>
      <p:pic>
        <p:nvPicPr>
          <p:cNvPr id="4" name="Picture 3" descr="pic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352800"/>
            <a:ext cx="3292776" cy="318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9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Enablers: Divergence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Opposite approach to interaction design by promoting information appliances with specialized functionality rather than generalized ones</a:t>
            </a:r>
          </a:p>
        </p:txBody>
      </p:sp>
      <p:pic>
        <p:nvPicPr>
          <p:cNvPr id="4" name="Picture 3" descr="pic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7" y="3784422"/>
            <a:ext cx="3386132" cy="2009105"/>
          </a:xfrm>
          <a:prstGeom prst="rect">
            <a:avLst/>
          </a:prstGeom>
        </p:spPr>
      </p:pic>
      <p:pic>
        <p:nvPicPr>
          <p:cNvPr id="5" name="Picture 4" descr="pic1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9" y="3276600"/>
            <a:ext cx="1673385" cy="1299334"/>
          </a:xfrm>
          <a:prstGeom prst="rect">
            <a:avLst/>
          </a:prstGeom>
        </p:spPr>
      </p:pic>
      <p:pic>
        <p:nvPicPr>
          <p:cNvPr id="6" name="Picture 5" descr="pic1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83" y="5107638"/>
            <a:ext cx="1371778" cy="1371778"/>
          </a:xfrm>
          <a:prstGeom prst="rect">
            <a:avLst/>
          </a:prstGeom>
        </p:spPr>
      </p:pic>
      <p:pic>
        <p:nvPicPr>
          <p:cNvPr id="7" name="Picture 6" descr="pic14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05" y="3847279"/>
            <a:ext cx="1794695" cy="18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0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Enablers: Ecosystems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emerging wave of </a:t>
            </a:r>
            <a:r>
              <a:rPr lang="en-US" i="1" dirty="0"/>
              <a:t>digital ecosystems</a:t>
            </a:r>
            <a:r>
              <a:rPr lang="en-US" dirty="0"/>
              <a:t> is about the larger wholes of pervasive and interrelated technologies that interactive mobile systems are increasingly becoming a part of</a:t>
            </a:r>
          </a:p>
        </p:txBody>
      </p:sp>
      <p:pic>
        <p:nvPicPr>
          <p:cNvPr id="4" name="Picture 3" descr="pic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38" y="4039305"/>
            <a:ext cx="4741577" cy="20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Smartphone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Portability: carry it anywhere you want</a:t>
            </a:r>
          </a:p>
          <a:p>
            <a:r>
              <a:rPr lang="en-US" dirty="0"/>
              <a:t>Miniaturization: make it possible to build device to fit in your pocket</a:t>
            </a:r>
          </a:p>
          <a:p>
            <a:r>
              <a:rPr lang="en-US" dirty="0"/>
              <a:t>Connectivity: Wi-Fi, LTE/4G, cellular, Bluetooth</a:t>
            </a:r>
          </a:p>
          <a:p>
            <a:r>
              <a:rPr lang="en-US" dirty="0"/>
              <a:t>Convergence: phone, camera, gaming device, movie streaming, music player,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Digital Ecosystem: cloud, social networks, software development kits, app stores, big data, standardization …</a:t>
            </a:r>
          </a:p>
        </p:txBody>
      </p:sp>
    </p:spTree>
    <p:extLst>
      <p:ext uri="{BB962C8B-B14F-4D97-AF65-F5344CB8AC3E}">
        <p14:creationId xmlns:p14="http://schemas.microsoft.com/office/powerpoint/2010/main" val="3974650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5F6B-29E1-0D40-9306-CCED6DDA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IoT</a:t>
            </a:r>
            <a:r>
              <a:rPr lang="en-US" dirty="0"/>
              <a:t> Issues &amp; Challenges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04F89-9D11-384C-9ECD-FA8EAA32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46" y="1425114"/>
            <a:ext cx="8339254" cy="540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80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Coke Commercial</a:t>
            </a:r>
          </a:p>
        </p:txBody>
      </p:sp>
      <p:pic>
        <p:nvPicPr>
          <p:cNvPr id="4" name="cok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47800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357782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to Commercial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Perspective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33CC"/>
                </a:solidFill>
              </a:rPr>
              <a:t>“Coke commercial about security cameras was so cool. Let's look at the world a little differently. Going to drink a coke in honor.”</a:t>
            </a:r>
          </a:p>
          <a:p>
            <a:r>
              <a:rPr lang="en-US" dirty="0"/>
              <a:t>Another Perspective</a:t>
            </a:r>
          </a:p>
          <a:p>
            <a:pPr marL="457200" indent="0">
              <a:buNone/>
            </a:pPr>
            <a:r>
              <a:rPr lang="en-US" sz="2400" dirty="0">
                <a:solidFill>
                  <a:srgbClr val="990033"/>
                </a:solidFill>
              </a:rPr>
              <a:t>“Ad full of hidden security-cam moments: Coke proudly proclaims itself official soft drink of the security state.”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78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F823-AFED-F14E-BABB-022919A9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Internet-of-Things?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FB0AB-0F35-0443-AA77-E017A45CD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52" y="2133600"/>
            <a:ext cx="6055696" cy="38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945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E4185-52F8-B14F-A0B9-A0F17B56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803" y="1905000"/>
            <a:ext cx="3974193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58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3520-5613-634F-87E0-DD917F9D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My Fridge Do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5B640-AE4B-AA4B-892E-88D655DDE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leaving the home (sense user)</a:t>
            </a:r>
          </a:p>
          <a:p>
            <a:r>
              <a:rPr lang="en-US" dirty="0"/>
              <a:t>There’s no milk in fridge (sense object)</a:t>
            </a:r>
          </a:p>
          <a:p>
            <a:r>
              <a:rPr lang="en-US" dirty="0"/>
              <a:t>Use this information to make a decision (process)</a:t>
            </a:r>
          </a:p>
          <a:p>
            <a:r>
              <a:rPr lang="en-US" dirty="0"/>
              <a:t>Inform user of decision (communicate)</a:t>
            </a:r>
          </a:p>
        </p:txBody>
      </p:sp>
    </p:spTree>
    <p:extLst>
      <p:ext uri="{BB962C8B-B14F-4D97-AF65-F5344CB8AC3E}">
        <p14:creationId xmlns:p14="http://schemas.microsoft.com/office/powerpoint/2010/main" val="2705335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3520-5613-634F-87E0-DD917F9D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Does My Fridge Do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5B640-AE4B-AA4B-892E-88D655DDE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You are leaving the home (sense user)</a:t>
            </a:r>
          </a:p>
          <a:p>
            <a:pPr lvl="1"/>
            <a:r>
              <a:rPr lang="en-US" dirty="0"/>
              <a:t>What type of sensor?</a:t>
            </a:r>
          </a:p>
          <a:p>
            <a:pPr lvl="1"/>
            <a:r>
              <a:rPr lang="en-US" dirty="0"/>
              <a:t>Distinguish between parent and child</a:t>
            </a:r>
          </a:p>
          <a:p>
            <a:pPr lvl="1"/>
            <a:r>
              <a:rPr lang="en-US" dirty="0"/>
              <a:t>Identify reason for leaving home</a:t>
            </a:r>
          </a:p>
          <a:p>
            <a:pPr lvl="1"/>
            <a:r>
              <a:rPr lang="en-US" dirty="0"/>
              <a:t>Identify other contexts (e.g., store hours)</a:t>
            </a:r>
          </a:p>
          <a:p>
            <a:r>
              <a:rPr lang="en-US" dirty="0"/>
              <a:t>There’s no milk in fridge (sense object)</a:t>
            </a:r>
          </a:p>
          <a:p>
            <a:r>
              <a:rPr lang="en-US" dirty="0"/>
              <a:t>Use this information to make a decision (process)</a:t>
            </a:r>
          </a:p>
          <a:p>
            <a:r>
              <a:rPr lang="en-US" dirty="0"/>
              <a:t>Inform user of decision (notify)</a:t>
            </a:r>
          </a:p>
        </p:txBody>
      </p:sp>
    </p:spTree>
    <p:extLst>
      <p:ext uri="{BB962C8B-B14F-4D97-AF65-F5344CB8AC3E}">
        <p14:creationId xmlns:p14="http://schemas.microsoft.com/office/powerpoint/2010/main" val="57988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3520-5613-634F-87E0-DD917F9D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My Fridge Do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5B640-AE4B-AA4B-892E-88D655DDE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leaving the home (sense user)</a:t>
            </a:r>
          </a:p>
          <a:p>
            <a:r>
              <a:rPr lang="en-US" b="1" dirty="0"/>
              <a:t>There’s no milk in fridge (sense object)</a:t>
            </a:r>
          </a:p>
          <a:p>
            <a:pPr lvl="1"/>
            <a:r>
              <a:rPr lang="en-US" dirty="0"/>
              <a:t>What type of sensor?</a:t>
            </a:r>
          </a:p>
          <a:p>
            <a:pPr lvl="1"/>
            <a:r>
              <a:rPr lang="en-US" dirty="0"/>
              <a:t>Is milk needed?</a:t>
            </a:r>
          </a:p>
          <a:p>
            <a:pPr lvl="1"/>
            <a:r>
              <a:rPr lang="en-US" dirty="0"/>
              <a:t>No milk or “little” milk? (prediction)</a:t>
            </a:r>
          </a:p>
          <a:p>
            <a:r>
              <a:rPr lang="en-US" dirty="0"/>
              <a:t>Use this information to make a decision (process)</a:t>
            </a:r>
          </a:p>
          <a:p>
            <a:r>
              <a:rPr lang="en-US" dirty="0"/>
              <a:t>Inform user of decision (notify)</a:t>
            </a:r>
          </a:p>
        </p:txBody>
      </p:sp>
    </p:spTree>
    <p:extLst>
      <p:ext uri="{BB962C8B-B14F-4D97-AF65-F5344CB8AC3E}">
        <p14:creationId xmlns:p14="http://schemas.microsoft.com/office/powerpoint/2010/main" val="1964412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3520-5613-634F-87E0-DD917F9D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My Fridge Do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5B640-AE4B-AA4B-892E-88D655DDE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leaving the home (sense user)</a:t>
            </a:r>
          </a:p>
          <a:p>
            <a:r>
              <a:rPr lang="en-US" dirty="0"/>
              <a:t>There’s no milk in fridge (sense object)</a:t>
            </a:r>
          </a:p>
          <a:p>
            <a:r>
              <a:rPr lang="en-US" b="1" dirty="0"/>
              <a:t>Use this information to make a decision (process)</a:t>
            </a:r>
          </a:p>
          <a:p>
            <a:pPr lvl="1"/>
            <a:r>
              <a:rPr lang="en-US" dirty="0"/>
              <a:t>Where is processor?</a:t>
            </a:r>
          </a:p>
          <a:p>
            <a:pPr lvl="1"/>
            <a:r>
              <a:rPr lang="en-US" dirty="0"/>
              <a:t>What are the rules?</a:t>
            </a:r>
          </a:p>
          <a:p>
            <a:pPr lvl="1"/>
            <a:r>
              <a:rPr lang="en-US" dirty="0"/>
              <a:t>Fixed rules versus dynamic rules (learning)</a:t>
            </a:r>
          </a:p>
          <a:p>
            <a:r>
              <a:rPr lang="en-US" dirty="0"/>
              <a:t>Inform user of decision (notify)</a:t>
            </a:r>
          </a:p>
        </p:txBody>
      </p:sp>
    </p:spTree>
    <p:extLst>
      <p:ext uri="{BB962C8B-B14F-4D97-AF65-F5344CB8AC3E}">
        <p14:creationId xmlns:p14="http://schemas.microsoft.com/office/powerpoint/2010/main" val="418941215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46248</TotalTime>
  <Words>1269</Words>
  <Application>Microsoft Macintosh PowerPoint</Application>
  <PresentationFormat>On-screen Show (4:3)</PresentationFormat>
  <Paragraphs>205</Paragraphs>
  <Slides>50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Arial Bold</vt:lpstr>
      <vt:lpstr>Calibri</vt:lpstr>
      <vt:lpstr>Georgia</vt:lpstr>
      <vt:lpstr>Wingdings</vt:lpstr>
      <vt:lpstr>Template_4</vt:lpstr>
      <vt:lpstr>Internet-of-Things (IoT)</vt:lpstr>
      <vt:lpstr>Course Overview</vt:lpstr>
      <vt:lpstr>Administrative Items - Lectures</vt:lpstr>
      <vt:lpstr>Administrative Items - Lab</vt:lpstr>
      <vt:lpstr>What is the Internet-of-Things?</vt:lpstr>
      <vt:lpstr>How Does My Fridge Do That?</vt:lpstr>
      <vt:lpstr>How Does My Fridge Do That?</vt:lpstr>
      <vt:lpstr>How Does My Fridge Do That?</vt:lpstr>
      <vt:lpstr>How Does My Fridge Do That?</vt:lpstr>
      <vt:lpstr>How Does My Fridge Do That?</vt:lpstr>
      <vt:lpstr>Internet-of-Things (IoT)</vt:lpstr>
      <vt:lpstr>Internet-of-Things (IoT)</vt:lpstr>
      <vt:lpstr>Related Areas/Terminology</vt:lpstr>
      <vt:lpstr>Related Areas</vt:lpstr>
      <vt:lpstr>“Internet-of-Things”</vt:lpstr>
      <vt:lpstr>Internet-of-Things Vision &amp; Growth</vt:lpstr>
      <vt:lpstr>Internet-of-Things Vision &amp; Growth</vt:lpstr>
      <vt:lpstr>Internet-of-Things Vision &amp; Growth</vt:lpstr>
      <vt:lpstr>Internet-of-Things Vision &amp; Growth</vt:lpstr>
      <vt:lpstr>Internet-of-Things Vision &amp; Growth</vt:lpstr>
      <vt:lpstr>Cisco Commercial</vt:lpstr>
      <vt:lpstr>Augment Existing Things</vt:lpstr>
      <vt:lpstr>Augmenting Life With New Things</vt:lpstr>
      <vt:lpstr>Example: Connected Roadways</vt:lpstr>
      <vt:lpstr>Example: Connected Roadways</vt:lpstr>
      <vt:lpstr>Example: Connected Roadways</vt:lpstr>
      <vt:lpstr>Example: Connected Factory</vt:lpstr>
      <vt:lpstr>Example: Connected Factory</vt:lpstr>
      <vt:lpstr>Example: Smart &amp; Connected Buildings</vt:lpstr>
      <vt:lpstr>Example: Smart Creatures</vt:lpstr>
      <vt:lpstr>Example: Smart Creatures</vt:lpstr>
      <vt:lpstr>Example: Fight Poverty</vt:lpstr>
      <vt:lpstr>Example: Smart Grid</vt:lpstr>
      <vt:lpstr>Example: Smart Homes</vt:lpstr>
      <vt:lpstr>Example: Smart Lighting</vt:lpstr>
      <vt:lpstr>Example: Wi-Fi Connected Goal Light</vt:lpstr>
      <vt:lpstr>Example: Smart Corks</vt:lpstr>
      <vt:lpstr>More Smarts</vt:lpstr>
      <vt:lpstr>Enablers: Portability</vt:lpstr>
      <vt:lpstr>Enablers: Miniaturization</vt:lpstr>
      <vt:lpstr>Enablers: Low Power and Low Heat</vt:lpstr>
      <vt:lpstr>Enablers: Connectivity</vt:lpstr>
      <vt:lpstr>Enablers: Convergence</vt:lpstr>
      <vt:lpstr>Enablers: Divergence</vt:lpstr>
      <vt:lpstr>Enablers: Ecosystems</vt:lpstr>
      <vt:lpstr>Example: Smartphone</vt:lpstr>
      <vt:lpstr>IoT Issues &amp; Challenges</vt:lpstr>
      <vt:lpstr>Coke Commercial</vt:lpstr>
      <vt:lpstr>Reaction to Commercial</vt:lpstr>
      <vt:lpstr>BREAK</vt:lpstr>
    </vt:vector>
  </TitlesOfParts>
  <Company>Notre Dame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</dc:title>
  <dc:creator>EastMac</dc:creator>
  <cp:lastModifiedBy>Christian Poellabauer</cp:lastModifiedBy>
  <cp:revision>729</cp:revision>
  <cp:lastPrinted>2017-04-02T21:34:12Z</cp:lastPrinted>
  <dcterms:created xsi:type="dcterms:W3CDTF">2011-06-14T19:03:06Z</dcterms:created>
  <dcterms:modified xsi:type="dcterms:W3CDTF">2018-05-28T19:35:18Z</dcterms:modified>
</cp:coreProperties>
</file>