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544" r:id="rId2"/>
    <p:sldId id="706" r:id="rId3"/>
    <p:sldId id="707" r:id="rId4"/>
    <p:sldId id="759" r:id="rId5"/>
    <p:sldId id="784" r:id="rId6"/>
    <p:sldId id="785" r:id="rId7"/>
    <p:sldId id="788" r:id="rId8"/>
    <p:sldId id="708" r:id="rId9"/>
    <p:sldId id="751" r:id="rId10"/>
    <p:sldId id="729" r:id="rId11"/>
    <p:sldId id="771" r:id="rId12"/>
    <p:sldId id="772" r:id="rId13"/>
    <p:sldId id="792" r:id="rId14"/>
    <p:sldId id="709" r:id="rId15"/>
    <p:sldId id="710" r:id="rId16"/>
    <p:sldId id="711" r:id="rId17"/>
    <p:sldId id="712" r:id="rId18"/>
    <p:sldId id="713" r:id="rId19"/>
    <p:sldId id="714" r:id="rId20"/>
    <p:sldId id="715" r:id="rId21"/>
    <p:sldId id="716" r:id="rId22"/>
    <p:sldId id="717" r:id="rId23"/>
    <p:sldId id="718" r:id="rId24"/>
    <p:sldId id="719" r:id="rId25"/>
    <p:sldId id="720" r:id="rId26"/>
    <p:sldId id="721" r:id="rId27"/>
    <p:sldId id="722" r:id="rId28"/>
    <p:sldId id="723" r:id="rId29"/>
    <p:sldId id="724" r:id="rId30"/>
    <p:sldId id="618" r:id="rId31"/>
    <p:sldId id="789" r:id="rId32"/>
    <p:sldId id="790" r:id="rId33"/>
    <p:sldId id="791" r:id="rId34"/>
    <p:sldId id="794" r:id="rId35"/>
    <p:sldId id="79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21E4A"/>
    <a:srgbClr val="348ACC"/>
    <a:srgbClr val="A37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81410" autoAdjust="0"/>
  </p:normalViewPr>
  <p:slideViewPr>
    <p:cSldViewPr snapToObjects="1">
      <p:cViewPr varScale="1">
        <p:scale>
          <a:sx n="51" d="100"/>
          <a:sy n="51" d="100"/>
        </p:scale>
        <p:origin x="12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680012-5AD7-6D43-A89E-F5CDECF11593}" type="datetimeFigureOut">
              <a:rPr lang="en-US" smtClean="0"/>
              <a:t>5/28/18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7277EC-A3DB-B94A-B677-DBB4EA0F01DA}" type="slidenum">
              <a:rPr lang="en-US" smtClean="0"/>
              <a:t>‹#›</a:t>
            </a:fld>
            <a:endParaRPr lang="en-US"/>
          </a:p>
        </p:txBody>
      </p:sp>
    </p:spTree>
    <p:extLst>
      <p:ext uri="{BB962C8B-B14F-4D97-AF65-F5344CB8AC3E}">
        <p14:creationId xmlns:p14="http://schemas.microsoft.com/office/powerpoint/2010/main" val="337375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D2814CF5-BD37-494E-BB7F-25AE6BC5F1A6}" type="datetimeFigureOut">
              <a:rPr lang="en-US" smtClean="0"/>
              <a:t>5/28/18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8DC5D541-A772-E84E-B5D8-BC95337E8085}" type="slidenum">
              <a:rPr lang="en-US" smtClean="0"/>
              <a:t>‹#›</a:t>
            </a:fld>
            <a:endParaRPr lang="en-US"/>
          </a:p>
        </p:txBody>
      </p:sp>
    </p:spTree>
    <p:extLst>
      <p:ext uri="{BB962C8B-B14F-4D97-AF65-F5344CB8AC3E}">
        <p14:creationId xmlns:p14="http://schemas.microsoft.com/office/powerpoint/2010/main" val="2972060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7467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97709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09831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97162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44067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07164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2351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01275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08912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01310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02393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0468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2B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180AAE-3EC6-E04F-AED7-1C36A4FDAF0D}" type="datetimeFigureOut">
              <a:rPr lang="en-US" smtClean="0"/>
              <a:pPr/>
              <a:t>5/28/18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80AAE-3EC6-E04F-AED7-1C36A4FDAF0D}" type="datetimeFigureOut">
              <a:rPr lang="en-US" smtClean="0"/>
              <a:pPr/>
              <a:t>5/28/18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0"/>
            <a:ext cx="7772400" cy="22098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309813"/>
            <a:ext cx="7772400" cy="1500187"/>
          </a:xfrm>
        </p:spPr>
        <p:txBody>
          <a:bodyPr anchor="b"/>
          <a:lstStyle>
            <a:lvl1pPr marL="0" indent="0">
              <a:buNone/>
              <a:defRPr sz="2000">
                <a:solidFill>
                  <a:srgbClr val="002B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2313" y="6356350"/>
            <a:ext cx="2133600" cy="365125"/>
          </a:xfrm>
        </p:spPr>
        <p:txBody>
          <a:bodyPr/>
          <a:lstStyle/>
          <a:p>
            <a:fld id="{42180AAE-3EC6-E04F-AED7-1C36A4FDAF0D}" type="datetimeFigureOut">
              <a:rPr lang="en-US" smtClean="0"/>
              <a:pPr/>
              <a:t>5/28/18</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80AAE-3EC6-E04F-AED7-1C36A4FDAF0D}" type="datetimeFigureOut">
              <a:rPr lang="en-US" smtClean="0"/>
              <a:pPr/>
              <a:t>5/28/18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7" name="Slide Number Placeholder 6"/>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180AAE-3EC6-E04F-AED7-1C36A4FDAF0D}" type="datetimeFigureOut">
              <a:rPr lang="en-US" smtClean="0"/>
              <a:pPr/>
              <a:t>5/28/18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9" name="Slide Number Placeholder 8"/>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180AAE-3EC6-E04F-AED7-1C36A4FDAF0D}" type="datetimeFigureOut">
              <a:rPr lang="en-US" smtClean="0"/>
              <a:pPr/>
              <a:t>5/28/18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5" name="Slide Number Placeholder 4"/>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80AAE-3EC6-E04F-AED7-1C36A4FDAF0D}" type="datetimeFigureOut">
              <a:rPr lang="en-US" smtClean="0"/>
              <a:pPr/>
              <a:t>5/28/18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4" name="Slide Number Placeholder 3"/>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71600"/>
            <a:ext cx="5111750" cy="4754563"/>
          </a:xfrm>
        </p:spPr>
        <p:txBody>
          <a:bodyPr/>
          <a:lstStyle>
            <a:lvl1pPr>
              <a:defRPr sz="2800"/>
            </a:lvl1pPr>
            <a:lvl2pPr>
              <a:defRPr sz="2400"/>
            </a:lvl2pPr>
            <a:lvl3pPr>
              <a:defRPr sz="20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80AAE-3EC6-E04F-AED7-1C36A4FDAF0D}" type="datetimeFigureOut">
              <a:rPr lang="en-US" smtClean="0"/>
              <a:pPr/>
              <a:t>5/28/18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7" name="Slide Number Placeholder 6"/>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86400"/>
            <a:ext cx="5486400" cy="381000"/>
          </a:xfrm>
        </p:spPr>
        <p:txBody>
          <a:bodyPr anchor="b">
            <a:normAutofit/>
          </a:bodyPr>
          <a:lstStyle>
            <a:lvl1pPr algn="l">
              <a:defRPr sz="1600" b="1"/>
            </a:lvl1pPr>
          </a:lstStyle>
          <a:p>
            <a:r>
              <a:rPr lang="en-US"/>
              <a:t>Click to edit Master title style</a:t>
            </a:r>
            <a:endParaRPr lang="en-US" dirty="0"/>
          </a:p>
        </p:txBody>
      </p:sp>
      <p:sp>
        <p:nvSpPr>
          <p:cNvPr id="3" name="Picture Placeholder 2"/>
          <p:cNvSpPr>
            <a:spLocks noGrp="1"/>
          </p:cNvSpPr>
          <p:nvPr>
            <p:ph type="pic" idx="1"/>
          </p:nvPr>
        </p:nvSpPr>
        <p:spPr>
          <a:xfrm>
            <a:off x="1792288" y="1371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867400"/>
            <a:ext cx="5486400" cy="381000"/>
          </a:xfrm>
        </p:spPr>
        <p:txBody>
          <a:bodyPr>
            <a:normAutofit/>
          </a:bodyPr>
          <a:lstStyle>
            <a:lvl1pPr marL="0" indent="0">
              <a:buNone/>
              <a:defRPr sz="1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80AAE-3EC6-E04F-AED7-1C36A4FDAF0D}" type="datetimeFigureOut">
              <a:rPr lang="en-US" smtClean="0"/>
              <a:pPr/>
              <a:t>5/28/18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7" name="Slide Number Placeholder 6"/>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058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0" i="0">
                <a:solidFill>
                  <a:srgbClr val="002B5C"/>
                </a:solidFill>
                <a:latin typeface="Arial"/>
                <a:cs typeface="Arial"/>
              </a:defRPr>
            </a:lvl1pPr>
          </a:lstStyle>
          <a:p>
            <a:fld id="{42180AAE-3EC6-E04F-AED7-1C36A4FDAF0D}" type="datetimeFigureOut">
              <a:rPr lang="en-US" smtClean="0"/>
              <a:pPr/>
              <a:t>5/28/18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rgbClr val="002B5C"/>
                </a:solidFill>
                <a:latin typeface="Arial"/>
                <a:cs typeface="Arial"/>
              </a:defRPr>
            </a:lvl1pPr>
          </a:lstStyle>
          <a:p>
            <a:fld id="{3BB6BF2F-1907-9045-956D-09045D16B3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1" latinLnBrk="0" hangingPunct="1">
        <a:spcBef>
          <a:spcPct val="0"/>
        </a:spcBef>
        <a:buNone/>
        <a:defRPr sz="4000" b="0" i="0" kern="1200">
          <a:solidFill>
            <a:srgbClr val="002B5C"/>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2800" b="0" i="0" kern="1200">
          <a:solidFill>
            <a:srgbClr val="002B5C"/>
          </a:solidFill>
          <a:latin typeface="Georgia"/>
          <a:ea typeface="+mn-ea"/>
          <a:cs typeface="Georgia"/>
        </a:defRPr>
      </a:lvl1pPr>
      <a:lvl2pPr marL="742950" indent="-285750" algn="l" defTabSz="457200" rtl="0" eaLnBrk="1" latinLnBrk="0" hangingPunct="1">
        <a:spcBef>
          <a:spcPct val="20000"/>
        </a:spcBef>
        <a:buFont typeface="Arial"/>
        <a:buChar char="–"/>
        <a:defRPr sz="2400" b="0" i="0" kern="1200">
          <a:solidFill>
            <a:srgbClr val="002B5C"/>
          </a:solidFill>
          <a:latin typeface="Georgia"/>
          <a:ea typeface="+mn-ea"/>
          <a:cs typeface="Georgia"/>
        </a:defRPr>
      </a:lvl2pPr>
      <a:lvl3pPr marL="1143000" indent="-228600" algn="l" defTabSz="457200" rtl="0" eaLnBrk="1" latinLnBrk="0" hangingPunct="1">
        <a:spcBef>
          <a:spcPct val="20000"/>
        </a:spcBef>
        <a:buFont typeface="Arial"/>
        <a:buChar char="•"/>
        <a:defRPr sz="2000" b="0" i="0" kern="1200">
          <a:solidFill>
            <a:srgbClr val="002B5C"/>
          </a:solidFill>
          <a:latin typeface="Georgia"/>
          <a:ea typeface="+mn-ea"/>
          <a:cs typeface="Georgia"/>
        </a:defRPr>
      </a:lvl3pPr>
      <a:lvl4pPr marL="1600200" indent="-228600" algn="l" defTabSz="457200" rtl="0" eaLnBrk="1" latinLnBrk="0" hangingPunct="1">
        <a:spcBef>
          <a:spcPct val="20000"/>
        </a:spcBef>
        <a:buFont typeface="Arial"/>
        <a:buChar char="–"/>
        <a:defRPr sz="1600" b="0" i="0" kern="1200">
          <a:solidFill>
            <a:srgbClr val="002B5C"/>
          </a:solidFill>
          <a:latin typeface="Georgia"/>
          <a:ea typeface="+mn-ea"/>
          <a:cs typeface="Georgia"/>
        </a:defRPr>
      </a:lvl4pPr>
      <a:lvl5pPr marL="2057400" indent="-228600" algn="l" defTabSz="457200" rtl="0" eaLnBrk="1" latinLnBrk="0" hangingPunct="1">
        <a:spcBef>
          <a:spcPct val="20000"/>
        </a:spcBef>
        <a:buFont typeface="Arial"/>
        <a:buChar char="»"/>
        <a:defRPr sz="1200" b="0" i="0" kern="1200">
          <a:solidFill>
            <a:srgbClr val="002B5C"/>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linux.org/RPi_Easy_SD_Card_Setu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aspberrypi.org/download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ourceforge.net/projects/win32diskimager/" TargetMode="External"/><Relationship Id="rId2" Type="http://schemas.openxmlformats.org/officeDocument/2006/relationships/hyperlink" Target="http://www.raspberrypi.org/download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fedoraproject.org/wiki/Fedora_ARM_Installe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raspberrypi.org/download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raspberrypi.org/documentation/installation/installing-images/mac.md"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raspberrypi.org/download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ircuitbasics.com/how-to-connect-to-a-raspberry-pi-directly-with-an-ethernet-cable/" TargetMode="External"/><Relationship Id="rId2" Type="http://schemas.openxmlformats.org/officeDocument/2006/relationships/hyperlink" Target="https://pihw.wordpress.com/guides/direct-network-connection/"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learn.adafruit.com/downloads/pdf/adafruits-raspberry-pi-lesson-3-network-setup.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raspberrypi.org/documentation/remote-access/vnc/README.m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linux.org/RPi_Projects" TargetMode="External"/><Relationship Id="rId2" Type="http://schemas.openxmlformats.org/officeDocument/2006/relationships/hyperlink" Target="https://www.raspberrypi.org/resources/learn/" TargetMode="External"/><Relationship Id="rId1" Type="http://schemas.openxmlformats.org/officeDocument/2006/relationships/slideLayout" Target="../slideLayouts/slideLayout2.xml"/><Relationship Id="rId5" Type="http://schemas.openxmlformats.org/officeDocument/2006/relationships/hyperlink" Target="https://ronnyvdbr.github.io/" TargetMode="External"/><Relationship Id="rId4" Type="http://schemas.openxmlformats.org/officeDocument/2006/relationships/hyperlink" Target="https://www.element14.com/community/welcom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iot34468@gmail.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rgbClr val="A37B2F"/>
                </a:solidFill>
              </a:rPr>
              <a:t>Internet-of-Things (</a:t>
            </a:r>
            <a:r>
              <a:rPr lang="en-US" sz="5400" dirty="0" err="1">
                <a:solidFill>
                  <a:srgbClr val="A37B2F"/>
                </a:solidFill>
              </a:rPr>
              <a:t>IoT</a:t>
            </a:r>
            <a:r>
              <a:rPr lang="en-US" sz="5400" dirty="0">
                <a:solidFill>
                  <a:srgbClr val="A37B2F"/>
                </a:solidFill>
              </a:rPr>
              <a:t>)</a:t>
            </a:r>
          </a:p>
        </p:txBody>
      </p:sp>
      <p:sp>
        <p:nvSpPr>
          <p:cNvPr id="3" name="Subtitle 2"/>
          <p:cNvSpPr>
            <a:spLocks noGrp="1"/>
          </p:cNvSpPr>
          <p:nvPr>
            <p:ph type="subTitle" idx="1"/>
          </p:nvPr>
        </p:nvSpPr>
        <p:spPr/>
        <p:txBody>
          <a:bodyPr>
            <a:normAutofit lnSpcReduction="10000"/>
          </a:bodyPr>
          <a:lstStyle/>
          <a:p>
            <a:r>
              <a:rPr lang="en-US" dirty="0"/>
              <a:t>Summer Engineering Program 2018</a:t>
            </a:r>
          </a:p>
          <a:p>
            <a:r>
              <a:rPr lang="en-US" dirty="0"/>
              <a:t>University of Notre Dame</a:t>
            </a:r>
          </a:p>
          <a:p>
            <a:endParaRPr lang="en-US" dirty="0"/>
          </a:p>
          <a:p>
            <a:r>
              <a:rPr lang="en-US" dirty="0"/>
              <a:t>LAB COMPONENT</a:t>
            </a:r>
          </a:p>
        </p:txBody>
      </p:sp>
    </p:spTree>
    <p:extLst>
      <p:ext uri="{BB962C8B-B14F-4D97-AF65-F5344CB8AC3E}">
        <p14:creationId xmlns:p14="http://schemas.microsoft.com/office/powerpoint/2010/main" val="277950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Raspberry Pi 3 Details</a:t>
            </a:r>
          </a:p>
        </p:txBody>
      </p:sp>
      <p:sp>
        <p:nvSpPr>
          <p:cNvPr id="3" name="Content Placeholder 2"/>
          <p:cNvSpPr>
            <a:spLocks noGrp="1"/>
          </p:cNvSpPr>
          <p:nvPr>
            <p:ph idx="1"/>
          </p:nvPr>
        </p:nvSpPr>
        <p:spPr>
          <a:xfrm>
            <a:off x="530482" y="1954345"/>
            <a:ext cx="8229600" cy="4972707"/>
          </a:xfrm>
        </p:spPr>
        <p:txBody>
          <a:bodyPr>
            <a:normAutofit/>
          </a:bodyPr>
          <a:lstStyle/>
          <a:p>
            <a:pPr>
              <a:lnSpc>
                <a:spcPct val="120000"/>
              </a:lnSpc>
            </a:pPr>
            <a:endParaRPr lang="en-US" dirty="0"/>
          </a:p>
          <a:p>
            <a:pPr>
              <a:lnSpc>
                <a:spcPct val="120000"/>
              </a:lnSpc>
            </a:pPr>
            <a:endParaRPr lang="en-US" dirty="0"/>
          </a:p>
          <a:p>
            <a:pPr lvl="1">
              <a:lnSpc>
                <a:spcPct val="120000"/>
              </a:lnSpc>
            </a:pPr>
            <a:endParaRPr lang="en-US" dirty="0"/>
          </a:p>
          <a:p>
            <a:pPr lvl="1">
              <a:lnSpc>
                <a:spcPct val="120000"/>
              </a:lnSpc>
            </a:pPr>
            <a:endParaRPr lang="en-US" dirty="0"/>
          </a:p>
        </p:txBody>
      </p:sp>
      <p:pic>
        <p:nvPicPr>
          <p:cNvPr id="4" name="Picture 2" descr="ttp://ocw.cs.pub.ro/courses/_media/iot/labs/raspberry_pi3.png?w=500&amp;tok=a3080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066800"/>
            <a:ext cx="8724221" cy="564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26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12D0-14B2-4F40-A3FB-95D68D2AF022}"/>
              </a:ext>
            </a:extLst>
          </p:cNvPr>
          <p:cNvSpPr>
            <a:spLocks noGrp="1"/>
          </p:cNvSpPr>
          <p:nvPr>
            <p:ph type="title"/>
          </p:nvPr>
        </p:nvSpPr>
        <p:spPr/>
        <p:txBody>
          <a:bodyPr/>
          <a:lstStyle/>
          <a:p>
            <a:r>
              <a:rPr lang="en-US" dirty="0"/>
              <a:t>Powering the </a:t>
            </a:r>
            <a:r>
              <a:rPr lang="en-US" dirty="0" err="1"/>
              <a:t>RPi</a:t>
            </a:r>
            <a:endParaRPr lang="en-US" dirty="0"/>
          </a:p>
        </p:txBody>
      </p:sp>
      <p:sp>
        <p:nvSpPr>
          <p:cNvPr id="3" name="Content Placeholder 2">
            <a:extLst>
              <a:ext uri="{FF2B5EF4-FFF2-40B4-BE49-F238E27FC236}">
                <a16:creationId xmlns:a16="http://schemas.microsoft.com/office/drawing/2014/main" id="{732519C0-69DD-5245-AAF4-5500402D3321}"/>
              </a:ext>
            </a:extLst>
          </p:cNvPr>
          <p:cNvSpPr>
            <a:spLocks noGrp="1"/>
          </p:cNvSpPr>
          <p:nvPr>
            <p:ph idx="1"/>
          </p:nvPr>
        </p:nvSpPr>
        <p:spPr/>
        <p:txBody>
          <a:bodyPr/>
          <a:lstStyle/>
          <a:p>
            <a:pPr>
              <a:spcBef>
                <a:spcPct val="0"/>
              </a:spcBef>
            </a:pPr>
            <a:r>
              <a:rPr lang="en-US" altLang="en-US" sz="2000" dirty="0"/>
              <a:t>The Raspberry Pi requires a 5V power line</a:t>
            </a:r>
          </a:p>
          <a:p>
            <a:pPr>
              <a:spcBef>
                <a:spcPct val="0"/>
              </a:spcBef>
            </a:pPr>
            <a:r>
              <a:rPr lang="en-US" altLang="en-US" sz="2000" dirty="0"/>
              <a:t>This is normally provided using the Micro-USB Connector</a:t>
            </a:r>
          </a:p>
          <a:p>
            <a:pPr>
              <a:spcBef>
                <a:spcPct val="0"/>
              </a:spcBef>
            </a:pPr>
            <a:r>
              <a:rPr lang="en-US" altLang="en-US" sz="2000" dirty="0"/>
              <a:t>You can also power the Raspberry Pi through the GPIO Header</a:t>
            </a:r>
          </a:p>
          <a:p>
            <a:pPr>
              <a:spcBef>
                <a:spcPct val="0"/>
              </a:spcBef>
            </a:pPr>
            <a:r>
              <a:rPr lang="en-US" altLang="en-US" sz="2000" dirty="0"/>
              <a:t>This is used when the Pi is powered from another board that is connected to it</a:t>
            </a:r>
          </a:p>
          <a:p>
            <a:pPr>
              <a:spcBef>
                <a:spcPct val="0"/>
              </a:spcBef>
            </a:pPr>
            <a:r>
              <a:rPr lang="en-US" altLang="en-US" sz="2000" dirty="0"/>
              <a:t>You can also use the power signal in the GPIO header to power other boards (as long as they are a light load)</a:t>
            </a:r>
            <a:endParaRPr lang="en-US" altLang="en-US" sz="1400" dirty="0"/>
          </a:p>
          <a:p>
            <a:endParaRPr lang="en-US" dirty="0"/>
          </a:p>
        </p:txBody>
      </p:sp>
      <p:pic>
        <p:nvPicPr>
          <p:cNvPr id="4" name="Picture 1">
            <a:extLst>
              <a:ext uri="{FF2B5EF4-FFF2-40B4-BE49-F238E27FC236}">
                <a16:creationId xmlns:a16="http://schemas.microsoft.com/office/drawing/2014/main" id="{1725DA79-BC66-1649-A4BC-485E6477D1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610101"/>
            <a:ext cx="276860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2BB8DAE8-36E7-E045-99DE-50575B17B2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221163"/>
            <a:ext cx="36941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680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CBCB-C509-E64F-A67A-94366E017E4D}"/>
              </a:ext>
            </a:extLst>
          </p:cNvPr>
          <p:cNvSpPr>
            <a:spLocks noGrp="1"/>
          </p:cNvSpPr>
          <p:nvPr>
            <p:ph type="title"/>
          </p:nvPr>
        </p:nvSpPr>
        <p:spPr/>
        <p:txBody>
          <a:bodyPr/>
          <a:lstStyle/>
          <a:p>
            <a:r>
              <a:rPr lang="en-US" dirty="0"/>
              <a:t>Powering the </a:t>
            </a:r>
            <a:r>
              <a:rPr lang="en-US" dirty="0" err="1"/>
              <a:t>RPi</a:t>
            </a:r>
            <a:endParaRPr lang="en-US" dirty="0"/>
          </a:p>
        </p:txBody>
      </p:sp>
      <p:sp>
        <p:nvSpPr>
          <p:cNvPr id="3" name="Content Placeholder 2">
            <a:extLst>
              <a:ext uri="{FF2B5EF4-FFF2-40B4-BE49-F238E27FC236}">
                <a16:creationId xmlns:a16="http://schemas.microsoft.com/office/drawing/2014/main" id="{8A0D5A20-82F9-5E40-A071-01946C9712EC}"/>
              </a:ext>
            </a:extLst>
          </p:cNvPr>
          <p:cNvSpPr>
            <a:spLocks noGrp="1"/>
          </p:cNvSpPr>
          <p:nvPr>
            <p:ph idx="1"/>
          </p:nvPr>
        </p:nvSpPr>
        <p:spPr/>
        <p:txBody>
          <a:bodyPr>
            <a:normAutofit/>
          </a:bodyPr>
          <a:lstStyle/>
          <a:p>
            <a:pPr>
              <a:spcBef>
                <a:spcPct val="0"/>
              </a:spcBef>
            </a:pPr>
            <a:r>
              <a:rPr lang="en-US" altLang="en-US" sz="2400" dirty="0"/>
              <a:t>The Pi can be used to feed power to other boards connected to it</a:t>
            </a:r>
          </a:p>
          <a:p>
            <a:pPr>
              <a:spcBef>
                <a:spcPct val="0"/>
              </a:spcBef>
            </a:pPr>
            <a:r>
              <a:rPr lang="en-US" altLang="en-US" sz="2400" dirty="0"/>
              <a:t>The maximum current you can take from the 5V rail is based on the used power supply</a:t>
            </a:r>
          </a:p>
          <a:p>
            <a:pPr>
              <a:spcBef>
                <a:spcPct val="0"/>
              </a:spcBef>
            </a:pPr>
            <a:r>
              <a:rPr lang="en-US" altLang="en-US" sz="2400" dirty="0"/>
              <a:t>The board takes around 700 mA from the 5V power supply, any extra current the power supply can provide can be used to external circuits</a:t>
            </a:r>
            <a:endParaRPr lang="en-US" altLang="en-US" sz="1600" dirty="0"/>
          </a:p>
        </p:txBody>
      </p:sp>
      <p:pic>
        <p:nvPicPr>
          <p:cNvPr id="4" name="Picture 3">
            <a:extLst>
              <a:ext uri="{FF2B5EF4-FFF2-40B4-BE49-F238E27FC236}">
                <a16:creationId xmlns:a16="http://schemas.microsoft.com/office/drawing/2014/main" id="{1D0319DB-F4E5-FD45-94B0-DBCD7DCF7D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1787" y="4648200"/>
            <a:ext cx="63992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76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ED4D-C91A-EB40-B520-9E79F0CE4C91}"/>
              </a:ext>
            </a:extLst>
          </p:cNvPr>
          <p:cNvSpPr>
            <a:spLocks noGrp="1"/>
          </p:cNvSpPr>
          <p:nvPr>
            <p:ph type="title"/>
          </p:nvPr>
        </p:nvSpPr>
        <p:spPr/>
        <p:txBody>
          <a:bodyPr/>
          <a:lstStyle/>
          <a:p>
            <a:r>
              <a:rPr lang="en-US" dirty="0"/>
              <a:t>Powering the </a:t>
            </a:r>
            <a:r>
              <a:rPr lang="en-US" dirty="0" err="1"/>
              <a:t>RPi</a:t>
            </a:r>
            <a:endParaRPr lang="en-US" dirty="0"/>
          </a:p>
        </p:txBody>
      </p:sp>
      <p:sp>
        <p:nvSpPr>
          <p:cNvPr id="3" name="Content Placeholder 2">
            <a:extLst>
              <a:ext uri="{FF2B5EF4-FFF2-40B4-BE49-F238E27FC236}">
                <a16:creationId xmlns:a16="http://schemas.microsoft.com/office/drawing/2014/main" id="{1BBC7DDE-CF63-D948-8F7C-A67EE50093BB}"/>
              </a:ext>
            </a:extLst>
          </p:cNvPr>
          <p:cNvSpPr>
            <a:spLocks noGrp="1"/>
          </p:cNvSpPr>
          <p:nvPr>
            <p:ph idx="1"/>
          </p:nvPr>
        </p:nvSpPr>
        <p:spPr/>
        <p:txBody>
          <a:bodyPr>
            <a:normAutofit fontScale="92500" lnSpcReduction="20000"/>
          </a:bodyPr>
          <a:lstStyle/>
          <a:p>
            <a:r>
              <a:rPr lang="en-US" dirty="0"/>
              <a:t>While </a:t>
            </a:r>
            <a:r>
              <a:rPr lang="en-US" dirty="0" err="1"/>
              <a:t>RPi</a:t>
            </a:r>
            <a:r>
              <a:rPr lang="en-US" dirty="0"/>
              <a:t> is powered using 5V, all signaling is done using 3.3V levels</a:t>
            </a:r>
          </a:p>
          <a:p>
            <a:r>
              <a:rPr lang="en-US" dirty="0"/>
              <a:t>Careful with connecting 5V circuits (e.g., many Arduino boards) to GPIO pins; </a:t>
            </a:r>
            <a:r>
              <a:rPr lang="en-US" dirty="0" err="1"/>
              <a:t>RPi</a:t>
            </a:r>
            <a:r>
              <a:rPr lang="en-US" dirty="0"/>
              <a:t> lacks over voltage protection</a:t>
            </a:r>
          </a:p>
          <a:p>
            <a:pPr>
              <a:spcBef>
                <a:spcPct val="0"/>
              </a:spcBef>
            </a:pPr>
            <a:r>
              <a:rPr lang="en-US" altLang="en-US" dirty="0"/>
              <a:t>If you need to use chips that run with 5V logic:</a:t>
            </a:r>
          </a:p>
          <a:p>
            <a:pPr lvl="1">
              <a:spcBef>
                <a:spcPct val="0"/>
              </a:spcBef>
            </a:pPr>
            <a:r>
              <a:rPr lang="en-US" altLang="en-US" sz="2600" dirty="0"/>
              <a:t>If the chip only takes output from the Pi, sometimes, the 3.3V of the Pi is good enough for the external chip to detect logic 1</a:t>
            </a:r>
          </a:p>
          <a:p>
            <a:pPr lvl="1">
              <a:spcBef>
                <a:spcPct val="0"/>
              </a:spcBef>
            </a:pPr>
            <a:r>
              <a:rPr lang="en-US" altLang="en-US" sz="2600" dirty="0"/>
              <a:t>If the 3.3V of the Pi is not enough to drive the chip, then you need a 3.3V to 5V </a:t>
            </a:r>
            <a:r>
              <a:rPr lang="en-US" altLang="en-US" sz="2600" b="1" dirty="0"/>
              <a:t>level shifter</a:t>
            </a:r>
          </a:p>
          <a:p>
            <a:pPr lvl="1">
              <a:spcBef>
                <a:spcPct val="0"/>
              </a:spcBef>
            </a:pPr>
            <a:r>
              <a:rPr lang="en-US" altLang="en-US" sz="2600" dirty="0"/>
              <a:t>If the chip provides input to the Pi, then you will always need to use a 5V to 3.3V level shifter (</a:t>
            </a:r>
            <a:r>
              <a:rPr lang="en-US" altLang="en-US" sz="2600" dirty="0">
                <a:solidFill>
                  <a:schemeClr val="tx1"/>
                </a:solidFill>
              </a:rPr>
              <a:t>not doing that may damage your Pi board)</a:t>
            </a:r>
            <a:endParaRPr lang="en-US" dirty="0">
              <a:solidFill>
                <a:schemeClr val="tx1"/>
              </a:solidFill>
            </a:endParaRPr>
          </a:p>
          <a:p>
            <a:endParaRPr lang="en-US" dirty="0"/>
          </a:p>
        </p:txBody>
      </p:sp>
    </p:spTree>
    <p:extLst>
      <p:ext uri="{BB962C8B-B14F-4D97-AF65-F5344CB8AC3E}">
        <p14:creationId xmlns:p14="http://schemas.microsoft.com/office/powerpoint/2010/main" val="96255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6116-4B2F-DB42-A3B8-DB4AA05ABCF0}"/>
              </a:ext>
            </a:extLst>
          </p:cNvPr>
          <p:cNvSpPr>
            <a:spLocks noGrp="1"/>
          </p:cNvSpPr>
          <p:nvPr>
            <p:ph type="title"/>
          </p:nvPr>
        </p:nvSpPr>
        <p:spPr/>
        <p:txBody>
          <a:bodyPr/>
          <a:lstStyle/>
          <a:p>
            <a:r>
              <a:rPr lang="en-US" dirty="0" err="1"/>
              <a:t>RPi</a:t>
            </a:r>
            <a:r>
              <a:rPr lang="en-US" dirty="0"/>
              <a:t> Setup</a:t>
            </a:r>
          </a:p>
        </p:txBody>
      </p:sp>
      <p:sp>
        <p:nvSpPr>
          <p:cNvPr id="3" name="Content Placeholder 2">
            <a:extLst>
              <a:ext uri="{FF2B5EF4-FFF2-40B4-BE49-F238E27FC236}">
                <a16:creationId xmlns:a16="http://schemas.microsoft.com/office/drawing/2014/main" id="{0125507D-0C0A-774B-9648-AB7396BEF677}"/>
              </a:ext>
            </a:extLst>
          </p:cNvPr>
          <p:cNvSpPr>
            <a:spLocks noGrp="1"/>
          </p:cNvSpPr>
          <p:nvPr>
            <p:ph idx="1"/>
          </p:nvPr>
        </p:nvSpPr>
        <p:spPr/>
        <p:txBody>
          <a:bodyPr/>
          <a:lstStyle/>
          <a:p>
            <a:r>
              <a:rPr lang="en-US" dirty="0"/>
              <a:t>Step 1: SD Card Setup</a:t>
            </a:r>
          </a:p>
          <a:p>
            <a:r>
              <a:rPr lang="en-US" dirty="0"/>
              <a:t>Step 2: Raspberry Pi cabling</a:t>
            </a:r>
          </a:p>
          <a:p>
            <a:r>
              <a:rPr lang="en-US" dirty="0"/>
              <a:t>Step 3: Booting your </a:t>
            </a:r>
            <a:r>
              <a:rPr lang="en-US" dirty="0" err="1"/>
              <a:t>RPi</a:t>
            </a:r>
            <a:r>
              <a:rPr lang="en-US" dirty="0"/>
              <a:t> for the first time</a:t>
            </a:r>
          </a:p>
          <a:p>
            <a:r>
              <a:rPr lang="en-US" dirty="0"/>
              <a:t>Step 4: Load GUI environment to your </a:t>
            </a:r>
            <a:r>
              <a:rPr lang="en-US" dirty="0" err="1"/>
              <a:t>RPi</a:t>
            </a:r>
            <a:endParaRPr lang="en-US" dirty="0"/>
          </a:p>
          <a:p>
            <a:r>
              <a:rPr lang="en-US" dirty="0"/>
              <a:t>Step 5: Setup a network connection</a:t>
            </a:r>
          </a:p>
          <a:p>
            <a:endParaRPr lang="en-US" dirty="0"/>
          </a:p>
        </p:txBody>
      </p:sp>
    </p:spTree>
    <p:extLst>
      <p:ext uri="{BB962C8B-B14F-4D97-AF65-F5344CB8AC3E}">
        <p14:creationId xmlns:p14="http://schemas.microsoft.com/office/powerpoint/2010/main" val="199633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6A75-EDC5-074F-9954-A407FE2363B5}"/>
              </a:ext>
            </a:extLst>
          </p:cNvPr>
          <p:cNvSpPr>
            <a:spLocks noGrp="1"/>
          </p:cNvSpPr>
          <p:nvPr>
            <p:ph type="title"/>
          </p:nvPr>
        </p:nvSpPr>
        <p:spPr/>
        <p:txBody>
          <a:bodyPr/>
          <a:lstStyle/>
          <a:p>
            <a:r>
              <a:rPr lang="en-US" dirty="0"/>
              <a:t>SD Card Setup</a:t>
            </a:r>
          </a:p>
        </p:txBody>
      </p:sp>
      <p:sp>
        <p:nvSpPr>
          <p:cNvPr id="3" name="Content Placeholder 2">
            <a:extLst>
              <a:ext uri="{FF2B5EF4-FFF2-40B4-BE49-F238E27FC236}">
                <a16:creationId xmlns:a16="http://schemas.microsoft.com/office/drawing/2014/main" id="{43DA2EF4-4FA0-2D49-814A-4CA89C1B7287}"/>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err="1">
                <a:solidFill>
                  <a:schemeClr val="tx1"/>
                </a:solidFill>
              </a:rPr>
              <a:t>RPi</a:t>
            </a:r>
            <a:r>
              <a:rPr lang="en-US" dirty="0">
                <a:solidFill>
                  <a:schemeClr val="tx1"/>
                </a:solidFill>
              </a:rPr>
              <a:t> </a:t>
            </a:r>
            <a:r>
              <a:rPr lang="en-US" b="1" dirty="0">
                <a:solidFill>
                  <a:schemeClr val="tx1"/>
                </a:solidFill>
              </a:rPr>
              <a:t>will NOT</a:t>
            </a:r>
            <a:r>
              <a:rPr lang="en-US" dirty="0">
                <a:solidFill>
                  <a:schemeClr val="tx1"/>
                </a:solidFill>
              </a:rPr>
              <a:t> start without a properly formatted SD Card (with a bootloader and suitable OS)</a:t>
            </a:r>
          </a:p>
          <a:p>
            <a:pPr>
              <a:buFont typeface="Arial" panose="020B0604020202020204" pitchFamily="34" charset="0"/>
              <a:buChar char="•"/>
            </a:pPr>
            <a:r>
              <a:rPr lang="en-US" dirty="0">
                <a:solidFill>
                  <a:schemeClr val="tx1"/>
                </a:solidFill>
              </a:rPr>
              <a:t>Two of the most important </a:t>
            </a:r>
            <a:r>
              <a:rPr lang="en-US" dirty="0" err="1">
                <a:solidFill>
                  <a:schemeClr val="tx1"/>
                </a:solidFill>
              </a:rPr>
              <a:t>RPi</a:t>
            </a:r>
            <a:r>
              <a:rPr lang="en-US" dirty="0">
                <a:solidFill>
                  <a:schemeClr val="tx1"/>
                </a:solidFill>
              </a:rPr>
              <a:t> OS options are </a:t>
            </a:r>
            <a:r>
              <a:rPr lang="en-US" dirty="0" err="1">
                <a:solidFill>
                  <a:schemeClr val="tx1"/>
                </a:solidFill>
              </a:rPr>
              <a:t>Raspbian</a:t>
            </a:r>
            <a:r>
              <a:rPr lang="en-US" dirty="0">
                <a:solidFill>
                  <a:schemeClr val="tx1"/>
                </a:solidFill>
              </a:rPr>
              <a:t> (based on </a:t>
            </a:r>
            <a:r>
              <a:rPr lang="en-US" dirty="0" err="1">
                <a:solidFill>
                  <a:schemeClr val="tx1"/>
                </a:solidFill>
              </a:rPr>
              <a:t>Debian</a:t>
            </a:r>
            <a:r>
              <a:rPr lang="en-US" dirty="0">
                <a:solidFill>
                  <a:schemeClr val="tx1"/>
                </a:solidFill>
              </a:rPr>
              <a:t>) and </a:t>
            </a:r>
            <a:r>
              <a:rPr lang="en-US" dirty="0" err="1">
                <a:solidFill>
                  <a:schemeClr val="tx1"/>
                </a:solidFill>
              </a:rPr>
              <a:t>Pidora</a:t>
            </a:r>
            <a:r>
              <a:rPr lang="en-US" dirty="0">
                <a:solidFill>
                  <a:schemeClr val="tx1"/>
                </a:solidFill>
              </a:rPr>
              <a:t> (based on Fedora)</a:t>
            </a:r>
          </a:p>
          <a:p>
            <a:pPr>
              <a:buFont typeface="Arial" panose="020B0604020202020204" pitchFamily="34" charset="0"/>
              <a:buChar char="•"/>
            </a:pPr>
            <a:r>
              <a:rPr lang="en-US" dirty="0">
                <a:solidFill>
                  <a:schemeClr val="tx1"/>
                </a:solidFill>
              </a:rPr>
              <a:t>Insert formatted SD card before powering up</a:t>
            </a:r>
          </a:p>
          <a:p>
            <a:pPr>
              <a:buFont typeface="Arial" panose="020B0604020202020204" pitchFamily="34" charset="0"/>
              <a:buChar char="•"/>
            </a:pPr>
            <a:r>
              <a:rPr lang="en-US" dirty="0">
                <a:solidFill>
                  <a:schemeClr val="tx1"/>
                </a:solidFill>
              </a:rPr>
              <a:t>Ways to setup the SD card:</a:t>
            </a:r>
          </a:p>
          <a:p>
            <a:pPr lvl="1">
              <a:buFont typeface="Arial" panose="020B0604020202020204" pitchFamily="34" charset="0"/>
              <a:buChar char="•"/>
            </a:pPr>
            <a:r>
              <a:rPr lang="en-US" sz="2200" dirty="0">
                <a:solidFill>
                  <a:schemeClr val="tx1"/>
                </a:solidFill>
              </a:rPr>
              <a:t>Easy/safe: buy preloaded card from a reputable supplier or as part of a kit </a:t>
            </a:r>
          </a:p>
          <a:p>
            <a:pPr lvl="1">
              <a:buFont typeface="Arial" panose="020B0604020202020204" pitchFamily="34" charset="0"/>
              <a:buChar char="•"/>
            </a:pPr>
            <a:r>
              <a:rPr lang="en-US" sz="2200" dirty="0">
                <a:solidFill>
                  <a:schemeClr val="tx1"/>
                </a:solidFill>
              </a:rPr>
              <a:t>Not-so-easy: create your own SD card for </a:t>
            </a:r>
            <a:r>
              <a:rPr lang="en-US" sz="2200" dirty="0" err="1">
                <a:solidFill>
                  <a:schemeClr val="tx1"/>
                </a:solidFill>
              </a:rPr>
              <a:t>RPi</a:t>
            </a:r>
            <a:r>
              <a:rPr lang="en-US" sz="2200" dirty="0">
                <a:solidFill>
                  <a:schemeClr val="tx1"/>
                </a:solidFill>
              </a:rPr>
              <a:t> using NOOBS or flashing the SD Card using Windows, Mac, or Linux</a:t>
            </a:r>
          </a:p>
          <a:p>
            <a:pPr lvl="1">
              <a:buFont typeface="Arial" panose="020B0604020202020204" pitchFamily="34" charset="0"/>
              <a:buChar char="•"/>
            </a:pPr>
            <a:r>
              <a:rPr lang="en-US" sz="2000" dirty="0">
                <a:hlinkClick r:id="rId3"/>
              </a:rPr>
              <a:t>http://elinux.org/RPi_Easy_SD_Card_Setup</a:t>
            </a:r>
            <a:endParaRPr lang="en-US" sz="2200" dirty="0">
              <a:solidFill>
                <a:schemeClr val="tx1"/>
              </a:solidFill>
            </a:endParaRPr>
          </a:p>
          <a:p>
            <a:endParaRPr lang="en-US" dirty="0"/>
          </a:p>
        </p:txBody>
      </p:sp>
    </p:spTree>
    <p:extLst>
      <p:ext uri="{BB962C8B-B14F-4D97-AF65-F5344CB8AC3E}">
        <p14:creationId xmlns:p14="http://schemas.microsoft.com/office/powerpoint/2010/main" val="229406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E960-CF45-E945-8C78-B3DE3A99B5CB}"/>
              </a:ext>
            </a:extLst>
          </p:cNvPr>
          <p:cNvSpPr>
            <a:spLocks noGrp="1"/>
          </p:cNvSpPr>
          <p:nvPr>
            <p:ph type="title"/>
          </p:nvPr>
        </p:nvSpPr>
        <p:spPr/>
        <p:txBody>
          <a:bodyPr/>
          <a:lstStyle/>
          <a:p>
            <a:r>
              <a:rPr lang="en-US" dirty="0"/>
              <a:t>SD Card Setup Using NOOBS</a:t>
            </a:r>
          </a:p>
        </p:txBody>
      </p:sp>
      <p:sp>
        <p:nvSpPr>
          <p:cNvPr id="3" name="Content Placeholder 2">
            <a:extLst>
              <a:ext uri="{FF2B5EF4-FFF2-40B4-BE49-F238E27FC236}">
                <a16:creationId xmlns:a16="http://schemas.microsoft.com/office/drawing/2014/main" id="{3619CBB9-99E6-EC4F-8E02-03CBEE4AF1F8}"/>
              </a:ext>
            </a:extLst>
          </p:cNvPr>
          <p:cNvSpPr>
            <a:spLocks noGrp="1"/>
          </p:cNvSpPr>
          <p:nvPr>
            <p:ph idx="1"/>
          </p:nvPr>
        </p:nvSpPr>
        <p:spPr/>
        <p:txBody>
          <a:bodyPr>
            <a:normAutofit/>
          </a:bodyPr>
          <a:lstStyle/>
          <a:p>
            <a:pPr>
              <a:buFont typeface="Arial" panose="020B0604020202020204" pitchFamily="34" charset="0"/>
              <a:buChar char="•"/>
            </a:pPr>
            <a:r>
              <a:rPr lang="en-US" dirty="0"/>
              <a:t>NOOBS: New Out Of Box Software</a:t>
            </a:r>
          </a:p>
          <a:p>
            <a:pPr>
              <a:buFont typeface="Arial" panose="020B0604020202020204" pitchFamily="34" charset="0"/>
              <a:buChar char="•"/>
            </a:pPr>
            <a:r>
              <a:rPr lang="en-US" dirty="0"/>
              <a:t>1 GB download compared to the 500 MB size of images used for flashing</a:t>
            </a:r>
          </a:p>
          <a:p>
            <a:pPr>
              <a:buFont typeface="Arial" panose="020B0604020202020204" pitchFamily="34" charset="0"/>
              <a:buChar char="•"/>
            </a:pPr>
            <a:r>
              <a:rPr lang="en-US" dirty="0"/>
              <a:t>Download NOOBS from the  </a:t>
            </a:r>
            <a:r>
              <a:rPr lang="en-US" dirty="0">
                <a:hlinkClick r:id="rId3"/>
              </a:rPr>
              <a:t>raspberrypi.org downloads page</a:t>
            </a:r>
            <a:endParaRPr lang="en-US" dirty="0"/>
          </a:p>
          <a:p>
            <a:pPr>
              <a:buFont typeface="Arial" panose="020B0604020202020204" pitchFamily="34" charset="0"/>
              <a:buChar char="•"/>
            </a:pPr>
            <a:r>
              <a:rPr lang="en-US" dirty="0"/>
              <a:t>Insert a (4 GB+) SD Card into your computer</a:t>
            </a:r>
          </a:p>
          <a:p>
            <a:pPr>
              <a:buFont typeface="Arial" panose="020B0604020202020204" pitchFamily="34" charset="0"/>
              <a:buChar char="•"/>
            </a:pPr>
            <a:r>
              <a:rPr lang="en-US" dirty="0"/>
              <a:t>Format the disk</a:t>
            </a:r>
          </a:p>
        </p:txBody>
      </p:sp>
    </p:spTree>
    <p:extLst>
      <p:ext uri="{BB962C8B-B14F-4D97-AF65-F5344CB8AC3E}">
        <p14:creationId xmlns:p14="http://schemas.microsoft.com/office/powerpoint/2010/main" val="398815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768F-22FD-1648-BCB0-613E1AE89A68}"/>
              </a:ext>
            </a:extLst>
          </p:cNvPr>
          <p:cNvSpPr>
            <a:spLocks noGrp="1"/>
          </p:cNvSpPr>
          <p:nvPr>
            <p:ph type="title"/>
          </p:nvPr>
        </p:nvSpPr>
        <p:spPr/>
        <p:txBody>
          <a:bodyPr/>
          <a:lstStyle/>
          <a:p>
            <a:r>
              <a:rPr lang="en-US" dirty="0"/>
              <a:t>Windows Instructions</a:t>
            </a:r>
          </a:p>
        </p:txBody>
      </p:sp>
      <p:sp>
        <p:nvSpPr>
          <p:cNvPr id="3" name="Content Placeholder 2">
            <a:extLst>
              <a:ext uri="{FF2B5EF4-FFF2-40B4-BE49-F238E27FC236}">
                <a16:creationId xmlns:a16="http://schemas.microsoft.com/office/drawing/2014/main" id="{46B0F980-8413-CB46-B4F5-0D5C53C2E9C1}"/>
              </a:ext>
            </a:extLst>
          </p:cNvPr>
          <p:cNvSpPr>
            <a:spLocks noGrp="1"/>
          </p:cNvSpPr>
          <p:nvPr>
            <p:ph idx="1"/>
          </p:nvPr>
        </p:nvSpPr>
        <p:spPr/>
        <p:txBody>
          <a:bodyPr>
            <a:normAutofit fontScale="62500" lnSpcReduction="20000"/>
          </a:bodyPr>
          <a:lstStyle/>
          <a:p>
            <a:pPr marL="0" indent="0">
              <a:buNone/>
            </a:pPr>
            <a:r>
              <a:rPr lang="en-US" dirty="0"/>
              <a:t>Using the </a:t>
            </a:r>
            <a:r>
              <a:rPr lang="en-US" b="1" dirty="0"/>
              <a:t>Win32DiskImager </a:t>
            </a:r>
            <a:r>
              <a:rPr lang="en-US" dirty="0"/>
              <a:t>program</a:t>
            </a:r>
          </a:p>
          <a:p>
            <a:pPr marL="408051" lvl="1" indent="-257175">
              <a:buFont typeface="+mj-lt"/>
              <a:buAutoNum type="arabicPeriod"/>
            </a:pPr>
            <a:r>
              <a:rPr lang="en-US" dirty="0"/>
              <a:t>Download the distribution from </a:t>
            </a:r>
            <a:r>
              <a:rPr lang="en-US" u="sng" dirty="0">
                <a:hlinkClick r:id="rId2"/>
              </a:rPr>
              <a:t>raspberrypi.org downloads page</a:t>
            </a:r>
            <a:r>
              <a:rPr lang="en-US" u="sng" dirty="0"/>
              <a:t>.</a:t>
            </a:r>
            <a:r>
              <a:rPr lang="en-US" i="1" dirty="0"/>
              <a:t> Make sure the distribution is for Raspberry Pi (it will mostly be a compressed file ending in .zip or .</a:t>
            </a:r>
            <a:r>
              <a:rPr lang="en-US" i="1" dirty="0" err="1"/>
              <a:t>gz</a:t>
            </a:r>
            <a:r>
              <a:rPr lang="en-US" i="1" dirty="0"/>
              <a:t>). </a:t>
            </a:r>
            <a:r>
              <a:rPr lang="en-US" dirty="0"/>
              <a:t>Extract this image.</a:t>
            </a:r>
          </a:p>
          <a:p>
            <a:pPr marL="408051" lvl="1" indent="-257175">
              <a:buFont typeface="+mj-lt"/>
              <a:buAutoNum type="arabicPeriod"/>
            </a:pPr>
            <a:r>
              <a:rPr lang="en-US" dirty="0"/>
              <a:t>Insert the SD card into your SD card reader and make note of what drive your SD Card is assigned.</a:t>
            </a:r>
          </a:p>
          <a:p>
            <a:pPr marL="408051" lvl="1" indent="-257175">
              <a:buFont typeface="+mj-lt"/>
              <a:buAutoNum type="arabicPeriod"/>
            </a:pPr>
            <a:r>
              <a:rPr lang="en-US" dirty="0"/>
              <a:t>Download the  </a:t>
            </a:r>
            <a:r>
              <a:rPr lang="en-US" dirty="0">
                <a:solidFill>
                  <a:schemeClr val="tx1"/>
                </a:solidFill>
              </a:rPr>
              <a:t>Win32DiskImager</a:t>
            </a:r>
            <a:r>
              <a:rPr lang="en-US" dirty="0"/>
              <a:t> utility from </a:t>
            </a:r>
            <a:r>
              <a:rPr lang="en-US" dirty="0">
                <a:hlinkClick r:id="rId3"/>
              </a:rPr>
              <a:t>https://sourceforge.net/projects/win32diskimager/</a:t>
            </a:r>
            <a:r>
              <a:rPr lang="en-US" dirty="0"/>
              <a:t> . This can be run from a USB drive.</a:t>
            </a:r>
          </a:p>
          <a:p>
            <a:pPr marL="408051" lvl="1" indent="-257175">
              <a:buFont typeface="+mj-lt"/>
              <a:buAutoNum type="arabicPeriod"/>
            </a:pPr>
            <a:r>
              <a:rPr lang="en-US" dirty="0"/>
              <a:t>Extract the executable from the zip file and run the Win32DiskImager utility (might</a:t>
            </a:r>
            <a:br>
              <a:rPr lang="en-US" dirty="0"/>
            </a:br>
            <a:r>
              <a:rPr lang="en-US" dirty="0"/>
              <a:t>need to ‘Run as Administrator’; Right-click on the file, and select 'Run as Admin’).</a:t>
            </a:r>
          </a:p>
          <a:p>
            <a:pPr marL="408051" lvl="1" indent="-257175">
              <a:buFont typeface="+mj-lt"/>
              <a:buAutoNum type="arabicPeriod"/>
            </a:pPr>
            <a:r>
              <a:rPr lang="en-US" dirty="0"/>
              <a:t>If you see a file error when Win32DiskImager </a:t>
            </a:r>
            <a:r>
              <a:rPr lang="en-US" dirty="0" err="1"/>
              <a:t>loadsv</a:t>
            </a:r>
            <a:r>
              <a:rPr lang="en-US" dirty="0"/>
              <a:t>(in windows 7), ignore the error.</a:t>
            </a:r>
          </a:p>
          <a:p>
            <a:pPr marL="408051" lvl="1" indent="-257175">
              <a:buFont typeface="+mj-lt"/>
              <a:buAutoNum type="arabicPeriod"/>
            </a:pPr>
            <a:r>
              <a:rPr lang="en-US" dirty="0"/>
              <a:t>Select the image file you extracted and the drive letter of SD card as shown here</a:t>
            </a:r>
          </a:p>
          <a:p>
            <a:pPr marL="408051" lvl="1" indent="-257175">
              <a:buFont typeface="+mj-lt"/>
              <a:buAutoNum type="arabicPeriod"/>
            </a:pPr>
            <a:r>
              <a:rPr lang="en-US" dirty="0"/>
              <a:t>Click ‘Write’ and wait for write to complete.</a:t>
            </a:r>
          </a:p>
          <a:p>
            <a:pPr marL="408051" lvl="1" indent="-257175">
              <a:buFont typeface="+mj-lt"/>
              <a:buAutoNum type="arabicPeriod"/>
            </a:pPr>
            <a:r>
              <a:rPr lang="en-US" dirty="0"/>
              <a:t>Exit imager and eject SD card. It can now be plugged into </a:t>
            </a:r>
            <a:r>
              <a:rPr lang="en-US" dirty="0" err="1"/>
              <a:t>RPi</a:t>
            </a:r>
            <a:r>
              <a:rPr lang="en-US" dirty="0"/>
              <a:t>. </a:t>
            </a:r>
          </a:p>
          <a:p>
            <a:pPr marL="150876" lvl="1" indent="0">
              <a:buNone/>
            </a:pPr>
            <a:r>
              <a:rPr lang="en-US" b="1" dirty="0">
                <a:solidFill>
                  <a:srgbClr val="FF0000"/>
                </a:solidFill>
              </a:rPr>
              <a:t>If you are unable to chose the device in Win32DiskImager, try using ‘</a:t>
            </a:r>
            <a:r>
              <a:rPr lang="en-US" b="1" dirty="0" err="1">
                <a:solidFill>
                  <a:srgbClr val="FF0000"/>
                </a:solidFill>
              </a:rPr>
              <a:t>flashnul</a:t>
            </a:r>
            <a:r>
              <a:rPr lang="en-US" b="1" dirty="0">
                <a:solidFill>
                  <a:srgbClr val="FF0000"/>
                </a:solidFill>
              </a:rPr>
              <a:t>’ to do a similar installation. Alternatively, you can use the Fedora ARM Installer to download and install </a:t>
            </a:r>
            <a:r>
              <a:rPr lang="en-US" b="1" dirty="0" err="1">
                <a:solidFill>
                  <a:srgbClr val="FF0000"/>
                </a:solidFill>
              </a:rPr>
              <a:t>RPi</a:t>
            </a:r>
            <a:r>
              <a:rPr lang="en-US" b="1" dirty="0">
                <a:solidFill>
                  <a:srgbClr val="FF0000"/>
                </a:solidFill>
              </a:rPr>
              <a:t> Fedora Remix images (</a:t>
            </a:r>
            <a:r>
              <a:rPr lang="en-US" b="1" dirty="0">
                <a:solidFill>
                  <a:srgbClr val="FF0000"/>
                </a:solidFill>
                <a:hlinkClick r:id="rId4"/>
              </a:rPr>
              <a:t>http://fedoraproject.org/wiki/Fedora_ARM_Installer</a:t>
            </a:r>
            <a:r>
              <a:rPr lang="en-US" b="1" dirty="0">
                <a:solidFill>
                  <a:srgbClr val="FF0000"/>
                </a:solidFill>
              </a:rPr>
              <a:t>) </a:t>
            </a:r>
          </a:p>
          <a:p>
            <a:endParaRPr lang="en-US" dirty="0"/>
          </a:p>
        </p:txBody>
      </p:sp>
      <p:pic>
        <p:nvPicPr>
          <p:cNvPr id="4" name="Picture 2" descr="Win32DiskImager screen">
            <a:extLst>
              <a:ext uri="{FF2B5EF4-FFF2-40B4-BE49-F238E27FC236}">
                <a16:creationId xmlns:a16="http://schemas.microsoft.com/office/drawing/2014/main" id="{899F5F50-170D-E54E-AAF0-632E49EE25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1832" y="5334000"/>
            <a:ext cx="2699294" cy="13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9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834-AB52-3740-AFB0-F78258D2AE91}"/>
              </a:ext>
            </a:extLst>
          </p:cNvPr>
          <p:cNvSpPr>
            <a:spLocks noGrp="1"/>
          </p:cNvSpPr>
          <p:nvPr>
            <p:ph type="title"/>
          </p:nvPr>
        </p:nvSpPr>
        <p:spPr/>
        <p:txBody>
          <a:bodyPr/>
          <a:lstStyle/>
          <a:p>
            <a:r>
              <a:rPr lang="en-US" dirty="0"/>
              <a:t>Mac Instructions</a:t>
            </a:r>
          </a:p>
        </p:txBody>
      </p:sp>
      <p:sp>
        <p:nvSpPr>
          <p:cNvPr id="3" name="Content Placeholder 2">
            <a:extLst>
              <a:ext uri="{FF2B5EF4-FFF2-40B4-BE49-F238E27FC236}">
                <a16:creationId xmlns:a16="http://schemas.microsoft.com/office/drawing/2014/main" id="{8B770E63-6722-ED4F-AB09-79276C588D09}"/>
              </a:ext>
            </a:extLst>
          </p:cNvPr>
          <p:cNvSpPr>
            <a:spLocks noGrp="1"/>
          </p:cNvSpPr>
          <p:nvPr>
            <p:ph idx="1"/>
          </p:nvPr>
        </p:nvSpPr>
        <p:spPr/>
        <p:txBody>
          <a:bodyPr>
            <a:normAutofit fontScale="77500" lnSpcReduction="20000"/>
          </a:bodyPr>
          <a:lstStyle/>
          <a:p>
            <a:pPr>
              <a:buFont typeface="Arial" panose="020B0604020202020204" pitchFamily="34" charset="0"/>
              <a:buChar char="•"/>
            </a:pPr>
            <a:r>
              <a:rPr lang="en-US" dirty="0"/>
              <a:t>One way is to run an app with a GUI such as Pi Filler, </a:t>
            </a:r>
            <a:r>
              <a:rPr lang="en-US" dirty="0" err="1"/>
              <a:t>ApplePi</a:t>
            </a:r>
            <a:r>
              <a:rPr lang="en-US" dirty="0"/>
              <a:t>-Baker, or </a:t>
            </a:r>
            <a:r>
              <a:rPr lang="en-US" dirty="0" err="1"/>
              <a:t>PiWriter</a:t>
            </a:r>
            <a:r>
              <a:rPr lang="en-US" dirty="0"/>
              <a:t>; but the way that has worked out for most users is by </a:t>
            </a:r>
            <a:r>
              <a:rPr lang="en-US" b="1" dirty="0"/>
              <a:t>using systems tool from the command line. </a:t>
            </a:r>
          </a:p>
          <a:p>
            <a:pPr>
              <a:buFont typeface="Arial" panose="020B0604020202020204" pitchFamily="34" charset="0"/>
              <a:buChar char="•"/>
            </a:pPr>
            <a:r>
              <a:rPr lang="en-US" dirty="0"/>
              <a:t>First, download the image you want here : </a:t>
            </a:r>
            <a:r>
              <a:rPr lang="en-US" u="sng" dirty="0">
                <a:hlinkClick r:id="rId3"/>
              </a:rPr>
              <a:t>http://www.raspberrypi.org/downloads</a:t>
            </a:r>
            <a:endParaRPr lang="en-US" u="sng" dirty="0"/>
          </a:p>
          <a:p>
            <a:pPr>
              <a:buFont typeface="Arial" panose="020B0604020202020204" pitchFamily="34" charset="0"/>
              <a:buChar char="•"/>
            </a:pPr>
            <a:r>
              <a:rPr lang="en-US" dirty="0"/>
              <a:t>Verify the file using the published hash value -  from the command line: $ </a:t>
            </a:r>
            <a:r>
              <a:rPr lang="en-US" dirty="0" err="1"/>
              <a:t>openssl</a:t>
            </a:r>
            <a:r>
              <a:rPr lang="en-US" dirty="0"/>
              <a:t> sha1 </a:t>
            </a:r>
            <a:r>
              <a:rPr lang="en-US" b="1" dirty="0" err="1"/>
              <a:t>path_to_file.img</a:t>
            </a:r>
            <a:r>
              <a:rPr lang="en-US" b="1" dirty="0"/>
              <a:t>, </a:t>
            </a:r>
            <a:r>
              <a:rPr lang="en-US" dirty="0"/>
              <a:t>or </a:t>
            </a:r>
            <a:r>
              <a:rPr lang="en-US" dirty="0" err="1"/>
              <a:t>drag&amp;drop</a:t>
            </a:r>
            <a:r>
              <a:rPr lang="en-US" dirty="0"/>
              <a:t> the .</a:t>
            </a:r>
            <a:r>
              <a:rPr lang="en-US" dirty="0" err="1"/>
              <a:t>img</a:t>
            </a:r>
            <a:r>
              <a:rPr lang="en-US" dirty="0"/>
              <a:t> file into command window instead of typing the full path and file name.</a:t>
            </a:r>
            <a:r>
              <a:rPr lang="en-US" b="1" dirty="0"/>
              <a:t> </a:t>
            </a:r>
          </a:p>
          <a:p>
            <a:pPr>
              <a:buFont typeface="Arial" panose="020B0604020202020204" pitchFamily="34" charset="0"/>
              <a:buChar char="•"/>
            </a:pPr>
            <a:r>
              <a:rPr lang="en-US" dirty="0"/>
              <a:t>Unzip the file to extract the image (.</a:t>
            </a:r>
            <a:r>
              <a:rPr lang="en-US" dirty="0" err="1"/>
              <a:t>img</a:t>
            </a:r>
            <a:r>
              <a:rPr lang="en-US" dirty="0"/>
              <a:t>) file (an app like </a:t>
            </a:r>
            <a:r>
              <a:rPr lang="en-US" dirty="0" err="1"/>
              <a:t>Unarchiver</a:t>
            </a:r>
            <a:r>
              <a:rPr lang="en-US" dirty="0"/>
              <a:t> worked better that the OS X file de-compressor. </a:t>
            </a:r>
          </a:p>
          <a:p>
            <a:pPr>
              <a:buFont typeface="Arial" panose="020B0604020202020204" pitchFamily="34" charset="0"/>
              <a:buChar char="•"/>
            </a:pPr>
            <a:r>
              <a:rPr lang="en-US" dirty="0"/>
              <a:t>Follow this link for instructions on installing OS images from the latest version of MAC OS : </a:t>
            </a:r>
            <a:r>
              <a:rPr lang="en-US" dirty="0">
                <a:hlinkClick r:id="rId4"/>
              </a:rPr>
              <a:t>https://www.raspberrypi.org/documentation/installation/installing-images/mac.md</a:t>
            </a:r>
            <a:endParaRPr lang="en-US" dirty="0"/>
          </a:p>
          <a:p>
            <a:endParaRPr lang="en-US" dirty="0"/>
          </a:p>
        </p:txBody>
      </p:sp>
    </p:spTree>
    <p:extLst>
      <p:ext uri="{BB962C8B-B14F-4D97-AF65-F5344CB8AC3E}">
        <p14:creationId xmlns:p14="http://schemas.microsoft.com/office/powerpoint/2010/main" val="145090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C9F1-E380-2247-A4E2-14E3AE7F46A9}"/>
              </a:ext>
            </a:extLst>
          </p:cNvPr>
          <p:cNvSpPr>
            <a:spLocks noGrp="1"/>
          </p:cNvSpPr>
          <p:nvPr>
            <p:ph type="title"/>
          </p:nvPr>
        </p:nvSpPr>
        <p:spPr/>
        <p:txBody>
          <a:bodyPr/>
          <a:lstStyle/>
          <a:p>
            <a:r>
              <a:rPr lang="en-US" dirty="0"/>
              <a:t>Linux Instructions</a:t>
            </a:r>
          </a:p>
        </p:txBody>
      </p:sp>
      <p:sp>
        <p:nvSpPr>
          <p:cNvPr id="3" name="Content Placeholder 2">
            <a:extLst>
              <a:ext uri="{FF2B5EF4-FFF2-40B4-BE49-F238E27FC236}">
                <a16:creationId xmlns:a16="http://schemas.microsoft.com/office/drawing/2014/main" id="{7FFE5EF7-A237-E444-9B59-3B244196946F}"/>
              </a:ext>
            </a:extLst>
          </p:cNvPr>
          <p:cNvSpPr>
            <a:spLocks noGrp="1"/>
          </p:cNvSpPr>
          <p:nvPr>
            <p:ph idx="1"/>
          </p:nvPr>
        </p:nvSpPr>
        <p:spPr/>
        <p:txBody>
          <a:bodyPr>
            <a:normAutofit fontScale="55000" lnSpcReduction="20000"/>
          </a:bodyPr>
          <a:lstStyle/>
          <a:p>
            <a:pPr>
              <a:buFont typeface="Arial" panose="020B0604020202020204" pitchFamily="34" charset="0"/>
              <a:buChar char="•"/>
            </a:pPr>
            <a:r>
              <a:rPr lang="en-US" dirty="0"/>
              <a:t>Download the zip file containing the image of the distribution : </a:t>
            </a:r>
            <a:r>
              <a:rPr lang="en-US" u="sng" dirty="0">
                <a:hlinkClick r:id="rId2"/>
              </a:rPr>
              <a:t>http://www.raspberrypi.org/downloads</a:t>
            </a:r>
            <a:endParaRPr lang="en-US" dirty="0"/>
          </a:p>
          <a:p>
            <a:pPr>
              <a:buFont typeface="Arial" panose="020B0604020202020204" pitchFamily="34" charset="0"/>
              <a:buChar char="•"/>
            </a:pPr>
            <a:r>
              <a:rPr lang="en-US" dirty="0"/>
              <a:t>Extract image with : </a:t>
            </a:r>
            <a:r>
              <a:rPr lang="en-US" b="1" dirty="0"/>
              <a:t>unzip ~/2012-12-16-wheezy-raspbian.zip</a:t>
            </a:r>
            <a:endParaRPr lang="en-US" dirty="0"/>
          </a:p>
          <a:p>
            <a:pPr>
              <a:buFont typeface="Arial" panose="020B0604020202020204" pitchFamily="34" charset="0"/>
              <a:buChar char="•"/>
            </a:pPr>
            <a:r>
              <a:rPr lang="en-US" dirty="0"/>
              <a:t>Run </a:t>
            </a:r>
            <a:r>
              <a:rPr lang="en-US" b="1" dirty="0" err="1"/>
              <a:t>df</a:t>
            </a:r>
            <a:r>
              <a:rPr lang="en-US" b="1" dirty="0"/>
              <a:t> –h</a:t>
            </a:r>
            <a:r>
              <a:rPr lang="en-US" dirty="0"/>
              <a:t> to see what devices are currently mounted.</a:t>
            </a:r>
          </a:p>
          <a:p>
            <a:pPr>
              <a:buFont typeface="Arial" panose="020B0604020202020204" pitchFamily="34" charset="0"/>
              <a:buChar char="•"/>
            </a:pPr>
            <a:r>
              <a:rPr lang="en-US" dirty="0"/>
              <a:t>Insert SD card into your computer and run </a:t>
            </a:r>
            <a:r>
              <a:rPr lang="en-US" b="1" dirty="0" err="1"/>
              <a:t>df</a:t>
            </a:r>
            <a:r>
              <a:rPr lang="en-US" b="1" dirty="0"/>
              <a:t> –h</a:t>
            </a:r>
            <a:r>
              <a:rPr lang="en-US" dirty="0"/>
              <a:t> again. Your SD card will be listed as something like  "/dev/mmcblk0p1" or "/dev/sdd1". The last part ("p1" or "1" respectively) is the partition number, but you want to write to the whole SD card, not just one partition, so you need to remove that part from the name (getting for example "/dev/mmcblk0" or "/dev/</a:t>
            </a:r>
            <a:r>
              <a:rPr lang="en-US" dirty="0" err="1"/>
              <a:t>sdd</a:t>
            </a:r>
            <a:r>
              <a:rPr lang="en-US" dirty="0"/>
              <a:t>").</a:t>
            </a:r>
          </a:p>
          <a:p>
            <a:pPr>
              <a:buFont typeface="Arial" panose="020B0604020202020204" pitchFamily="34" charset="0"/>
              <a:buChar char="•"/>
            </a:pPr>
            <a:r>
              <a:rPr lang="en-US" dirty="0"/>
              <a:t>Now, unmount the SD card (and all its partitions that show up) - </a:t>
            </a:r>
            <a:r>
              <a:rPr lang="en-US" b="1" dirty="0" err="1"/>
              <a:t>umount</a:t>
            </a:r>
            <a:r>
              <a:rPr lang="en-US" b="1" dirty="0"/>
              <a:t> /dev/sdd1 </a:t>
            </a:r>
            <a:r>
              <a:rPr lang="en-US" i="1" dirty="0"/>
              <a:t>(replace /dev/sdd1…)</a:t>
            </a:r>
          </a:p>
          <a:p>
            <a:pPr>
              <a:buFont typeface="Arial" panose="020B0604020202020204" pitchFamily="34" charset="0"/>
              <a:buChar char="•"/>
            </a:pPr>
            <a:r>
              <a:rPr lang="en-US" dirty="0"/>
              <a:t>In the terminal write the image to the card with this command, making sure you replace the input file </a:t>
            </a:r>
            <a:r>
              <a:rPr lang="en-US" b="1" dirty="0"/>
              <a:t>if=</a:t>
            </a:r>
            <a:r>
              <a:rPr lang="en-US" dirty="0"/>
              <a:t> argument with the path to your .</a:t>
            </a:r>
            <a:r>
              <a:rPr lang="en-US" dirty="0" err="1"/>
              <a:t>img</a:t>
            </a:r>
            <a:r>
              <a:rPr lang="en-US" dirty="0"/>
              <a:t> file, and the "/dev/</a:t>
            </a:r>
            <a:r>
              <a:rPr lang="en-US" dirty="0" err="1"/>
              <a:t>sdd</a:t>
            </a:r>
            <a:r>
              <a:rPr lang="en-US" dirty="0"/>
              <a:t>" in the output file </a:t>
            </a:r>
            <a:r>
              <a:rPr lang="en-US" b="1" dirty="0"/>
              <a:t>of=</a:t>
            </a:r>
            <a:r>
              <a:rPr lang="en-US" dirty="0"/>
              <a:t> argument with the right device name (IMPORTANT !!! The wrong device name will cause you to lose all data on the hard drive) </a:t>
            </a:r>
          </a:p>
          <a:p>
            <a:pPr marL="0" indent="0">
              <a:buNone/>
            </a:pPr>
            <a:r>
              <a:rPr lang="en-US" dirty="0"/>
              <a:t>  </a:t>
            </a:r>
            <a:r>
              <a:rPr lang="en-US" b="1" dirty="0" err="1"/>
              <a:t>dd</a:t>
            </a:r>
            <a:r>
              <a:rPr lang="en-US" b="1" dirty="0"/>
              <a:t> </a:t>
            </a:r>
            <a:r>
              <a:rPr lang="en-US" b="1" dirty="0" err="1"/>
              <a:t>bs</a:t>
            </a:r>
            <a:r>
              <a:rPr lang="en-US" b="1" dirty="0"/>
              <a:t>=4M if=~/2012-12-16-wheezy-raspbian.img of=/dev/</a:t>
            </a:r>
            <a:r>
              <a:rPr lang="en-US" b="1" dirty="0" err="1"/>
              <a:t>sdd</a:t>
            </a:r>
            <a:r>
              <a:rPr lang="en-US" b="1" dirty="0"/>
              <a:t>   --- </a:t>
            </a:r>
            <a:r>
              <a:rPr lang="en-US" i="1" dirty="0"/>
              <a:t>Might need to </a:t>
            </a:r>
            <a:r>
              <a:rPr lang="en-US" i="1" dirty="0" err="1"/>
              <a:t>sudo</a:t>
            </a:r>
            <a:r>
              <a:rPr lang="en-US" i="1" dirty="0"/>
              <a:t> for this. </a:t>
            </a:r>
          </a:p>
          <a:p>
            <a:pPr>
              <a:buFont typeface="Arial" panose="020B0604020202020204" pitchFamily="34" charset="0"/>
              <a:buChar char="•"/>
            </a:pPr>
            <a:r>
              <a:rPr lang="en-US" dirty="0"/>
              <a:t>As root run the command </a:t>
            </a:r>
            <a:r>
              <a:rPr lang="en-US" b="1" dirty="0"/>
              <a:t>sync</a:t>
            </a:r>
            <a:r>
              <a:rPr lang="en-US" dirty="0"/>
              <a:t> or if a normal user run </a:t>
            </a:r>
            <a:r>
              <a:rPr lang="en-US" b="1" dirty="0" err="1"/>
              <a:t>sudo</a:t>
            </a:r>
            <a:r>
              <a:rPr lang="en-US" b="1" dirty="0"/>
              <a:t> sync</a:t>
            </a:r>
            <a:r>
              <a:rPr lang="en-US" dirty="0"/>
              <a:t>(this will ensure the write cache is flushed and that it is safe to unmount your SD card)</a:t>
            </a:r>
          </a:p>
          <a:p>
            <a:pPr>
              <a:buFont typeface="Arial" panose="020B0604020202020204" pitchFamily="34" charset="0"/>
              <a:buChar char="•"/>
            </a:pPr>
            <a:r>
              <a:rPr lang="en-US" dirty="0"/>
              <a:t>Remove SD card from reader and insert in </a:t>
            </a:r>
            <a:r>
              <a:rPr lang="en-US" dirty="0" err="1"/>
              <a:t>RPi</a:t>
            </a:r>
            <a:r>
              <a:rPr lang="en-US" dirty="0"/>
              <a:t>. </a:t>
            </a:r>
          </a:p>
        </p:txBody>
      </p:sp>
    </p:spTree>
    <p:extLst>
      <p:ext uri="{BB962C8B-B14F-4D97-AF65-F5344CB8AC3E}">
        <p14:creationId xmlns:p14="http://schemas.microsoft.com/office/powerpoint/2010/main" val="352571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EF80-4A8B-D94A-A54B-B1FBD798319E}"/>
              </a:ext>
            </a:extLst>
          </p:cNvPr>
          <p:cNvSpPr>
            <a:spLocks noGrp="1"/>
          </p:cNvSpPr>
          <p:nvPr>
            <p:ph type="title"/>
          </p:nvPr>
        </p:nvSpPr>
        <p:spPr/>
        <p:txBody>
          <a:bodyPr/>
          <a:lstStyle/>
          <a:p>
            <a:r>
              <a:rPr lang="en-US" dirty="0"/>
              <a:t>Raspberry Pi 3</a:t>
            </a:r>
          </a:p>
        </p:txBody>
      </p:sp>
      <p:sp>
        <p:nvSpPr>
          <p:cNvPr id="3" name="Content Placeholder 2">
            <a:extLst>
              <a:ext uri="{FF2B5EF4-FFF2-40B4-BE49-F238E27FC236}">
                <a16:creationId xmlns:a16="http://schemas.microsoft.com/office/drawing/2014/main" id="{02C135D0-A9A3-1E47-9E13-5AF697950DFA}"/>
              </a:ext>
            </a:extLst>
          </p:cNvPr>
          <p:cNvSpPr>
            <a:spLocks noGrp="1"/>
          </p:cNvSpPr>
          <p:nvPr>
            <p:ph idx="1"/>
          </p:nvPr>
        </p:nvSpPr>
        <p:spPr/>
        <p:txBody>
          <a:bodyPr/>
          <a:lstStyle/>
          <a:p>
            <a:r>
              <a:rPr lang="en-US" dirty="0">
                <a:hlinkClick r:id="rId2"/>
              </a:rPr>
              <a:t>https://pihw.wordpress.com/guides/direct-network-connection/</a:t>
            </a:r>
            <a:endParaRPr lang="en-US" dirty="0"/>
          </a:p>
          <a:p>
            <a:r>
              <a:rPr lang="en-US" dirty="0">
                <a:hlinkClick r:id="rId3"/>
              </a:rPr>
              <a:t>http://www.circuitbasics.com/how-to-connect-to-a-raspberry-pi-directly-with-an-ethernet-cable/</a:t>
            </a:r>
            <a:endParaRPr lang="en-US" dirty="0"/>
          </a:p>
          <a:p>
            <a:endParaRPr lang="en-US" dirty="0"/>
          </a:p>
        </p:txBody>
      </p:sp>
      <p:pic>
        <p:nvPicPr>
          <p:cNvPr id="4" name="Picture 2" descr="https://upload.wikimedia.org/wikipedia/en/thumb/c/cb/Raspberry_Pi_Logo.svg/150px-Raspberry_Pi_Logo.svg.png">
            <a:extLst>
              <a:ext uri="{FF2B5EF4-FFF2-40B4-BE49-F238E27FC236}">
                <a16:creationId xmlns:a16="http://schemas.microsoft.com/office/drawing/2014/main" id="{5C4160AA-E013-9541-BE43-2102EC307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572000"/>
            <a:ext cx="1494458" cy="18929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aspberry Pi 3 Model B.png">
            <a:extLst>
              <a:ext uri="{FF2B5EF4-FFF2-40B4-BE49-F238E27FC236}">
                <a16:creationId xmlns:a16="http://schemas.microsoft.com/office/drawing/2014/main" id="{8FB7316D-1DA4-0548-AD1E-4C6A518DDB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834" y="4495742"/>
            <a:ext cx="3114966" cy="204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03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F320-976D-7540-ADDA-47A8C805B1F1}"/>
              </a:ext>
            </a:extLst>
          </p:cNvPr>
          <p:cNvSpPr>
            <a:spLocks noGrp="1"/>
          </p:cNvSpPr>
          <p:nvPr>
            <p:ph type="title"/>
          </p:nvPr>
        </p:nvSpPr>
        <p:spPr/>
        <p:txBody>
          <a:bodyPr/>
          <a:lstStyle/>
          <a:p>
            <a:r>
              <a:rPr lang="en-US" dirty="0" err="1"/>
              <a:t>RPi</a:t>
            </a:r>
            <a:r>
              <a:rPr lang="en-US" dirty="0"/>
              <a:t> Cabling</a:t>
            </a:r>
          </a:p>
        </p:txBody>
      </p:sp>
      <p:sp>
        <p:nvSpPr>
          <p:cNvPr id="3" name="Content Placeholder 2">
            <a:extLst>
              <a:ext uri="{FF2B5EF4-FFF2-40B4-BE49-F238E27FC236}">
                <a16:creationId xmlns:a16="http://schemas.microsoft.com/office/drawing/2014/main" id="{78E0EAA7-016E-C143-8C79-1AB36485B0BD}"/>
              </a:ext>
            </a:extLst>
          </p:cNvPr>
          <p:cNvSpPr>
            <a:spLocks noGrp="1"/>
          </p:cNvSpPr>
          <p:nvPr>
            <p:ph idx="1"/>
          </p:nvPr>
        </p:nvSpPr>
        <p:spPr>
          <a:xfrm>
            <a:off x="457200" y="1524000"/>
            <a:ext cx="4191000" cy="4602163"/>
          </a:xfrm>
        </p:spPr>
        <p:txBody>
          <a:bodyPr>
            <a:normAutofit fontScale="85000" lnSpcReduction="20000"/>
          </a:bodyPr>
          <a:lstStyle/>
          <a:p>
            <a:pPr>
              <a:buFont typeface="Arial" panose="020B0604020202020204" pitchFamily="34" charset="0"/>
              <a:buChar char="•"/>
            </a:pPr>
            <a:r>
              <a:rPr lang="en-US" dirty="0"/>
              <a:t>Push SD card into SD card slot</a:t>
            </a:r>
          </a:p>
          <a:p>
            <a:pPr>
              <a:buFont typeface="Arial" panose="020B0604020202020204" pitchFamily="34" charset="0"/>
              <a:buChar char="•"/>
            </a:pPr>
            <a:r>
              <a:rPr lang="en-US" dirty="0"/>
              <a:t>Plug HDMI cable into the HDMI output and connect to the TV/monitor</a:t>
            </a:r>
          </a:p>
          <a:p>
            <a:pPr>
              <a:buFont typeface="Arial" panose="020B0604020202020204" pitchFamily="34" charset="0"/>
              <a:buChar char="•"/>
            </a:pPr>
            <a:r>
              <a:rPr lang="en-US" dirty="0"/>
              <a:t>Turn on monitor and switch to the HDMI port</a:t>
            </a:r>
          </a:p>
          <a:p>
            <a:pPr>
              <a:buFont typeface="Arial" panose="020B0604020202020204" pitchFamily="34" charset="0"/>
              <a:buChar char="•"/>
            </a:pPr>
            <a:r>
              <a:rPr lang="en-US" dirty="0"/>
              <a:t>Insert the network cable and connect to the router</a:t>
            </a:r>
          </a:p>
          <a:p>
            <a:pPr>
              <a:buFont typeface="Arial" panose="020B0604020202020204" pitchFamily="34" charset="0"/>
              <a:buChar char="•"/>
            </a:pPr>
            <a:r>
              <a:rPr lang="en-US" dirty="0"/>
              <a:t>Connect the keyboard and mouse via USB ports</a:t>
            </a:r>
          </a:p>
          <a:p>
            <a:pPr>
              <a:buFont typeface="Arial" panose="020B0604020202020204" pitchFamily="34" charset="0"/>
              <a:buChar char="•"/>
            </a:pPr>
            <a:r>
              <a:rPr lang="en-US" dirty="0"/>
              <a:t>Plug the power supply into the micro USB</a:t>
            </a:r>
          </a:p>
        </p:txBody>
      </p:sp>
      <p:pic>
        <p:nvPicPr>
          <p:cNvPr id="4" name="Picture 2" descr="http://1.bp.blogspot.com/-v9M2cZM4BJo/Vi4l_fie0sI/AAAAAAAAAAw/9aa1y3-hhVQ/s1600/Raspberry_pi_2_2.PNG">
            <a:extLst>
              <a:ext uri="{FF2B5EF4-FFF2-40B4-BE49-F238E27FC236}">
                <a16:creationId xmlns:a16="http://schemas.microsoft.com/office/drawing/2014/main" id="{528EB086-C574-DB43-ACCF-EDC4C8A04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271" y="2209800"/>
            <a:ext cx="4611729" cy="305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27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8429-AE0A-684C-8AD6-6EA38FE2F85F}"/>
              </a:ext>
            </a:extLst>
          </p:cNvPr>
          <p:cNvSpPr>
            <a:spLocks noGrp="1"/>
          </p:cNvSpPr>
          <p:nvPr>
            <p:ph type="title"/>
          </p:nvPr>
        </p:nvSpPr>
        <p:spPr/>
        <p:txBody>
          <a:bodyPr/>
          <a:lstStyle/>
          <a:p>
            <a:r>
              <a:rPr lang="en-US" dirty="0"/>
              <a:t>Booting</a:t>
            </a:r>
          </a:p>
        </p:txBody>
      </p:sp>
      <p:sp>
        <p:nvSpPr>
          <p:cNvPr id="3" name="Content Placeholder 2">
            <a:extLst>
              <a:ext uri="{FF2B5EF4-FFF2-40B4-BE49-F238E27FC236}">
                <a16:creationId xmlns:a16="http://schemas.microsoft.com/office/drawing/2014/main" id="{18EACC9B-EAB8-9246-B02E-2A279958A9D7}"/>
              </a:ext>
            </a:extLst>
          </p:cNvPr>
          <p:cNvSpPr>
            <a:spLocks noGrp="1"/>
          </p:cNvSpPr>
          <p:nvPr>
            <p:ph idx="1"/>
          </p:nvPr>
        </p:nvSpPr>
        <p:spPr/>
        <p:txBody>
          <a:bodyPr>
            <a:normAutofit/>
          </a:bodyPr>
          <a:lstStyle/>
          <a:p>
            <a:pPr>
              <a:buFont typeface="Arial" panose="020B0604020202020204" pitchFamily="34" charset="0"/>
              <a:buChar char="•"/>
            </a:pPr>
            <a:r>
              <a:rPr lang="en-US" sz="2000" b="1" dirty="0"/>
              <a:t>These steps are for the Debian distribution of Raspberry Pi, Raspbian</a:t>
            </a:r>
          </a:p>
          <a:p>
            <a:pPr>
              <a:buFont typeface="Arial" panose="020B0604020202020204" pitchFamily="34" charset="0"/>
              <a:buChar char="•"/>
            </a:pPr>
            <a:r>
              <a:rPr lang="en-US" sz="2000" dirty="0"/>
              <a:t>The first time you boot the Raspberry Pi you'll see a configuration tool called “</a:t>
            </a:r>
            <a:r>
              <a:rPr lang="en-US" sz="2000" dirty="0" err="1"/>
              <a:t>raspi</a:t>
            </a:r>
            <a:r>
              <a:rPr lang="en-US" sz="2000" dirty="0"/>
              <a:t>-config”</a:t>
            </a:r>
          </a:p>
          <a:p>
            <a:pPr>
              <a:buFont typeface="Arial" panose="020B0604020202020204" pitchFamily="34" charset="0"/>
              <a:buChar char="•"/>
            </a:pPr>
            <a:r>
              <a:rPr lang="en-US" sz="2000" dirty="0"/>
              <a:t>Calling “</a:t>
            </a:r>
            <a:r>
              <a:rPr lang="en-US" sz="2000" dirty="0" err="1"/>
              <a:t>raspi</a:t>
            </a:r>
            <a:r>
              <a:rPr lang="en-US" sz="2000" dirty="0"/>
              <a:t>-config” command from the terminal of your device will open this configuration screen again, if you need to see it </a:t>
            </a:r>
          </a:p>
          <a:p>
            <a:pPr>
              <a:buFont typeface="Arial" panose="020B0604020202020204" pitchFamily="34" charset="0"/>
              <a:buChar char="•"/>
            </a:pPr>
            <a:r>
              <a:rPr lang="en-US" sz="2000" dirty="0"/>
              <a:t>Select “</a:t>
            </a:r>
            <a:r>
              <a:rPr lang="en-US" sz="2000" dirty="0" err="1"/>
              <a:t>expand_rootfs</a:t>
            </a:r>
            <a:r>
              <a:rPr lang="en-US" sz="2000" dirty="0"/>
              <a:t>” and press enter (as shown in the images below); </a:t>
            </a:r>
            <a:r>
              <a:rPr lang="en-US" sz="2000" i="1" dirty="0"/>
              <a:t>this option expands the installed image to use the maximum available size of your SD card</a:t>
            </a:r>
            <a:endParaRPr lang="en-US" sz="2000" dirty="0"/>
          </a:p>
          <a:p>
            <a:endParaRPr lang="en-US" dirty="0"/>
          </a:p>
        </p:txBody>
      </p:sp>
      <p:pic>
        <p:nvPicPr>
          <p:cNvPr id="4" name="Picture 2" descr="Setting up your raspberry pi">
            <a:extLst>
              <a:ext uri="{FF2B5EF4-FFF2-40B4-BE49-F238E27FC236}">
                <a16:creationId xmlns:a16="http://schemas.microsoft.com/office/drawing/2014/main" id="{FFE4C1CB-0F5F-4249-BFAB-E65875271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029200"/>
            <a:ext cx="3522848" cy="17282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etting up your raspberry pi">
            <a:extLst>
              <a:ext uri="{FF2B5EF4-FFF2-40B4-BE49-F238E27FC236}">
                <a16:creationId xmlns:a16="http://schemas.microsoft.com/office/drawing/2014/main" id="{2E8FC7DD-A289-A648-AFAB-4CB33B0F4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675" y="5043086"/>
            <a:ext cx="2742613" cy="16767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F3AEDFAF-E6EB-494D-8A4E-BBF939C7A437}"/>
              </a:ext>
            </a:extLst>
          </p:cNvPr>
          <p:cNvCxnSpPr/>
          <p:nvPr/>
        </p:nvCxnSpPr>
        <p:spPr>
          <a:xfrm flipV="1">
            <a:off x="4280838" y="5822806"/>
            <a:ext cx="1047334" cy="288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0821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3FE7-390C-1844-A0BC-E32EB5EEB203}"/>
              </a:ext>
            </a:extLst>
          </p:cNvPr>
          <p:cNvSpPr>
            <a:spLocks noGrp="1"/>
          </p:cNvSpPr>
          <p:nvPr>
            <p:ph type="title"/>
          </p:nvPr>
        </p:nvSpPr>
        <p:spPr/>
        <p:txBody>
          <a:bodyPr/>
          <a:lstStyle/>
          <a:p>
            <a:r>
              <a:rPr lang="en-US" dirty="0"/>
              <a:t>Booting</a:t>
            </a:r>
          </a:p>
        </p:txBody>
      </p:sp>
      <p:sp>
        <p:nvSpPr>
          <p:cNvPr id="3" name="Content Placeholder 2">
            <a:extLst>
              <a:ext uri="{FF2B5EF4-FFF2-40B4-BE49-F238E27FC236}">
                <a16:creationId xmlns:a16="http://schemas.microsoft.com/office/drawing/2014/main" id="{56F49D5A-0318-E644-9714-A2E829EF8D7D}"/>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a:t>Select “</a:t>
            </a:r>
            <a:r>
              <a:rPr lang="en-US" dirty="0" err="1"/>
              <a:t>configure_keyboard</a:t>
            </a:r>
            <a:r>
              <a:rPr lang="en-US" dirty="0"/>
              <a:t>” from the main menu and press enter. From the list of keyboard options that comes up, select your keyboard setup. If you are unable to find your keyboard setup, select the default 105-key option.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Select the keyboard layout as required</a:t>
            </a:r>
          </a:p>
          <a:p>
            <a:pPr>
              <a:buFont typeface="Arial" panose="020B0604020202020204" pitchFamily="34" charset="0"/>
              <a:buChar char="•"/>
            </a:pPr>
            <a:r>
              <a:rPr lang="en-US" b="1" dirty="0"/>
              <a:t>The last option to set in the Keyboard configuration is the ALT / CTRL / BACKSPACE feature to kill X11. It is recommended that you enable this, so that in case your GUI ever crashes you can safely kill it without rebooting.</a:t>
            </a:r>
          </a:p>
          <a:p>
            <a:endParaRPr lang="en-US" dirty="0"/>
          </a:p>
        </p:txBody>
      </p:sp>
      <p:pic>
        <p:nvPicPr>
          <p:cNvPr id="4" name="Picture 2" descr="Setting up your raspberry pi">
            <a:extLst>
              <a:ext uri="{FF2B5EF4-FFF2-40B4-BE49-F238E27FC236}">
                <a16:creationId xmlns:a16="http://schemas.microsoft.com/office/drawing/2014/main" id="{DC8CA653-65A9-3B48-AB40-0B609272D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176" y="3015226"/>
            <a:ext cx="4371975" cy="62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2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3277-A565-1444-B878-88722504B00F}"/>
              </a:ext>
            </a:extLst>
          </p:cNvPr>
          <p:cNvSpPr>
            <a:spLocks noGrp="1"/>
          </p:cNvSpPr>
          <p:nvPr>
            <p:ph type="title"/>
          </p:nvPr>
        </p:nvSpPr>
        <p:spPr/>
        <p:txBody>
          <a:bodyPr/>
          <a:lstStyle/>
          <a:p>
            <a:r>
              <a:rPr lang="en-US" dirty="0"/>
              <a:t>Booting</a:t>
            </a:r>
          </a:p>
        </p:txBody>
      </p:sp>
      <p:sp>
        <p:nvSpPr>
          <p:cNvPr id="3" name="Content Placeholder 2">
            <a:extLst>
              <a:ext uri="{FF2B5EF4-FFF2-40B4-BE49-F238E27FC236}">
                <a16:creationId xmlns:a16="http://schemas.microsoft.com/office/drawing/2014/main" id="{B9127A8B-7018-F543-97BF-A1EFCE5FA58B}"/>
              </a:ext>
            </a:extLst>
          </p:cNvPr>
          <p:cNvSpPr>
            <a:spLocks noGrp="1"/>
          </p:cNvSpPr>
          <p:nvPr>
            <p:ph idx="1"/>
          </p:nvPr>
        </p:nvSpPr>
        <p:spPr/>
        <p:txBody>
          <a:bodyPr>
            <a:normAutofit/>
          </a:bodyPr>
          <a:lstStyle/>
          <a:p>
            <a:pPr>
              <a:buFont typeface="Arial" panose="020B0604020202020204" pitchFamily="34" charset="0"/>
              <a:buChar char="•"/>
            </a:pPr>
            <a:r>
              <a:rPr lang="en-US" sz="2000" dirty="0"/>
              <a:t>Setting user password on your device.</a:t>
            </a:r>
          </a:p>
          <a:p>
            <a:pPr>
              <a:buFont typeface="Arial" panose="020B0604020202020204" pitchFamily="34" charset="0"/>
              <a:buChar char="•"/>
            </a:pPr>
            <a:r>
              <a:rPr lang="en-US" sz="2000" dirty="0"/>
              <a:t>From the main menu, select “</a:t>
            </a:r>
            <a:r>
              <a:rPr lang="en-US" sz="2000" dirty="0" err="1"/>
              <a:t>change_pass</a:t>
            </a:r>
            <a:r>
              <a:rPr lang="en-US" sz="2000" dirty="0"/>
              <a:t>” and press Enter. You will be prompted to enter new UNIX password.</a:t>
            </a:r>
          </a:p>
          <a:p>
            <a:pPr>
              <a:buFont typeface="Arial" panose="020B0604020202020204" pitchFamily="34" charset="0"/>
              <a:buChar char="•"/>
            </a:pPr>
            <a:r>
              <a:rPr lang="en-US" sz="2000" dirty="0"/>
              <a:t>Set your “locale” which is the general character set used in your native language (en_US.UTF-8 for USA). Set this as the default locale when prompted.</a:t>
            </a:r>
          </a:p>
          <a:p>
            <a:pPr>
              <a:buFont typeface="Arial" panose="020B0604020202020204" pitchFamily="34" charset="0"/>
              <a:buChar char="•"/>
            </a:pPr>
            <a:r>
              <a:rPr lang="en-US" sz="2000" dirty="0"/>
              <a:t>Set your </a:t>
            </a:r>
            <a:r>
              <a:rPr lang="en-US" sz="2000" dirty="0" err="1"/>
              <a:t>timezone</a:t>
            </a:r>
            <a:r>
              <a:rPr lang="en-US" sz="2000" dirty="0"/>
              <a:t> by selecting the “</a:t>
            </a:r>
            <a:r>
              <a:rPr lang="en-US" sz="2000" dirty="0" err="1"/>
              <a:t>Change_timezone</a:t>
            </a:r>
            <a:r>
              <a:rPr lang="en-US" sz="2000" dirty="0"/>
              <a:t>” option. </a:t>
            </a:r>
          </a:p>
          <a:p>
            <a:pPr>
              <a:buFont typeface="Arial" panose="020B0604020202020204" pitchFamily="34" charset="0"/>
              <a:buChar char="•"/>
            </a:pPr>
            <a:r>
              <a:rPr lang="en-US" sz="2000" dirty="0"/>
              <a:t>Select “Finish” and reboot. Once you are back online, you will see a login prompt like this. </a:t>
            </a:r>
          </a:p>
        </p:txBody>
      </p:sp>
      <p:pic>
        <p:nvPicPr>
          <p:cNvPr id="4" name="Picture 2" descr="Setting up your raspberry pi">
            <a:extLst>
              <a:ext uri="{FF2B5EF4-FFF2-40B4-BE49-F238E27FC236}">
                <a16:creationId xmlns:a16="http://schemas.microsoft.com/office/drawing/2014/main" id="{A40726EF-A471-F642-9E49-AB84C2DDF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876800"/>
            <a:ext cx="3313497" cy="1692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etting up your raspberry pi">
            <a:extLst>
              <a:ext uri="{FF2B5EF4-FFF2-40B4-BE49-F238E27FC236}">
                <a16:creationId xmlns:a16="http://schemas.microsoft.com/office/drawing/2014/main" id="{143DD408-FD1B-5043-A462-4E54D4864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5" y="5219506"/>
            <a:ext cx="3513527" cy="65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81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33CC-2BFB-8045-B21F-8584E07E3DE0}"/>
              </a:ext>
            </a:extLst>
          </p:cNvPr>
          <p:cNvSpPr>
            <a:spLocks noGrp="1"/>
          </p:cNvSpPr>
          <p:nvPr>
            <p:ph type="title"/>
          </p:nvPr>
        </p:nvSpPr>
        <p:spPr/>
        <p:txBody>
          <a:bodyPr/>
          <a:lstStyle/>
          <a:p>
            <a:r>
              <a:rPr lang="en-US" dirty="0"/>
              <a:t>Load GUI Environment</a:t>
            </a:r>
          </a:p>
        </p:txBody>
      </p:sp>
      <p:sp>
        <p:nvSpPr>
          <p:cNvPr id="3" name="Content Placeholder 2">
            <a:extLst>
              <a:ext uri="{FF2B5EF4-FFF2-40B4-BE49-F238E27FC236}">
                <a16:creationId xmlns:a16="http://schemas.microsoft.com/office/drawing/2014/main" id="{76F5E58B-3606-8D4D-9E57-A7257D35C022}"/>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dirty="0"/>
              <a:t>Log in from the login prompt with the username “pi” and the password you set earlier</a:t>
            </a:r>
          </a:p>
          <a:p>
            <a:pPr>
              <a:buFont typeface="Arial" panose="020B0604020202020204" pitchFamily="34" charset="0"/>
              <a:buChar char="•"/>
            </a:pPr>
            <a:r>
              <a:rPr lang="en-US" dirty="0"/>
              <a:t>After logging in, type “</a:t>
            </a:r>
            <a:r>
              <a:rPr lang="en-US" dirty="0" err="1"/>
              <a:t>startx</a:t>
            </a:r>
            <a:r>
              <a:rPr lang="en-US" dirty="0"/>
              <a:t>” to get the GUI environment loaded</a:t>
            </a:r>
          </a:p>
          <a:p>
            <a:pPr>
              <a:buFont typeface="Arial" panose="020B0604020202020204" pitchFamily="34" charset="0"/>
              <a:buChar char="•"/>
            </a:pPr>
            <a:r>
              <a:rPr lang="en-US" dirty="0"/>
              <a:t>After a loading sequence, you will see a UI which looks similar to the Windows UI. It is the LXDE Window Manager which is a light weight UI that runs well on Raspberry Pi</a:t>
            </a:r>
          </a:p>
          <a:p>
            <a:pPr>
              <a:buFont typeface="Arial" panose="020B0604020202020204" pitchFamily="34" charset="0"/>
              <a:buChar char="•"/>
            </a:pPr>
            <a:r>
              <a:rPr lang="en-US" dirty="0"/>
              <a:t>After finishing the whole setup sequence, you now have your device powered up and the LXDE WM running. You can now use this Pi for your projects, or for general computing tasks </a:t>
            </a:r>
            <a:br>
              <a:rPr lang="en-US" dirty="0"/>
            </a:br>
            <a:endParaRPr lang="en-US" dirty="0"/>
          </a:p>
          <a:p>
            <a:endParaRPr lang="en-US" dirty="0"/>
          </a:p>
        </p:txBody>
      </p:sp>
    </p:spTree>
    <p:extLst>
      <p:ext uri="{BB962C8B-B14F-4D97-AF65-F5344CB8AC3E}">
        <p14:creationId xmlns:p14="http://schemas.microsoft.com/office/powerpoint/2010/main" val="257408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3C4A-AD02-9F45-8E3A-3A13FB6C76FD}"/>
              </a:ext>
            </a:extLst>
          </p:cNvPr>
          <p:cNvSpPr>
            <a:spLocks noGrp="1"/>
          </p:cNvSpPr>
          <p:nvPr>
            <p:ph type="title"/>
          </p:nvPr>
        </p:nvSpPr>
        <p:spPr/>
        <p:txBody>
          <a:bodyPr/>
          <a:lstStyle/>
          <a:p>
            <a:r>
              <a:rPr lang="en-US" dirty="0"/>
              <a:t>Set Up Network</a:t>
            </a:r>
          </a:p>
        </p:txBody>
      </p:sp>
      <p:sp>
        <p:nvSpPr>
          <p:cNvPr id="3" name="Content Placeholder 2">
            <a:extLst>
              <a:ext uri="{FF2B5EF4-FFF2-40B4-BE49-F238E27FC236}">
                <a16:creationId xmlns:a16="http://schemas.microsoft.com/office/drawing/2014/main" id="{1108C701-5552-0C4D-BA87-9A5A66991C11}"/>
              </a:ext>
            </a:extLst>
          </p:cNvPr>
          <p:cNvSpPr>
            <a:spLocks noGrp="1"/>
          </p:cNvSpPr>
          <p:nvPr>
            <p:ph idx="1"/>
          </p:nvPr>
        </p:nvSpPr>
        <p:spPr/>
        <p:txBody>
          <a:bodyPr>
            <a:normAutofit fontScale="85000" lnSpcReduction="10000"/>
          </a:bodyPr>
          <a:lstStyle/>
          <a:p>
            <a:pPr>
              <a:buFont typeface="Arial" panose="020B0604020202020204" pitchFamily="34" charset="0"/>
              <a:buChar char="•"/>
            </a:pPr>
            <a:r>
              <a:rPr lang="en-US" dirty="0"/>
              <a:t>Your device can be connected to the Internet in the following different ways, depending on the model you have used:</a:t>
            </a:r>
          </a:p>
          <a:p>
            <a:pPr lvl="1">
              <a:buFont typeface="Arial" panose="020B0604020202020204" pitchFamily="34" charset="0"/>
              <a:buChar char="•"/>
            </a:pPr>
            <a:r>
              <a:rPr lang="en-US" dirty="0"/>
              <a:t>The LAN interface via Ethernet cable to your Internet router (Models B &amp; B +, not the A, A + and Zero)</a:t>
            </a:r>
          </a:p>
          <a:p>
            <a:pPr lvl="2">
              <a:buFont typeface="Arial" panose="020B0604020202020204" pitchFamily="34" charset="0"/>
              <a:buChar char="•"/>
            </a:pPr>
            <a:r>
              <a:rPr lang="en-US" sz="1350" i="1" dirty="0"/>
              <a:t>If you are using the Ethernet option and your router is configured for DHCP, you should be able to connect without any further configuration. </a:t>
            </a:r>
          </a:p>
          <a:p>
            <a:pPr lvl="1">
              <a:buFont typeface="Arial" panose="020B0604020202020204" pitchFamily="34" charset="0"/>
              <a:buChar char="•"/>
            </a:pPr>
            <a:r>
              <a:rPr lang="en-US" dirty="0"/>
              <a:t>The built-in wireless card - Only the Raspberry Pi 3</a:t>
            </a:r>
          </a:p>
          <a:p>
            <a:pPr lvl="1">
              <a:buFont typeface="Arial" panose="020B0604020202020204" pitchFamily="34" charset="0"/>
              <a:buChar char="•"/>
            </a:pPr>
            <a:r>
              <a:rPr lang="en-US" dirty="0"/>
              <a:t>A USB wireless dongle - available for all models</a:t>
            </a:r>
          </a:p>
          <a:p>
            <a:pPr lvl="2">
              <a:buFont typeface="Arial" panose="020B0604020202020204" pitchFamily="34" charset="0"/>
              <a:buChar char="•"/>
            </a:pPr>
            <a:r>
              <a:rPr lang="en-US" sz="1350" i="1" dirty="0"/>
              <a:t>This option consumes more power than other options. If you are using this option, make sure you </a:t>
            </a:r>
            <a:r>
              <a:rPr lang="en-US" sz="1350" i="1" dirty="0" err="1"/>
              <a:t>hve</a:t>
            </a:r>
            <a:r>
              <a:rPr lang="en-US" sz="1350" i="1" dirty="0"/>
              <a:t> a power supply that can support it. </a:t>
            </a:r>
          </a:p>
          <a:p>
            <a:pPr lvl="1">
              <a:buFont typeface="Arial" panose="020B0604020202020204" pitchFamily="34" charset="0"/>
              <a:buChar char="•"/>
            </a:pPr>
            <a:endParaRPr lang="en-US" dirty="0"/>
          </a:p>
          <a:p>
            <a:pPr marL="150876" lvl="1" indent="0">
              <a:buNone/>
            </a:pPr>
            <a:r>
              <a:rPr lang="en-US" dirty="0"/>
              <a:t>Wi-Fi can be setup using either the command line or the graphical interface. Instructions on setting up Wi-Fi are available in detail in this document : </a:t>
            </a:r>
            <a:r>
              <a:rPr lang="en-US" dirty="0">
                <a:hlinkClick r:id="rId2"/>
              </a:rPr>
              <a:t>https://learn.adafruit.com/downloads/pdf/adafruits-raspberry-pi-lesson-3-network-setup.pdf</a:t>
            </a:r>
            <a:endParaRPr lang="en-US" dirty="0"/>
          </a:p>
          <a:p>
            <a:endParaRPr lang="en-US" dirty="0"/>
          </a:p>
        </p:txBody>
      </p:sp>
    </p:spTree>
    <p:extLst>
      <p:ext uri="{BB962C8B-B14F-4D97-AF65-F5344CB8AC3E}">
        <p14:creationId xmlns:p14="http://schemas.microsoft.com/office/powerpoint/2010/main" val="2583944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FB19-A8F0-A94A-9DFF-17A3E5AAD3DD}"/>
              </a:ext>
            </a:extLst>
          </p:cNvPr>
          <p:cNvSpPr>
            <a:spLocks noGrp="1"/>
          </p:cNvSpPr>
          <p:nvPr>
            <p:ph type="title"/>
          </p:nvPr>
        </p:nvSpPr>
        <p:spPr/>
        <p:txBody>
          <a:bodyPr/>
          <a:lstStyle/>
          <a:p>
            <a:r>
              <a:rPr lang="en-US" dirty="0"/>
              <a:t>IDLE on </a:t>
            </a:r>
            <a:r>
              <a:rPr lang="en-US" dirty="0" err="1"/>
              <a:t>RPi</a:t>
            </a:r>
            <a:endParaRPr lang="en-US" dirty="0"/>
          </a:p>
        </p:txBody>
      </p:sp>
      <p:sp>
        <p:nvSpPr>
          <p:cNvPr id="3" name="Content Placeholder 2">
            <a:extLst>
              <a:ext uri="{FF2B5EF4-FFF2-40B4-BE49-F238E27FC236}">
                <a16:creationId xmlns:a16="http://schemas.microsoft.com/office/drawing/2014/main" id="{6FA3BAC8-6D8F-8541-BB9B-E47BBCF9F643}"/>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Raspbian comes preloaded with Python, the official programming language of the Raspberry Pi and IDLE3 which is a Python Integrated Development Environment</a:t>
            </a:r>
          </a:p>
          <a:p>
            <a:pPr>
              <a:buFont typeface="Arial" panose="020B0604020202020204" pitchFamily="34" charset="0"/>
              <a:buChar char="•"/>
            </a:pPr>
            <a:r>
              <a:rPr lang="en-US" dirty="0"/>
              <a:t>IDLE3 can be loaded up by double-clicking the icon on your LXDE desktop</a:t>
            </a:r>
          </a:p>
          <a:p>
            <a:pPr>
              <a:buFont typeface="Arial" panose="020B0604020202020204" pitchFamily="34" charset="0"/>
              <a:buChar char="•"/>
            </a:pPr>
            <a:r>
              <a:rPr lang="en-US" dirty="0"/>
              <a:t>Click File &gt; New Window, which will then bring up a new blank window which you can type in</a:t>
            </a:r>
          </a:p>
          <a:p>
            <a:pPr>
              <a:buFont typeface="Arial" panose="020B0604020202020204" pitchFamily="34" charset="0"/>
              <a:buChar char="•"/>
            </a:pPr>
            <a:r>
              <a:rPr lang="en-US" dirty="0"/>
              <a:t>Type in your code and save</a:t>
            </a:r>
          </a:p>
          <a:p>
            <a:pPr>
              <a:buFont typeface="Arial" panose="020B0604020202020204" pitchFamily="34" charset="0"/>
              <a:buChar char="•"/>
            </a:pPr>
            <a:r>
              <a:rPr lang="en-US" dirty="0"/>
              <a:t>Click Run &gt; Run Module or press F5 to run your code</a:t>
            </a:r>
          </a:p>
          <a:p>
            <a:endParaRPr lang="en-US" dirty="0"/>
          </a:p>
        </p:txBody>
      </p:sp>
    </p:spTree>
    <p:extLst>
      <p:ext uri="{BB962C8B-B14F-4D97-AF65-F5344CB8AC3E}">
        <p14:creationId xmlns:p14="http://schemas.microsoft.com/office/powerpoint/2010/main" val="1484380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A26E-0C00-0C4E-99C8-4D750AB14C95}"/>
              </a:ext>
            </a:extLst>
          </p:cNvPr>
          <p:cNvSpPr>
            <a:spLocks noGrp="1"/>
          </p:cNvSpPr>
          <p:nvPr>
            <p:ph type="title"/>
          </p:nvPr>
        </p:nvSpPr>
        <p:spPr/>
        <p:txBody>
          <a:bodyPr/>
          <a:lstStyle/>
          <a:p>
            <a:r>
              <a:rPr lang="en-US" dirty="0"/>
              <a:t>SSH on </a:t>
            </a:r>
            <a:r>
              <a:rPr lang="en-US" dirty="0" err="1"/>
              <a:t>RPi</a:t>
            </a:r>
            <a:endParaRPr lang="en-US" dirty="0"/>
          </a:p>
        </p:txBody>
      </p:sp>
      <p:sp>
        <p:nvSpPr>
          <p:cNvPr id="3" name="Content Placeholder 2">
            <a:extLst>
              <a:ext uri="{FF2B5EF4-FFF2-40B4-BE49-F238E27FC236}">
                <a16:creationId xmlns:a16="http://schemas.microsoft.com/office/drawing/2014/main" id="{1758AD3B-78AC-984A-AEEE-C1FA4D79A087}"/>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a:t>If you want to access the command line (</a:t>
            </a:r>
            <a:r>
              <a:rPr lang="en-US" i="1" dirty="0"/>
              <a:t>not the full desktop environment) </a:t>
            </a:r>
            <a:r>
              <a:rPr lang="en-US" dirty="0"/>
              <a:t>of your </a:t>
            </a:r>
            <a:r>
              <a:rPr lang="en-US" dirty="0" err="1"/>
              <a:t>RPi</a:t>
            </a:r>
            <a:r>
              <a:rPr lang="en-US" dirty="0"/>
              <a:t> from another computer, you can use </a:t>
            </a:r>
            <a:r>
              <a:rPr lang="en-US" dirty="0" err="1">
                <a:latin typeface="Courier New" panose="02070309020205020404" pitchFamily="49" charset="0"/>
                <a:cs typeface="Courier New" panose="02070309020205020404" pitchFamily="49" charset="0"/>
              </a:rPr>
              <a:t>ssh</a:t>
            </a:r>
            <a:endParaRPr lang="en-US" dirty="0">
              <a:latin typeface="Courier New" panose="02070309020205020404" pitchFamily="49" charset="0"/>
              <a:cs typeface="Courier New" panose="02070309020205020404" pitchFamily="49" charset="0"/>
            </a:endParaRPr>
          </a:p>
          <a:p>
            <a:pPr>
              <a:buFont typeface="Arial" panose="020B0604020202020204" pitchFamily="34" charset="0"/>
              <a:buChar char="•"/>
            </a:pPr>
            <a:r>
              <a:rPr lang="en-US" dirty="0">
                <a:cs typeface="Courier New" panose="02070309020205020404" pitchFamily="49" charset="0"/>
              </a:rPr>
              <a:t>SSH can be enabled using “</a:t>
            </a:r>
            <a:r>
              <a:rPr lang="en-US" dirty="0" err="1">
                <a:cs typeface="Courier New" panose="02070309020205020404" pitchFamily="49" charset="0"/>
              </a:rPr>
              <a:t>raspi</a:t>
            </a:r>
            <a:r>
              <a:rPr lang="en-US" dirty="0">
                <a:cs typeface="Courier New" panose="02070309020205020404" pitchFamily="49" charset="0"/>
              </a:rPr>
              <a:t>-config”</a:t>
            </a:r>
          </a:p>
          <a:p>
            <a:pPr>
              <a:buFont typeface="Arial" panose="020B0604020202020204" pitchFamily="34" charset="0"/>
              <a:buChar char="•"/>
            </a:pPr>
            <a:r>
              <a:rPr lang="en-US" dirty="0">
                <a:cs typeface="Courier New" panose="02070309020205020404" pitchFamily="49" charset="0"/>
              </a:rPr>
              <a:t>Enter </a:t>
            </a:r>
            <a:r>
              <a:rPr lang="en-US" dirty="0" err="1">
                <a:latin typeface="Courier New" panose="02070309020205020404" pitchFamily="49" charset="0"/>
                <a:cs typeface="Courier New" panose="02070309020205020404" pitchFamily="49" charset="0"/>
              </a:rPr>
              <a:t>sudo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raspi-config</a:t>
            </a:r>
            <a:r>
              <a:rPr lang="en-US" dirty="0">
                <a:latin typeface="Courier New" panose="02070309020205020404" pitchFamily="49" charset="0"/>
                <a:cs typeface="Courier New" panose="02070309020205020404" pitchFamily="49" charset="0"/>
              </a:rPr>
              <a:t> </a:t>
            </a:r>
            <a:r>
              <a:rPr lang="en-US" dirty="0">
                <a:cs typeface="Courier New" panose="02070309020205020404" pitchFamily="49" charset="0"/>
              </a:rPr>
              <a:t>in the terminal, navigate to </a:t>
            </a:r>
            <a:r>
              <a:rPr lang="en-US" dirty="0" err="1">
                <a:latin typeface="Courier New" panose="02070309020205020404" pitchFamily="49" charset="0"/>
                <a:cs typeface="Courier New" panose="02070309020205020404" pitchFamily="49" charset="0"/>
              </a:rPr>
              <a:t>ssh</a:t>
            </a:r>
            <a:r>
              <a:rPr lang="en-US" dirty="0">
                <a:cs typeface="Courier New" panose="02070309020205020404" pitchFamily="49" charset="0"/>
              </a:rPr>
              <a:t>, hit Enter, and select </a:t>
            </a:r>
            <a:r>
              <a:rPr lang="en-US" dirty="0">
                <a:latin typeface="Courier New" panose="02070309020205020404" pitchFamily="49" charset="0"/>
                <a:cs typeface="Courier New" panose="02070309020205020404" pitchFamily="49" charset="0"/>
              </a:rPr>
              <a:t>Enable or disable </a:t>
            </a:r>
            <a:r>
              <a:rPr lang="en-US" dirty="0" err="1">
                <a:latin typeface="Courier New" panose="02070309020205020404" pitchFamily="49" charset="0"/>
                <a:cs typeface="Courier New" panose="02070309020205020404" pitchFamily="49" charset="0"/>
              </a:rPr>
              <a:t>ssh</a:t>
            </a:r>
            <a:r>
              <a:rPr lang="en-US" dirty="0">
                <a:latin typeface="Courier New" panose="02070309020205020404" pitchFamily="49" charset="0"/>
                <a:cs typeface="Courier New" panose="02070309020205020404" pitchFamily="49" charset="0"/>
              </a:rPr>
              <a:t> server</a:t>
            </a:r>
          </a:p>
          <a:p>
            <a:pPr>
              <a:buFont typeface="Arial" panose="020B0604020202020204" pitchFamily="34" charset="0"/>
              <a:buChar char="•"/>
            </a:pPr>
            <a:r>
              <a:rPr lang="en-US" dirty="0">
                <a:cs typeface="Courier New" panose="02070309020205020404" pitchFamily="49" charset="0"/>
              </a:rPr>
              <a:t>For access to the full desktop environment via remote control, you can use VNC. </a:t>
            </a:r>
            <a:r>
              <a:rPr lang="en-US" dirty="0"/>
              <a:t>It transmits the keyboard and mouse events from the controller, and receives updates to the screen over the network from the remote host</a:t>
            </a:r>
          </a:p>
          <a:p>
            <a:pPr>
              <a:buFont typeface="Arial" panose="020B0604020202020204" pitchFamily="34" charset="0"/>
              <a:buChar char="•"/>
            </a:pPr>
            <a:r>
              <a:rPr lang="en-US" dirty="0">
                <a:cs typeface="Courier New" panose="02070309020205020404" pitchFamily="49" charset="0"/>
              </a:rPr>
              <a:t>Instructions to enable VNC are here : </a:t>
            </a:r>
            <a:r>
              <a:rPr lang="en-US" dirty="0">
                <a:cs typeface="Courier New" panose="02070309020205020404" pitchFamily="49" charset="0"/>
                <a:hlinkClick r:id="rId2"/>
              </a:rPr>
              <a:t>https://www.raspberrypi.org/documentation/remote-access/vnc/README.md</a:t>
            </a:r>
            <a:endParaRPr lang="en-US" dirty="0">
              <a:cs typeface="Courier New" panose="02070309020205020404" pitchFamily="49" charset="0"/>
            </a:endParaRPr>
          </a:p>
          <a:p>
            <a:endParaRPr lang="en-US" dirty="0"/>
          </a:p>
        </p:txBody>
      </p:sp>
    </p:spTree>
    <p:extLst>
      <p:ext uri="{BB962C8B-B14F-4D97-AF65-F5344CB8AC3E}">
        <p14:creationId xmlns:p14="http://schemas.microsoft.com/office/powerpoint/2010/main" val="611352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BC96-8B6F-8D44-8091-C70C6F70B2FC}"/>
              </a:ext>
            </a:extLst>
          </p:cNvPr>
          <p:cNvSpPr>
            <a:spLocks noGrp="1"/>
          </p:cNvSpPr>
          <p:nvPr>
            <p:ph type="title"/>
          </p:nvPr>
        </p:nvSpPr>
        <p:spPr/>
        <p:txBody>
          <a:bodyPr/>
          <a:lstStyle/>
          <a:p>
            <a:r>
              <a:rPr lang="en-US" dirty="0"/>
              <a:t>SSH into </a:t>
            </a:r>
            <a:r>
              <a:rPr lang="en-US" dirty="0" err="1"/>
              <a:t>RPi</a:t>
            </a:r>
            <a:r>
              <a:rPr lang="en-US" dirty="0"/>
              <a:t> Using Windows</a:t>
            </a:r>
          </a:p>
        </p:txBody>
      </p:sp>
      <p:sp>
        <p:nvSpPr>
          <p:cNvPr id="3" name="Content Placeholder 2">
            <a:extLst>
              <a:ext uri="{FF2B5EF4-FFF2-40B4-BE49-F238E27FC236}">
                <a16:creationId xmlns:a16="http://schemas.microsoft.com/office/drawing/2014/main" id="{02601E3E-EA0F-7845-AB28-AAAADD6BC394}"/>
              </a:ext>
            </a:extLst>
          </p:cNvPr>
          <p:cNvSpPr>
            <a:spLocks noGrp="1"/>
          </p:cNvSpPr>
          <p:nvPr>
            <p:ph idx="1"/>
          </p:nvPr>
        </p:nvSpPr>
        <p:spPr>
          <a:xfrm>
            <a:off x="317795" y="1524000"/>
            <a:ext cx="6400800" cy="4602163"/>
          </a:xfrm>
        </p:spPr>
        <p:txBody>
          <a:bodyPr>
            <a:normAutofit fontScale="47500" lnSpcReduction="20000"/>
          </a:bodyPr>
          <a:lstStyle/>
          <a:p>
            <a:pPr>
              <a:buFont typeface="Arial" panose="020B0604020202020204" pitchFamily="34" charset="0"/>
              <a:buChar char="•"/>
            </a:pPr>
            <a:r>
              <a:rPr lang="en-US" sz="3300" dirty="0"/>
              <a:t>Download </a:t>
            </a:r>
            <a:r>
              <a:rPr lang="en-US" sz="3300" dirty="0" err="1"/>
              <a:t>PuTTY</a:t>
            </a:r>
            <a:r>
              <a:rPr lang="en-US" sz="3300" dirty="0"/>
              <a:t> (available as ‘</a:t>
            </a:r>
            <a:r>
              <a:rPr lang="en-US" sz="3300" dirty="0" err="1"/>
              <a:t>putty.exe</a:t>
            </a:r>
            <a:r>
              <a:rPr lang="en-US" sz="3300" dirty="0"/>
              <a:t>’)</a:t>
            </a:r>
          </a:p>
          <a:p>
            <a:pPr>
              <a:buFont typeface="Arial" panose="020B0604020202020204" pitchFamily="34" charset="0"/>
              <a:buChar char="•"/>
            </a:pPr>
            <a:r>
              <a:rPr lang="en-US" sz="3300" dirty="0"/>
              <a:t>When you run it, you will see a configuration screen like this -&gt; </a:t>
            </a:r>
          </a:p>
          <a:p>
            <a:pPr>
              <a:buFont typeface="Arial" panose="020B0604020202020204" pitchFamily="34" charset="0"/>
              <a:buChar char="•"/>
            </a:pPr>
            <a:r>
              <a:rPr lang="en-US" sz="3300" dirty="0"/>
              <a:t>Type the </a:t>
            </a:r>
            <a:r>
              <a:rPr lang="en-US" sz="3300" dirty="0" err="1"/>
              <a:t>RPi’s</a:t>
            </a:r>
            <a:r>
              <a:rPr lang="en-US" sz="3300" dirty="0"/>
              <a:t> IP address into the Host name field and ‘Open’.</a:t>
            </a:r>
            <a:br>
              <a:rPr lang="en-US" sz="3300" dirty="0"/>
            </a:br>
            <a:r>
              <a:rPr lang="en-US" sz="3300" dirty="0"/>
              <a:t>(</a:t>
            </a:r>
            <a:r>
              <a:rPr lang="en-US" sz="3300" i="1" dirty="0"/>
              <a:t>Find the IP address using </a:t>
            </a:r>
            <a:r>
              <a:rPr lang="en-US" sz="3300" dirty="0">
                <a:latin typeface="Courier New" panose="02070309020205020404" pitchFamily="49" charset="0"/>
                <a:cs typeface="Courier New" panose="02070309020205020404" pitchFamily="49" charset="0"/>
              </a:rPr>
              <a:t>hostname –I </a:t>
            </a:r>
            <a:r>
              <a:rPr lang="en-US" sz="3300" i="1" dirty="0"/>
              <a:t>)</a:t>
            </a:r>
          </a:p>
          <a:p>
            <a:pPr>
              <a:buFont typeface="Arial" panose="020B0604020202020204" pitchFamily="34" charset="0"/>
              <a:buChar char="•"/>
            </a:pPr>
            <a:r>
              <a:rPr lang="en-US" sz="3300" dirty="0"/>
              <a:t>When the connection starts, you will see a security warning</a:t>
            </a:r>
            <a:br>
              <a:rPr lang="en-US" sz="3300" dirty="0"/>
            </a:br>
            <a:r>
              <a:rPr lang="en-US" sz="3300" dirty="0"/>
              <a:t>about the server’s host key not cached in the registry. This can be safely ignored. Click ‘Yes’.</a:t>
            </a:r>
          </a:p>
          <a:p>
            <a:pPr>
              <a:buFont typeface="Arial" panose="020B0604020202020204" pitchFamily="34" charset="0"/>
              <a:buChar char="•"/>
            </a:pPr>
            <a:r>
              <a:rPr lang="en-US" sz="3300" dirty="0"/>
              <a:t>You will now get the usual </a:t>
            </a:r>
            <a:r>
              <a:rPr lang="en-US" sz="3300" dirty="0" err="1"/>
              <a:t>RPi</a:t>
            </a:r>
            <a:r>
              <a:rPr lang="en-US" sz="3300" dirty="0"/>
              <a:t> login prompt. Log in with ‘pi’ as </a:t>
            </a:r>
            <a:br>
              <a:rPr lang="en-US" sz="3300" dirty="0"/>
            </a:br>
            <a:r>
              <a:rPr lang="en-US" sz="3300" dirty="0"/>
              <a:t>username and the password you set earlier.</a:t>
            </a:r>
          </a:p>
          <a:p>
            <a:pPr>
              <a:buFont typeface="Arial" panose="020B0604020202020204" pitchFamily="34" charset="0"/>
              <a:buChar char="•"/>
            </a:pPr>
            <a:r>
              <a:rPr lang="en-US" sz="3300" dirty="0"/>
              <a:t>Type </a:t>
            </a:r>
            <a:r>
              <a:rPr lang="en-US" sz="3300" dirty="0">
                <a:latin typeface="Courier New" panose="02070309020205020404" pitchFamily="49" charset="0"/>
                <a:cs typeface="Courier New" panose="02070309020205020404" pitchFamily="49" charset="0"/>
              </a:rPr>
              <a:t>exit</a:t>
            </a:r>
            <a:r>
              <a:rPr lang="en-US" sz="3300" dirty="0"/>
              <a:t> to close the putty window.</a:t>
            </a:r>
          </a:p>
          <a:p>
            <a:pPr>
              <a:buFont typeface="Arial" panose="020B0604020202020204" pitchFamily="34" charset="0"/>
              <a:buChar char="•"/>
            </a:pPr>
            <a:r>
              <a:rPr lang="en-US" sz="3300" dirty="0"/>
              <a:t>You can use ‘Saved sessions’ on the configuration screen to </a:t>
            </a:r>
            <a:br>
              <a:rPr lang="en-US" sz="3300" dirty="0"/>
            </a:br>
            <a:r>
              <a:rPr lang="en-US" sz="3300" dirty="0"/>
              <a:t>connect the second time. You can change the ‘Seconds between </a:t>
            </a:r>
            <a:br>
              <a:rPr lang="en-US" sz="3300" dirty="0"/>
            </a:br>
            <a:r>
              <a:rPr lang="en-US" sz="3300" dirty="0" err="1"/>
              <a:t>keepalives</a:t>
            </a:r>
            <a:r>
              <a:rPr lang="en-US" sz="3300" dirty="0"/>
              <a:t>’ value in the left hand pane to 30 to allow </a:t>
            </a:r>
            <a:r>
              <a:rPr lang="en-US" sz="3300" dirty="0" err="1"/>
              <a:t>PuTTY</a:t>
            </a:r>
            <a:r>
              <a:rPr lang="en-US" sz="3300" dirty="0"/>
              <a:t> to </a:t>
            </a:r>
            <a:br>
              <a:rPr lang="en-US" sz="3300" dirty="0"/>
            </a:br>
            <a:r>
              <a:rPr lang="en-US" sz="3300" dirty="0"/>
              <a:t>leave the remote connection open for long periods without any </a:t>
            </a:r>
            <a:br>
              <a:rPr lang="en-US" sz="3300" dirty="0"/>
            </a:br>
            <a:r>
              <a:rPr lang="en-US" sz="3300" dirty="0"/>
              <a:t>activity on your </a:t>
            </a:r>
            <a:r>
              <a:rPr lang="en-US" sz="3300" dirty="0" err="1"/>
              <a:t>RPi</a:t>
            </a:r>
            <a:r>
              <a:rPr lang="en-US" sz="3300" dirty="0"/>
              <a:t>. </a:t>
            </a:r>
            <a:br>
              <a:rPr lang="en-US" dirty="0"/>
            </a:br>
            <a:endParaRPr lang="en-US" dirty="0"/>
          </a:p>
          <a:p>
            <a:endParaRPr lang="en-US" dirty="0"/>
          </a:p>
        </p:txBody>
      </p:sp>
      <p:pic>
        <p:nvPicPr>
          <p:cNvPr id="4" name="Picture 2" descr="PuTTY configuration">
            <a:extLst>
              <a:ext uri="{FF2B5EF4-FFF2-40B4-BE49-F238E27FC236}">
                <a16:creationId xmlns:a16="http://schemas.microsoft.com/office/drawing/2014/main" id="{88D8F34F-F8EA-EE4C-BB6B-E7DF97EA6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717" y="1981200"/>
            <a:ext cx="2425405" cy="23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51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905E-2930-444F-8A8C-148ECB8BD38E}"/>
              </a:ext>
            </a:extLst>
          </p:cNvPr>
          <p:cNvSpPr>
            <a:spLocks noGrp="1"/>
          </p:cNvSpPr>
          <p:nvPr>
            <p:ph type="title"/>
          </p:nvPr>
        </p:nvSpPr>
        <p:spPr/>
        <p:txBody>
          <a:bodyPr/>
          <a:lstStyle/>
          <a:p>
            <a:r>
              <a:rPr lang="en-US" dirty="0"/>
              <a:t>SSH into </a:t>
            </a:r>
            <a:r>
              <a:rPr lang="en-US" dirty="0" err="1"/>
              <a:t>RPi</a:t>
            </a:r>
            <a:r>
              <a:rPr lang="en-US" dirty="0"/>
              <a:t> Using Mac</a:t>
            </a:r>
          </a:p>
        </p:txBody>
      </p:sp>
      <p:sp>
        <p:nvSpPr>
          <p:cNvPr id="3" name="Content Placeholder 2">
            <a:extLst>
              <a:ext uri="{FF2B5EF4-FFF2-40B4-BE49-F238E27FC236}">
                <a16:creationId xmlns:a16="http://schemas.microsoft.com/office/drawing/2014/main" id="{129D88FC-D026-BF46-8012-E695C7E66643}"/>
              </a:ext>
            </a:extLst>
          </p:cNvPr>
          <p:cNvSpPr>
            <a:spLocks noGrp="1"/>
          </p:cNvSpPr>
          <p:nvPr>
            <p:ph idx="1"/>
          </p:nvPr>
        </p:nvSpPr>
        <p:spPr/>
        <p:txBody>
          <a:bodyPr>
            <a:normAutofit fontScale="62500" lnSpcReduction="20000"/>
          </a:bodyPr>
          <a:lstStyle/>
          <a:p>
            <a:pPr>
              <a:buFont typeface="Arial" panose="020B0604020202020204" pitchFamily="34" charset="0"/>
              <a:buChar char="•"/>
            </a:pPr>
            <a:r>
              <a:rPr lang="en-US" dirty="0"/>
              <a:t>SSH from Linux or Mac OS doesn’t require any software installations.</a:t>
            </a:r>
          </a:p>
          <a:p>
            <a:pPr>
              <a:buFont typeface="Arial" panose="020B0604020202020204" pitchFamily="34" charset="0"/>
              <a:buChar char="•"/>
            </a:pPr>
            <a:r>
              <a:rPr lang="en-US" dirty="0"/>
              <a:t>Get your device’s IP address from the terminal using </a:t>
            </a:r>
            <a:r>
              <a:rPr lang="en-US" dirty="0">
                <a:latin typeface="Courier New" panose="02070309020205020404" pitchFamily="49" charset="0"/>
                <a:cs typeface="Courier New" panose="02070309020205020404" pitchFamily="49" charset="0"/>
              </a:rPr>
              <a:t>hostname –I</a:t>
            </a:r>
          </a:p>
          <a:p>
            <a:pPr>
              <a:buFont typeface="Arial" panose="020B0604020202020204" pitchFamily="34" charset="0"/>
              <a:buChar char="•"/>
            </a:pPr>
            <a:r>
              <a:rPr lang="en-US" dirty="0"/>
              <a:t>Type the command </a:t>
            </a:r>
            <a:r>
              <a:rPr lang="en-US" dirty="0" err="1">
                <a:latin typeface="Courier New" panose="02070309020205020404" pitchFamily="49" charset="0"/>
                <a:cs typeface="Courier New" panose="02070309020205020404" pitchFamily="49" charset="0"/>
              </a:rPr>
              <a:t>ssh</a:t>
            </a:r>
            <a:r>
              <a:rPr lang="en-US" dirty="0">
                <a:latin typeface="Courier New" panose="02070309020205020404" pitchFamily="49" charset="0"/>
                <a:cs typeface="Courier New" panose="02070309020205020404" pitchFamily="49" charset="0"/>
              </a:rPr>
              <a:t> pi@&lt;IP&gt; </a:t>
            </a:r>
            <a:r>
              <a:rPr lang="en-US" dirty="0"/>
              <a:t>where &lt;IP&gt; is the IP address of the </a:t>
            </a:r>
            <a:r>
              <a:rPr lang="en-US" dirty="0" err="1"/>
              <a:t>RPi</a:t>
            </a:r>
            <a:r>
              <a:rPr lang="en-US" dirty="0"/>
              <a:t> into the terminal window  of the Linux or Mac OS devices. If your </a:t>
            </a:r>
            <a:r>
              <a:rPr lang="en-US" dirty="0" err="1"/>
              <a:t>RPi</a:t>
            </a:r>
            <a:r>
              <a:rPr lang="en-US" dirty="0"/>
              <a:t> user name is not ‘pi’, replace ‘pi’ in the command with your user name.</a:t>
            </a:r>
          </a:p>
          <a:p>
            <a:pPr>
              <a:buFont typeface="Arial" panose="020B0604020202020204" pitchFamily="34" charset="0"/>
              <a:buChar char="•"/>
            </a:pPr>
            <a:r>
              <a:rPr lang="en-US" dirty="0"/>
              <a:t>If you receive a ‘connection timed out’, check if you have the </a:t>
            </a:r>
            <a:r>
              <a:rPr lang="en-US" dirty="0" err="1"/>
              <a:t>RPi’s</a:t>
            </a:r>
            <a:r>
              <a:rPr lang="en-US" dirty="0"/>
              <a:t> correct IP address. </a:t>
            </a:r>
          </a:p>
          <a:p>
            <a:pPr>
              <a:buFont typeface="Arial" panose="020B0604020202020204" pitchFamily="34" charset="0"/>
              <a:buChar char="•"/>
            </a:pPr>
            <a:r>
              <a:rPr lang="en-US" dirty="0"/>
              <a:t>When you get a security authenticity warning, type yes.</a:t>
            </a:r>
          </a:p>
          <a:p>
            <a:pPr>
              <a:buFont typeface="Arial" panose="020B0604020202020204" pitchFamily="34" charset="0"/>
              <a:buChar char="•"/>
            </a:pPr>
            <a:r>
              <a:rPr lang="en-US" dirty="0"/>
              <a:t>You will now be prompted for the password for the pi (username: pi; password: as in the setup).</a:t>
            </a:r>
          </a:p>
          <a:p>
            <a:pPr>
              <a:buFont typeface="Arial" panose="020B0604020202020204" pitchFamily="34" charset="0"/>
              <a:buChar char="•"/>
            </a:pPr>
            <a:r>
              <a:rPr lang="en-US" dirty="0"/>
              <a:t>X-Forwarding can also be set up from Linux or Mac OS by using the –Y flag as </a:t>
            </a:r>
            <a:r>
              <a:rPr lang="en-US" dirty="0" err="1">
                <a:latin typeface="Courier New" panose="02070309020205020404" pitchFamily="49" charset="0"/>
                <a:cs typeface="Courier New" panose="02070309020205020404" pitchFamily="49" charset="0"/>
              </a:rPr>
              <a:t>ssh</a:t>
            </a:r>
            <a:r>
              <a:rPr lang="en-US" dirty="0">
                <a:latin typeface="Courier New" panose="02070309020205020404" pitchFamily="49" charset="0"/>
                <a:cs typeface="Courier New" panose="02070309020205020404" pitchFamily="49" charset="0"/>
              </a:rPr>
              <a:t> -Y pi@&lt;IP&gt;</a:t>
            </a:r>
            <a:br>
              <a:rPr lang="en-US" dirty="0">
                <a:latin typeface="Courier New" panose="02070309020205020404" pitchFamily="49" charset="0"/>
                <a:cs typeface="Courier New" panose="02070309020205020404" pitchFamily="49" charset="0"/>
              </a:rPr>
            </a:br>
            <a:r>
              <a:rPr lang="en-US" i="1" dirty="0">
                <a:cs typeface="Courier New" panose="02070309020205020404" pitchFamily="49" charset="0"/>
              </a:rPr>
              <a:t>With X-forwarding, When you type in commands such as </a:t>
            </a:r>
            <a:r>
              <a:rPr lang="en-US" i="1" dirty="0">
                <a:latin typeface="Courier New" panose="02070309020205020404" pitchFamily="49" charset="0"/>
                <a:cs typeface="Courier New" panose="02070309020205020404" pitchFamily="49" charset="0"/>
              </a:rPr>
              <a:t>idle3 &amp; </a:t>
            </a:r>
            <a:r>
              <a:rPr lang="en-US" i="1" dirty="0">
                <a:cs typeface="Courier New" panose="02070309020205020404" pitchFamily="49" charset="0"/>
              </a:rPr>
              <a:t>you can now open up graphical windows such as Python Editor IDLE remotely. </a:t>
            </a:r>
            <a:endParaRPr lang="en-US" dirty="0"/>
          </a:p>
          <a:p>
            <a:endParaRPr lang="en-US" dirty="0"/>
          </a:p>
        </p:txBody>
      </p:sp>
    </p:spTree>
    <p:extLst>
      <p:ext uri="{BB962C8B-B14F-4D97-AF65-F5344CB8AC3E}">
        <p14:creationId xmlns:p14="http://schemas.microsoft.com/office/powerpoint/2010/main" val="417902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D71F-88EE-2A41-8B60-4832F9007DAB}"/>
              </a:ext>
            </a:extLst>
          </p:cNvPr>
          <p:cNvSpPr>
            <a:spLocks noGrp="1"/>
          </p:cNvSpPr>
          <p:nvPr>
            <p:ph type="title"/>
          </p:nvPr>
        </p:nvSpPr>
        <p:spPr/>
        <p:txBody>
          <a:bodyPr/>
          <a:lstStyle/>
          <a:p>
            <a:r>
              <a:rPr lang="en-US" dirty="0"/>
              <a:t>Raspberry Pi 3</a:t>
            </a:r>
          </a:p>
        </p:txBody>
      </p:sp>
      <p:sp>
        <p:nvSpPr>
          <p:cNvPr id="3" name="Content Placeholder 2">
            <a:extLst>
              <a:ext uri="{FF2B5EF4-FFF2-40B4-BE49-F238E27FC236}">
                <a16:creationId xmlns:a16="http://schemas.microsoft.com/office/drawing/2014/main" id="{74C84929-E1F5-6847-BE10-DE71A8193FD8}"/>
              </a:ext>
            </a:extLst>
          </p:cNvPr>
          <p:cNvSpPr>
            <a:spLocks noGrp="1"/>
          </p:cNvSpPr>
          <p:nvPr>
            <p:ph idx="1"/>
          </p:nvPr>
        </p:nvSpPr>
        <p:spPr/>
        <p:txBody>
          <a:bodyPr>
            <a:normAutofit/>
          </a:bodyPr>
          <a:lstStyle/>
          <a:p>
            <a:pPr>
              <a:buFont typeface="Arial" panose="020B0604020202020204" pitchFamily="34" charset="0"/>
              <a:buChar char="•"/>
            </a:pPr>
            <a:r>
              <a:rPr lang="en-US" dirty="0"/>
              <a:t>Credit card sized bargain micro Linux machine</a:t>
            </a:r>
          </a:p>
          <a:p>
            <a:pPr lvl="1">
              <a:buFont typeface="Arial" panose="020B0604020202020204" pitchFamily="34" charset="0"/>
              <a:buChar char="•"/>
            </a:pPr>
            <a:r>
              <a:rPr lang="en-US" dirty="0"/>
              <a:t>Low cost</a:t>
            </a:r>
          </a:p>
          <a:p>
            <a:pPr lvl="1">
              <a:buFont typeface="Arial" panose="020B0604020202020204" pitchFamily="34" charset="0"/>
              <a:buChar char="•"/>
            </a:pPr>
            <a:r>
              <a:rPr lang="en-US" dirty="0"/>
              <a:t>Improve programming skills and HW understanding for students</a:t>
            </a:r>
          </a:p>
          <a:p>
            <a:pPr>
              <a:buFont typeface="Arial" panose="020B0604020202020204" pitchFamily="34" charset="0"/>
              <a:buChar char="•"/>
            </a:pPr>
            <a:r>
              <a:rPr lang="en-US" dirty="0"/>
              <a:t>Most recent version: 1 GB of RAM, 1.4 GHz quad – core ARM Cortex-A53 processor</a:t>
            </a:r>
          </a:p>
          <a:p>
            <a:pPr>
              <a:buFont typeface="Arial" panose="020B0604020202020204" pitchFamily="34" charset="0"/>
              <a:buChar char="•"/>
            </a:pPr>
            <a:r>
              <a:rPr lang="en-US" dirty="0"/>
              <a:t>Open hardware with the exception of its primary chip (Broadcom SoC), which runs the main components of the board: CPU, graphics, memory, USB controller, etc. </a:t>
            </a:r>
          </a:p>
          <a:p>
            <a:endParaRPr lang="en-US" dirty="0"/>
          </a:p>
        </p:txBody>
      </p:sp>
    </p:spTree>
    <p:extLst>
      <p:ext uri="{BB962C8B-B14F-4D97-AF65-F5344CB8AC3E}">
        <p14:creationId xmlns:p14="http://schemas.microsoft.com/office/powerpoint/2010/main" val="3804508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learning about RPi</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Learning resources : </a:t>
            </a:r>
            <a:r>
              <a:rPr lang="en-US" dirty="0">
                <a:hlinkClick r:id="rId2"/>
              </a:rPr>
              <a:t>https://www.raspberrypi.org/resources/learn/</a:t>
            </a:r>
            <a:endParaRPr lang="en-US" dirty="0"/>
          </a:p>
          <a:p>
            <a:pPr>
              <a:buFont typeface="Arial" panose="020B0604020202020204" pitchFamily="34" charset="0"/>
              <a:buChar char="•"/>
            </a:pPr>
            <a:r>
              <a:rPr lang="en-US" dirty="0"/>
              <a:t>Raspberry Pi projects : </a:t>
            </a:r>
            <a:r>
              <a:rPr lang="en-US" dirty="0">
                <a:hlinkClick r:id="rId3"/>
              </a:rPr>
              <a:t>http://elinux.org/RPi_Projects</a:t>
            </a:r>
            <a:endParaRPr lang="en-US" dirty="0"/>
          </a:p>
          <a:p>
            <a:pPr>
              <a:buFont typeface="Arial" panose="020B0604020202020204" pitchFamily="34" charset="0"/>
              <a:buChar char="•"/>
            </a:pPr>
            <a:r>
              <a:rPr lang="en-US" dirty="0"/>
              <a:t>Raspberry Pi learning community </a:t>
            </a:r>
            <a:r>
              <a:rPr lang="en-US" dirty="0">
                <a:hlinkClick r:id="rId4"/>
              </a:rPr>
              <a:t>https://www.element14.com/community/welcome</a:t>
            </a:r>
            <a:endParaRPr lang="en-US" dirty="0"/>
          </a:p>
          <a:p>
            <a:pPr>
              <a:buFont typeface="Arial" panose="020B0604020202020204" pitchFamily="34" charset="0"/>
              <a:buChar char="•"/>
            </a:pPr>
            <a:r>
              <a:rPr lang="en-US" dirty="0"/>
              <a:t>A project aiming at creating an enhanced router using Raspberry Pi </a:t>
            </a:r>
            <a:r>
              <a:rPr lang="en-US" dirty="0">
                <a:hlinkClick r:id="rId5"/>
              </a:rPr>
              <a:t>https://ronnyvdbr.github.io/</a:t>
            </a:r>
            <a:endParaRPr lang="en-US" dirty="0"/>
          </a:p>
          <a:p>
            <a:pPr marL="0" indent="0">
              <a:buNone/>
            </a:pPr>
            <a:endParaRPr lang="en-US" dirty="0"/>
          </a:p>
        </p:txBody>
      </p:sp>
    </p:spTree>
    <p:extLst>
      <p:ext uri="{BB962C8B-B14F-4D97-AF65-F5344CB8AC3E}">
        <p14:creationId xmlns:p14="http://schemas.microsoft.com/office/powerpoint/2010/main" val="108608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E111-21A8-4040-AF4C-42765695A5DB}"/>
              </a:ext>
            </a:extLst>
          </p:cNvPr>
          <p:cNvSpPr>
            <a:spLocks noGrp="1"/>
          </p:cNvSpPr>
          <p:nvPr>
            <p:ph type="title"/>
          </p:nvPr>
        </p:nvSpPr>
        <p:spPr/>
        <p:txBody>
          <a:bodyPr/>
          <a:lstStyle/>
          <a:p>
            <a:r>
              <a:rPr lang="en-US" dirty="0"/>
              <a:t>Assignment 1: Task 3</a:t>
            </a:r>
          </a:p>
        </p:txBody>
      </p:sp>
      <p:sp>
        <p:nvSpPr>
          <p:cNvPr id="3" name="Content Placeholder 2">
            <a:extLst>
              <a:ext uri="{FF2B5EF4-FFF2-40B4-BE49-F238E27FC236}">
                <a16:creationId xmlns:a16="http://schemas.microsoft.com/office/drawing/2014/main" id="{CB8D6EAA-0C36-274B-A512-B77ED490EDB6}"/>
              </a:ext>
            </a:extLst>
          </p:cNvPr>
          <p:cNvSpPr>
            <a:spLocks noGrp="1"/>
          </p:cNvSpPr>
          <p:nvPr>
            <p:ph idx="1"/>
          </p:nvPr>
        </p:nvSpPr>
        <p:spPr/>
        <p:txBody>
          <a:bodyPr/>
          <a:lstStyle/>
          <a:p>
            <a:r>
              <a:rPr lang="en-US" dirty="0"/>
              <a:t>Write a simple Python program using an editor on your laptop, e.g., a calculator, a game, etc., but something different from Assignment 0. The program should be interactive, i.e., ask the user for input, perform some processing, and present an output. </a:t>
            </a:r>
          </a:p>
          <a:p>
            <a:r>
              <a:rPr lang="en-US" dirty="0"/>
              <a:t>Then copy it onto your </a:t>
            </a:r>
            <a:r>
              <a:rPr lang="en-US" dirty="0" err="1"/>
              <a:t>RPi</a:t>
            </a:r>
            <a:r>
              <a:rPr lang="en-US" dirty="0"/>
              <a:t> via the Ethernet connection. </a:t>
            </a:r>
          </a:p>
          <a:p>
            <a:r>
              <a:rPr lang="en-US" dirty="0"/>
              <a:t>Then </a:t>
            </a:r>
            <a:r>
              <a:rPr lang="en-US" dirty="0" err="1"/>
              <a:t>ssh</a:t>
            </a:r>
            <a:r>
              <a:rPr lang="en-US" dirty="0"/>
              <a:t> into your </a:t>
            </a:r>
            <a:r>
              <a:rPr lang="en-US" dirty="0" err="1"/>
              <a:t>RPi</a:t>
            </a:r>
            <a:r>
              <a:rPr lang="en-US" dirty="0"/>
              <a:t> and run the code.</a:t>
            </a:r>
          </a:p>
          <a:p>
            <a:endParaRPr lang="en-US" dirty="0"/>
          </a:p>
        </p:txBody>
      </p:sp>
    </p:spTree>
    <p:extLst>
      <p:ext uri="{BB962C8B-B14F-4D97-AF65-F5344CB8AC3E}">
        <p14:creationId xmlns:p14="http://schemas.microsoft.com/office/powerpoint/2010/main" val="4177739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2FFCE-0E01-B94C-8BCC-256FFD91FF30}"/>
              </a:ext>
            </a:extLst>
          </p:cNvPr>
          <p:cNvSpPr>
            <a:spLocks noGrp="1"/>
          </p:cNvSpPr>
          <p:nvPr>
            <p:ph type="title"/>
          </p:nvPr>
        </p:nvSpPr>
        <p:spPr/>
        <p:txBody>
          <a:bodyPr/>
          <a:lstStyle/>
          <a:p>
            <a:r>
              <a:rPr lang="en-US" dirty="0"/>
              <a:t>Assignment 1: Task 4</a:t>
            </a:r>
          </a:p>
        </p:txBody>
      </p:sp>
      <p:sp>
        <p:nvSpPr>
          <p:cNvPr id="3" name="Content Placeholder 2">
            <a:extLst>
              <a:ext uri="{FF2B5EF4-FFF2-40B4-BE49-F238E27FC236}">
                <a16:creationId xmlns:a16="http://schemas.microsoft.com/office/drawing/2014/main" id="{D9D75E74-11F7-F041-8AF2-879084018D98}"/>
              </a:ext>
            </a:extLst>
          </p:cNvPr>
          <p:cNvSpPr>
            <a:spLocks noGrp="1"/>
          </p:cNvSpPr>
          <p:nvPr>
            <p:ph idx="1"/>
          </p:nvPr>
        </p:nvSpPr>
        <p:spPr/>
        <p:txBody>
          <a:bodyPr/>
          <a:lstStyle/>
          <a:p>
            <a:r>
              <a:rPr lang="en-US" dirty="0"/>
              <a:t>Use </a:t>
            </a:r>
            <a:r>
              <a:rPr lang="en-US" dirty="0" err="1"/>
              <a:t>ssh</a:t>
            </a:r>
            <a:r>
              <a:rPr lang="en-US" dirty="0"/>
              <a:t> to log into your </a:t>
            </a:r>
            <a:r>
              <a:rPr lang="en-US" dirty="0" err="1"/>
              <a:t>RPi</a:t>
            </a:r>
            <a:r>
              <a:rPr lang="en-US" dirty="0"/>
              <a:t> and then use IDLE to write another simple Python program (again interactive) and execute it. </a:t>
            </a:r>
          </a:p>
          <a:p>
            <a:r>
              <a:rPr lang="en-US" dirty="0"/>
              <a:t>Copy the program from the </a:t>
            </a:r>
            <a:r>
              <a:rPr lang="en-US" dirty="0" err="1"/>
              <a:t>RPi</a:t>
            </a:r>
            <a:r>
              <a:rPr lang="en-US" dirty="0"/>
              <a:t> to your laptop via the Ethernet connection.</a:t>
            </a:r>
          </a:p>
          <a:p>
            <a:endParaRPr lang="en-US" dirty="0"/>
          </a:p>
        </p:txBody>
      </p:sp>
    </p:spTree>
    <p:extLst>
      <p:ext uri="{BB962C8B-B14F-4D97-AF65-F5344CB8AC3E}">
        <p14:creationId xmlns:p14="http://schemas.microsoft.com/office/powerpoint/2010/main" val="4066409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5EC4-B7F2-C34B-BA5C-5A83AAD2EA32}"/>
              </a:ext>
            </a:extLst>
          </p:cNvPr>
          <p:cNvSpPr>
            <a:spLocks noGrp="1"/>
          </p:cNvSpPr>
          <p:nvPr>
            <p:ph type="title"/>
          </p:nvPr>
        </p:nvSpPr>
        <p:spPr/>
        <p:txBody>
          <a:bodyPr/>
          <a:lstStyle/>
          <a:p>
            <a:r>
              <a:rPr lang="en-US" dirty="0"/>
              <a:t>Assignment 1: Task 5</a:t>
            </a:r>
          </a:p>
        </p:txBody>
      </p:sp>
      <p:sp>
        <p:nvSpPr>
          <p:cNvPr id="3" name="Content Placeholder 2">
            <a:extLst>
              <a:ext uri="{FF2B5EF4-FFF2-40B4-BE49-F238E27FC236}">
                <a16:creationId xmlns:a16="http://schemas.microsoft.com/office/drawing/2014/main" id="{24591128-35E3-7E40-94F8-E5B8F49FEFFC}"/>
              </a:ext>
            </a:extLst>
          </p:cNvPr>
          <p:cNvSpPr>
            <a:spLocks noGrp="1"/>
          </p:cNvSpPr>
          <p:nvPr>
            <p:ph idx="1"/>
          </p:nvPr>
        </p:nvSpPr>
        <p:spPr/>
        <p:txBody>
          <a:bodyPr>
            <a:normAutofit fontScale="92500" lnSpcReduction="10000"/>
          </a:bodyPr>
          <a:lstStyle/>
          <a:p>
            <a:r>
              <a:rPr lang="en-US" dirty="0"/>
              <a:t>Raspbian is a Linux/Unix variant. Become familiar with the Unix environment on your </a:t>
            </a:r>
            <a:r>
              <a:rPr lang="en-US" dirty="0" err="1"/>
              <a:t>RPi</a:t>
            </a:r>
            <a:r>
              <a:rPr lang="en-US" dirty="0"/>
              <a:t>, e.g., learn the commands for the following activities and try them on the </a:t>
            </a:r>
            <a:r>
              <a:rPr lang="en-US" dirty="0" err="1"/>
              <a:t>RPi</a:t>
            </a:r>
            <a:r>
              <a:rPr lang="en-US" dirty="0"/>
              <a:t>:</a:t>
            </a:r>
          </a:p>
          <a:p>
            <a:pPr lvl="1"/>
            <a:r>
              <a:rPr lang="en-US" dirty="0"/>
              <a:t>Create directories, create subdirectories within these directories, delete directories, change directories, list the content of a directory, and find out what the shortcuts ~, ., and .. mean when you navigate directories</a:t>
            </a:r>
          </a:p>
          <a:p>
            <a:pPr lvl="1"/>
            <a:r>
              <a:rPr lang="en-US" dirty="0"/>
              <a:t>Learn a command-line editor (e.g., </a:t>
            </a:r>
            <a:r>
              <a:rPr lang="en-US" dirty="0" err="1"/>
              <a:t>nano</a:t>
            </a:r>
            <a:r>
              <a:rPr lang="en-US" dirty="0"/>
              <a:t>, vi, vim, or emacs (note: some may be preinstalled, others have to be installed) and write a simple file (on the </a:t>
            </a:r>
            <a:r>
              <a:rPr lang="en-US" dirty="0" err="1"/>
              <a:t>RPi</a:t>
            </a:r>
            <a:r>
              <a:rPr lang="en-US" dirty="0"/>
              <a:t>), save the file, copy that file to another location, rename the file, and delete the file</a:t>
            </a:r>
          </a:p>
        </p:txBody>
      </p:sp>
    </p:spTree>
    <p:extLst>
      <p:ext uri="{BB962C8B-B14F-4D97-AF65-F5344CB8AC3E}">
        <p14:creationId xmlns:p14="http://schemas.microsoft.com/office/powerpoint/2010/main" val="1174504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D5134-6E7F-B643-B8C6-A52E5A26BD6E}"/>
              </a:ext>
            </a:extLst>
          </p:cNvPr>
          <p:cNvSpPr>
            <a:spLocks noGrp="1"/>
          </p:cNvSpPr>
          <p:nvPr>
            <p:ph type="title"/>
          </p:nvPr>
        </p:nvSpPr>
        <p:spPr/>
        <p:txBody>
          <a:bodyPr/>
          <a:lstStyle/>
          <a:p>
            <a:r>
              <a:rPr lang="en-US" dirty="0"/>
              <a:t>Assignment 1 Deliverables</a:t>
            </a:r>
          </a:p>
        </p:txBody>
      </p:sp>
      <p:sp>
        <p:nvSpPr>
          <p:cNvPr id="3" name="Content Placeholder 2">
            <a:extLst>
              <a:ext uri="{FF2B5EF4-FFF2-40B4-BE49-F238E27FC236}">
                <a16:creationId xmlns:a16="http://schemas.microsoft.com/office/drawing/2014/main" id="{CF2047EB-33BE-EC44-8EB3-61DC177A7847}"/>
              </a:ext>
            </a:extLst>
          </p:cNvPr>
          <p:cNvSpPr>
            <a:spLocks noGrp="1"/>
          </p:cNvSpPr>
          <p:nvPr>
            <p:ph idx="1"/>
          </p:nvPr>
        </p:nvSpPr>
        <p:spPr/>
        <p:txBody>
          <a:bodyPr>
            <a:normAutofit fontScale="92500" lnSpcReduction="20000"/>
          </a:bodyPr>
          <a:lstStyle/>
          <a:p>
            <a:r>
              <a:rPr lang="en-US" dirty="0"/>
              <a:t>Lab report by Friday midnight (via Sakai; if problems with Sakai, email to </a:t>
            </a:r>
            <a:r>
              <a:rPr lang="en-US" dirty="0">
                <a:hlinkClick r:id="rId2"/>
              </a:rPr>
              <a:t>iot34468@gmail.com</a:t>
            </a:r>
            <a:r>
              <a:rPr lang="en-US" dirty="0"/>
              <a:t>)</a:t>
            </a:r>
          </a:p>
          <a:p>
            <a:r>
              <a:rPr lang="en-US" dirty="0"/>
              <a:t>PDF format; name &amp; </a:t>
            </a:r>
            <a:r>
              <a:rPr lang="en-US" dirty="0" err="1"/>
              <a:t>netid</a:t>
            </a:r>
            <a:r>
              <a:rPr lang="en-US" dirty="0"/>
              <a:t> on top</a:t>
            </a:r>
          </a:p>
          <a:p>
            <a:r>
              <a:rPr lang="en-US" dirty="0"/>
              <a:t>Complete source code for Task 1 &amp; 2 (combined)</a:t>
            </a:r>
          </a:p>
          <a:p>
            <a:r>
              <a:rPr lang="en-US" dirty="0"/>
              <a:t>Complete source code for Task 3</a:t>
            </a:r>
          </a:p>
          <a:p>
            <a:r>
              <a:rPr lang="en-US" dirty="0"/>
              <a:t>Complete source code for Task 4</a:t>
            </a:r>
          </a:p>
          <a:p>
            <a:r>
              <a:rPr lang="en-US" dirty="0"/>
              <a:t>End the report with a section called “Problems Encountered:” where you can describe missing features or other problems with </a:t>
            </a:r>
            <a:r>
              <a:rPr lang="en-US"/>
              <a:t>your code, </a:t>
            </a:r>
            <a:r>
              <a:rPr lang="en-US" dirty="0"/>
              <a:t>or any problems encountered with using </a:t>
            </a:r>
            <a:r>
              <a:rPr lang="en-US" dirty="0" err="1"/>
              <a:t>ssh</a:t>
            </a:r>
            <a:r>
              <a:rPr lang="en-US" dirty="0"/>
              <a:t>/</a:t>
            </a:r>
            <a:r>
              <a:rPr lang="en-US" dirty="0" err="1"/>
              <a:t>scp</a:t>
            </a:r>
            <a:r>
              <a:rPr lang="en-US" dirty="0"/>
              <a:t> or other Unix commands. If there were no problems, just write “None”. </a:t>
            </a:r>
          </a:p>
        </p:txBody>
      </p:sp>
    </p:spTree>
    <p:extLst>
      <p:ext uri="{BB962C8B-B14F-4D97-AF65-F5344CB8AC3E}">
        <p14:creationId xmlns:p14="http://schemas.microsoft.com/office/powerpoint/2010/main" val="3672931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7AB3-DE97-1846-9328-E6D6987D79E3}"/>
              </a:ext>
            </a:extLst>
          </p:cNvPr>
          <p:cNvSpPr>
            <a:spLocks noGrp="1"/>
          </p:cNvSpPr>
          <p:nvPr>
            <p:ph type="title"/>
          </p:nvPr>
        </p:nvSpPr>
        <p:spPr/>
        <p:txBody>
          <a:bodyPr/>
          <a:lstStyle/>
          <a:p>
            <a:r>
              <a:rPr lang="en-US" dirty="0" err="1"/>
              <a:t>Feierabend</a:t>
            </a:r>
            <a:endParaRPr lang="en-US" dirty="0"/>
          </a:p>
        </p:txBody>
      </p:sp>
      <p:pic>
        <p:nvPicPr>
          <p:cNvPr id="5" name="Picture 4">
            <a:extLst>
              <a:ext uri="{FF2B5EF4-FFF2-40B4-BE49-F238E27FC236}">
                <a16:creationId xmlns:a16="http://schemas.microsoft.com/office/drawing/2014/main" id="{8DA47F40-0234-CB41-AFC1-333F482C3DE5}"/>
              </a:ext>
            </a:extLst>
          </p:cNvPr>
          <p:cNvPicPr>
            <a:picLocks noChangeAspect="1"/>
          </p:cNvPicPr>
          <p:nvPr/>
        </p:nvPicPr>
        <p:blipFill>
          <a:blip r:embed="rId2"/>
          <a:stretch>
            <a:fillRect/>
          </a:stretch>
        </p:blipFill>
        <p:spPr>
          <a:xfrm>
            <a:off x="3143250" y="2514600"/>
            <a:ext cx="2857500" cy="2857500"/>
          </a:xfrm>
          <a:prstGeom prst="rect">
            <a:avLst/>
          </a:prstGeom>
        </p:spPr>
      </p:pic>
    </p:spTree>
    <p:extLst>
      <p:ext uri="{BB962C8B-B14F-4D97-AF65-F5344CB8AC3E}">
        <p14:creationId xmlns:p14="http://schemas.microsoft.com/office/powerpoint/2010/main" val="303353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69DA-B00E-B642-AC6C-69EE4BDDE279}"/>
              </a:ext>
            </a:extLst>
          </p:cNvPr>
          <p:cNvSpPr>
            <a:spLocks noGrp="1"/>
          </p:cNvSpPr>
          <p:nvPr>
            <p:ph type="title"/>
          </p:nvPr>
        </p:nvSpPr>
        <p:spPr/>
        <p:txBody>
          <a:bodyPr/>
          <a:lstStyle/>
          <a:p>
            <a:r>
              <a:rPr lang="en-US" dirty="0"/>
              <a:t>System on a Chip (SoC/SOC)</a:t>
            </a:r>
          </a:p>
        </p:txBody>
      </p:sp>
      <p:sp>
        <p:nvSpPr>
          <p:cNvPr id="3" name="Content Placeholder 2">
            <a:extLst>
              <a:ext uri="{FF2B5EF4-FFF2-40B4-BE49-F238E27FC236}">
                <a16:creationId xmlns:a16="http://schemas.microsoft.com/office/drawing/2014/main" id="{43B5CAF1-1571-F244-AE2D-F921D5FD50E7}"/>
              </a:ext>
            </a:extLst>
          </p:cNvPr>
          <p:cNvSpPr>
            <a:spLocks noGrp="1"/>
          </p:cNvSpPr>
          <p:nvPr>
            <p:ph idx="1"/>
          </p:nvPr>
        </p:nvSpPr>
        <p:spPr>
          <a:xfrm>
            <a:off x="457200" y="1524000"/>
            <a:ext cx="8229600" cy="5334000"/>
          </a:xfrm>
        </p:spPr>
        <p:txBody>
          <a:bodyPr>
            <a:normAutofit/>
          </a:bodyPr>
          <a:lstStyle/>
          <a:p>
            <a:pPr>
              <a:spcBef>
                <a:spcPct val="0"/>
              </a:spcBef>
            </a:pPr>
            <a:r>
              <a:rPr lang="en-US" altLang="en-US" dirty="0"/>
              <a:t>An integrated circuit (IC) that integrates all components of a computer or other electronic system into a single chip</a:t>
            </a:r>
          </a:p>
          <a:p>
            <a:pPr>
              <a:spcBef>
                <a:spcPct val="0"/>
              </a:spcBef>
            </a:pPr>
            <a:r>
              <a:rPr lang="en-US" altLang="en-US" dirty="0"/>
              <a:t>Low overall system cost</a:t>
            </a:r>
          </a:p>
          <a:p>
            <a:pPr>
              <a:spcBef>
                <a:spcPct val="0"/>
              </a:spcBef>
            </a:pPr>
            <a:r>
              <a:rPr lang="en-US" altLang="en-US" dirty="0"/>
              <a:t>High performance</a:t>
            </a:r>
          </a:p>
          <a:p>
            <a:pPr>
              <a:spcBef>
                <a:spcPct val="0"/>
              </a:spcBef>
            </a:pPr>
            <a:r>
              <a:rPr lang="en-US" altLang="en-US" dirty="0"/>
              <a:t>Low power consumption</a:t>
            </a:r>
          </a:p>
          <a:p>
            <a:pPr>
              <a:spcBef>
                <a:spcPct val="0"/>
              </a:spcBef>
            </a:pPr>
            <a:r>
              <a:rPr lang="en-US" altLang="en-US" dirty="0"/>
              <a:t>Small form factor (size)</a:t>
            </a:r>
          </a:p>
          <a:p>
            <a:pPr>
              <a:spcBef>
                <a:spcPct val="0"/>
              </a:spcBef>
            </a:pPr>
            <a:endParaRPr lang="en-US" altLang="en-US" dirty="0"/>
          </a:p>
          <a:p>
            <a:pPr>
              <a:spcBef>
                <a:spcPct val="0"/>
              </a:spcBef>
            </a:pPr>
            <a:endParaRPr lang="en-US" altLang="en-US" dirty="0"/>
          </a:p>
          <a:p>
            <a:pPr>
              <a:spcBef>
                <a:spcPct val="0"/>
              </a:spcBef>
            </a:pPr>
            <a:r>
              <a:rPr lang="en-US" altLang="en-US" dirty="0"/>
              <a:t>BCM2835 SoC (right) and Samsung K4P2G324ED Mobile DRAM (left)</a:t>
            </a:r>
          </a:p>
          <a:p>
            <a:pPr>
              <a:spcBef>
                <a:spcPct val="0"/>
              </a:spcBef>
            </a:pPr>
            <a:endParaRPr lang="en-US" altLang="en-US" dirty="0"/>
          </a:p>
          <a:p>
            <a:endParaRPr lang="en-US" dirty="0"/>
          </a:p>
        </p:txBody>
      </p:sp>
      <p:pic>
        <p:nvPicPr>
          <p:cNvPr id="4" name="Picture 3">
            <a:extLst>
              <a:ext uri="{FF2B5EF4-FFF2-40B4-BE49-F238E27FC236}">
                <a16:creationId xmlns:a16="http://schemas.microsoft.com/office/drawing/2014/main" id="{078DD659-CF33-F846-89A9-4F582096A4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90800"/>
            <a:ext cx="3488593" cy="263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42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FB3C9-8B27-E844-97E0-E44CEF1687BB}"/>
              </a:ext>
            </a:extLst>
          </p:cNvPr>
          <p:cNvSpPr>
            <a:spLocks noGrp="1"/>
          </p:cNvSpPr>
          <p:nvPr>
            <p:ph type="title"/>
          </p:nvPr>
        </p:nvSpPr>
        <p:spPr/>
        <p:txBody>
          <a:bodyPr/>
          <a:lstStyle/>
          <a:p>
            <a:r>
              <a:rPr lang="en-US" dirty="0"/>
              <a:t>Typical System on a Chip (SoC)</a:t>
            </a:r>
          </a:p>
        </p:txBody>
      </p:sp>
      <p:sp>
        <p:nvSpPr>
          <p:cNvPr id="3" name="Content Placeholder 2">
            <a:extLst>
              <a:ext uri="{FF2B5EF4-FFF2-40B4-BE49-F238E27FC236}">
                <a16:creationId xmlns:a16="http://schemas.microsoft.com/office/drawing/2014/main" id="{CCBA3CC8-0427-5C4C-AAD0-EC784FA4A219}"/>
              </a:ext>
            </a:extLst>
          </p:cNvPr>
          <p:cNvSpPr>
            <a:spLocks noGrp="1"/>
          </p:cNvSpPr>
          <p:nvPr>
            <p:ph idx="1"/>
          </p:nvPr>
        </p:nvSpPr>
        <p:spPr>
          <a:xfrm>
            <a:off x="457200" y="1524000"/>
            <a:ext cx="8229600" cy="5257800"/>
          </a:xfrm>
        </p:spPr>
        <p:txBody>
          <a:bodyPr>
            <a:normAutofit/>
          </a:bodyPr>
          <a:lstStyle/>
          <a:p>
            <a:pPr>
              <a:spcBef>
                <a:spcPct val="0"/>
              </a:spcBef>
            </a:pPr>
            <a:r>
              <a:rPr lang="en-US" altLang="en-US" sz="2400" b="1" dirty="0">
                <a:solidFill>
                  <a:schemeClr val="tx1"/>
                </a:solidFill>
              </a:rPr>
              <a:t>Microcontroller</a:t>
            </a:r>
            <a:r>
              <a:rPr lang="en-US" altLang="en-US" sz="2400" dirty="0">
                <a:solidFill>
                  <a:schemeClr val="tx1"/>
                </a:solidFill>
              </a:rPr>
              <a:t>, </a:t>
            </a:r>
            <a:r>
              <a:rPr lang="en-US" altLang="en-US" sz="2400" b="1" dirty="0">
                <a:solidFill>
                  <a:schemeClr val="tx1"/>
                </a:solidFill>
              </a:rPr>
              <a:t>microprocessor</a:t>
            </a:r>
            <a:r>
              <a:rPr lang="en-US" altLang="en-US" sz="2400" dirty="0">
                <a:solidFill>
                  <a:schemeClr val="tx1"/>
                </a:solidFill>
              </a:rPr>
              <a:t>, or </a:t>
            </a:r>
            <a:r>
              <a:rPr lang="en-US" altLang="en-US" sz="2400" b="1" dirty="0">
                <a:solidFill>
                  <a:schemeClr val="tx1"/>
                </a:solidFill>
              </a:rPr>
              <a:t>digital signal processor (DSP)</a:t>
            </a:r>
            <a:r>
              <a:rPr lang="en-US" altLang="en-US" sz="2400" dirty="0">
                <a:solidFill>
                  <a:schemeClr val="tx1"/>
                </a:solidFill>
              </a:rPr>
              <a:t> core – </a:t>
            </a:r>
            <a:r>
              <a:rPr lang="en-US" altLang="en-US" sz="2400" b="1" dirty="0">
                <a:solidFill>
                  <a:schemeClr val="tx1"/>
                </a:solidFill>
              </a:rPr>
              <a:t>multiprocessor SoCs </a:t>
            </a:r>
            <a:r>
              <a:rPr lang="en-US" altLang="en-US" sz="2400" dirty="0">
                <a:solidFill>
                  <a:schemeClr val="tx1"/>
                </a:solidFill>
              </a:rPr>
              <a:t>(</a:t>
            </a:r>
            <a:r>
              <a:rPr lang="en-US" altLang="en-US" sz="2400" dirty="0" err="1">
                <a:solidFill>
                  <a:schemeClr val="tx1"/>
                </a:solidFill>
              </a:rPr>
              <a:t>MPSoC</a:t>
            </a:r>
            <a:r>
              <a:rPr lang="en-US" altLang="en-US" sz="2400" dirty="0">
                <a:solidFill>
                  <a:schemeClr val="tx1"/>
                </a:solidFill>
              </a:rPr>
              <a:t>) having more than one processor core</a:t>
            </a:r>
          </a:p>
          <a:p>
            <a:pPr>
              <a:spcBef>
                <a:spcPct val="0"/>
              </a:spcBef>
            </a:pPr>
            <a:r>
              <a:rPr lang="en-US" altLang="en-US" sz="2400" b="1" dirty="0">
                <a:solidFill>
                  <a:schemeClr val="tx1"/>
                </a:solidFill>
              </a:rPr>
              <a:t>Memory</a:t>
            </a:r>
            <a:r>
              <a:rPr lang="en-US" altLang="en-US" sz="2400" dirty="0">
                <a:solidFill>
                  <a:schemeClr val="tx1"/>
                </a:solidFill>
              </a:rPr>
              <a:t> blocks including a selection of ROM, RAM, EEPROM, and flash memory</a:t>
            </a:r>
          </a:p>
          <a:p>
            <a:pPr>
              <a:spcBef>
                <a:spcPct val="0"/>
              </a:spcBef>
            </a:pPr>
            <a:r>
              <a:rPr lang="en-US" altLang="en-US" sz="2400" b="1" dirty="0">
                <a:solidFill>
                  <a:schemeClr val="tx1"/>
                </a:solidFill>
              </a:rPr>
              <a:t>Timing</a:t>
            </a:r>
            <a:r>
              <a:rPr lang="en-US" altLang="en-US" sz="2400" dirty="0">
                <a:solidFill>
                  <a:schemeClr val="tx1"/>
                </a:solidFill>
              </a:rPr>
              <a:t> sources including oscillators and phase-locked loops</a:t>
            </a:r>
          </a:p>
          <a:p>
            <a:pPr>
              <a:spcBef>
                <a:spcPct val="0"/>
              </a:spcBef>
            </a:pPr>
            <a:r>
              <a:rPr lang="en-US" altLang="en-US" sz="2400" b="1" dirty="0">
                <a:solidFill>
                  <a:schemeClr val="tx1"/>
                </a:solidFill>
              </a:rPr>
              <a:t>Peripherals</a:t>
            </a:r>
            <a:r>
              <a:rPr lang="en-US" altLang="en-US" sz="2400" dirty="0">
                <a:solidFill>
                  <a:schemeClr val="tx1"/>
                </a:solidFill>
              </a:rPr>
              <a:t> including counter-timers, real-time timers, and power-on reset generators</a:t>
            </a:r>
          </a:p>
          <a:p>
            <a:pPr>
              <a:spcBef>
                <a:spcPct val="0"/>
              </a:spcBef>
            </a:pPr>
            <a:r>
              <a:rPr lang="en-US" altLang="en-US" sz="2400" dirty="0">
                <a:solidFill>
                  <a:schemeClr val="tx1"/>
                </a:solidFill>
              </a:rPr>
              <a:t>External </a:t>
            </a:r>
            <a:r>
              <a:rPr lang="en-US" altLang="en-US" sz="2400" b="1" dirty="0">
                <a:solidFill>
                  <a:schemeClr val="tx1"/>
                </a:solidFill>
              </a:rPr>
              <a:t>interfaces</a:t>
            </a:r>
            <a:r>
              <a:rPr lang="en-US" altLang="en-US" sz="2400" dirty="0">
                <a:solidFill>
                  <a:schemeClr val="tx1"/>
                </a:solidFill>
              </a:rPr>
              <a:t>, including industry standards such as USB, FireWire, Ethernet, USART, SPI</a:t>
            </a:r>
          </a:p>
          <a:p>
            <a:pPr>
              <a:spcBef>
                <a:spcPct val="0"/>
              </a:spcBef>
            </a:pPr>
            <a:r>
              <a:rPr lang="en-US" altLang="en-US" sz="2400" dirty="0">
                <a:solidFill>
                  <a:schemeClr val="tx1"/>
                </a:solidFill>
              </a:rPr>
              <a:t>Analog interfaces including </a:t>
            </a:r>
            <a:r>
              <a:rPr lang="en-US" altLang="en-US" sz="2400" b="1" dirty="0">
                <a:solidFill>
                  <a:schemeClr val="tx1"/>
                </a:solidFill>
              </a:rPr>
              <a:t>ADCs</a:t>
            </a:r>
            <a:r>
              <a:rPr lang="en-US" altLang="en-US" sz="2400" dirty="0">
                <a:solidFill>
                  <a:schemeClr val="tx1"/>
                </a:solidFill>
              </a:rPr>
              <a:t> and </a:t>
            </a:r>
            <a:r>
              <a:rPr lang="en-US" altLang="en-US" sz="2400" b="1" dirty="0">
                <a:solidFill>
                  <a:schemeClr val="tx1"/>
                </a:solidFill>
              </a:rPr>
              <a:t>DACs</a:t>
            </a:r>
          </a:p>
          <a:p>
            <a:pPr>
              <a:spcBef>
                <a:spcPct val="0"/>
              </a:spcBef>
            </a:pPr>
            <a:r>
              <a:rPr lang="en-US" altLang="en-US" sz="2400" b="1" dirty="0">
                <a:solidFill>
                  <a:schemeClr val="tx1"/>
                </a:solidFill>
              </a:rPr>
              <a:t>Voltage regulators </a:t>
            </a:r>
            <a:r>
              <a:rPr lang="en-US" altLang="en-US" sz="2400" dirty="0">
                <a:solidFill>
                  <a:schemeClr val="tx1"/>
                </a:solidFill>
              </a:rPr>
              <a:t>and </a:t>
            </a:r>
            <a:r>
              <a:rPr lang="en-US" altLang="en-US" sz="2400" b="1" dirty="0">
                <a:solidFill>
                  <a:schemeClr val="tx1"/>
                </a:solidFill>
              </a:rPr>
              <a:t>power management </a:t>
            </a:r>
            <a:r>
              <a:rPr lang="en-US" altLang="en-US" sz="2400" dirty="0">
                <a:solidFill>
                  <a:schemeClr val="tx1"/>
                </a:solidFill>
              </a:rPr>
              <a:t>circuits</a:t>
            </a:r>
          </a:p>
        </p:txBody>
      </p:sp>
    </p:spTree>
    <p:extLst>
      <p:ext uri="{BB962C8B-B14F-4D97-AF65-F5344CB8AC3E}">
        <p14:creationId xmlns:p14="http://schemas.microsoft.com/office/powerpoint/2010/main" val="241311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C452-F6ED-4444-81D0-8950545C8AA9}"/>
              </a:ext>
            </a:extLst>
          </p:cNvPr>
          <p:cNvSpPr>
            <a:spLocks noGrp="1"/>
          </p:cNvSpPr>
          <p:nvPr>
            <p:ph type="title"/>
          </p:nvPr>
        </p:nvSpPr>
        <p:spPr/>
        <p:txBody>
          <a:bodyPr/>
          <a:lstStyle/>
          <a:p>
            <a:r>
              <a:rPr lang="en-US" dirty="0"/>
              <a:t>System on a Chip (SoC)</a:t>
            </a:r>
          </a:p>
        </p:txBody>
      </p:sp>
      <p:pic>
        <p:nvPicPr>
          <p:cNvPr id="4" name="Picture 1">
            <a:extLst>
              <a:ext uri="{FF2B5EF4-FFF2-40B4-BE49-F238E27FC236}">
                <a16:creationId xmlns:a16="http://schemas.microsoft.com/office/drawing/2014/main" id="{AD26EBB3-8BA1-D34C-81D3-36F3C0469A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2875" y="1143000"/>
            <a:ext cx="47620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04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6BFC-32F4-E344-AEF6-A7AB5C87DCD1}"/>
              </a:ext>
            </a:extLst>
          </p:cNvPr>
          <p:cNvSpPr>
            <a:spLocks noGrp="1"/>
          </p:cNvSpPr>
          <p:nvPr>
            <p:ph type="title"/>
          </p:nvPr>
        </p:nvSpPr>
        <p:spPr/>
        <p:txBody>
          <a:bodyPr/>
          <a:lstStyle/>
          <a:p>
            <a:r>
              <a:rPr lang="en-US" dirty="0"/>
              <a:t>RPi3 SoC (BCM2837)</a:t>
            </a:r>
          </a:p>
        </p:txBody>
      </p:sp>
      <p:sp>
        <p:nvSpPr>
          <p:cNvPr id="3" name="Content Placeholder 2">
            <a:extLst>
              <a:ext uri="{FF2B5EF4-FFF2-40B4-BE49-F238E27FC236}">
                <a16:creationId xmlns:a16="http://schemas.microsoft.com/office/drawing/2014/main" id="{8FD5F277-06E1-5741-ACED-52E6ED665A7F}"/>
              </a:ext>
            </a:extLst>
          </p:cNvPr>
          <p:cNvSpPr>
            <a:spLocks noGrp="1"/>
          </p:cNvSpPr>
          <p:nvPr>
            <p:ph idx="1"/>
          </p:nvPr>
        </p:nvSpPr>
        <p:spPr>
          <a:xfrm>
            <a:off x="457200" y="1524000"/>
            <a:ext cx="3751263" cy="4602163"/>
          </a:xfrm>
        </p:spPr>
        <p:txBody>
          <a:bodyPr/>
          <a:lstStyle/>
          <a:p>
            <a:pPr>
              <a:spcBef>
                <a:spcPct val="0"/>
              </a:spcBef>
            </a:pPr>
            <a:r>
              <a:rPr lang="en-US" altLang="en-US" sz="2000" dirty="0"/>
              <a:t>Broadcom </a:t>
            </a:r>
            <a:r>
              <a:rPr lang="en-US" altLang="en-US" sz="2000" dirty="0">
                <a:solidFill>
                  <a:schemeClr val="accent1"/>
                </a:solidFill>
              </a:rPr>
              <a:t>BCM2837</a:t>
            </a:r>
            <a:r>
              <a:rPr lang="en-US" altLang="en-US" sz="2000" dirty="0"/>
              <a:t> System on a Chip (SoC); it is running at 1.2/1.4Ghz, based on the quad-core </a:t>
            </a:r>
            <a:r>
              <a:rPr lang="en-US" altLang="en-US" sz="2000" dirty="0">
                <a:solidFill>
                  <a:schemeClr val="accent1"/>
                </a:solidFill>
              </a:rPr>
              <a:t>ARM Cortex-A53</a:t>
            </a:r>
          </a:p>
          <a:p>
            <a:pPr>
              <a:spcBef>
                <a:spcPct val="0"/>
              </a:spcBef>
            </a:pPr>
            <a:endParaRPr lang="en-US" altLang="en-US" sz="2000" dirty="0">
              <a:solidFill>
                <a:schemeClr val="accent1"/>
              </a:solidFill>
            </a:endParaRPr>
          </a:p>
          <a:p>
            <a:pPr>
              <a:spcBef>
                <a:spcPct val="0"/>
              </a:spcBef>
            </a:pPr>
            <a:r>
              <a:rPr lang="en-US" altLang="en-US" sz="2000" dirty="0">
                <a:solidFill>
                  <a:schemeClr val="accent1"/>
                </a:solidFill>
              </a:rPr>
              <a:t>ARM Cortex-A53:</a:t>
            </a:r>
          </a:p>
          <a:p>
            <a:pPr lvl="1">
              <a:spcBef>
                <a:spcPct val="0"/>
              </a:spcBef>
            </a:pPr>
            <a:r>
              <a:rPr lang="en-US" altLang="en-US" sz="2000" dirty="0"/>
              <a:t>Supports 32-bit and 64-bit code</a:t>
            </a:r>
          </a:p>
          <a:p>
            <a:pPr lvl="1">
              <a:spcBef>
                <a:spcPct val="0"/>
              </a:spcBef>
            </a:pPr>
            <a:r>
              <a:rPr lang="en-US" altLang="en-US" sz="2000" dirty="0"/>
              <a:t>Implements ARMv8-A architecture</a:t>
            </a:r>
          </a:p>
          <a:p>
            <a:pPr lvl="1">
              <a:spcBef>
                <a:spcPct val="0"/>
              </a:spcBef>
            </a:pPr>
            <a:r>
              <a:rPr lang="en-US" altLang="en-US" sz="2000" dirty="0"/>
              <a:t>Uses 8-stage in-order pipeline</a:t>
            </a:r>
          </a:p>
          <a:p>
            <a:endParaRPr lang="en-US" dirty="0"/>
          </a:p>
        </p:txBody>
      </p:sp>
      <p:pic>
        <p:nvPicPr>
          <p:cNvPr id="4" name="Picture 1">
            <a:extLst>
              <a:ext uri="{FF2B5EF4-FFF2-40B4-BE49-F238E27FC236}">
                <a16:creationId xmlns:a16="http://schemas.microsoft.com/office/drawing/2014/main" id="{E5A02A47-5FF4-0649-AD67-687A2FC9C4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84831"/>
            <a:ext cx="4724400" cy="39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48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BC53-AD86-4B41-976C-BEF038A51C44}"/>
              </a:ext>
            </a:extLst>
          </p:cNvPr>
          <p:cNvSpPr>
            <a:spLocks noGrp="1"/>
          </p:cNvSpPr>
          <p:nvPr>
            <p:ph type="title"/>
          </p:nvPr>
        </p:nvSpPr>
        <p:spPr/>
        <p:txBody>
          <a:bodyPr/>
          <a:lstStyle/>
          <a:p>
            <a:r>
              <a:rPr lang="en-US" dirty="0"/>
              <a:t>Model History</a:t>
            </a:r>
          </a:p>
        </p:txBody>
      </p:sp>
      <p:sp>
        <p:nvSpPr>
          <p:cNvPr id="3" name="Content Placeholder 2">
            <a:extLst>
              <a:ext uri="{FF2B5EF4-FFF2-40B4-BE49-F238E27FC236}">
                <a16:creationId xmlns:a16="http://schemas.microsoft.com/office/drawing/2014/main" id="{11BAF051-183A-814C-ADC1-F67B3A68C1A7}"/>
              </a:ext>
            </a:extLst>
          </p:cNvPr>
          <p:cNvSpPr>
            <a:spLocks noGrp="1"/>
          </p:cNvSpPr>
          <p:nvPr>
            <p:ph idx="1"/>
          </p:nvPr>
        </p:nvSpPr>
        <p:spPr/>
        <p:txBody>
          <a:bodyPr>
            <a:normAutofit/>
          </a:bodyPr>
          <a:lstStyle/>
          <a:p>
            <a:pPr fontAlgn="base">
              <a:buFont typeface="Arial" panose="020B0604020202020204" pitchFamily="34" charset="0"/>
              <a:buChar char="•"/>
            </a:pPr>
            <a:r>
              <a:rPr lang="en-US" sz="1950" b="1" dirty="0"/>
              <a:t>Model A+</a:t>
            </a:r>
            <a:r>
              <a:rPr lang="en-US" sz="1950" dirty="0"/>
              <a:t>: low-cost variant of the </a:t>
            </a:r>
            <a:r>
              <a:rPr lang="en-US" sz="1950" dirty="0" err="1"/>
              <a:t>RPi</a:t>
            </a:r>
            <a:r>
              <a:rPr lang="en-US" sz="1950" dirty="0"/>
              <a:t>; 256MB RAM, one USB port, 40 GPIO pins and no Ethernet port</a:t>
            </a:r>
          </a:p>
          <a:p>
            <a:pPr fontAlgn="base">
              <a:buFont typeface="Arial" panose="020B0604020202020204" pitchFamily="34" charset="0"/>
              <a:buChar char="•"/>
            </a:pPr>
            <a:r>
              <a:rPr lang="en-US" sz="1950" b="1" dirty="0"/>
              <a:t>Model B+</a:t>
            </a:r>
            <a:r>
              <a:rPr lang="en-US" sz="1950" dirty="0"/>
              <a:t>: final revision of the original </a:t>
            </a:r>
            <a:r>
              <a:rPr lang="en-US" sz="1950" dirty="0" err="1"/>
              <a:t>RPi</a:t>
            </a:r>
            <a:r>
              <a:rPr lang="en-US" sz="1950" dirty="0"/>
              <a:t>; 512MB RAM (twice as much as the A+), four USB ports, 40 GPIO pins, and an Ethernet port</a:t>
            </a:r>
          </a:p>
          <a:p>
            <a:pPr fontAlgn="base">
              <a:buFont typeface="Arial" panose="020B0604020202020204" pitchFamily="34" charset="0"/>
              <a:buChar char="•"/>
            </a:pPr>
            <a:r>
              <a:rPr lang="en-US" sz="1950" b="1" dirty="0"/>
              <a:t>Pi 2</a:t>
            </a:r>
            <a:r>
              <a:rPr lang="en-US" sz="1950" dirty="0"/>
              <a:t>: similar to Pi 1 B+, but uses a 900MHz quad-core ARM Cortex-A7 CPU and has 1GB RAM</a:t>
            </a:r>
          </a:p>
          <a:p>
            <a:pPr fontAlgn="base">
              <a:buFont typeface="Arial" panose="020B0604020202020204" pitchFamily="34" charset="0"/>
              <a:buChar char="•"/>
            </a:pPr>
            <a:r>
              <a:rPr lang="en-US" sz="1950" b="1" dirty="0"/>
              <a:t>Pi 3 Model B</a:t>
            </a:r>
            <a:r>
              <a:rPr lang="en-US" sz="1950" dirty="0"/>
              <a:t>: launched in February 2016; uses a 1.2GHz 64-bit quad-core ARM Cortex-A53 CPU, 1GB RAM, integrated 802.11n wireless LAN, and Bluetooth 4.1</a:t>
            </a:r>
          </a:p>
          <a:p>
            <a:pPr fontAlgn="base">
              <a:buFont typeface="Arial" panose="020B0604020202020204" pitchFamily="34" charset="0"/>
              <a:buChar char="•"/>
            </a:pPr>
            <a:r>
              <a:rPr lang="en-US" sz="1950" b="1" dirty="0"/>
              <a:t>Pi 3 Model B+</a:t>
            </a:r>
            <a:r>
              <a:rPr lang="en-US" sz="1950" dirty="0"/>
              <a:t>: launched in March 2018; uses a 1.4GHz 64-bit quad-core ARM Cortex-A53 CPU, 1GB RAM, integrated 802.11ac wireless LAN, and Bluetooth 4.1</a:t>
            </a:r>
          </a:p>
          <a:p>
            <a:pPr fontAlgn="base">
              <a:buFont typeface="Arial" panose="020B0604020202020204" pitchFamily="34" charset="0"/>
              <a:buChar char="•"/>
            </a:pPr>
            <a:r>
              <a:rPr lang="en-US" sz="1950" b="1" dirty="0"/>
              <a:t>Pi Zero</a:t>
            </a:r>
            <a:r>
              <a:rPr lang="en-US" sz="1950" dirty="0"/>
              <a:t>: half the size of a Model A+, 1Ghz single-core CPU, 512MB RAM, and mini-HDMI and USB On-The-Go ports</a:t>
            </a:r>
          </a:p>
        </p:txBody>
      </p:sp>
    </p:spTree>
    <p:extLst>
      <p:ext uri="{BB962C8B-B14F-4D97-AF65-F5344CB8AC3E}">
        <p14:creationId xmlns:p14="http://schemas.microsoft.com/office/powerpoint/2010/main" val="240998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AA5E-0FCF-7446-B21F-5E85D1CEEAE2}"/>
              </a:ext>
            </a:extLst>
          </p:cNvPr>
          <p:cNvSpPr>
            <a:spLocks noGrp="1"/>
          </p:cNvSpPr>
          <p:nvPr>
            <p:ph type="title"/>
          </p:nvPr>
        </p:nvSpPr>
        <p:spPr/>
        <p:txBody>
          <a:bodyPr/>
          <a:lstStyle/>
          <a:p>
            <a:r>
              <a:rPr lang="en-US" dirty="0"/>
              <a:t>Raspberry Pi Details</a:t>
            </a:r>
          </a:p>
        </p:txBody>
      </p:sp>
      <p:pic>
        <p:nvPicPr>
          <p:cNvPr id="4" name="Picture 2" descr="ttp://i.stack.imgur.com/J7B96.png">
            <a:extLst>
              <a:ext uri="{FF2B5EF4-FFF2-40B4-BE49-F238E27FC236}">
                <a16:creationId xmlns:a16="http://schemas.microsoft.com/office/drawing/2014/main" id="{13AE8092-B671-6749-859B-B09960A65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99" y="1299166"/>
            <a:ext cx="6248301" cy="555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7441"/>
      </p:ext>
    </p:extLst>
  </p:cSld>
  <p:clrMapOvr>
    <a:masterClrMapping/>
  </p:clrMapOvr>
</p:sld>
</file>

<file path=ppt/theme/theme1.xml><?xml version="1.0" encoding="utf-8"?>
<a:theme xmlns:a="http://schemas.openxmlformats.org/drawingml/2006/main" name="Template_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35116</TotalTime>
  <Words>2386</Words>
  <Application>Microsoft Macintosh PowerPoint</Application>
  <PresentationFormat>On-screen Show (4:3)</PresentationFormat>
  <Paragraphs>205</Paragraphs>
  <Slides>35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Bold</vt:lpstr>
      <vt:lpstr>Calibri</vt:lpstr>
      <vt:lpstr>Courier New</vt:lpstr>
      <vt:lpstr>Georgia</vt:lpstr>
      <vt:lpstr>Template_4</vt:lpstr>
      <vt:lpstr>Internet-of-Things (IoT)</vt:lpstr>
      <vt:lpstr>Raspberry Pi 3</vt:lpstr>
      <vt:lpstr>Raspberry Pi 3</vt:lpstr>
      <vt:lpstr>System on a Chip (SoC/SOC)</vt:lpstr>
      <vt:lpstr>Typical System on a Chip (SoC)</vt:lpstr>
      <vt:lpstr>System on a Chip (SoC)</vt:lpstr>
      <vt:lpstr>RPi3 SoC (BCM2837)</vt:lpstr>
      <vt:lpstr>Model History</vt:lpstr>
      <vt:lpstr>Raspberry Pi Details</vt:lpstr>
      <vt:lpstr>Raspberry Pi 3 Details</vt:lpstr>
      <vt:lpstr>Powering the RPi</vt:lpstr>
      <vt:lpstr>Powering the RPi</vt:lpstr>
      <vt:lpstr>Powering the RPi</vt:lpstr>
      <vt:lpstr>RPi Setup</vt:lpstr>
      <vt:lpstr>SD Card Setup</vt:lpstr>
      <vt:lpstr>SD Card Setup Using NOOBS</vt:lpstr>
      <vt:lpstr>Windows Instructions</vt:lpstr>
      <vt:lpstr>Mac Instructions</vt:lpstr>
      <vt:lpstr>Linux Instructions</vt:lpstr>
      <vt:lpstr>RPi Cabling</vt:lpstr>
      <vt:lpstr>Booting</vt:lpstr>
      <vt:lpstr>Booting</vt:lpstr>
      <vt:lpstr>Booting</vt:lpstr>
      <vt:lpstr>Load GUI Environment</vt:lpstr>
      <vt:lpstr>Set Up Network</vt:lpstr>
      <vt:lpstr>IDLE on RPi</vt:lpstr>
      <vt:lpstr>SSH on RPi</vt:lpstr>
      <vt:lpstr>SSH into RPi Using Windows</vt:lpstr>
      <vt:lpstr>SSH into RPi Using Mac</vt:lpstr>
      <vt:lpstr>Resources for learning about RPi</vt:lpstr>
      <vt:lpstr>Assignment 1: Task 3</vt:lpstr>
      <vt:lpstr>Assignment 1: Task 4</vt:lpstr>
      <vt:lpstr>Assignment 1: Task 5</vt:lpstr>
      <vt:lpstr>Assignment 1 Deliverables</vt:lpstr>
      <vt:lpstr>Feierabend</vt:lpstr>
    </vt:vector>
  </TitlesOfParts>
  <Company>Notre Dame</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EastMac</dc:creator>
  <cp:lastModifiedBy>Christian Poellabauer</cp:lastModifiedBy>
  <cp:revision>786</cp:revision>
  <cp:lastPrinted>2017-04-02T21:34:12Z</cp:lastPrinted>
  <dcterms:created xsi:type="dcterms:W3CDTF">2011-06-14T19:03:06Z</dcterms:created>
  <dcterms:modified xsi:type="dcterms:W3CDTF">2018-05-28T19:36:51Z</dcterms:modified>
</cp:coreProperties>
</file>