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544" r:id="rId2"/>
    <p:sldId id="894" r:id="rId3"/>
    <p:sldId id="889" r:id="rId4"/>
    <p:sldId id="698" r:id="rId5"/>
    <p:sldId id="811" r:id="rId6"/>
    <p:sldId id="746" r:id="rId7"/>
    <p:sldId id="812" r:id="rId8"/>
    <p:sldId id="877" r:id="rId9"/>
    <p:sldId id="878" r:id="rId10"/>
    <p:sldId id="879" r:id="rId11"/>
    <p:sldId id="813" r:id="rId12"/>
    <p:sldId id="814" r:id="rId13"/>
    <p:sldId id="815" r:id="rId14"/>
    <p:sldId id="816" r:id="rId15"/>
    <p:sldId id="881" r:id="rId16"/>
    <p:sldId id="882" r:id="rId17"/>
    <p:sldId id="883" r:id="rId18"/>
    <p:sldId id="886" r:id="rId19"/>
    <p:sldId id="887" r:id="rId20"/>
    <p:sldId id="888" r:id="rId21"/>
    <p:sldId id="819" r:id="rId22"/>
    <p:sldId id="820" r:id="rId23"/>
    <p:sldId id="821" r:id="rId24"/>
    <p:sldId id="890" r:id="rId25"/>
    <p:sldId id="891" r:id="rId26"/>
    <p:sldId id="892" r:id="rId27"/>
    <p:sldId id="895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021E4A"/>
    <a:srgbClr val="348ACC"/>
    <a:srgbClr val="A37B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81410" autoAdjust="0"/>
  </p:normalViewPr>
  <p:slideViewPr>
    <p:cSldViewPr snapToObjects="1">
      <p:cViewPr varScale="1">
        <p:scale>
          <a:sx n="51" d="100"/>
          <a:sy n="51" d="100"/>
        </p:scale>
        <p:origin x="12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680012-5AD7-6D43-A89E-F5CDECF11593}" type="datetimeFigureOut">
              <a:rPr lang="en-US" smtClean="0"/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7277EC-A3DB-B94A-B677-DBB4EA0F01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58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14CF5-BD37-494E-BB7F-25AE6BC5F1A6}" type="datetimeFigureOut">
              <a:rPr lang="en-US" smtClean="0"/>
              <a:t>5/28/18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5D541-A772-E84E-B5D8-BC95337E8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6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7013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0738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8757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798555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68540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2B5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810000"/>
            <a:ext cx="7772400" cy="22098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098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2B5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2313" y="6356350"/>
            <a:ext cx="2133600" cy="365125"/>
          </a:xfrm>
        </p:spPr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477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86400"/>
            <a:ext cx="5486400" cy="381000"/>
          </a:xfrm>
        </p:spPr>
        <p:txBody>
          <a:bodyPr anchor="b">
            <a:normAutofit/>
          </a:bodyPr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867400"/>
            <a:ext cx="5486400" cy="381000"/>
          </a:xfrm>
        </p:spPr>
        <p:txBody>
          <a:bodyPr>
            <a:normAutofit/>
          </a:bodyPr>
          <a:lstStyle>
            <a:lvl1pPr marL="0" indent="0">
              <a:buNone/>
              <a:defRPr sz="11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/>
          <a:lstStyle>
            <a:lvl1pPr algn="ctr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058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42180AAE-3EC6-E04F-AED7-1C36A4FDAF0D}" type="datetimeFigureOut">
              <a:rPr lang="en-US" smtClean="0"/>
              <a:pPr/>
              <a:t>5/28/18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rgbClr val="002B5C"/>
                </a:solidFill>
                <a:latin typeface="Arial"/>
                <a:cs typeface="Arial"/>
              </a:defRPr>
            </a:lvl1pPr>
          </a:lstStyle>
          <a:p>
            <a:fld id="{3BB6BF2F-1907-9045-956D-09045D16B3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000" b="0" i="0" kern="1200">
          <a:solidFill>
            <a:srgbClr val="002B5C"/>
          </a:solidFill>
          <a:latin typeface="Arial Bold"/>
          <a:ea typeface="+mj-ea"/>
          <a:cs typeface="Arial Bol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2B5C"/>
          </a:solidFill>
          <a:latin typeface="Georgia"/>
          <a:ea typeface="+mn-ea"/>
          <a:cs typeface="Georg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2B5C"/>
          </a:solidFill>
          <a:latin typeface="Georgia"/>
          <a:ea typeface="+mn-ea"/>
          <a:cs typeface="Georg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2B5C"/>
          </a:solidFill>
          <a:latin typeface="Georgia"/>
          <a:ea typeface="+mn-ea"/>
          <a:cs typeface="Georg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b="0" i="0" kern="1200">
          <a:solidFill>
            <a:srgbClr val="002B5C"/>
          </a:solidFill>
          <a:latin typeface="Georgia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b="0" i="0" kern="1200">
          <a:solidFill>
            <a:srgbClr val="002B5C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A37B2F"/>
                </a:solidFill>
              </a:rPr>
              <a:t>Internet-of-Things (</a:t>
            </a:r>
            <a:r>
              <a:rPr lang="en-US" sz="5400" dirty="0" err="1">
                <a:solidFill>
                  <a:srgbClr val="A37B2F"/>
                </a:solidFill>
              </a:rPr>
              <a:t>IoT</a:t>
            </a:r>
            <a:r>
              <a:rPr lang="en-US" sz="5400" dirty="0">
                <a:solidFill>
                  <a:srgbClr val="A37B2F"/>
                </a:solidFill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Summer Engineering Program 2018</a:t>
            </a:r>
          </a:p>
          <a:p>
            <a:r>
              <a:rPr lang="en-US" dirty="0"/>
              <a:t>University of Notre Dame</a:t>
            </a:r>
          </a:p>
        </p:txBody>
      </p:sp>
    </p:spTree>
    <p:extLst>
      <p:ext uri="{BB962C8B-B14F-4D97-AF65-F5344CB8AC3E}">
        <p14:creationId xmlns:p14="http://schemas.microsoft.com/office/powerpoint/2010/main" val="27795076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40A05-3607-FF40-9809-847CA7230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Application-Specific Processor (ASIC)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7DAF6-FAC5-A149-A686-66DF12F8E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5818188" cy="46021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Programmable processor optimized for a particular class of applications that have common characteristics (compromise)</a:t>
            </a:r>
          </a:p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Program memory</a:t>
            </a:r>
          </a:p>
          <a:p>
            <a:pPr lvl="1"/>
            <a:r>
              <a:rPr lang="en-US" dirty="0"/>
              <a:t>Optimized data path</a:t>
            </a:r>
          </a:p>
          <a:p>
            <a:pPr lvl="1"/>
            <a:r>
              <a:rPr lang="en-US" dirty="0"/>
              <a:t>Special functional units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Some flexibility, good performance, size, and power, “reusable”</a:t>
            </a:r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4" name="Group 24">
            <a:extLst>
              <a:ext uri="{FF2B5EF4-FFF2-40B4-BE49-F238E27FC236}">
                <a16:creationId xmlns:a16="http://schemas.microsoft.com/office/drawing/2014/main" id="{C4F401FB-9EBC-8449-896E-8F2DD8360AF7}"/>
              </a:ext>
            </a:extLst>
          </p:cNvPr>
          <p:cNvGrpSpPr>
            <a:grpSpLocks/>
          </p:cNvGrpSpPr>
          <p:nvPr/>
        </p:nvGrpSpPr>
        <p:grpSpPr bwMode="auto">
          <a:xfrm>
            <a:off x="6400800" y="2421132"/>
            <a:ext cx="2522537" cy="3914775"/>
            <a:chOff x="4027" y="816"/>
            <a:chExt cx="1589" cy="2466"/>
          </a:xfrm>
        </p:grpSpPr>
        <p:sp>
          <p:nvSpPr>
            <p:cNvPr id="5" name="Rectangle 6">
              <a:extLst>
                <a:ext uri="{FF2B5EF4-FFF2-40B4-BE49-F238E27FC236}">
                  <a16:creationId xmlns:a16="http://schemas.microsoft.com/office/drawing/2014/main" id="{4CC8F6A8-F6B0-8D4B-A3E2-F018BF4BE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1" y="1789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IR</a:t>
              </a:r>
              <a:endParaRPr lang="en-US" altLang="en-US" sz="900"/>
            </a:p>
          </p:txBody>
        </p:sp>
        <p:sp>
          <p:nvSpPr>
            <p:cNvPr id="6" name="Rectangle 7">
              <a:extLst>
                <a:ext uri="{FF2B5EF4-FFF2-40B4-BE49-F238E27FC236}">
                  <a16:creationId xmlns:a16="http://schemas.microsoft.com/office/drawing/2014/main" id="{04BBE39D-3B66-BA42-98B3-C6D1A73C3A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76" y="1789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noProof="1"/>
                <a:t>PC</a:t>
              </a:r>
              <a:endParaRPr lang="en-US" altLang="en-US" sz="900" noProof="1"/>
            </a:p>
          </p:txBody>
        </p: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66715C58-BFB9-354B-B8CB-B724CF54BD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58" y="1055"/>
              <a:ext cx="576" cy="2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Registers</a:t>
              </a: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815BA85D-ACD6-814B-9ED2-2A0D37AF9D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4" y="1488"/>
              <a:ext cx="576" cy="33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Custom</a:t>
              </a:r>
            </a:p>
            <a:p>
              <a:pPr algn="ctr"/>
              <a:r>
                <a:rPr lang="en-US" altLang="en-US" sz="1400"/>
                <a:t>ALU</a:t>
              </a:r>
              <a:endParaRPr lang="en-US" altLang="en-US" sz="900"/>
            </a:p>
          </p:txBody>
        </p:sp>
        <p:sp>
          <p:nvSpPr>
            <p:cNvPr id="9" name="Rectangle 10">
              <a:extLst>
                <a:ext uri="{FF2B5EF4-FFF2-40B4-BE49-F238E27FC236}">
                  <a16:creationId xmlns:a16="http://schemas.microsoft.com/office/drawing/2014/main" id="{15B66749-BA16-1744-AE8C-73F41C698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67" y="816"/>
              <a:ext cx="749" cy="10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Datapath</a:t>
              </a: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A7C2A5D0-42BF-9647-A9BC-6FA6948902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27" y="816"/>
              <a:ext cx="749" cy="1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Controller</a:t>
              </a:r>
            </a:p>
          </p:txBody>
        </p:sp>
        <p:sp>
          <p:nvSpPr>
            <p:cNvPr id="11" name="Rectangle 12">
              <a:extLst>
                <a:ext uri="{FF2B5EF4-FFF2-40B4-BE49-F238E27FC236}">
                  <a16:creationId xmlns:a16="http://schemas.microsoft.com/office/drawing/2014/main" id="{384CBB57-97AC-8541-AF7B-7EA9CC2B06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3" y="2195"/>
              <a:ext cx="738" cy="10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12" name="Text Box 13">
              <a:extLst>
                <a:ext uri="{FF2B5EF4-FFF2-40B4-BE49-F238E27FC236}">
                  <a16:creationId xmlns:a16="http://schemas.microsoft.com/office/drawing/2014/main" id="{48FD9451-7D1E-FE4E-9D2E-022ACB9E2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3" y="2165"/>
              <a:ext cx="7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Program memory</a:t>
              </a:r>
            </a:p>
          </p:txBody>
        </p:sp>
        <p:sp>
          <p:nvSpPr>
            <p:cNvPr id="13" name="Text Box 14">
              <a:extLst>
                <a:ext uri="{FF2B5EF4-FFF2-40B4-BE49-F238E27FC236}">
                  <a16:creationId xmlns:a16="http://schemas.microsoft.com/office/drawing/2014/main" id="{6B446EC0-21F1-7148-9043-795D1A43C4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93" y="2561"/>
              <a:ext cx="62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/>
                <a:t>Assembly code for:</a:t>
              </a:r>
            </a:p>
            <a:p>
              <a:pPr algn="ctr"/>
              <a:endParaRPr lang="en-US" altLang="en-US" sz="1200"/>
            </a:p>
            <a:p>
              <a:r>
                <a:rPr lang="en-US" altLang="en-US" sz="1200"/>
                <a:t>  total = 0</a:t>
              </a:r>
            </a:p>
            <a:p>
              <a:r>
                <a:rPr lang="en-US" altLang="en-US" sz="1200"/>
                <a:t>  for i =1 to …</a:t>
              </a:r>
            </a:p>
          </p:txBody>
        </p:sp>
        <p:sp>
          <p:nvSpPr>
            <p:cNvPr id="14" name="Line 15">
              <a:extLst>
                <a:ext uri="{FF2B5EF4-FFF2-40B4-BE49-F238E27FC236}">
                  <a16:creationId xmlns:a16="http://schemas.microsoft.com/office/drawing/2014/main" id="{F3818D5E-41A9-0248-9D4B-224CCDC7A0F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242" y="1964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6">
              <a:extLst>
                <a:ext uri="{FF2B5EF4-FFF2-40B4-BE49-F238E27FC236}">
                  <a16:creationId xmlns:a16="http://schemas.microsoft.com/office/drawing/2014/main" id="{587328E1-58DB-D04E-923B-1FDAF65171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90" y="1964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Rectangle 17">
              <a:extLst>
                <a:ext uri="{FF2B5EF4-FFF2-40B4-BE49-F238E27FC236}">
                  <a16:creationId xmlns:a16="http://schemas.microsoft.com/office/drawing/2014/main" id="{97366E10-C534-1748-BD42-764E1AA13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5" y="1055"/>
              <a:ext cx="591" cy="6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noProof="1"/>
                <a:t>Control </a:t>
              </a:r>
            </a:p>
            <a:p>
              <a:pPr algn="ctr"/>
              <a:r>
                <a:rPr lang="en-US" altLang="en-US" sz="1400" noProof="1"/>
                <a:t>logic and State register</a:t>
              </a:r>
              <a:endParaRPr lang="en-US" altLang="en-US" sz="900" noProof="1"/>
            </a:p>
          </p:txBody>
        </p:sp>
        <p:sp>
          <p:nvSpPr>
            <p:cNvPr id="17" name="Freeform 18">
              <a:extLst>
                <a:ext uri="{FF2B5EF4-FFF2-40B4-BE49-F238E27FC236}">
                  <a16:creationId xmlns:a16="http://schemas.microsoft.com/office/drawing/2014/main" id="{18C50663-3C76-7D4D-BD32-A691F43F3923}"/>
                </a:ext>
              </a:extLst>
            </p:cNvPr>
            <p:cNvSpPr>
              <a:spLocks/>
            </p:cNvSpPr>
            <p:nvPr/>
          </p:nvSpPr>
          <p:spPr bwMode="auto">
            <a:xfrm>
              <a:off x="4779" y="1415"/>
              <a:ext cx="84" cy="0"/>
            </a:xfrm>
            <a:custGeom>
              <a:avLst/>
              <a:gdLst>
                <a:gd name="T0" fmla="*/ 0 w 209"/>
                <a:gd name="T1" fmla="*/ 0 h 1"/>
                <a:gd name="T2" fmla="*/ 209 w 209"/>
                <a:gd name="T3" fmla="*/ 0 h 1"/>
                <a:gd name="T4" fmla="*/ 0 60000 65536"/>
                <a:gd name="T5" fmla="*/ 0 60000 65536"/>
                <a:gd name="T6" fmla="*/ 0 w 209"/>
                <a:gd name="T7" fmla="*/ 0 h 1"/>
                <a:gd name="T8" fmla="*/ 209 w 209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9" h="1">
                  <a:moveTo>
                    <a:pt x="0" y="0"/>
                  </a:moveTo>
                  <a:lnTo>
                    <a:pt x="20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18" name="Freeform 19">
              <a:extLst>
                <a:ext uri="{FF2B5EF4-FFF2-40B4-BE49-F238E27FC236}">
                  <a16:creationId xmlns:a16="http://schemas.microsoft.com/office/drawing/2014/main" id="{226D7054-7EB6-3E4C-AA39-AD81199596C1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2" y="1344"/>
              <a:ext cx="1" cy="126"/>
            </a:xfrm>
            <a:custGeom>
              <a:avLst/>
              <a:gdLst>
                <a:gd name="T0" fmla="*/ 0 w 1"/>
                <a:gd name="T1" fmla="*/ 0 h 126"/>
                <a:gd name="T2" fmla="*/ 0 w 1"/>
                <a:gd name="T3" fmla="*/ 126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0"/>
                  </a:moveTo>
                  <a:lnTo>
                    <a:pt x="0" y="12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19" name="Text Box 20">
              <a:extLst>
                <a:ext uri="{FF2B5EF4-FFF2-40B4-BE49-F238E27FC236}">
                  <a16:creationId xmlns:a16="http://schemas.microsoft.com/office/drawing/2014/main" id="{0892B2DA-70D7-B74B-BAFE-7EB0FCA8F5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48" y="2016"/>
              <a:ext cx="740" cy="4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Data</a:t>
              </a:r>
            </a:p>
            <a:p>
              <a:pPr algn="ctr"/>
              <a:r>
                <a:rPr lang="en-US" altLang="en-US" sz="1400"/>
                <a:t>memory</a:t>
              </a:r>
            </a:p>
          </p:txBody>
        </p:sp>
        <p:sp>
          <p:nvSpPr>
            <p:cNvPr id="20" name="Freeform 21">
              <a:extLst>
                <a:ext uri="{FF2B5EF4-FFF2-40B4-BE49-F238E27FC236}">
                  <a16:creationId xmlns:a16="http://schemas.microsoft.com/office/drawing/2014/main" id="{41C3A98B-EED1-9645-86C2-5121EB5FB1C9}"/>
                </a:ext>
              </a:extLst>
            </p:cNvPr>
            <p:cNvSpPr>
              <a:spLocks/>
            </p:cNvSpPr>
            <p:nvPr/>
          </p:nvSpPr>
          <p:spPr bwMode="auto">
            <a:xfrm>
              <a:off x="5223" y="1871"/>
              <a:ext cx="1" cy="151"/>
            </a:xfrm>
            <a:custGeom>
              <a:avLst/>
              <a:gdLst>
                <a:gd name="T0" fmla="*/ 1 w 1"/>
                <a:gd name="T1" fmla="*/ 0 h 151"/>
                <a:gd name="T2" fmla="*/ 0 w 1"/>
                <a:gd name="T3" fmla="*/ 151 h 151"/>
                <a:gd name="T4" fmla="*/ 0 60000 65536"/>
                <a:gd name="T5" fmla="*/ 0 60000 65536"/>
                <a:gd name="T6" fmla="*/ 0 w 1"/>
                <a:gd name="T7" fmla="*/ 0 h 151"/>
                <a:gd name="T8" fmla="*/ 1 w 1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1">
                  <a:moveTo>
                    <a:pt x="1" y="0"/>
                  </a:moveTo>
                  <a:lnTo>
                    <a:pt x="0" y="15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21" name="Freeform 22">
              <a:extLst>
                <a:ext uri="{FF2B5EF4-FFF2-40B4-BE49-F238E27FC236}">
                  <a16:creationId xmlns:a16="http://schemas.microsoft.com/office/drawing/2014/main" id="{1F8EDD9C-52ED-E64A-AB2E-7F8C262C533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2" y="1697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22" name="Freeform 23">
              <a:extLst>
                <a:ext uri="{FF2B5EF4-FFF2-40B4-BE49-F238E27FC236}">
                  <a16:creationId xmlns:a16="http://schemas.microsoft.com/office/drawing/2014/main" id="{BBBCDB9E-43DD-664C-A8FA-1A0398DE2EEC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0" y="1697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385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B0E56-52A7-E74B-BB72-C1A6E8848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Characteristics of Embedded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CD26B-7EB6-7145-B624-72655CC86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Dedicated functionality</a:t>
            </a:r>
          </a:p>
          <a:p>
            <a:r>
              <a:rPr lang="en-US" dirty="0"/>
              <a:t>Real-time operation</a:t>
            </a:r>
          </a:p>
          <a:p>
            <a:r>
              <a:rPr lang="en-US" dirty="0"/>
              <a:t>Small size and low weight</a:t>
            </a:r>
          </a:p>
          <a:p>
            <a:r>
              <a:rPr lang="en-US" dirty="0"/>
              <a:t>Low power</a:t>
            </a:r>
          </a:p>
          <a:p>
            <a:r>
              <a:rPr lang="en-US" dirty="0"/>
              <a:t>Harsh environments</a:t>
            </a:r>
          </a:p>
          <a:p>
            <a:r>
              <a:rPr lang="en-US" dirty="0"/>
              <a:t>Safety-critical operation</a:t>
            </a:r>
          </a:p>
          <a:p>
            <a:r>
              <a:rPr lang="en-US" dirty="0"/>
              <a:t>Cost sensitive</a:t>
            </a:r>
          </a:p>
        </p:txBody>
      </p:sp>
    </p:spTree>
    <p:extLst>
      <p:ext uri="{BB962C8B-B14F-4D97-AF65-F5344CB8AC3E}">
        <p14:creationId xmlns:p14="http://schemas.microsoft.com/office/powerpoint/2010/main" val="17373889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B85F0B2C-1E96-E447-B742-F5D564E1E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Embedded vs. Real Time Systems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B177BA39-FBEF-004B-88A7-618B34C9B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438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Embedded system: is a computer system that performs a limited set of specific functions; it often interacts with its environment</a:t>
            </a:r>
          </a:p>
          <a:p>
            <a:pPr eaLnBrk="1" hangingPunct="1"/>
            <a:r>
              <a:rPr lang="en-US" altLang="en-US" sz="2400" dirty="0"/>
              <a:t>RTS: Correctness of the system depends not only on the logical results, but also on the </a:t>
            </a:r>
            <a:r>
              <a:rPr lang="en-US" altLang="en-US" sz="2400" b="1" dirty="0"/>
              <a:t>time</a:t>
            </a:r>
            <a:r>
              <a:rPr lang="en-US" altLang="en-US" sz="2400" dirty="0"/>
              <a:t> in which the results are produced</a:t>
            </a:r>
          </a:p>
        </p:txBody>
      </p:sp>
      <p:grpSp>
        <p:nvGrpSpPr>
          <p:cNvPr id="4100" name="Group 7">
            <a:extLst>
              <a:ext uri="{FF2B5EF4-FFF2-40B4-BE49-F238E27FC236}">
                <a16:creationId xmlns:a16="http://schemas.microsoft.com/office/drawing/2014/main" id="{769DBF5E-F5BF-C348-95D5-6B0ADA0A416A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114800"/>
            <a:ext cx="3962400" cy="2286000"/>
            <a:chOff x="4191000" y="3962400"/>
            <a:chExt cx="3962400" cy="2286000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CD54512-7303-EE43-BE40-19196765E5A4}"/>
                </a:ext>
              </a:extLst>
            </p:cNvPr>
            <p:cNvSpPr/>
            <p:nvPr/>
          </p:nvSpPr>
          <p:spPr>
            <a:xfrm>
              <a:off x="4191000" y="4298950"/>
              <a:ext cx="2819400" cy="164465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5BC7E13-1C7F-5846-86A9-A7A1337362B4}"/>
                </a:ext>
              </a:extLst>
            </p:cNvPr>
            <p:cNvSpPr/>
            <p:nvPr/>
          </p:nvSpPr>
          <p:spPr>
            <a:xfrm>
              <a:off x="4419600" y="3962400"/>
              <a:ext cx="3733800" cy="22860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104" name="TextBox 5">
              <a:extLst>
                <a:ext uri="{FF2B5EF4-FFF2-40B4-BE49-F238E27FC236}">
                  <a16:creationId xmlns:a16="http://schemas.microsoft.com/office/drawing/2014/main" id="{4AE6D6F4-5A4A-F942-B37B-E21DCFF8E4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34200" y="4800600"/>
              <a:ext cx="119936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Embedded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Systems</a:t>
              </a:r>
            </a:p>
          </p:txBody>
        </p:sp>
        <p:sp>
          <p:nvSpPr>
            <p:cNvPr id="4105" name="TextBox 6">
              <a:extLst>
                <a:ext uri="{FF2B5EF4-FFF2-40B4-BE49-F238E27FC236}">
                  <a16:creationId xmlns:a16="http://schemas.microsoft.com/office/drawing/2014/main" id="{57836527-BE8E-1A42-A902-F5A60664DC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93646" y="4800600"/>
              <a:ext cx="1102354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Real Time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Systems</a:t>
              </a:r>
            </a:p>
          </p:txBody>
        </p:sp>
      </p:grpSp>
      <p:sp>
        <p:nvSpPr>
          <p:cNvPr id="4101" name="TextBox 8">
            <a:extLst>
              <a:ext uri="{FF2B5EF4-FFF2-40B4-BE49-F238E27FC236}">
                <a16:creationId xmlns:a16="http://schemas.microsoft.com/office/drawing/2014/main" id="{6386B44E-F026-E04A-9D84-8963565DC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4200" y="5715000"/>
            <a:ext cx="1193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FF0000"/>
                </a:solidFill>
              </a:rPr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3922498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24B67271-E174-B845-AD3F-BF87A2538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B6CFEB-0BB9-134C-83CD-495FD0A7DB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Real Time Embedded: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Nuclear reactor control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Flight control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Basically any safety critical system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GPS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MP3 player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Mobile phone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Real Time, but not Embedded: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Stock trading system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Skype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Pandora, Netflix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/>
              <a:t>Embedded, but not Real Time: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Home temperature control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Sprinkler system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sz="2000" dirty="0"/>
              <a:t>Washing machine, refrigerator, etc.</a:t>
            </a:r>
          </a:p>
        </p:txBody>
      </p:sp>
    </p:spTree>
    <p:extLst>
      <p:ext uri="{BB962C8B-B14F-4D97-AF65-F5344CB8AC3E}">
        <p14:creationId xmlns:p14="http://schemas.microsoft.com/office/powerpoint/2010/main" val="8686319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5367E6C-A8F5-B843-A3A0-9B0906C8B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Characteristics of RTS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F488FE68-49CD-8143-A6C0-B7974384D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2800" dirty="0"/>
              <a:t>Event-driven</a:t>
            </a:r>
            <a:r>
              <a:rPr lang="en-US" altLang="en-US" dirty="0"/>
              <a:t> (</a:t>
            </a:r>
            <a:r>
              <a:rPr lang="en-US" altLang="en-US" sz="2800" dirty="0"/>
              <a:t>reactive) vs. time-driven</a:t>
            </a:r>
          </a:p>
          <a:p>
            <a:r>
              <a:rPr lang="en-US" altLang="en-US" dirty="0"/>
              <a:t>Reliability/fault-tolerance requirements (example: triple modular redundancy)</a:t>
            </a:r>
          </a:p>
          <a:p>
            <a:pPr eaLnBrk="1" hangingPunct="1"/>
            <a:r>
              <a:rPr lang="en-US" altLang="en-US" sz="2800" dirty="0"/>
              <a:t>Predictability</a:t>
            </a:r>
          </a:p>
          <a:p>
            <a:pPr eaLnBrk="1" hangingPunct="1"/>
            <a:r>
              <a:rPr lang="en-US" altLang="en-US" sz="2800" dirty="0"/>
              <a:t>Priorities in multi-programmed systems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A2390-08AB-FA4F-BB90-A8DF521F8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8879" y="4038600"/>
            <a:ext cx="6630042" cy="262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973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F2080-3CD1-1349-B563-2445DAE5C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Taxonomy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F1CF4-5FFA-6844-B109-55FEF8C1F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Hard RT:</a:t>
            </a:r>
            <a:r>
              <a:rPr lang="en-US" dirty="0"/>
              <a:t> absolutely imperative to meet all timing constraints</a:t>
            </a:r>
          </a:p>
          <a:p>
            <a:r>
              <a:rPr lang="en-US" b="1" dirty="0"/>
              <a:t>Soft RT:</a:t>
            </a:r>
            <a:r>
              <a:rPr lang="en-US" dirty="0"/>
              <a:t> deadlines are important, but the system will still function even if deadline is missed</a:t>
            </a:r>
            <a:br>
              <a:rPr lang="en-US" dirty="0"/>
            </a:br>
            <a:r>
              <a:rPr lang="en-US" b="1" dirty="0"/>
              <a:t>Firm RT:</a:t>
            </a:r>
            <a:r>
              <a:rPr lang="en-US" dirty="0"/>
              <a:t> no value, but not catastrophic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D605A67-319E-5B49-87A7-A610EA049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4419600"/>
            <a:ext cx="49276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856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8B0D069D-8F71-5C49-85FE-84AD1F5175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Taxonomy: Static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E9E6541-7CB4-8849-8D66-825A143767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Task arrival times can be predicted</a:t>
            </a:r>
          </a:p>
          <a:p>
            <a:pPr eaLnBrk="1" hangingPunct="1"/>
            <a:r>
              <a:rPr lang="en-US" altLang="en-US" dirty="0"/>
              <a:t>Static (compile-time) analysis possible</a:t>
            </a:r>
          </a:p>
          <a:p>
            <a:pPr eaLnBrk="1" hangingPunct="1"/>
            <a:r>
              <a:rPr lang="en-US" altLang="en-US" dirty="0"/>
              <a:t>Allows good resource usage (low idle time for processors)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68366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>
            <a:extLst>
              <a:ext uri="{FF2B5EF4-FFF2-40B4-BE49-F238E27FC236}">
                <a16:creationId xmlns:a16="http://schemas.microsoft.com/office/drawing/2014/main" id="{3908E918-B4B8-DF45-960E-D941BDE63F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Taxonomy: Dynamic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4CBE1D4C-B91E-DD41-B7F8-5903F3AE5D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Arrival times unpredictable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Static (compile-time) analysis possible only for simple cases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Processor utilization varies dramatically; must design system to handle “worst case”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Must avoid over-simplifying assumptions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e.g., assuming that all tasks are independent, when this is unlikely</a:t>
            </a:r>
          </a:p>
        </p:txBody>
      </p:sp>
    </p:spTree>
    <p:extLst>
      <p:ext uri="{BB962C8B-B14F-4D97-AF65-F5344CB8AC3E}">
        <p14:creationId xmlns:p14="http://schemas.microsoft.com/office/powerpoint/2010/main" val="5842307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9BFB2-A1BA-D641-BFF9-1C3CFEC64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Taxonomy: Periodic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6E29A-E59E-A44D-97D6-9C78C9B4B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Each task (or group of tasks) executes repeatedly with a particular period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Allows some static analysis techniques to be used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Matches characteristics of many real problems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It is possible to have tasks with deadlines smaller, equal to, or greater than their period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the later are difficult to handle (i.e., multiple concurrent task instances occur)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1052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>
            <a:extLst>
              <a:ext uri="{FF2B5EF4-FFF2-40B4-BE49-F238E27FC236}">
                <a16:creationId xmlns:a16="http://schemas.microsoft.com/office/drawing/2014/main" id="{ACF9027E-0C44-304C-B10F-660C1AE298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Taxonomy: Periodic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F660654A-EC12-3342-9054-8578B1EB1C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Single rate:</a:t>
            </a:r>
          </a:p>
          <a:p>
            <a:pPr lvl="1" eaLnBrk="1" hangingPunct="1"/>
            <a:r>
              <a:rPr lang="en-US" altLang="en-US" dirty="0"/>
              <a:t>One period in the system</a:t>
            </a:r>
          </a:p>
          <a:p>
            <a:pPr lvl="1" eaLnBrk="1" hangingPunct="1"/>
            <a:r>
              <a:rPr lang="en-US" altLang="en-US" dirty="0"/>
              <a:t>Simple but inflexible</a:t>
            </a:r>
          </a:p>
          <a:p>
            <a:pPr lvl="1" eaLnBrk="1" hangingPunct="1"/>
            <a:r>
              <a:rPr lang="en-US" altLang="en-US" dirty="0"/>
              <a:t>Used in implementing a lot of wireless sensor networks</a:t>
            </a:r>
          </a:p>
          <a:p>
            <a:pPr eaLnBrk="1" hangingPunct="1"/>
            <a:r>
              <a:rPr lang="en-US" altLang="en-US" dirty="0"/>
              <a:t>Multi rate:</a:t>
            </a:r>
          </a:p>
          <a:p>
            <a:pPr lvl="1" eaLnBrk="1" hangingPunct="1"/>
            <a:r>
              <a:rPr lang="en-US" altLang="en-US" dirty="0"/>
              <a:t>Multiple periods</a:t>
            </a:r>
          </a:p>
          <a:p>
            <a:pPr lvl="1" eaLnBrk="1" hangingPunct="1"/>
            <a:r>
              <a:rPr lang="en-US" altLang="en-US" dirty="0"/>
              <a:t>Should be harmonics to simplify system design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6272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Overview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524000"/>
          <a:ext cx="8229599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289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84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2800" dirty="0">
                          <a:solidFill>
                            <a:schemeClr val="accent2"/>
                          </a:solidFill>
                        </a:rPr>
                        <a:t>Week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Fundamentals of </a:t>
                      </a:r>
                      <a:r>
                        <a:rPr lang="en-US" dirty="0" err="1">
                          <a:solidFill>
                            <a:schemeClr val="accent2"/>
                          </a:solidFill>
                        </a:rPr>
                        <a:t>IoT</a:t>
                      </a:r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, basic concepts, applications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Basic Python &amp; Raspberry Pi  programming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Week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/>
                        <a:t>Human-computer interfaces</a:t>
                      </a:r>
                      <a:r>
                        <a:rPr lang="en-US" dirty="0"/>
                        <a:t>, sensing, actuation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Sensor programming, control loops, digital/analog I/O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Week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Fundamentals of computer and wireless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Wi-Fi and Bluetooth networks, network measurements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Week 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Sensor networks, mesh networks, routing, WPANs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ZigBee, WPANs, WBANs, routing, network measurements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Week 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Processing, </a:t>
                      </a:r>
                      <a:r>
                        <a:rPr lang="en-US" dirty="0" err="1"/>
                        <a:t>IoT</a:t>
                      </a:r>
                      <a:r>
                        <a:rPr lang="en-US" dirty="0"/>
                        <a:t> cloud, analytics, visualization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IoT</a:t>
                      </a:r>
                      <a:r>
                        <a:rPr lang="en-US" dirty="0"/>
                        <a:t> cloud integration, sensor fusion, analytics, visualization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84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/>
                        <a:t>Week 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RFID, IoT ecosystem, security, privacy, ethics, case studies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Final project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9243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7B2AFDA6-B6FF-3545-9824-465B02E71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Taxonomy: Aperiodic</a:t>
            </a: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4C1704DC-2A10-9748-AB89-81C460427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Are also called sporadic, asynchronous, or reactive</a:t>
            </a:r>
          </a:p>
          <a:p>
            <a:pPr eaLnBrk="1" hangingPunct="1"/>
            <a:r>
              <a:rPr lang="en-US" altLang="en-US" dirty="0"/>
              <a:t>Creates a dynamic situation</a:t>
            </a:r>
          </a:p>
          <a:p>
            <a:pPr eaLnBrk="1" hangingPunct="1"/>
            <a:r>
              <a:rPr lang="en-US" altLang="en-US" dirty="0"/>
              <a:t>Bounded arrival time intervals are easier to handle </a:t>
            </a:r>
          </a:p>
          <a:p>
            <a:pPr eaLnBrk="1" hangingPunct="1"/>
            <a:r>
              <a:rPr lang="en-US" altLang="en-US" dirty="0"/>
              <a:t>Unbounded arrival time intervals are impossible to handle with resource-constrained systems</a:t>
            </a:r>
          </a:p>
        </p:txBody>
      </p:sp>
    </p:spTree>
    <p:extLst>
      <p:ext uri="{BB962C8B-B14F-4D97-AF65-F5344CB8AC3E}">
        <p14:creationId xmlns:p14="http://schemas.microsoft.com/office/powerpoint/2010/main" val="4774002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AC609D0C-20EF-B048-895B-A8451A8A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Control Systems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9F0B76B7-8B98-1741-B7BB-B53202E51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932238"/>
            <a:ext cx="8229600" cy="2392362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altLang="en-US" sz="2000" b="1" dirty="0"/>
              <a:t>Man-machine interface:</a:t>
            </a:r>
            <a:r>
              <a:rPr lang="en-US" altLang="en-US" sz="2000" dirty="0"/>
              <a:t> input devices, e.g., keyboard and output devices, e.g., display</a:t>
            </a:r>
          </a:p>
          <a:p>
            <a:pPr eaLnBrk="1" hangingPunct="1"/>
            <a:r>
              <a:rPr lang="en-US" altLang="en-US" sz="2000" b="1" dirty="0"/>
              <a:t>Instrumentation interface</a:t>
            </a:r>
            <a:r>
              <a:rPr lang="en-US" altLang="en-US" sz="2000" dirty="0"/>
              <a:t>: sensors and actuators that transform between physical signals and digital data</a:t>
            </a:r>
          </a:p>
          <a:p>
            <a:pPr eaLnBrk="1" hangingPunct="1"/>
            <a:r>
              <a:rPr lang="en-US" altLang="en-US" sz="2000" dirty="0"/>
              <a:t>Most control systems are hard real-time</a:t>
            </a:r>
          </a:p>
          <a:p>
            <a:pPr eaLnBrk="1" hangingPunct="1"/>
            <a:r>
              <a:rPr lang="en-US" altLang="en-US" sz="2000" b="1" dirty="0"/>
              <a:t>Deadlines</a:t>
            </a:r>
            <a:r>
              <a:rPr lang="en-US" altLang="en-US" sz="2000" dirty="0"/>
              <a:t> are determined by the controlled object, i.e., the temporal behavior of the physical phenomenon (fuel injection vs. ATM)</a:t>
            </a:r>
          </a:p>
        </p:txBody>
      </p:sp>
      <p:grpSp>
        <p:nvGrpSpPr>
          <p:cNvPr id="9220" name="Group 14">
            <a:extLst>
              <a:ext uri="{FF2B5EF4-FFF2-40B4-BE49-F238E27FC236}">
                <a16:creationId xmlns:a16="http://schemas.microsoft.com/office/drawing/2014/main" id="{DC525BBF-4EB6-B64C-8A26-13373442798A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1524000"/>
            <a:ext cx="7010400" cy="1981200"/>
            <a:chOff x="1066800" y="1295400"/>
            <a:chExt cx="7010400" cy="19812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FA972845-CBF9-FE44-BEC1-9727AD9CD153}"/>
                </a:ext>
              </a:extLst>
            </p:cNvPr>
            <p:cNvSpPr/>
            <p:nvPr/>
          </p:nvSpPr>
          <p:spPr>
            <a:xfrm>
              <a:off x="1066800" y="1676400"/>
              <a:ext cx="1524000" cy="1600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Operator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EC12426-5478-394E-92F4-F4BA7A9519F5}"/>
                </a:ext>
              </a:extLst>
            </p:cNvPr>
            <p:cNvSpPr/>
            <p:nvPr/>
          </p:nvSpPr>
          <p:spPr>
            <a:xfrm>
              <a:off x="6553200" y="1676400"/>
              <a:ext cx="1524000" cy="1600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Controlled Object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CBB2C15-7B7C-7142-8561-C5C9C948F6FE}"/>
                </a:ext>
              </a:extLst>
            </p:cNvPr>
            <p:cNvSpPr/>
            <p:nvPr/>
          </p:nvSpPr>
          <p:spPr>
            <a:xfrm>
              <a:off x="3810000" y="1676400"/>
              <a:ext cx="1524000" cy="16002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>
                  <a:solidFill>
                    <a:schemeClr val="tx1"/>
                  </a:solidFill>
                </a:rPr>
                <a:t>Real-Time Computer System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3C113663-E54C-FA47-8177-3E0EA77A3900}"/>
                </a:ext>
              </a:extLst>
            </p:cNvPr>
            <p:cNvCxnSpPr/>
            <p:nvPr/>
          </p:nvCxnSpPr>
          <p:spPr>
            <a:xfrm>
              <a:off x="2590800" y="2057400"/>
              <a:ext cx="12192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D668C89B-DF89-7043-AEF2-355D3268C27C}"/>
                </a:ext>
              </a:extLst>
            </p:cNvPr>
            <p:cNvCxnSpPr/>
            <p:nvPr/>
          </p:nvCxnSpPr>
          <p:spPr>
            <a:xfrm>
              <a:off x="5334000" y="2057400"/>
              <a:ext cx="12192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D5CEDC3B-E018-3D40-A540-B2ECE29645A0}"/>
                </a:ext>
              </a:extLst>
            </p:cNvPr>
            <p:cNvCxnSpPr/>
            <p:nvPr/>
          </p:nvCxnSpPr>
          <p:spPr>
            <a:xfrm flipH="1">
              <a:off x="2590800" y="2819400"/>
              <a:ext cx="12192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7274A219-394A-C94A-8916-C630455B49E4}"/>
                </a:ext>
              </a:extLst>
            </p:cNvPr>
            <p:cNvCxnSpPr/>
            <p:nvPr/>
          </p:nvCxnSpPr>
          <p:spPr>
            <a:xfrm flipH="1">
              <a:off x="5334000" y="2819400"/>
              <a:ext cx="1219200" cy="1588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28" name="TextBox 12">
              <a:extLst>
                <a:ext uri="{FF2B5EF4-FFF2-40B4-BE49-F238E27FC236}">
                  <a16:creationId xmlns:a16="http://schemas.microsoft.com/office/drawing/2014/main" id="{F00F1A78-1AC7-CF43-97BC-9649366A3B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24984" y="1295400"/>
              <a:ext cx="115608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anose="020B0604020202020204" pitchFamily="34" charset="0"/>
                </a:rPr>
                <a:t>Man-Machine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anose="020B0604020202020204" pitchFamily="34" charset="0"/>
                </a:rPr>
                <a:t>Interface</a:t>
              </a:r>
            </a:p>
          </p:txBody>
        </p:sp>
        <p:sp>
          <p:nvSpPr>
            <p:cNvPr id="9229" name="TextBox 13">
              <a:extLst>
                <a:ext uri="{FF2B5EF4-FFF2-40B4-BE49-F238E27FC236}">
                  <a16:creationId xmlns:a16="http://schemas.microsoft.com/office/drawing/2014/main" id="{FFF7E1AE-28EE-9D45-B25A-6D4294153E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311811" y="1295400"/>
              <a:ext cx="128592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anose="020B0604020202020204" pitchFamily="34" charset="0"/>
                </a:rPr>
                <a:t>Instrumentation 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200">
                  <a:latin typeface="Arial" panose="020B0604020202020204" pitchFamily="34" charset="0"/>
                </a:rPr>
                <a:t>Interface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09559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32A7B6B9-6DF6-A54E-A8F6-418BDF4B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Control System Example</a:t>
            </a: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F62CC97C-17DE-0F4C-8EFA-8A70D7DD9C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59769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u="sng">
                <a:solidFill>
                  <a:srgbClr val="CC0000"/>
                </a:solidFill>
              </a:rPr>
              <a:t>Example:</a:t>
            </a:r>
            <a:r>
              <a:rPr lang="en-US" altLang="zh-CN" sz="1800"/>
              <a:t> A simple one-sensor, one-actuator control system.</a:t>
            </a:r>
          </a:p>
        </p:txBody>
      </p:sp>
      <p:sp>
        <p:nvSpPr>
          <p:cNvPr id="10244" name="Text Box 4">
            <a:extLst>
              <a:ext uri="{FF2B5EF4-FFF2-40B4-BE49-F238E27FC236}">
                <a16:creationId xmlns:a16="http://schemas.microsoft.com/office/drawing/2014/main" id="{84704CDB-DF0A-A043-A101-222F5A25F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2788" y="3155950"/>
            <a:ext cx="1733550" cy="850900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control-law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computation</a:t>
            </a:r>
          </a:p>
        </p:txBody>
      </p:sp>
      <p:sp>
        <p:nvSpPr>
          <p:cNvPr id="10245" name="Text Box 5">
            <a:extLst>
              <a:ext uri="{FF2B5EF4-FFF2-40B4-BE49-F238E27FC236}">
                <a16:creationId xmlns:a16="http://schemas.microsoft.com/office/drawing/2014/main" id="{6990CD98-0300-8047-A1B8-3A89F0F18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9925" y="3027363"/>
            <a:ext cx="738188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A/D</a:t>
            </a:r>
          </a:p>
        </p:txBody>
      </p:sp>
      <p:sp>
        <p:nvSpPr>
          <p:cNvPr id="10246" name="Text Box 6">
            <a:extLst>
              <a:ext uri="{FF2B5EF4-FFF2-40B4-BE49-F238E27FC236}">
                <a16:creationId xmlns:a16="http://schemas.microsoft.com/office/drawing/2014/main" id="{046EE418-ADFB-9948-916D-B89408509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7863" y="3625850"/>
            <a:ext cx="738187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A/D</a:t>
            </a:r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0B9ECEA8-10E1-1B49-9CA5-2F19D64E68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2600" y="3330575"/>
            <a:ext cx="738188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D/A</a:t>
            </a:r>
          </a:p>
        </p:txBody>
      </p:sp>
      <p:sp>
        <p:nvSpPr>
          <p:cNvPr id="10248" name="Text Box 8">
            <a:extLst>
              <a:ext uri="{FF2B5EF4-FFF2-40B4-BE49-F238E27FC236}">
                <a16:creationId xmlns:a16="http://schemas.microsoft.com/office/drawing/2014/main" id="{0A0EE338-5799-1E49-9DF2-D599DD4462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6888" y="4887913"/>
            <a:ext cx="992187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sensor</a:t>
            </a:r>
          </a:p>
        </p:txBody>
      </p:sp>
      <p:sp>
        <p:nvSpPr>
          <p:cNvPr id="10249" name="Text Box 9">
            <a:extLst>
              <a:ext uri="{FF2B5EF4-FFF2-40B4-BE49-F238E27FC236}">
                <a16:creationId xmlns:a16="http://schemas.microsoft.com/office/drawing/2014/main" id="{B92A85CD-D881-0F40-B63B-3D6DDD7A7D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6000" y="4902200"/>
            <a:ext cx="820738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plant</a:t>
            </a:r>
          </a:p>
        </p:txBody>
      </p:sp>
      <p:sp>
        <p:nvSpPr>
          <p:cNvPr id="10250" name="Text Box 10">
            <a:extLst>
              <a:ext uri="{FF2B5EF4-FFF2-40B4-BE49-F238E27FC236}">
                <a16:creationId xmlns:a16="http://schemas.microsoft.com/office/drawing/2014/main" id="{51D7FBFB-9A3F-3B47-9B30-910BF5330F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0988" y="4887913"/>
            <a:ext cx="1192212" cy="4857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actuator</a:t>
            </a:r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781F3770-82B5-D54E-B2BB-5C5CACE4AF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937000" y="3267075"/>
            <a:ext cx="56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>
            <a:extLst>
              <a:ext uri="{FF2B5EF4-FFF2-40B4-BE49-F238E27FC236}">
                <a16:creationId xmlns:a16="http://schemas.microsoft.com/office/drawing/2014/main" id="{1D3BBB22-BEDF-A24A-9E75-34A55C1EFA0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46525" y="3876675"/>
            <a:ext cx="56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3" name="Line 13">
            <a:extLst>
              <a:ext uri="{FF2B5EF4-FFF2-40B4-BE49-F238E27FC236}">
                <a16:creationId xmlns:a16="http://schemas.microsoft.com/office/drawing/2014/main" id="{591F36DB-DF80-634C-B307-67189E361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9913" y="3262313"/>
            <a:ext cx="1355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Line 14">
            <a:extLst>
              <a:ext uri="{FF2B5EF4-FFF2-40B4-BE49-F238E27FC236}">
                <a16:creationId xmlns:a16="http://schemas.microsoft.com/office/drawing/2014/main" id="{A5F76901-3A2F-564B-965B-0E0BC3C88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1100" y="3562350"/>
            <a:ext cx="5635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5" name="Line 15">
            <a:extLst>
              <a:ext uri="{FF2B5EF4-FFF2-40B4-BE49-F238E27FC236}">
                <a16:creationId xmlns:a16="http://schemas.microsoft.com/office/drawing/2014/main" id="{6FC39498-3B65-9F42-9780-1C9855A35B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33775" y="4116388"/>
            <a:ext cx="0" cy="765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6" name="Line 16">
            <a:extLst>
              <a:ext uri="{FF2B5EF4-FFF2-40B4-BE49-F238E27FC236}">
                <a16:creationId xmlns:a16="http://schemas.microsoft.com/office/drawing/2014/main" id="{0EEB50D3-D78B-5642-8BCE-07E862BB0E7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29475" y="3808413"/>
            <a:ext cx="0" cy="10683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Line 17">
            <a:extLst>
              <a:ext uri="{FF2B5EF4-FFF2-40B4-BE49-F238E27FC236}">
                <a16:creationId xmlns:a16="http://schemas.microsoft.com/office/drawing/2014/main" id="{805A133B-F327-EC4F-92EE-CD0696ACBB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4675" y="5127625"/>
            <a:ext cx="981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Line 18">
            <a:extLst>
              <a:ext uri="{FF2B5EF4-FFF2-40B4-BE49-F238E27FC236}">
                <a16:creationId xmlns:a16="http://schemas.microsoft.com/office/drawing/2014/main" id="{2501C0D9-F6AD-6148-8FB0-75241B072C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24313" y="5141913"/>
            <a:ext cx="8080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Text Box 19">
            <a:extLst>
              <a:ext uri="{FF2B5EF4-FFF2-40B4-BE49-F238E27FC236}">
                <a16:creationId xmlns:a16="http://schemas.microsoft.com/office/drawing/2014/main" id="{1738C7E6-EB89-7745-9106-D7C72A205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3675" y="28098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r</a:t>
            </a:r>
            <a:r>
              <a:rPr lang="en-US" altLang="zh-CN" sz="1800" baseline="-25000"/>
              <a:t>k</a:t>
            </a:r>
            <a:endParaRPr lang="en-US" altLang="zh-CN" sz="1800"/>
          </a:p>
        </p:txBody>
      </p:sp>
      <p:sp>
        <p:nvSpPr>
          <p:cNvPr id="10260" name="Text Box 20">
            <a:extLst>
              <a:ext uri="{FF2B5EF4-FFF2-40B4-BE49-F238E27FC236}">
                <a16:creationId xmlns:a16="http://schemas.microsoft.com/office/drawing/2014/main" id="{F5E060CC-AC65-434B-A50F-ADB44AFFD6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9550" y="3402013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y</a:t>
            </a:r>
            <a:r>
              <a:rPr lang="en-US" altLang="zh-CN" sz="1800" baseline="-25000"/>
              <a:t>k</a:t>
            </a:r>
            <a:endParaRPr lang="en-US" altLang="zh-CN" sz="1800"/>
          </a:p>
        </p:txBody>
      </p:sp>
      <p:sp>
        <p:nvSpPr>
          <p:cNvPr id="10261" name="Text Box 21">
            <a:extLst>
              <a:ext uri="{FF2B5EF4-FFF2-40B4-BE49-F238E27FC236}">
                <a16:creationId xmlns:a16="http://schemas.microsoft.com/office/drawing/2014/main" id="{8E223084-F691-714B-BCC2-A843C1E94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163" y="4397375"/>
            <a:ext cx="623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y(t)</a:t>
            </a:r>
          </a:p>
        </p:txBody>
      </p:sp>
      <p:sp>
        <p:nvSpPr>
          <p:cNvPr id="10262" name="Text Box 22">
            <a:extLst>
              <a:ext uri="{FF2B5EF4-FFF2-40B4-BE49-F238E27FC236}">
                <a16:creationId xmlns:a16="http://schemas.microsoft.com/office/drawing/2014/main" id="{60EFB173-10C5-274B-97CB-0D8FF21F3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61225" y="44069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u(t)</a:t>
            </a:r>
          </a:p>
        </p:txBody>
      </p:sp>
      <p:sp>
        <p:nvSpPr>
          <p:cNvPr id="10263" name="Text Box 23">
            <a:extLst>
              <a:ext uri="{FF2B5EF4-FFF2-40B4-BE49-F238E27FC236}">
                <a16:creationId xmlns:a16="http://schemas.microsoft.com/office/drawing/2014/main" id="{E2E84A68-EC15-AC4F-B87E-E8B523E35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9200" y="3127375"/>
            <a:ext cx="438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u</a:t>
            </a:r>
            <a:r>
              <a:rPr lang="en-US" altLang="zh-CN" sz="1800" baseline="-25000"/>
              <a:t>k</a:t>
            </a:r>
            <a:endParaRPr lang="en-US" altLang="zh-CN" sz="1800"/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id="{8CE12786-D779-0845-97D1-F764BC436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925" y="2881313"/>
            <a:ext cx="1316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reference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input r(t)</a:t>
            </a:r>
          </a:p>
        </p:txBody>
      </p:sp>
      <p:sp>
        <p:nvSpPr>
          <p:cNvPr id="10265" name="Rectangle 25">
            <a:extLst>
              <a:ext uri="{FF2B5EF4-FFF2-40B4-BE49-F238E27FC236}">
                <a16:creationId xmlns:a16="http://schemas.microsoft.com/office/drawing/2014/main" id="{25FA491B-21EE-A74C-8576-E1B801BD2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2875" y="2789238"/>
            <a:ext cx="5295900" cy="1616075"/>
          </a:xfrm>
          <a:prstGeom prst="rect">
            <a:avLst/>
          </a:prstGeom>
          <a:noFill/>
          <a:ln w="28575">
            <a:solidFill>
              <a:srgbClr val="CC0000"/>
            </a:solidFill>
            <a:prstDash val="dash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0266" name="Text Box 26">
            <a:extLst>
              <a:ext uri="{FF2B5EF4-FFF2-40B4-BE49-F238E27FC236}">
                <a16:creationId xmlns:a16="http://schemas.microsoft.com/office/drawing/2014/main" id="{3105E8E2-1113-1F40-BD53-4292184DBA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791200"/>
            <a:ext cx="18383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rgbClr val="CC0000"/>
                </a:solidFill>
              </a:rPr>
              <a:t>The system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>
                <a:solidFill>
                  <a:srgbClr val="CC0000"/>
                </a:solidFill>
              </a:rPr>
              <a:t>being controlled</a:t>
            </a:r>
            <a:endParaRPr lang="en-US" altLang="zh-CN" sz="2000"/>
          </a:p>
        </p:txBody>
      </p:sp>
      <p:sp>
        <p:nvSpPr>
          <p:cNvPr id="10267" name="Freeform 27">
            <a:extLst>
              <a:ext uri="{FF2B5EF4-FFF2-40B4-BE49-F238E27FC236}">
                <a16:creationId xmlns:a16="http://schemas.microsoft.com/office/drawing/2014/main" id="{FD4666CE-C780-4942-A6C4-C481E8D52DB2}"/>
              </a:ext>
            </a:extLst>
          </p:cNvPr>
          <p:cNvSpPr>
            <a:spLocks/>
          </p:cNvSpPr>
          <p:nvPr/>
        </p:nvSpPr>
        <p:spPr bwMode="auto">
          <a:xfrm flipH="1">
            <a:off x="4422775" y="5410200"/>
            <a:ext cx="592138" cy="592138"/>
          </a:xfrm>
          <a:custGeom>
            <a:avLst/>
            <a:gdLst>
              <a:gd name="T0" fmla="*/ 2147483647 w 373"/>
              <a:gd name="T1" fmla="*/ 2147483647 h 373"/>
              <a:gd name="T2" fmla="*/ 2147483647 w 373"/>
              <a:gd name="T3" fmla="*/ 2147483647 h 373"/>
              <a:gd name="T4" fmla="*/ 0 w 373"/>
              <a:gd name="T5" fmla="*/ 0 h 373"/>
              <a:gd name="T6" fmla="*/ 0 60000 65536"/>
              <a:gd name="T7" fmla="*/ 0 60000 65536"/>
              <a:gd name="T8" fmla="*/ 0 60000 65536"/>
              <a:gd name="T9" fmla="*/ 0 w 373"/>
              <a:gd name="T10" fmla="*/ 0 h 373"/>
              <a:gd name="T11" fmla="*/ 373 w 373"/>
              <a:gd name="T12" fmla="*/ 373 h 3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3" h="373">
                <a:moveTo>
                  <a:pt x="373" y="373"/>
                </a:moveTo>
                <a:cubicBezTo>
                  <a:pt x="267" y="372"/>
                  <a:pt x="162" y="371"/>
                  <a:pt x="100" y="309"/>
                </a:cubicBezTo>
                <a:cubicBezTo>
                  <a:pt x="38" y="247"/>
                  <a:pt x="19" y="123"/>
                  <a:pt x="0" y="0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Text Box 26">
            <a:extLst>
              <a:ext uri="{FF2B5EF4-FFF2-40B4-BE49-F238E27FC236}">
                <a16:creationId xmlns:a16="http://schemas.microsoft.com/office/drawing/2014/main" id="{B2CA7B82-BAD2-0348-9962-FC471979E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91200"/>
            <a:ext cx="1755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000"/>
              <a:t>Outside effects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C07DD2D-FC5E-3647-81A6-4836BCF5FEC5}"/>
              </a:ext>
            </a:extLst>
          </p:cNvPr>
          <p:cNvCxnSpPr/>
          <p:nvPr/>
        </p:nvCxnSpPr>
        <p:spPr>
          <a:xfrm>
            <a:off x="5562600" y="5486400"/>
            <a:ext cx="45720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82632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9622315-7766-FC4B-9202-7E247647C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Control Systems Cont’d.</a:t>
            </a:r>
          </a:p>
        </p:txBody>
      </p:sp>
      <p:sp>
        <p:nvSpPr>
          <p:cNvPr id="11267" name="Text Box 3">
            <a:extLst>
              <a:ext uri="{FF2B5EF4-FFF2-40B4-BE49-F238E27FC236}">
                <a16:creationId xmlns:a16="http://schemas.microsoft.com/office/drawing/2014/main" id="{95D82886-8DD1-1D45-9F0D-F056B6EF2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638" y="1830388"/>
            <a:ext cx="3884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u="sng">
                <a:solidFill>
                  <a:srgbClr val="CC0000"/>
                </a:solidFill>
              </a:rPr>
              <a:t>Pseudo-code for this system: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941861CE-48BE-7A49-B3C1-D7D3C1DF1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2725738"/>
            <a:ext cx="6162675" cy="22955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61963" algn="l"/>
                <a:tab pos="909638" algn="l"/>
              </a:tabLst>
              <a:defRPr/>
            </a:pPr>
            <a:r>
              <a:rPr lang="en-US" altLang="zh-CN" dirty="0">
                <a:latin typeface="+mn-lt"/>
                <a:cs typeface="+mn-cs"/>
              </a:rPr>
              <a:t>set timer to interrupt periodically with period </a:t>
            </a:r>
            <a:r>
              <a:rPr lang="en-US" altLang="zh-CN" i="1" dirty="0">
                <a:latin typeface="+mn-lt"/>
                <a:cs typeface="+mn-cs"/>
              </a:rPr>
              <a:t>T</a:t>
            </a:r>
            <a:r>
              <a:rPr lang="en-US" altLang="zh-CN" dirty="0"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61963" algn="l"/>
                <a:tab pos="909638" algn="l"/>
              </a:tabLst>
              <a:defRPr/>
            </a:pPr>
            <a:r>
              <a:rPr lang="en-US" altLang="zh-CN" dirty="0">
                <a:latin typeface="+mn-lt"/>
                <a:cs typeface="+mn-cs"/>
              </a:rPr>
              <a:t>at each timer interrupt </a:t>
            </a:r>
            <a:r>
              <a:rPr lang="en-US" altLang="zh-CN" b="1" dirty="0">
                <a:latin typeface="+mn-lt"/>
                <a:cs typeface="+mn-cs"/>
              </a:rPr>
              <a:t>do</a:t>
            </a:r>
            <a:endParaRPr lang="en-US" altLang="zh-CN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61963" algn="l"/>
                <a:tab pos="909638" algn="l"/>
              </a:tabLst>
              <a:defRPr/>
            </a:pPr>
            <a:r>
              <a:rPr lang="en-US" altLang="zh-CN" dirty="0">
                <a:latin typeface="+mn-lt"/>
                <a:cs typeface="+mn-cs"/>
              </a:rPr>
              <a:t>	do analog-to-digital conversion to get </a:t>
            </a:r>
            <a:r>
              <a:rPr lang="en-US" altLang="zh-CN" i="1" dirty="0">
                <a:latin typeface="+mn-lt"/>
                <a:cs typeface="+mn-cs"/>
              </a:rPr>
              <a:t>y</a:t>
            </a:r>
            <a:r>
              <a:rPr lang="en-US" altLang="zh-CN" dirty="0"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61963" algn="l"/>
                <a:tab pos="909638" algn="l"/>
              </a:tabLst>
              <a:defRPr/>
            </a:pPr>
            <a:r>
              <a:rPr lang="en-US" altLang="zh-CN" dirty="0">
                <a:latin typeface="+mn-lt"/>
                <a:cs typeface="+mn-cs"/>
              </a:rPr>
              <a:t>	compute control output </a:t>
            </a:r>
            <a:r>
              <a:rPr lang="en-US" altLang="zh-CN" i="1" dirty="0">
                <a:latin typeface="+mn-lt"/>
                <a:cs typeface="+mn-cs"/>
              </a:rPr>
              <a:t>u</a:t>
            </a:r>
            <a:r>
              <a:rPr lang="en-US" altLang="zh-CN" dirty="0"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61963" algn="l"/>
                <a:tab pos="909638" algn="l"/>
              </a:tabLst>
              <a:defRPr/>
            </a:pPr>
            <a:r>
              <a:rPr lang="en-US" altLang="zh-CN" dirty="0">
                <a:latin typeface="+mn-lt"/>
                <a:cs typeface="+mn-cs"/>
              </a:rPr>
              <a:t>	output </a:t>
            </a:r>
            <a:r>
              <a:rPr lang="en-US" altLang="zh-CN" i="1" dirty="0">
                <a:latin typeface="+mn-lt"/>
                <a:cs typeface="+mn-cs"/>
              </a:rPr>
              <a:t>u</a:t>
            </a:r>
            <a:r>
              <a:rPr lang="en-US" altLang="zh-CN" dirty="0">
                <a:latin typeface="+mn-lt"/>
                <a:cs typeface="+mn-cs"/>
              </a:rPr>
              <a:t> and do digital-to-analog conversion;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tabLst>
                <a:tab pos="461963" algn="l"/>
                <a:tab pos="909638" algn="l"/>
              </a:tabLst>
              <a:defRPr/>
            </a:pPr>
            <a:r>
              <a:rPr lang="en-US" altLang="zh-CN" b="1" dirty="0">
                <a:latin typeface="+mn-lt"/>
                <a:cs typeface="+mn-cs"/>
              </a:rPr>
              <a:t>end do</a:t>
            </a:r>
            <a:endParaRPr lang="en-US" altLang="zh-CN" dirty="0">
              <a:latin typeface="+mn-lt"/>
              <a:cs typeface="+mn-cs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F5B0A79A-17C6-1647-A583-47DD6A784F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350" y="5654675"/>
            <a:ext cx="83550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i="1"/>
              <a:t>T</a:t>
            </a:r>
            <a:r>
              <a:rPr lang="en-US" altLang="zh-CN" sz="1800"/>
              <a:t> is called the </a:t>
            </a:r>
            <a:r>
              <a:rPr lang="en-US" altLang="zh-CN" sz="1800" b="1" u="sng">
                <a:solidFill>
                  <a:srgbClr val="CC0000"/>
                </a:solidFill>
              </a:rPr>
              <a:t>sampling period</a:t>
            </a:r>
            <a:r>
              <a:rPr lang="en-US" altLang="zh-CN" sz="1800"/>
              <a:t>.  </a:t>
            </a:r>
            <a:r>
              <a:rPr lang="en-US" altLang="zh-CN" sz="1800" i="1"/>
              <a:t>T</a:t>
            </a:r>
            <a:r>
              <a:rPr lang="en-US" altLang="zh-CN" sz="1800"/>
              <a:t> is a key design choice.  </a:t>
            </a:r>
            <a:r>
              <a:rPr lang="en-US" altLang="zh-CN" sz="1800" i="1"/>
              <a:t>T</a:t>
            </a:r>
            <a:r>
              <a:rPr lang="en-US" altLang="zh-CN" sz="1800"/>
              <a:t>ypical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/>
              <a:t>range for </a:t>
            </a:r>
            <a:r>
              <a:rPr lang="en-US" altLang="zh-CN" sz="1800" i="1"/>
              <a:t>T</a:t>
            </a:r>
            <a:r>
              <a:rPr lang="en-US" altLang="zh-CN" sz="1800"/>
              <a:t>: seconds to milliseconds.</a:t>
            </a:r>
          </a:p>
        </p:txBody>
      </p:sp>
    </p:spTree>
    <p:extLst>
      <p:ext uri="{BB962C8B-B14F-4D97-AF65-F5344CB8AC3E}">
        <p14:creationId xmlns:p14="http://schemas.microsoft.com/office/powerpoint/2010/main" val="22956579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07A8-FE94-D749-AFCA-37365BC0A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Sensors and Actuators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4ADF2-F901-5F41-A3FD-7B89F615B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Sensors:</a:t>
            </a:r>
          </a:p>
          <a:p>
            <a:pPr lvl="1"/>
            <a:r>
              <a:rPr lang="en-GB" altLang="en-US" dirty="0"/>
              <a:t>They are mainly input components</a:t>
            </a:r>
          </a:p>
          <a:p>
            <a:pPr lvl="1"/>
            <a:r>
              <a:rPr lang="en-GB" altLang="en-US" dirty="0"/>
              <a:t>They sense and collect surrounding information</a:t>
            </a:r>
          </a:p>
          <a:p>
            <a:pPr lvl="2"/>
            <a:endParaRPr lang="en-GB" altLang="en-US" dirty="0"/>
          </a:p>
          <a:p>
            <a:r>
              <a:rPr lang="en-GB" altLang="en-US" dirty="0"/>
              <a:t>Actuators:</a:t>
            </a:r>
          </a:p>
          <a:p>
            <a:pPr lvl="1"/>
            <a:r>
              <a:rPr lang="en-GB" altLang="en-US" dirty="0"/>
              <a:t>They are mainly output components</a:t>
            </a:r>
          </a:p>
          <a:p>
            <a:pPr lvl="1"/>
            <a:r>
              <a:rPr lang="en-GB" altLang="en-US" dirty="0"/>
              <a:t>They alter the surrounding</a:t>
            </a:r>
          </a:p>
        </p:txBody>
      </p:sp>
    </p:spTree>
    <p:extLst>
      <p:ext uri="{BB962C8B-B14F-4D97-AF65-F5344CB8AC3E}">
        <p14:creationId xmlns:p14="http://schemas.microsoft.com/office/powerpoint/2010/main" val="14211727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DE95B-8008-944C-930F-37D7CE788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E64B46-36A9-244F-B8CD-06B51118B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en-US" dirty="0"/>
              <a:t>Connects devices with each other &amp; the cloud</a:t>
            </a:r>
          </a:p>
          <a:p>
            <a:r>
              <a:rPr lang="en-GB" altLang="en-US" dirty="0"/>
              <a:t>Communication type:</a:t>
            </a:r>
          </a:p>
          <a:p>
            <a:pPr lvl="1"/>
            <a:r>
              <a:rPr lang="en-GB" altLang="en-US" dirty="0"/>
              <a:t>Wireline (e.g., copper wires, optical </a:t>
            </a:r>
            <a:r>
              <a:rPr lang="en-GB" altLang="en-US" dirty="0" err="1"/>
              <a:t>fibers</a:t>
            </a:r>
            <a:r>
              <a:rPr lang="en-GB" altLang="en-US" dirty="0"/>
              <a:t>) </a:t>
            </a:r>
          </a:p>
          <a:p>
            <a:pPr lvl="1"/>
            <a:r>
              <a:rPr lang="en-GB" altLang="en-US" dirty="0"/>
              <a:t>Wireless (e.g., RF, IR); RF-based communication is the most popular choice</a:t>
            </a:r>
          </a:p>
          <a:p>
            <a:r>
              <a:rPr lang="en-GB" altLang="en-US" dirty="0"/>
              <a:t>Popular RF-based communication solutions:</a:t>
            </a:r>
          </a:p>
          <a:p>
            <a:pPr lvl="1"/>
            <a:r>
              <a:rPr lang="en-GB" altLang="en-US" dirty="0"/>
              <a:t>IEEE 802.15.4</a:t>
            </a:r>
          </a:p>
          <a:p>
            <a:pPr lvl="1"/>
            <a:r>
              <a:rPr lang="en-GB" altLang="en-US" dirty="0"/>
              <a:t>IEEE 802.11 (or </a:t>
            </a:r>
            <a:r>
              <a:rPr lang="en-GB" altLang="en-US" dirty="0" err="1"/>
              <a:t>Wifi</a:t>
            </a:r>
            <a:r>
              <a:rPr lang="en-GB" altLang="en-US" dirty="0"/>
              <a:t>)</a:t>
            </a:r>
          </a:p>
          <a:p>
            <a:pPr lvl="1"/>
            <a:r>
              <a:rPr lang="en-GB" altLang="en-US" dirty="0"/>
              <a:t>Bluetooth</a:t>
            </a:r>
          </a:p>
          <a:p>
            <a:pPr lvl="1"/>
            <a:r>
              <a:rPr lang="en-GB" altLang="en-US" dirty="0"/>
              <a:t>Near Field Communication (NFC), e.g., RFID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5851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4AF570-33AE-5946-8002-C7CA3CEF7AD0}"/>
              </a:ext>
            </a:extLst>
          </p:cNvPr>
          <p:cNvSpPr/>
          <p:nvPr/>
        </p:nvSpPr>
        <p:spPr>
          <a:xfrm>
            <a:off x="2286000" y="2209800"/>
            <a:ext cx="4724400" cy="29718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B0EC43-52A4-DD49-A9FB-78A35028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</a:t>
            </a:r>
            <a:r>
              <a:rPr lang="en-US" dirty="0" err="1"/>
              <a:t>IoT</a:t>
            </a:r>
            <a:r>
              <a:rPr lang="en-US" dirty="0"/>
              <a:t> Device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A7C9E-8BA1-EE46-A572-DF9CE510A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2819400"/>
            <a:ext cx="3619500" cy="2032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00C66D1-5C0C-A44A-8890-CAB4AEE86BBA}"/>
              </a:ext>
            </a:extLst>
          </p:cNvPr>
          <p:cNvSpPr txBox="1"/>
          <p:nvPr/>
        </p:nvSpPr>
        <p:spPr>
          <a:xfrm>
            <a:off x="3887667" y="2362200"/>
            <a:ext cx="1522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IoT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EcoSystem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9A3CC0-D8C5-ED4D-ADD0-80CB48869182}"/>
              </a:ext>
            </a:extLst>
          </p:cNvPr>
          <p:cNvSpPr txBox="1"/>
          <p:nvPr/>
        </p:nvSpPr>
        <p:spPr>
          <a:xfrm>
            <a:off x="5813016" y="2283058"/>
            <a:ext cx="12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Weeks 5&amp;6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AAAF33-C0CB-2049-AC2F-CEE2C0FFE20D}"/>
              </a:ext>
            </a:extLst>
          </p:cNvPr>
          <p:cNvSpPr txBox="1"/>
          <p:nvPr/>
        </p:nvSpPr>
        <p:spPr>
          <a:xfrm>
            <a:off x="5552567" y="2819400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Week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A0A716-6FA8-9948-AFC7-9ECBE9EDC170}"/>
              </a:ext>
            </a:extLst>
          </p:cNvPr>
          <p:cNvSpPr txBox="1"/>
          <p:nvPr/>
        </p:nvSpPr>
        <p:spPr>
          <a:xfrm>
            <a:off x="3761867" y="2817541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Week 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336354A-6929-8240-9200-6359A2748574}"/>
              </a:ext>
            </a:extLst>
          </p:cNvPr>
          <p:cNvSpPr txBox="1"/>
          <p:nvPr/>
        </p:nvSpPr>
        <p:spPr>
          <a:xfrm>
            <a:off x="2859736" y="4462502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Week 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A41A44-BE3F-8047-8707-30770C92DDFA}"/>
              </a:ext>
            </a:extLst>
          </p:cNvPr>
          <p:cNvSpPr txBox="1"/>
          <p:nvPr/>
        </p:nvSpPr>
        <p:spPr>
          <a:xfrm>
            <a:off x="3761866" y="4460643"/>
            <a:ext cx="886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Week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7B8D4F-F414-9747-9FF9-70F81DF152A8}"/>
              </a:ext>
            </a:extLst>
          </p:cNvPr>
          <p:cNvSpPr txBox="1"/>
          <p:nvPr/>
        </p:nvSpPr>
        <p:spPr>
          <a:xfrm>
            <a:off x="5095737" y="4460643"/>
            <a:ext cx="1248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Weeks 3&amp;4</a:t>
            </a:r>
          </a:p>
        </p:txBody>
      </p:sp>
    </p:spTree>
    <p:extLst>
      <p:ext uri="{BB962C8B-B14F-4D97-AF65-F5344CB8AC3E}">
        <p14:creationId xmlns:p14="http://schemas.microsoft.com/office/powerpoint/2010/main" val="3894813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F6E4185-52F8-B14F-A0B9-A0F17B56F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6803" y="1905000"/>
            <a:ext cx="3974193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25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0EC43-52A4-DD49-A9FB-78A350285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an </a:t>
            </a:r>
            <a:r>
              <a:rPr lang="en-US" dirty="0" err="1"/>
              <a:t>IoT</a:t>
            </a:r>
            <a:r>
              <a:rPr lang="en-US" dirty="0"/>
              <a:t> Device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54A7C9E-8BA1-EE46-A572-DF9CE510A6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4267200"/>
            <a:ext cx="3619500" cy="2032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8B78F64-8867-2540-B7A6-55F754AC12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1600200"/>
            <a:ext cx="45720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348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B0D14-9360-174B-9D4A-2F49761B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System/Computer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328E4-8B79-6B40-962C-97C321AB4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“</a:t>
            </a:r>
            <a:r>
              <a:rPr lang="en-US" dirty="0">
                <a:latin typeface="Arial" pitchFamily="34" charset="0"/>
              </a:rPr>
              <a:t>Any sort of device which includes a programmable computer but itself is not intended to be a general-purpose computer</a:t>
            </a:r>
            <a:r>
              <a:rPr lang="en-US" dirty="0"/>
              <a:t>”</a:t>
            </a:r>
            <a:endParaRPr lang="en-US" dirty="0">
              <a:latin typeface="Arial" pitchFamily="34" charset="0"/>
            </a:endParaRPr>
          </a:p>
          <a:p>
            <a:pPr lvl="3">
              <a:defRPr/>
            </a:pPr>
            <a:r>
              <a:rPr lang="en-US" sz="2800" dirty="0">
                <a:latin typeface="Arial" pitchFamily="34" charset="0"/>
              </a:rPr>
              <a:t>Wayne Wolf</a:t>
            </a:r>
          </a:p>
          <a:p>
            <a:r>
              <a:rPr lang="en-US" dirty="0"/>
              <a:t>General purpose</a:t>
            </a:r>
          </a:p>
          <a:p>
            <a:r>
              <a:rPr lang="en-US" dirty="0"/>
              <a:t>Dedicated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30946A7-37F6-4E4E-9984-2D3BF1CF6B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429000"/>
            <a:ext cx="35560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971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AEBDC-DA43-7D43-BB80-8A349D944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Automotive Embedded Systems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009E11-EC78-E04B-A912-4069AA15AE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524000"/>
            <a:ext cx="7239000" cy="501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94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>
            <a:extLst>
              <a:ext uri="{FF2B5EF4-FFF2-40B4-BE49-F238E27FC236}">
                <a16:creationId xmlns:a16="http://schemas.microsoft.com/office/drawing/2014/main" id="{A5E09032-C4F5-B54D-9F26-36EC2EC340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Automotive Embedded Systems</a:t>
            </a:r>
          </a:p>
        </p:txBody>
      </p:sp>
      <p:sp>
        <p:nvSpPr>
          <p:cNvPr id="153603" name="Rectangle 3">
            <a:extLst>
              <a:ext uri="{FF2B5EF4-FFF2-40B4-BE49-F238E27FC236}">
                <a16:creationId xmlns:a16="http://schemas.microsoft.com/office/drawing/2014/main" id="{99E8B2AB-38DE-2247-AF28-1E111EFF48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Today’s high-end automobile may have 100+ microprocessors:</a:t>
            </a:r>
          </a:p>
          <a:p>
            <a:pPr lvl="1"/>
            <a:r>
              <a:rPr lang="en-US" altLang="en-US" dirty="0"/>
              <a:t>Seat belt; dashboard devices; engine control; ABS; automatic stability control; navigation system; infotainment system; collision avoidance system; tire pressure monitoring; lane warning; adaptive cruise control; climate control; airbag control unit; electric window and central locking; parking aid; automatic wiper control; alarm and immobilizer; power seat; electric power steering; electronic transmission; active suspension</a:t>
            </a:r>
          </a:p>
        </p:txBody>
      </p:sp>
    </p:spTree>
    <p:extLst>
      <p:ext uri="{BB962C8B-B14F-4D97-AF65-F5344CB8AC3E}">
        <p14:creationId xmlns:p14="http://schemas.microsoft.com/office/powerpoint/2010/main" val="3450029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AC5B8-1BB0-6D47-8A80-F08B5CDD40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Embedded Processor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07734-9166-434F-AF24-14CAFE31B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80 million PCs every year</a:t>
            </a:r>
          </a:p>
          <a:p>
            <a:r>
              <a:rPr lang="en-US" dirty="0"/>
              <a:t>3 billion embedded CPUs every year</a:t>
            </a:r>
          </a:p>
          <a:p>
            <a:r>
              <a:rPr lang="en-US" dirty="0"/>
              <a:t>Embedded systems market growing, while PC market mostly saturated</a:t>
            </a:r>
          </a:p>
        </p:txBody>
      </p:sp>
    </p:spTree>
    <p:extLst>
      <p:ext uri="{BB962C8B-B14F-4D97-AF65-F5344CB8AC3E}">
        <p14:creationId xmlns:p14="http://schemas.microsoft.com/office/powerpoint/2010/main" val="336321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C747-A87E-7143-834A-35C5A96CD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General-Purpose 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198C7-CA0E-5D4F-9127-D10DB9C84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5734166" cy="46021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Clr>
                <a:schemeClr val="tx2"/>
              </a:buClr>
              <a:buSzPct val="75000"/>
              <a:defRPr/>
            </a:pPr>
            <a:r>
              <a:rPr lang="en-US" dirty="0"/>
              <a:t>Programmable device, “microprocessor”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  <a:defRPr/>
            </a:pPr>
            <a:r>
              <a:rPr lang="en-US" dirty="0"/>
              <a:t>Features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/>
              <a:t>Program memory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/>
              <a:t>General data path with large register file and general ALU</a:t>
            </a:r>
          </a:p>
          <a:p>
            <a:pPr>
              <a:lnSpc>
                <a:spcPct val="90000"/>
              </a:lnSpc>
              <a:buClr>
                <a:schemeClr val="tx2"/>
              </a:buClr>
              <a:buSzPct val="75000"/>
              <a:defRPr/>
            </a:pPr>
            <a:r>
              <a:rPr lang="en-US" dirty="0"/>
              <a:t>User benefits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/>
              <a:t>Low time-to-market and NRE costs</a:t>
            </a:r>
          </a:p>
          <a:p>
            <a:pPr lvl="1"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/>
              <a:t>High flexibility</a:t>
            </a:r>
          </a:p>
          <a:p>
            <a:pPr>
              <a:lnSpc>
                <a:spcPct val="90000"/>
              </a:lnSpc>
              <a:buClr>
                <a:schemeClr val="tx1"/>
              </a:buClr>
              <a:defRPr/>
            </a:pPr>
            <a:r>
              <a:rPr lang="en-US" dirty="0"/>
              <a:t>Examples: Intel Core i7, AMD Ryzen 5, etc.</a:t>
            </a:r>
          </a:p>
        </p:txBody>
      </p:sp>
      <p:grpSp>
        <p:nvGrpSpPr>
          <p:cNvPr id="6" name="Group 6">
            <a:extLst>
              <a:ext uri="{FF2B5EF4-FFF2-40B4-BE49-F238E27FC236}">
                <a16:creationId xmlns:a16="http://schemas.microsoft.com/office/drawing/2014/main" id="{A1513EB1-B2D4-2D4A-854B-513297B4031C}"/>
              </a:ext>
            </a:extLst>
          </p:cNvPr>
          <p:cNvGrpSpPr>
            <a:grpSpLocks/>
          </p:cNvGrpSpPr>
          <p:nvPr/>
        </p:nvGrpSpPr>
        <p:grpSpPr bwMode="auto">
          <a:xfrm>
            <a:off x="6204376" y="1981200"/>
            <a:ext cx="2522538" cy="3914775"/>
            <a:chOff x="3979" y="1375"/>
            <a:chExt cx="1589" cy="2466"/>
          </a:xfrm>
        </p:grpSpPr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6EEA9182-74D9-9B46-AEDF-733C346B64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3" y="2348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IR</a:t>
              </a:r>
              <a:endParaRPr lang="en-US" altLang="en-US" sz="900"/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79C13FB5-4C9D-7544-B533-F6A3297C7C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8" y="2348"/>
              <a:ext cx="230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noProof="1"/>
                <a:t>PC</a:t>
              </a:r>
              <a:endParaRPr lang="en-US" altLang="en-US" sz="900" noProof="1"/>
            </a:p>
          </p:txBody>
        </p:sp>
        <p:sp>
          <p:nvSpPr>
            <p:cNvPr id="9" name="Text Box 9">
              <a:extLst>
                <a:ext uri="{FF2B5EF4-FFF2-40B4-BE49-F238E27FC236}">
                  <a16:creationId xmlns:a16="http://schemas.microsoft.com/office/drawing/2014/main" id="{160BC685-549B-DD49-BEE9-995C511E9B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0" y="1614"/>
              <a:ext cx="576" cy="4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Register</a:t>
              </a:r>
            </a:p>
            <a:p>
              <a:pPr algn="ctr"/>
              <a:r>
                <a:rPr lang="en-US" altLang="en-US" sz="1400"/>
                <a:t>file</a:t>
              </a:r>
            </a:p>
          </p:txBody>
        </p:sp>
        <p:sp>
          <p:nvSpPr>
            <p:cNvPr id="10" name="Text Box 10">
              <a:extLst>
                <a:ext uri="{FF2B5EF4-FFF2-40B4-BE49-F238E27FC236}">
                  <a16:creationId xmlns:a16="http://schemas.microsoft.com/office/drawing/2014/main" id="{2511E731-14F6-8043-808F-2FA3204516B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10" y="2139"/>
              <a:ext cx="576" cy="40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9144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dirty="0"/>
                <a:t>General</a:t>
              </a:r>
            </a:p>
            <a:p>
              <a:pPr algn="ctr"/>
              <a:r>
                <a:rPr lang="en-US" altLang="en-US" sz="1400" dirty="0"/>
                <a:t>ALU</a:t>
              </a:r>
              <a:endParaRPr lang="en-US" altLang="en-US" sz="900" dirty="0"/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6A5216F1-7FF6-3E47-8BA4-34578C9129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9" y="1375"/>
              <a:ext cx="749" cy="1234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 dirty="0" err="1"/>
                <a:t>Datapath</a:t>
              </a:r>
              <a:endParaRPr lang="en-US" altLang="en-US" sz="1400" dirty="0"/>
            </a:p>
          </p:txBody>
        </p:sp>
        <p:sp>
          <p:nvSpPr>
            <p:cNvPr id="12" name="Rectangle 12">
              <a:extLst>
                <a:ext uri="{FF2B5EF4-FFF2-40B4-BE49-F238E27FC236}">
                  <a16:creationId xmlns:a16="http://schemas.microsoft.com/office/drawing/2014/main" id="{BE117C63-8AB7-4A4E-9569-F3507C0B10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9" y="1375"/>
              <a:ext cx="749" cy="124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Controller</a:t>
              </a:r>
            </a:p>
          </p:txBody>
        </p:sp>
        <p:sp>
          <p:nvSpPr>
            <p:cNvPr id="13" name="Rectangle 13">
              <a:extLst>
                <a:ext uri="{FF2B5EF4-FFF2-40B4-BE49-F238E27FC236}">
                  <a16:creationId xmlns:a16="http://schemas.microsoft.com/office/drawing/2014/main" id="{352E7990-18FC-294C-8FBD-EF033917B6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5" y="2754"/>
              <a:ext cx="738" cy="10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14" name="Text Box 14">
              <a:extLst>
                <a:ext uri="{FF2B5EF4-FFF2-40B4-BE49-F238E27FC236}">
                  <a16:creationId xmlns:a16="http://schemas.microsoft.com/office/drawing/2014/main" id="{A818F9DA-E811-0545-BECC-F919D6C143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85" y="2724"/>
              <a:ext cx="744" cy="2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dirty="0"/>
                <a:t>Program memory</a:t>
              </a:r>
            </a:p>
          </p:txBody>
        </p:sp>
        <p:sp>
          <p:nvSpPr>
            <p:cNvPr id="15" name="Text Box 15">
              <a:extLst>
                <a:ext uri="{FF2B5EF4-FFF2-40B4-BE49-F238E27FC236}">
                  <a16:creationId xmlns:a16="http://schemas.microsoft.com/office/drawing/2014/main" id="{AD128D58-DCD7-7D4B-ADF7-AD275ADAB5A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5" y="3120"/>
              <a:ext cx="62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200"/>
                <a:t>Assembly code for:</a:t>
              </a:r>
            </a:p>
            <a:p>
              <a:pPr algn="ctr"/>
              <a:endParaRPr lang="en-US" altLang="en-US" sz="1200"/>
            </a:p>
            <a:p>
              <a:r>
                <a:rPr lang="en-US" altLang="en-US" sz="1200"/>
                <a:t>  total = 0</a:t>
              </a:r>
            </a:p>
            <a:p>
              <a:r>
                <a:rPr lang="en-US" altLang="en-US" sz="1200"/>
                <a:t>  for i =1 to …</a:t>
              </a:r>
            </a:p>
          </p:txBody>
        </p:sp>
        <p:sp>
          <p:nvSpPr>
            <p:cNvPr id="16" name="Line 16">
              <a:extLst>
                <a:ext uri="{FF2B5EF4-FFF2-40B4-BE49-F238E27FC236}">
                  <a16:creationId xmlns:a16="http://schemas.microsoft.com/office/drawing/2014/main" id="{BADBB1DF-F052-C84D-AF09-B546626487A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94" y="2523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7">
              <a:extLst>
                <a:ext uri="{FF2B5EF4-FFF2-40B4-BE49-F238E27FC236}">
                  <a16:creationId xmlns:a16="http://schemas.microsoft.com/office/drawing/2014/main" id="{BB2CB763-A41C-A34F-A6B7-F3AA87110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42" y="2523"/>
              <a:ext cx="0" cy="23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Rectangle 18">
              <a:extLst>
                <a:ext uri="{FF2B5EF4-FFF2-40B4-BE49-F238E27FC236}">
                  <a16:creationId xmlns:a16="http://schemas.microsoft.com/office/drawing/2014/main" id="{D99BF266-3551-0046-AA7E-F3A5F5F08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67" y="1614"/>
              <a:ext cx="591" cy="641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noProof="1"/>
                <a:t>Control </a:t>
              </a:r>
            </a:p>
            <a:p>
              <a:pPr algn="ctr"/>
              <a:r>
                <a:rPr lang="en-US" altLang="en-US" sz="1400" noProof="1"/>
                <a:t>logic and State register</a:t>
              </a:r>
              <a:endParaRPr lang="en-US" altLang="en-US" sz="900" noProof="1"/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09C0E813-60E1-0946-9CD0-378D2055169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1" y="1974"/>
              <a:ext cx="84" cy="0"/>
            </a:xfrm>
            <a:custGeom>
              <a:avLst/>
              <a:gdLst>
                <a:gd name="T0" fmla="*/ 0 w 209"/>
                <a:gd name="T1" fmla="*/ 0 h 1"/>
                <a:gd name="T2" fmla="*/ 209 w 209"/>
                <a:gd name="T3" fmla="*/ 0 h 1"/>
                <a:gd name="T4" fmla="*/ 0 60000 65536"/>
                <a:gd name="T5" fmla="*/ 0 60000 65536"/>
                <a:gd name="T6" fmla="*/ 0 w 209"/>
                <a:gd name="T7" fmla="*/ 0 h 1"/>
                <a:gd name="T8" fmla="*/ 209 w 209"/>
                <a:gd name="T9" fmla="*/ 0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09" h="1">
                  <a:moveTo>
                    <a:pt x="0" y="0"/>
                  </a:moveTo>
                  <a:lnTo>
                    <a:pt x="209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FD70CF25-4CAC-BD48-9984-2DAC09DFABA7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0" y="2016"/>
              <a:ext cx="1" cy="126"/>
            </a:xfrm>
            <a:custGeom>
              <a:avLst/>
              <a:gdLst>
                <a:gd name="T0" fmla="*/ 0 w 1"/>
                <a:gd name="T1" fmla="*/ 0 h 126"/>
                <a:gd name="T2" fmla="*/ 0 w 1"/>
                <a:gd name="T3" fmla="*/ 126 h 126"/>
                <a:gd name="T4" fmla="*/ 0 60000 65536"/>
                <a:gd name="T5" fmla="*/ 0 60000 65536"/>
                <a:gd name="T6" fmla="*/ 0 w 1"/>
                <a:gd name="T7" fmla="*/ 0 h 126"/>
                <a:gd name="T8" fmla="*/ 1 w 1"/>
                <a:gd name="T9" fmla="*/ 126 h 12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26">
                  <a:moveTo>
                    <a:pt x="0" y="0"/>
                  </a:moveTo>
                  <a:lnTo>
                    <a:pt x="0" y="12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21" name="Text Box 21">
              <a:extLst>
                <a:ext uri="{FF2B5EF4-FFF2-40B4-BE49-F238E27FC236}">
                  <a16:creationId xmlns:a16="http://schemas.microsoft.com/office/drawing/2014/main" id="{2C73E5D0-8145-EE4C-A98B-288413CE48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15" y="2754"/>
              <a:ext cx="740" cy="45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Data</a:t>
              </a:r>
            </a:p>
            <a:p>
              <a:pPr algn="ctr"/>
              <a:r>
                <a:rPr lang="en-US" altLang="en-US" sz="1400"/>
                <a:t>memory</a:t>
              </a: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9BFF2480-1B94-9048-B3D9-0F7B293CE2D5}"/>
                </a:ext>
              </a:extLst>
            </p:cNvPr>
            <p:cNvSpPr>
              <a:spLocks/>
            </p:cNvSpPr>
            <p:nvPr/>
          </p:nvSpPr>
          <p:spPr bwMode="auto">
            <a:xfrm>
              <a:off x="5190" y="2609"/>
              <a:ext cx="1" cy="151"/>
            </a:xfrm>
            <a:custGeom>
              <a:avLst/>
              <a:gdLst>
                <a:gd name="T0" fmla="*/ 1 w 1"/>
                <a:gd name="T1" fmla="*/ 0 h 151"/>
                <a:gd name="T2" fmla="*/ 0 w 1"/>
                <a:gd name="T3" fmla="*/ 151 h 151"/>
                <a:gd name="T4" fmla="*/ 0 60000 65536"/>
                <a:gd name="T5" fmla="*/ 0 60000 65536"/>
                <a:gd name="T6" fmla="*/ 0 w 1"/>
                <a:gd name="T7" fmla="*/ 0 h 151"/>
                <a:gd name="T8" fmla="*/ 1 w 1"/>
                <a:gd name="T9" fmla="*/ 151 h 15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1">
                  <a:moveTo>
                    <a:pt x="1" y="0"/>
                  </a:moveTo>
                  <a:lnTo>
                    <a:pt x="0" y="151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A47FD6B3-4216-FD41-8A7F-3C37FF333DBF}"/>
                </a:ext>
              </a:extLst>
            </p:cNvPr>
            <p:cNvSpPr>
              <a:spLocks/>
            </p:cNvSpPr>
            <p:nvPr/>
          </p:nvSpPr>
          <p:spPr bwMode="auto">
            <a:xfrm>
              <a:off x="4194" y="2256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238EA013-3CAF-1144-ADC6-4B39016758CA}"/>
                </a:ext>
              </a:extLst>
            </p:cNvPr>
            <p:cNvSpPr>
              <a:spLocks/>
            </p:cNvSpPr>
            <p:nvPr/>
          </p:nvSpPr>
          <p:spPr bwMode="auto">
            <a:xfrm>
              <a:off x="4542" y="2256"/>
              <a:ext cx="1" cy="90"/>
            </a:xfrm>
            <a:custGeom>
              <a:avLst/>
              <a:gdLst>
                <a:gd name="T0" fmla="*/ 0 w 1"/>
                <a:gd name="T1" fmla="*/ 0 h 90"/>
                <a:gd name="T2" fmla="*/ 0 w 1"/>
                <a:gd name="T3" fmla="*/ 90 h 90"/>
                <a:gd name="T4" fmla="*/ 0 60000 65536"/>
                <a:gd name="T5" fmla="*/ 0 60000 65536"/>
                <a:gd name="T6" fmla="*/ 0 w 1"/>
                <a:gd name="T7" fmla="*/ 0 h 90"/>
                <a:gd name="T8" fmla="*/ 1 w 1"/>
                <a:gd name="T9" fmla="*/ 90 h 9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90">
                  <a:moveTo>
                    <a:pt x="0" y="0"/>
                  </a:moveTo>
                  <a:lnTo>
                    <a:pt x="0" y="9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19541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587D0-08A6-E649-B6F6-7A4E59B34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Dedicated Processor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DC85A-2024-554E-8C38-8B1B9C81E8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Digital circuit designed specifically for one purpose</a:t>
            </a:r>
          </a:p>
          <a:p>
            <a:r>
              <a:rPr lang="en-US" dirty="0"/>
              <a:t>Features</a:t>
            </a:r>
          </a:p>
          <a:p>
            <a:pPr lvl="1"/>
            <a:r>
              <a:rPr lang="en-US" dirty="0"/>
              <a:t>Contains only the components needed to execute a single program </a:t>
            </a:r>
          </a:p>
          <a:p>
            <a:pPr lvl="1"/>
            <a:r>
              <a:rPr lang="en-US" dirty="0"/>
              <a:t>No program memory</a:t>
            </a:r>
          </a:p>
          <a:p>
            <a:r>
              <a:rPr lang="en-US" dirty="0"/>
              <a:t>Benefits</a:t>
            </a:r>
          </a:p>
          <a:p>
            <a:pPr lvl="1"/>
            <a:r>
              <a:rPr lang="en-US" dirty="0"/>
              <a:t>Fast</a:t>
            </a:r>
          </a:p>
          <a:p>
            <a:pPr lvl="1"/>
            <a:r>
              <a:rPr lang="en-US" dirty="0"/>
              <a:t>Low power</a:t>
            </a:r>
          </a:p>
          <a:p>
            <a:pPr lvl="1"/>
            <a:r>
              <a:rPr lang="en-US" dirty="0"/>
              <a:t>Small size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4" name="Group 1030">
            <a:extLst>
              <a:ext uri="{FF2B5EF4-FFF2-40B4-BE49-F238E27FC236}">
                <a16:creationId xmlns:a16="http://schemas.microsoft.com/office/drawing/2014/main" id="{B7AC7F87-0A1A-844C-8725-83DF8D0E5F8E}"/>
              </a:ext>
            </a:extLst>
          </p:cNvPr>
          <p:cNvGrpSpPr>
            <a:grpSpLocks/>
          </p:cNvGrpSpPr>
          <p:nvPr/>
        </p:nvGrpSpPr>
        <p:grpSpPr bwMode="auto">
          <a:xfrm>
            <a:off x="6172200" y="3929915"/>
            <a:ext cx="2432050" cy="2441575"/>
            <a:chOff x="3897" y="1247"/>
            <a:chExt cx="1532" cy="1538"/>
          </a:xfrm>
        </p:grpSpPr>
        <p:sp>
          <p:nvSpPr>
            <p:cNvPr id="5" name="Rectangle 1031">
              <a:extLst>
                <a:ext uri="{FF2B5EF4-FFF2-40B4-BE49-F238E27FC236}">
                  <a16:creationId xmlns:a16="http://schemas.microsoft.com/office/drawing/2014/main" id="{1918280A-2377-1F47-8944-53C96DEA1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9" y="1247"/>
              <a:ext cx="720" cy="100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Datapath</a:t>
              </a:r>
              <a:endParaRPr lang="en-US" altLang="en-US" sz="2000"/>
            </a:p>
          </p:txBody>
        </p:sp>
        <p:sp>
          <p:nvSpPr>
            <p:cNvPr id="6" name="Freeform 1032">
              <a:extLst>
                <a:ext uri="{FF2B5EF4-FFF2-40B4-BE49-F238E27FC236}">
                  <a16:creationId xmlns:a16="http://schemas.microsoft.com/office/drawing/2014/main" id="{4DB554CD-C984-2E45-B95F-B038B8D2A93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16" y="1664"/>
              <a:ext cx="102" cy="1"/>
            </a:xfrm>
            <a:custGeom>
              <a:avLst/>
              <a:gdLst>
                <a:gd name="T0" fmla="*/ 0 w 102"/>
                <a:gd name="T1" fmla="*/ 0 h 1"/>
                <a:gd name="T2" fmla="*/ 102 w 102"/>
                <a:gd name="T3" fmla="*/ 0 h 1"/>
                <a:gd name="T4" fmla="*/ 0 60000 65536"/>
                <a:gd name="T5" fmla="*/ 0 60000 65536"/>
                <a:gd name="T6" fmla="*/ 0 w 102"/>
                <a:gd name="T7" fmla="*/ 0 h 1"/>
                <a:gd name="T8" fmla="*/ 102 w 102"/>
                <a:gd name="T9" fmla="*/ 1 h 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02" h="1">
                  <a:moveTo>
                    <a:pt x="0" y="0"/>
                  </a:moveTo>
                  <a:lnTo>
                    <a:pt x="102" y="0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7" name="Rectangle 1033">
              <a:extLst>
                <a:ext uri="{FF2B5EF4-FFF2-40B4-BE49-F238E27FC236}">
                  <a16:creationId xmlns:a16="http://schemas.microsoft.com/office/drawing/2014/main" id="{31424C32-619E-A146-9355-3D15BEA056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" y="1251"/>
              <a:ext cx="720" cy="100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en-US" sz="1400"/>
                <a:t>Controller</a:t>
              </a:r>
              <a:endParaRPr lang="en-US" altLang="en-US" sz="2000"/>
            </a:p>
          </p:txBody>
        </p:sp>
        <p:sp>
          <p:nvSpPr>
            <p:cNvPr id="8" name="Rectangle 1034">
              <a:extLst>
                <a:ext uri="{FF2B5EF4-FFF2-40B4-BE49-F238E27FC236}">
                  <a16:creationId xmlns:a16="http://schemas.microsoft.com/office/drawing/2014/main" id="{1312A5C3-A525-4445-AFB1-30E31FDBD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5" y="1478"/>
              <a:ext cx="51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 noProof="1"/>
                <a:t>Control logic</a:t>
              </a:r>
              <a:endParaRPr lang="en-US" altLang="en-US" sz="900" noProof="1"/>
            </a:p>
          </p:txBody>
        </p:sp>
        <p:sp>
          <p:nvSpPr>
            <p:cNvPr id="9" name="Freeform 1035">
              <a:extLst>
                <a:ext uri="{FF2B5EF4-FFF2-40B4-BE49-F238E27FC236}">
                  <a16:creationId xmlns:a16="http://schemas.microsoft.com/office/drawing/2014/main" id="{E81ECD85-3B5F-2940-9EEF-C6CF4E79FD86}"/>
                </a:ext>
              </a:extLst>
            </p:cNvPr>
            <p:cNvSpPr>
              <a:spLocks/>
            </p:cNvSpPr>
            <p:nvPr/>
          </p:nvSpPr>
          <p:spPr bwMode="auto">
            <a:xfrm>
              <a:off x="4261" y="1769"/>
              <a:ext cx="7" cy="117"/>
            </a:xfrm>
            <a:custGeom>
              <a:avLst/>
              <a:gdLst>
                <a:gd name="T0" fmla="*/ 0 w 7"/>
                <a:gd name="T1" fmla="*/ 0 h 117"/>
                <a:gd name="T2" fmla="*/ 7 w 7"/>
                <a:gd name="T3" fmla="*/ 117 h 117"/>
                <a:gd name="T4" fmla="*/ 0 60000 65536"/>
                <a:gd name="T5" fmla="*/ 0 60000 65536"/>
                <a:gd name="T6" fmla="*/ 0 w 7"/>
                <a:gd name="T7" fmla="*/ 0 h 117"/>
                <a:gd name="T8" fmla="*/ 7 w 7"/>
                <a:gd name="T9" fmla="*/ 117 h 117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7" h="117">
                  <a:moveTo>
                    <a:pt x="0" y="0"/>
                  </a:moveTo>
                  <a:lnTo>
                    <a:pt x="7" y="117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10" name="Text Box 1036">
              <a:extLst>
                <a:ext uri="{FF2B5EF4-FFF2-40B4-BE49-F238E27FC236}">
                  <a16:creationId xmlns:a16="http://schemas.microsoft.com/office/drawing/2014/main" id="{07FE2500-CEE6-0947-AEA5-68B0CAB2CC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05" y="1887"/>
              <a:ext cx="518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State register</a:t>
              </a:r>
            </a:p>
          </p:txBody>
        </p:sp>
        <p:sp>
          <p:nvSpPr>
            <p:cNvPr id="11" name="Text Box 1037">
              <a:extLst>
                <a:ext uri="{FF2B5EF4-FFF2-40B4-BE49-F238E27FC236}">
                  <a16:creationId xmlns:a16="http://schemas.microsoft.com/office/drawing/2014/main" id="{8A22557E-3502-4D40-8330-FCC3EE3FF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31" y="2413"/>
              <a:ext cx="696" cy="3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r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Data</a:t>
              </a:r>
            </a:p>
            <a:p>
              <a:pPr algn="ctr"/>
              <a:r>
                <a:rPr lang="en-US" altLang="en-US" sz="1400"/>
                <a:t>memory</a:t>
              </a:r>
            </a:p>
          </p:txBody>
        </p:sp>
        <p:sp>
          <p:nvSpPr>
            <p:cNvPr id="12" name="Freeform 1038">
              <a:extLst>
                <a:ext uri="{FF2B5EF4-FFF2-40B4-BE49-F238E27FC236}">
                  <a16:creationId xmlns:a16="http://schemas.microsoft.com/office/drawing/2014/main" id="{BA36F3AD-0D54-3D45-BB37-8BED9046CBA5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2" y="2258"/>
              <a:ext cx="1" cy="156"/>
            </a:xfrm>
            <a:custGeom>
              <a:avLst/>
              <a:gdLst>
                <a:gd name="T0" fmla="*/ 0 w 1"/>
                <a:gd name="T1" fmla="*/ 0 h 156"/>
                <a:gd name="T2" fmla="*/ 0 w 1"/>
                <a:gd name="T3" fmla="*/ 156 h 156"/>
                <a:gd name="T4" fmla="*/ 0 60000 65536"/>
                <a:gd name="T5" fmla="*/ 0 60000 65536"/>
                <a:gd name="T6" fmla="*/ 0 w 1"/>
                <a:gd name="T7" fmla="*/ 0 h 156"/>
                <a:gd name="T8" fmla="*/ 1 w 1"/>
                <a:gd name="T9" fmla="*/ 156 h 1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156">
                  <a:moveTo>
                    <a:pt x="0" y="0"/>
                  </a:moveTo>
                  <a:lnTo>
                    <a:pt x="0" y="156"/>
                  </a:lnTo>
                </a:path>
              </a:pathLst>
            </a:cu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eaLnBrk="1" hangingPunct="1"/>
              <a:endParaRPr lang="th-TH" altLang="en-US"/>
            </a:p>
          </p:txBody>
        </p:sp>
        <p:sp>
          <p:nvSpPr>
            <p:cNvPr id="13" name="Rectangle 1039">
              <a:extLst>
                <a:ext uri="{FF2B5EF4-FFF2-40B4-BE49-F238E27FC236}">
                  <a16:creationId xmlns:a16="http://schemas.microsoft.com/office/drawing/2014/main" id="{5F4F103A-CA32-FF41-8F85-D3620C3B5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" y="1478"/>
              <a:ext cx="347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index</a:t>
              </a:r>
              <a:endParaRPr lang="en-US" altLang="en-US" sz="900"/>
            </a:p>
          </p:txBody>
        </p:sp>
        <p:sp>
          <p:nvSpPr>
            <p:cNvPr id="14" name="Rectangle 1040">
              <a:extLst>
                <a:ext uri="{FF2B5EF4-FFF2-40B4-BE49-F238E27FC236}">
                  <a16:creationId xmlns:a16="http://schemas.microsoft.com/office/drawing/2014/main" id="{899044A9-2884-9D44-9C9B-28AE343C0B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1740"/>
              <a:ext cx="345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600"/>
                <a:t>total</a:t>
              </a:r>
              <a:endParaRPr lang="en-US" altLang="en-US" sz="900"/>
            </a:p>
          </p:txBody>
        </p:sp>
        <p:sp>
          <p:nvSpPr>
            <p:cNvPr id="15" name="Rectangle 1041">
              <a:extLst>
                <a:ext uri="{FF2B5EF4-FFF2-40B4-BE49-F238E27FC236}">
                  <a16:creationId xmlns:a16="http://schemas.microsoft.com/office/drawing/2014/main" id="{B807CB81-FB72-1E4D-8127-22A61BACBC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9" y="2002"/>
              <a:ext cx="345" cy="1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defRPr>
              </a:lvl9pPr>
            </a:lstStyle>
            <a:p>
              <a:pPr algn="ctr"/>
              <a:r>
                <a:rPr lang="en-US" altLang="en-US" sz="1400"/>
                <a:t>+</a:t>
              </a:r>
              <a:endParaRPr lang="en-US" altLang="en-US" sz="900"/>
            </a:p>
          </p:txBody>
        </p:sp>
      </p:grpSp>
    </p:spTree>
    <p:extLst>
      <p:ext uri="{BB962C8B-B14F-4D97-AF65-F5344CB8AC3E}">
        <p14:creationId xmlns:p14="http://schemas.microsoft.com/office/powerpoint/2010/main" val="3179478511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_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46248</TotalTime>
  <Words>1148</Words>
  <Application>Microsoft Macintosh PowerPoint</Application>
  <PresentationFormat>On-screen Show (4:3)</PresentationFormat>
  <Paragraphs>245</Paragraphs>
  <Slides>27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宋体</vt:lpstr>
      <vt:lpstr>Arial</vt:lpstr>
      <vt:lpstr>Arial Bold</vt:lpstr>
      <vt:lpstr>Calibri</vt:lpstr>
      <vt:lpstr>Georgia</vt:lpstr>
      <vt:lpstr>Times New Roman</vt:lpstr>
      <vt:lpstr>Template_4</vt:lpstr>
      <vt:lpstr>Internet-of-Things (IoT)</vt:lpstr>
      <vt:lpstr>Course Overview</vt:lpstr>
      <vt:lpstr>Components of an IoT Device</vt:lpstr>
      <vt:lpstr>Embedded System/Computer</vt:lpstr>
      <vt:lpstr>Automotive Embedded Systems</vt:lpstr>
      <vt:lpstr>Automotive Embedded Systems</vt:lpstr>
      <vt:lpstr>Embedded Processor Market</vt:lpstr>
      <vt:lpstr>General-Purpose Processor</vt:lpstr>
      <vt:lpstr>Dedicated Processor</vt:lpstr>
      <vt:lpstr>Application-Specific Processor (ASIC)</vt:lpstr>
      <vt:lpstr>Characteristics of Embedded Systems</vt:lpstr>
      <vt:lpstr>Embedded vs. Real Time Systems</vt:lpstr>
      <vt:lpstr>Examples</vt:lpstr>
      <vt:lpstr>Characteristics of RTS</vt:lpstr>
      <vt:lpstr>Taxonomy</vt:lpstr>
      <vt:lpstr>Taxonomy: Static</vt:lpstr>
      <vt:lpstr>Taxonomy: Dynamic</vt:lpstr>
      <vt:lpstr>Taxonomy: Periodic</vt:lpstr>
      <vt:lpstr>Taxonomy: Periodic</vt:lpstr>
      <vt:lpstr>Taxonomy: Aperiodic</vt:lpstr>
      <vt:lpstr>Control Systems</vt:lpstr>
      <vt:lpstr>Control System Example</vt:lpstr>
      <vt:lpstr>Control Systems Cont’d.</vt:lpstr>
      <vt:lpstr>Sensors and Actuators</vt:lpstr>
      <vt:lpstr>Communications</vt:lpstr>
      <vt:lpstr>Components of an IoT Device</vt:lpstr>
      <vt:lpstr>BREAK</vt:lpstr>
    </vt:vector>
  </TitlesOfParts>
  <Company>Notre Dame</Company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 Amet</dc:title>
  <dc:creator>EastMac</dc:creator>
  <cp:lastModifiedBy>Christian Poellabauer</cp:lastModifiedBy>
  <cp:revision>729</cp:revision>
  <cp:lastPrinted>2017-04-02T21:34:12Z</cp:lastPrinted>
  <dcterms:created xsi:type="dcterms:W3CDTF">2011-06-14T19:03:06Z</dcterms:created>
  <dcterms:modified xsi:type="dcterms:W3CDTF">2018-05-28T19:35:57Z</dcterms:modified>
</cp:coreProperties>
</file>