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7" r:id="rId2"/>
    <p:sldId id="616" r:id="rId3"/>
    <p:sldId id="754" r:id="rId4"/>
    <p:sldId id="731" r:id="rId5"/>
    <p:sldId id="782" r:id="rId6"/>
    <p:sldId id="636" r:id="rId7"/>
    <p:sldId id="752" r:id="rId8"/>
    <p:sldId id="753" r:id="rId9"/>
    <p:sldId id="695" r:id="rId10"/>
    <p:sldId id="696" r:id="rId11"/>
    <p:sldId id="755" r:id="rId12"/>
    <p:sldId id="783" r:id="rId13"/>
    <p:sldId id="784" r:id="rId14"/>
    <p:sldId id="785" r:id="rId15"/>
    <p:sldId id="757" r:id="rId16"/>
    <p:sldId id="758" r:id="rId17"/>
    <p:sldId id="774" r:id="rId18"/>
    <p:sldId id="775" r:id="rId19"/>
    <p:sldId id="780" r:id="rId20"/>
    <p:sldId id="781" r:id="rId21"/>
    <p:sldId id="776" r:id="rId22"/>
    <p:sldId id="777" r:id="rId23"/>
    <p:sldId id="779" r:id="rId24"/>
    <p:sldId id="700" r:id="rId25"/>
    <p:sldId id="651" r:id="rId26"/>
    <p:sldId id="786" r:id="rId27"/>
    <p:sldId id="78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21E4A"/>
    <a:srgbClr val="348ACC"/>
    <a:srgbClr val="A37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72"/>
    <p:restoredTop sz="91158" autoAdjust="0"/>
  </p:normalViewPr>
  <p:slideViewPr>
    <p:cSldViewPr snapToObjects="1">
      <p:cViewPr varScale="1">
        <p:scale>
          <a:sx n="130" d="100"/>
          <a:sy n="130" d="100"/>
        </p:scale>
        <p:origin x="10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680012-5AD7-6D43-A89E-F5CDECF11593}" type="datetimeFigureOut">
              <a:rPr lang="en-US" smtClean="0"/>
              <a:t>6/3/18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7277EC-A3DB-B94A-B677-DBB4EA0F01DA}" type="slidenum">
              <a:rPr lang="en-US" smtClean="0"/>
              <a:t>‹#›</a:t>
            </a:fld>
            <a:endParaRPr lang="en-US"/>
          </a:p>
        </p:txBody>
      </p:sp>
    </p:spTree>
    <p:extLst>
      <p:ext uri="{BB962C8B-B14F-4D97-AF65-F5344CB8AC3E}">
        <p14:creationId xmlns:p14="http://schemas.microsoft.com/office/powerpoint/2010/main" val="337375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D2814CF5-BD37-494E-BB7F-25AE6BC5F1A6}" type="datetimeFigureOut">
              <a:rPr lang="en-US" smtClean="0"/>
              <a:t>6/3/18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8DC5D541-A772-E84E-B5D8-BC95337E8085}" type="slidenum">
              <a:rPr lang="en-US" smtClean="0"/>
              <a:t>‹#›</a:t>
            </a:fld>
            <a:endParaRPr lang="en-US"/>
          </a:p>
        </p:txBody>
      </p:sp>
    </p:spTree>
    <p:extLst>
      <p:ext uri="{BB962C8B-B14F-4D97-AF65-F5344CB8AC3E}">
        <p14:creationId xmlns:p14="http://schemas.microsoft.com/office/powerpoint/2010/main" val="2972060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27318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a:extLst>
              <a:ext uri="{FF2B5EF4-FFF2-40B4-BE49-F238E27FC236}">
                <a16:creationId xmlns:a16="http://schemas.microsoft.com/office/drawing/2014/main" id="{603465CA-EDE8-6F43-A186-8C17479493B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p>
            <a:endParaRPr/>
          </a:p>
        </p:txBody>
      </p:sp>
    </p:spTree>
    <p:extLst>
      <p:ext uri="{BB962C8B-B14F-4D97-AF65-F5344CB8AC3E}">
        <p14:creationId xmlns:p14="http://schemas.microsoft.com/office/powerpoint/2010/main" val="94705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1830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26538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112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74750"/>
            <a:ext cx="4229100" cy="3171825"/>
          </a:xfrm>
          <a:prstGeom prst="rect">
            <a:avLst/>
          </a:prstGeom>
          <a:noFill/>
          <a:ln w="12700">
            <a:solidFill>
              <a:prstClr val="black"/>
            </a:solidFill>
          </a:ln>
        </p:spPr>
      </p:sp>
      <p:sp>
        <p:nvSpPr>
          <p:cNvPr id="3" name="Notes Placeholder 2"/>
          <p:cNvSpPr>
            <a:spLocks noGrp="1"/>
          </p:cNvSpPr>
          <p:nvPr>
            <p:ph type="body" idx="1"/>
          </p:nvPr>
        </p:nvSpPr>
        <p:spPr>
          <a:xfrm>
            <a:off x="684213" y="4522788"/>
            <a:ext cx="5476875" cy="3698875"/>
          </a:xfrm>
          <a:prstGeom prst="rect">
            <a:avLst/>
          </a:prstGeom>
        </p:spPr>
        <p:txBody>
          <a:bodyPr/>
          <a:lstStyle/>
          <a:p>
            <a:endParaRPr/>
          </a:p>
        </p:txBody>
      </p:sp>
    </p:spTree>
    <p:extLst>
      <p:ext uri="{BB962C8B-B14F-4D97-AF65-F5344CB8AC3E}">
        <p14:creationId xmlns:p14="http://schemas.microsoft.com/office/powerpoint/2010/main" val="48517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35392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865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8236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43815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54665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67935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11710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a:extLst>
              <a:ext uri="{FF2B5EF4-FFF2-40B4-BE49-F238E27FC236}">
                <a16:creationId xmlns:a16="http://schemas.microsoft.com/office/drawing/2014/main" id="{E23B1EC8-CA08-B443-A6E3-11E659C241C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p>
            <a:endParaRPr/>
          </a:p>
        </p:txBody>
      </p:sp>
    </p:spTree>
    <p:extLst>
      <p:ext uri="{BB962C8B-B14F-4D97-AF65-F5344CB8AC3E}">
        <p14:creationId xmlns:p14="http://schemas.microsoft.com/office/powerpoint/2010/main" val="2476683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2B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180AAE-3EC6-E04F-AED7-1C36A4FDAF0D}" type="datetimeFigureOut">
              <a:rPr lang="en-US" smtClean="0"/>
              <a:pPr/>
              <a:t>6/3/18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180AAE-3EC6-E04F-AED7-1C36A4FDAF0D}" type="datetimeFigureOut">
              <a:rPr lang="en-US" smtClean="0"/>
              <a:pPr/>
              <a:t>6/3/18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6" name="Slide Number Placeholder 5"/>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0000"/>
            <a:ext cx="7772400" cy="2209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309813"/>
            <a:ext cx="7772400" cy="1500187"/>
          </a:xfrm>
        </p:spPr>
        <p:txBody>
          <a:bodyPr anchor="b"/>
          <a:lstStyle>
            <a:lvl1pPr marL="0" indent="0">
              <a:buNone/>
              <a:defRPr sz="2000">
                <a:solidFill>
                  <a:srgbClr val="002B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2313" y="6356350"/>
            <a:ext cx="2133600" cy="365125"/>
          </a:xfrm>
        </p:spPr>
        <p:txBody>
          <a:bodyPr/>
          <a:lstStyle/>
          <a:p>
            <a:fld id="{42180AAE-3EC6-E04F-AED7-1C36A4FDAF0D}" type="datetimeFigureOut">
              <a:rPr lang="en-US" smtClean="0"/>
              <a:pPr/>
              <a:t>6/3/18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80AAE-3EC6-E04F-AED7-1C36A4FDAF0D}" type="datetimeFigureOut">
              <a:rPr lang="en-US" smtClean="0"/>
              <a:pPr/>
              <a:t>6/3/18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7" name="Slide Number Placeholder 6"/>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180AAE-3EC6-E04F-AED7-1C36A4FDAF0D}" type="datetimeFigureOut">
              <a:rPr lang="en-US" smtClean="0"/>
              <a:pPr/>
              <a:t>6/3/18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9" name="Slide Number Placeholder 8"/>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180AAE-3EC6-E04F-AED7-1C36A4FDAF0D}" type="datetimeFigureOut">
              <a:rPr lang="en-US" smtClean="0"/>
              <a:pPr/>
              <a:t>6/3/18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5" name="Slide Number Placeholder 4"/>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80AAE-3EC6-E04F-AED7-1C36A4FDAF0D}" type="datetimeFigureOut">
              <a:rPr lang="en-US" smtClean="0"/>
              <a:pPr/>
              <a:t>6/3/18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4" name="Slide Number Placeholder 3"/>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1600"/>
            <a:ext cx="5111750" cy="4754563"/>
          </a:xfrm>
        </p:spPr>
        <p:txBody>
          <a:bodyPr/>
          <a:lstStyle>
            <a:lvl1pPr>
              <a:defRPr sz="2800"/>
            </a:lvl1pPr>
            <a:lvl2pPr>
              <a:defRPr sz="2400"/>
            </a:lvl2pPr>
            <a:lvl3pPr>
              <a:defRPr sz="20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80AAE-3EC6-E04F-AED7-1C36A4FDAF0D}" type="datetimeFigureOut">
              <a:rPr lang="en-US" smtClean="0"/>
              <a:pPr/>
              <a:t>6/3/18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7" name="Slide Number Placeholder 6"/>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86400"/>
            <a:ext cx="5486400" cy="381000"/>
          </a:xfrm>
        </p:spPr>
        <p:txBody>
          <a:bodyPr anchor="b">
            <a:normAutofit/>
          </a:bodyPr>
          <a:lstStyle>
            <a:lvl1pPr algn="l">
              <a:defRPr sz="1600" b="1"/>
            </a:lvl1pPr>
          </a:lstStyle>
          <a:p>
            <a:r>
              <a:rPr lang="en-US"/>
              <a:t>Click to edit Master title style</a:t>
            </a:r>
            <a:endParaRPr lang="en-US" dirty="0"/>
          </a:p>
        </p:txBody>
      </p:sp>
      <p:sp>
        <p:nvSpPr>
          <p:cNvPr id="3" name="Picture Placeholder 2"/>
          <p:cNvSpPr>
            <a:spLocks noGrp="1"/>
          </p:cNvSpPr>
          <p:nvPr>
            <p:ph type="pic" idx="1"/>
          </p:nvPr>
        </p:nvSpPr>
        <p:spPr>
          <a:xfrm>
            <a:off x="1792288" y="1371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867400"/>
            <a:ext cx="5486400" cy="381000"/>
          </a:xfrm>
        </p:spPr>
        <p:txBody>
          <a:bodyPr>
            <a:normAutofit/>
          </a:bodyPr>
          <a:lstStyle>
            <a:lvl1pPr marL="0" indent="0">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80AAE-3EC6-E04F-AED7-1C36A4FDAF0D}" type="datetimeFigureOut">
              <a:rPr lang="en-US" smtClean="0"/>
              <a:pPr/>
              <a:t>6/3/18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nchor="ctr"/>
          <a:lstStyle>
            <a:lvl1pPr algn="ctr">
              <a:defRPr sz="1100" b="0" i="0">
                <a:solidFill>
                  <a:srgbClr val="002B5C"/>
                </a:solidFill>
                <a:latin typeface="Arial"/>
                <a:cs typeface="Arial"/>
              </a:defRPr>
            </a:lvl1pPr>
          </a:lstStyle>
          <a:p>
            <a:endParaRPr lang="en-US"/>
          </a:p>
        </p:txBody>
      </p:sp>
      <p:sp>
        <p:nvSpPr>
          <p:cNvPr id="7" name="Slide Number Placeholder 6"/>
          <p:cNvSpPr>
            <a:spLocks noGrp="1"/>
          </p:cNvSpPr>
          <p:nvPr>
            <p:ph type="sldNum" sz="quarter" idx="12"/>
          </p:nvPr>
        </p:nvSpPr>
        <p:spPr/>
        <p:txBody>
          <a:bodyPr/>
          <a:lstStyle/>
          <a:p>
            <a:fld id="{3BB6BF2F-1907-9045-956D-09045D16B3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05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0" i="0">
                <a:solidFill>
                  <a:srgbClr val="002B5C"/>
                </a:solidFill>
                <a:latin typeface="Arial"/>
                <a:cs typeface="Arial"/>
              </a:defRPr>
            </a:lvl1pPr>
          </a:lstStyle>
          <a:p>
            <a:fld id="{42180AAE-3EC6-E04F-AED7-1C36A4FDAF0D}" type="datetimeFigureOut">
              <a:rPr lang="en-US" smtClean="0"/>
              <a:pPr/>
              <a:t>6/3/18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rgbClr val="002B5C"/>
                </a:solidFill>
                <a:latin typeface="Arial"/>
                <a:cs typeface="Arial"/>
              </a:defRPr>
            </a:lvl1pPr>
          </a:lstStyle>
          <a:p>
            <a:fld id="{3BB6BF2F-1907-9045-956D-09045D16B3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4000" b="0" i="0" kern="1200">
          <a:solidFill>
            <a:srgbClr val="002B5C"/>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2800" b="0" i="0" kern="1200">
          <a:solidFill>
            <a:srgbClr val="002B5C"/>
          </a:solidFill>
          <a:latin typeface="Georgia"/>
          <a:ea typeface="+mn-ea"/>
          <a:cs typeface="Georgia"/>
        </a:defRPr>
      </a:lvl1pPr>
      <a:lvl2pPr marL="742950" indent="-285750" algn="l" defTabSz="457200" rtl="0" eaLnBrk="1" latinLnBrk="0" hangingPunct="1">
        <a:spcBef>
          <a:spcPct val="20000"/>
        </a:spcBef>
        <a:buFont typeface="Arial"/>
        <a:buChar char="–"/>
        <a:defRPr sz="2400" b="0" i="0" kern="1200">
          <a:solidFill>
            <a:srgbClr val="002B5C"/>
          </a:solidFill>
          <a:latin typeface="Georgia"/>
          <a:ea typeface="+mn-ea"/>
          <a:cs typeface="Georgia"/>
        </a:defRPr>
      </a:lvl2pPr>
      <a:lvl3pPr marL="1143000" indent="-228600" algn="l" defTabSz="457200" rtl="0" eaLnBrk="1" latinLnBrk="0" hangingPunct="1">
        <a:spcBef>
          <a:spcPct val="20000"/>
        </a:spcBef>
        <a:buFont typeface="Arial"/>
        <a:buChar char="•"/>
        <a:defRPr sz="2000" b="0" i="0" kern="1200">
          <a:solidFill>
            <a:srgbClr val="002B5C"/>
          </a:solidFill>
          <a:latin typeface="Georgia"/>
          <a:ea typeface="+mn-ea"/>
          <a:cs typeface="Georgia"/>
        </a:defRPr>
      </a:lvl3pPr>
      <a:lvl4pPr marL="1600200" indent="-228600" algn="l" defTabSz="457200" rtl="0" eaLnBrk="1" latinLnBrk="0" hangingPunct="1">
        <a:spcBef>
          <a:spcPct val="20000"/>
        </a:spcBef>
        <a:buFont typeface="Arial"/>
        <a:buChar char="–"/>
        <a:defRPr sz="1600" b="0" i="0" kern="1200">
          <a:solidFill>
            <a:srgbClr val="002B5C"/>
          </a:solidFill>
          <a:latin typeface="Georgia"/>
          <a:ea typeface="+mn-ea"/>
          <a:cs typeface="Georgia"/>
        </a:defRPr>
      </a:lvl4pPr>
      <a:lvl5pPr marL="2057400" indent="-228600" algn="l" defTabSz="457200" rtl="0" eaLnBrk="1" latinLnBrk="0" hangingPunct="1">
        <a:spcBef>
          <a:spcPct val="20000"/>
        </a:spcBef>
        <a:buFont typeface="Arial"/>
        <a:buChar char="»"/>
        <a:defRPr sz="1200" b="0" i="0" kern="1200">
          <a:solidFill>
            <a:srgbClr val="002B5C"/>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rgbClr val="A37B2F"/>
                </a:solidFill>
              </a:rPr>
              <a:t>Internet-of-Things (</a:t>
            </a:r>
            <a:r>
              <a:rPr lang="en-US" sz="5400" dirty="0" err="1">
                <a:solidFill>
                  <a:srgbClr val="A37B2F"/>
                </a:solidFill>
              </a:rPr>
              <a:t>IoT</a:t>
            </a:r>
            <a:r>
              <a:rPr lang="en-US" sz="5400" dirty="0">
                <a:solidFill>
                  <a:srgbClr val="A37B2F"/>
                </a:solidFill>
              </a:rPr>
              <a:t>)</a:t>
            </a:r>
          </a:p>
        </p:txBody>
      </p:sp>
      <p:sp>
        <p:nvSpPr>
          <p:cNvPr id="3" name="Subtitle 2"/>
          <p:cNvSpPr>
            <a:spLocks noGrp="1"/>
          </p:cNvSpPr>
          <p:nvPr>
            <p:ph type="subTitle" idx="1"/>
          </p:nvPr>
        </p:nvSpPr>
        <p:spPr/>
        <p:txBody>
          <a:bodyPr>
            <a:normAutofit lnSpcReduction="10000"/>
          </a:bodyPr>
          <a:lstStyle/>
          <a:p>
            <a:r>
              <a:rPr lang="en-US" dirty="0"/>
              <a:t>Summer Engineering Program 2018</a:t>
            </a:r>
          </a:p>
          <a:p>
            <a:r>
              <a:rPr lang="en-US" dirty="0"/>
              <a:t>University of Notre Dame</a:t>
            </a:r>
          </a:p>
          <a:p>
            <a:endParaRPr lang="en-US" dirty="0"/>
          </a:p>
          <a:p>
            <a:r>
              <a:rPr lang="en-US" dirty="0"/>
              <a:t>LAB COMPONENT</a:t>
            </a:r>
          </a:p>
        </p:txBody>
      </p:sp>
    </p:spTree>
    <p:extLst>
      <p:ext uri="{BB962C8B-B14F-4D97-AF65-F5344CB8AC3E}">
        <p14:creationId xmlns:p14="http://schemas.microsoft.com/office/powerpoint/2010/main" val="2148009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GPIO Pins</a:t>
            </a:r>
          </a:p>
        </p:txBody>
      </p:sp>
      <p:sp>
        <p:nvSpPr>
          <p:cNvPr id="3" name="Content Placeholder 2"/>
          <p:cNvSpPr>
            <a:spLocks noGrp="1"/>
          </p:cNvSpPr>
          <p:nvPr>
            <p:ph idx="1"/>
          </p:nvPr>
        </p:nvSpPr>
        <p:spPr>
          <a:xfrm>
            <a:off x="628650" y="1600200"/>
            <a:ext cx="7886700" cy="3906441"/>
          </a:xfrm>
        </p:spPr>
        <p:txBody>
          <a:bodyPr/>
          <a:lstStyle/>
          <a:p>
            <a:r>
              <a:rPr lang="en-US" dirty="0"/>
              <a:t>The </a:t>
            </a:r>
            <a:r>
              <a:rPr lang="en-US" b="1" dirty="0"/>
              <a:t>GPIO.BCM</a:t>
            </a:r>
            <a:r>
              <a:rPr lang="en-US" dirty="0"/>
              <a:t> option means that you are referring to the pins by the “Broadcom SOC channel” number, these are the numbers after “GPIO” in the green rectangles around the outside of  the diagram:</a:t>
            </a:r>
          </a:p>
          <a:p>
            <a:endParaRPr lang="en-US" dirty="0"/>
          </a:p>
        </p:txBody>
      </p:sp>
      <p:pic>
        <p:nvPicPr>
          <p:cNvPr id="1026" name="Picture 2" descr="GPIO pin numbering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997914"/>
            <a:ext cx="7315200" cy="243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7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4A29-12B6-7B48-8537-243D924C5229}"/>
              </a:ext>
            </a:extLst>
          </p:cNvPr>
          <p:cNvSpPr>
            <a:spLocks noGrp="1"/>
          </p:cNvSpPr>
          <p:nvPr>
            <p:ph type="title"/>
          </p:nvPr>
        </p:nvSpPr>
        <p:spPr/>
        <p:txBody>
          <a:bodyPr/>
          <a:lstStyle/>
          <a:p>
            <a:r>
              <a:rPr lang="en-US" dirty="0"/>
              <a:t>Using the GPIO Pins</a:t>
            </a:r>
          </a:p>
        </p:txBody>
      </p:sp>
      <p:pic>
        <p:nvPicPr>
          <p:cNvPr id="4" name="Picture 2" descr="ttps://www.myelectronicslab.com/wp-content/uploads/2016/06/raspbery-pi-3-gpio-pinout-40-pin-header-block">
            <a:extLst>
              <a:ext uri="{FF2B5EF4-FFF2-40B4-BE49-F238E27FC236}">
                <a16:creationId xmlns:a16="http://schemas.microsoft.com/office/drawing/2014/main" id="{DF9BFDBC-D079-2C47-8CE6-91B1F7965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65250"/>
            <a:ext cx="5189811" cy="541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9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348B-C86C-FB41-8D61-66F4E0187349}"/>
              </a:ext>
            </a:extLst>
          </p:cNvPr>
          <p:cNvSpPr>
            <a:spLocks noGrp="1"/>
          </p:cNvSpPr>
          <p:nvPr>
            <p:ph type="title"/>
          </p:nvPr>
        </p:nvSpPr>
        <p:spPr/>
        <p:txBody>
          <a:bodyPr/>
          <a:lstStyle/>
          <a:p>
            <a:r>
              <a:rPr lang="en-US" dirty="0"/>
              <a:t>Basic GPIO </a:t>
            </a:r>
            <a:r>
              <a:rPr lang="en-US" dirty="0" err="1"/>
              <a:t>Input/Output</a:t>
            </a:r>
            <a:endParaRPr lang="en-US" dirty="0"/>
          </a:p>
        </p:txBody>
      </p:sp>
      <p:sp>
        <p:nvSpPr>
          <p:cNvPr id="3" name="Content Placeholder 2">
            <a:extLst>
              <a:ext uri="{FF2B5EF4-FFF2-40B4-BE49-F238E27FC236}">
                <a16:creationId xmlns:a16="http://schemas.microsoft.com/office/drawing/2014/main" id="{84A5D1B3-9F67-3645-9443-F719127BF6B3}"/>
              </a:ext>
            </a:extLst>
          </p:cNvPr>
          <p:cNvSpPr>
            <a:spLocks noGrp="1"/>
          </p:cNvSpPr>
          <p:nvPr>
            <p:ph idx="1"/>
          </p:nvPr>
        </p:nvSpPr>
        <p:spPr/>
        <p:txBody>
          <a:bodyPr/>
          <a:lstStyle/>
          <a:p>
            <a:pPr marL="0" indent="0">
              <a:buNone/>
            </a:pPr>
            <a:r>
              <a:rPr lang="en-US" dirty="0"/>
              <a:t>MYSENSOR = 22</a:t>
            </a:r>
          </a:p>
          <a:p>
            <a:pPr marL="0" indent="0">
              <a:buNone/>
            </a:pPr>
            <a:r>
              <a:rPr lang="en-US" dirty="0" err="1"/>
              <a:t>GPIO.setup</a:t>
            </a:r>
            <a:r>
              <a:rPr lang="en-US" dirty="0"/>
              <a:t>(MYSENSOR, GPIO.IN)</a:t>
            </a:r>
          </a:p>
          <a:p>
            <a:pPr marL="0" indent="0">
              <a:buNone/>
            </a:pPr>
            <a:r>
              <a:rPr lang="en-US" dirty="0"/>
              <a:t>if </a:t>
            </a:r>
            <a:r>
              <a:rPr lang="en-US" dirty="0" err="1"/>
              <a:t>GPIO.input</a:t>
            </a:r>
            <a:r>
              <a:rPr lang="en-US" dirty="0"/>
              <a:t>(MYSENSOR):</a:t>
            </a:r>
          </a:p>
          <a:p>
            <a:pPr marL="0" indent="0">
              <a:buNone/>
            </a:pPr>
            <a:r>
              <a:rPr lang="en-US" dirty="0"/>
              <a:t>	print(“Sensor activity detected”)</a:t>
            </a:r>
          </a:p>
          <a:p>
            <a:pPr marL="0" indent="0">
              <a:buNone/>
            </a:pPr>
            <a:endParaRPr lang="en-US" dirty="0"/>
          </a:p>
          <a:p>
            <a:pPr marL="0" indent="0">
              <a:buNone/>
            </a:pPr>
            <a:r>
              <a:rPr lang="en-US" dirty="0"/>
              <a:t>MYACTUATOR = 23</a:t>
            </a:r>
          </a:p>
          <a:p>
            <a:pPr marL="0" indent="0">
              <a:buNone/>
            </a:pPr>
            <a:r>
              <a:rPr lang="en-US" dirty="0" err="1"/>
              <a:t>GPIO.setup</a:t>
            </a:r>
            <a:r>
              <a:rPr lang="en-US" dirty="0"/>
              <a:t>(MYACTUATOR, GPIO.OUT)</a:t>
            </a:r>
          </a:p>
          <a:p>
            <a:pPr marL="0" indent="0">
              <a:buNone/>
            </a:pPr>
            <a:r>
              <a:rPr lang="en-US" dirty="0" err="1"/>
              <a:t>GPIO.output</a:t>
            </a:r>
            <a:r>
              <a:rPr lang="en-US" dirty="0"/>
              <a:t>(MYACTUATOR, True)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398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B890-0DFA-8041-9937-7B2313524298}"/>
              </a:ext>
            </a:extLst>
          </p:cNvPr>
          <p:cNvSpPr>
            <a:spLocks noGrp="1"/>
          </p:cNvSpPr>
          <p:nvPr>
            <p:ph type="title"/>
          </p:nvPr>
        </p:nvSpPr>
        <p:spPr/>
        <p:txBody>
          <a:bodyPr/>
          <a:lstStyle/>
          <a:p>
            <a:r>
              <a:rPr lang="en-US" dirty="0"/>
              <a:t>Blocking vs. Non-Blocking</a:t>
            </a:r>
          </a:p>
        </p:txBody>
      </p:sp>
      <p:sp>
        <p:nvSpPr>
          <p:cNvPr id="3" name="Content Placeholder 2">
            <a:extLst>
              <a:ext uri="{FF2B5EF4-FFF2-40B4-BE49-F238E27FC236}">
                <a16:creationId xmlns:a16="http://schemas.microsoft.com/office/drawing/2014/main" id="{8182620F-8DEC-CD4D-A8CF-4641D3207DDF}"/>
              </a:ext>
            </a:extLst>
          </p:cNvPr>
          <p:cNvSpPr>
            <a:spLocks noGrp="1"/>
          </p:cNvSpPr>
          <p:nvPr>
            <p:ph idx="1"/>
          </p:nvPr>
        </p:nvSpPr>
        <p:spPr/>
        <p:txBody>
          <a:bodyPr/>
          <a:lstStyle/>
          <a:p>
            <a:r>
              <a:rPr lang="en-US" dirty="0"/>
              <a:t>Non-blocking: get value and keep going</a:t>
            </a:r>
          </a:p>
          <a:p>
            <a:pPr lvl="1"/>
            <a:r>
              <a:rPr lang="en-US" dirty="0"/>
              <a:t>Examples?</a:t>
            </a:r>
          </a:p>
          <a:p>
            <a:pPr lvl="1"/>
            <a:r>
              <a:rPr lang="en-US" dirty="0"/>
              <a:t>Pros &amp; cons? </a:t>
            </a:r>
          </a:p>
          <a:p>
            <a:pPr lvl="1"/>
            <a:endParaRPr lang="en-US" dirty="0"/>
          </a:p>
          <a:p>
            <a:r>
              <a:rPr lang="en-US" dirty="0"/>
              <a:t>Blocking: wait until event occurs</a:t>
            </a:r>
          </a:p>
          <a:p>
            <a:pPr lvl="1"/>
            <a:r>
              <a:rPr lang="en-US" dirty="0"/>
              <a:t>Examples?</a:t>
            </a:r>
          </a:p>
          <a:p>
            <a:pPr lvl="1"/>
            <a:r>
              <a:rPr lang="en-US" dirty="0"/>
              <a:t>Pros &amp; cons?</a:t>
            </a:r>
          </a:p>
        </p:txBody>
      </p:sp>
    </p:spTree>
    <p:extLst>
      <p:ext uri="{BB962C8B-B14F-4D97-AF65-F5344CB8AC3E}">
        <p14:creationId xmlns:p14="http://schemas.microsoft.com/office/powerpoint/2010/main" val="368655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6DCB-C0E2-6643-B828-88B042C509DF}"/>
              </a:ext>
            </a:extLst>
          </p:cNvPr>
          <p:cNvSpPr>
            <a:spLocks noGrp="1"/>
          </p:cNvSpPr>
          <p:nvPr>
            <p:ph type="title"/>
          </p:nvPr>
        </p:nvSpPr>
        <p:spPr/>
        <p:txBody>
          <a:bodyPr/>
          <a:lstStyle/>
          <a:p>
            <a:r>
              <a:rPr lang="en-US" dirty="0"/>
              <a:t>Multi-Threading &amp; Callbacks</a:t>
            </a:r>
          </a:p>
        </p:txBody>
      </p:sp>
      <p:sp>
        <p:nvSpPr>
          <p:cNvPr id="3" name="Content Placeholder 2">
            <a:extLst>
              <a:ext uri="{FF2B5EF4-FFF2-40B4-BE49-F238E27FC236}">
                <a16:creationId xmlns:a16="http://schemas.microsoft.com/office/drawing/2014/main" id="{7304C705-5E43-5B45-AD6A-FE610992304D}"/>
              </a:ext>
            </a:extLst>
          </p:cNvPr>
          <p:cNvSpPr>
            <a:spLocks noGrp="1"/>
          </p:cNvSpPr>
          <p:nvPr>
            <p:ph idx="1"/>
          </p:nvPr>
        </p:nvSpPr>
        <p:spPr/>
        <p:txBody>
          <a:bodyPr>
            <a:normAutofit lnSpcReduction="10000"/>
          </a:bodyPr>
          <a:lstStyle/>
          <a:p>
            <a:pPr marL="0" indent="0">
              <a:buNone/>
            </a:pPr>
            <a:r>
              <a:rPr lang="en-US" dirty="0" err="1"/>
              <a:t>GPIO.setup</a:t>
            </a:r>
            <a:r>
              <a:rPr lang="en-US" dirty="0"/>
              <a:t>(23, GPIO.IN, </a:t>
            </a:r>
            <a:r>
              <a:rPr lang="en-US" dirty="0" err="1"/>
              <a:t>pull_up_down</a:t>
            </a:r>
            <a:r>
              <a:rPr lang="en-US" dirty="0"/>
              <a:t>=GPIO.PUD_UP)  # 23 goes to GND when event occurs</a:t>
            </a:r>
          </a:p>
          <a:p>
            <a:pPr marL="0" indent="0">
              <a:buNone/>
            </a:pPr>
            <a:r>
              <a:rPr lang="en-US" dirty="0" err="1"/>
              <a:t>GPIO.setup</a:t>
            </a:r>
            <a:r>
              <a:rPr lang="en-US" dirty="0"/>
              <a:t>(24, GPIO.IN, </a:t>
            </a:r>
            <a:r>
              <a:rPr lang="en-US" dirty="0" err="1"/>
              <a:t>pull_up_down</a:t>
            </a:r>
            <a:r>
              <a:rPr lang="en-US" dirty="0"/>
              <a:t>=GPIO.PUD_DOWN) #24 goes to HIGH when event occurs</a:t>
            </a:r>
          </a:p>
          <a:p>
            <a:pPr marL="0" indent="0">
              <a:buNone/>
            </a:pPr>
            <a:endParaRPr lang="en-US" dirty="0"/>
          </a:p>
          <a:p>
            <a:pPr marL="0" indent="0">
              <a:buNone/>
            </a:pPr>
            <a:r>
              <a:rPr lang="en-US" dirty="0"/>
              <a:t>def </a:t>
            </a:r>
            <a:r>
              <a:rPr lang="en-US" dirty="0" err="1"/>
              <a:t>my_callback</a:t>
            </a:r>
            <a:r>
              <a:rPr lang="en-US" dirty="0"/>
              <a:t>(channel):      </a:t>
            </a:r>
          </a:p>
          <a:p>
            <a:pPr marL="0" indent="0">
              <a:buNone/>
            </a:pPr>
            <a:r>
              <a:rPr lang="en-US" dirty="0"/>
              <a:t>	print (“Event detected”)</a:t>
            </a:r>
          </a:p>
          <a:p>
            <a:pPr marL="0" indent="0">
              <a:buNone/>
            </a:pPr>
            <a:endParaRPr lang="en-US" dirty="0"/>
          </a:p>
          <a:p>
            <a:pPr marL="0" indent="0">
              <a:buNone/>
            </a:pPr>
            <a:r>
              <a:rPr lang="en-US" dirty="0" err="1"/>
              <a:t>GPIO.add_event_detect</a:t>
            </a:r>
            <a:r>
              <a:rPr lang="en-US" dirty="0"/>
              <a:t>(24, GPIO.RISING, callback=</a:t>
            </a:r>
            <a:r>
              <a:rPr lang="en-US" dirty="0" err="1"/>
              <a:t>my_callback</a:t>
            </a:r>
            <a:r>
              <a:rPr lang="en-US" dirty="0"/>
              <a:t>) </a:t>
            </a:r>
          </a:p>
        </p:txBody>
      </p:sp>
    </p:spTree>
    <p:extLst>
      <p:ext uri="{BB962C8B-B14F-4D97-AF65-F5344CB8AC3E}">
        <p14:creationId xmlns:p14="http://schemas.microsoft.com/office/powerpoint/2010/main" val="397542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F6DE-2184-1E45-A3A2-24BE704983C9}"/>
              </a:ext>
            </a:extLst>
          </p:cNvPr>
          <p:cNvSpPr>
            <a:spLocks noGrp="1"/>
          </p:cNvSpPr>
          <p:nvPr>
            <p:ph type="title"/>
          </p:nvPr>
        </p:nvSpPr>
        <p:spPr/>
        <p:txBody>
          <a:bodyPr/>
          <a:lstStyle/>
          <a:p>
            <a:r>
              <a:rPr lang="en-US" dirty="0"/>
              <a:t>Output</a:t>
            </a:r>
          </a:p>
        </p:txBody>
      </p:sp>
      <p:sp>
        <p:nvSpPr>
          <p:cNvPr id="4" name="Content Placeholder 2">
            <a:extLst>
              <a:ext uri="{FF2B5EF4-FFF2-40B4-BE49-F238E27FC236}">
                <a16:creationId xmlns:a16="http://schemas.microsoft.com/office/drawing/2014/main" id="{421EDE46-568E-884D-83D1-12D549592EF6}"/>
              </a:ext>
            </a:extLst>
          </p:cNvPr>
          <p:cNvSpPr>
            <a:spLocks noGrp="1"/>
          </p:cNvSpPr>
          <p:nvPr>
            <p:ph idx="1"/>
          </p:nvPr>
        </p:nvSpPr>
        <p:spPr>
          <a:xfrm>
            <a:off x="533400" y="1932512"/>
            <a:ext cx="4356100" cy="4300207"/>
          </a:xfrm>
        </p:spPr>
        <p:txBody>
          <a:bodyPr>
            <a:normAutofit fontScale="92500"/>
          </a:bodyPr>
          <a:lstStyle/>
          <a:p>
            <a:pPr>
              <a:lnSpc>
                <a:spcPct val="120000"/>
              </a:lnSpc>
            </a:pPr>
            <a:r>
              <a:rPr lang="en-US" dirty="0"/>
              <a:t>GPIO pin </a:t>
            </a:r>
            <a:r>
              <a:rPr lang="en-US" b="1" dirty="0"/>
              <a:t>outputs</a:t>
            </a:r>
            <a:r>
              <a:rPr lang="en-US" dirty="0"/>
              <a:t> are 3v3 or 0v</a:t>
            </a:r>
          </a:p>
          <a:p>
            <a:pPr lvl="1">
              <a:lnSpc>
                <a:spcPct val="120000"/>
              </a:lnSpc>
            </a:pPr>
            <a:r>
              <a:rPr lang="en-US" dirty="0"/>
              <a:t>Can be called </a:t>
            </a:r>
            <a:r>
              <a:rPr lang="en-US" b="1" dirty="0"/>
              <a:t>on</a:t>
            </a:r>
            <a:r>
              <a:rPr lang="en-US" dirty="0"/>
              <a:t> or </a:t>
            </a:r>
            <a:r>
              <a:rPr lang="en-US" b="1" dirty="0"/>
              <a:t>off</a:t>
            </a:r>
            <a:r>
              <a:rPr lang="en-US" dirty="0"/>
              <a:t>, </a:t>
            </a:r>
            <a:r>
              <a:rPr lang="en-US" b="1" dirty="0"/>
              <a:t>HIGH</a:t>
            </a:r>
            <a:r>
              <a:rPr lang="en-US" dirty="0"/>
              <a:t> or </a:t>
            </a:r>
            <a:r>
              <a:rPr lang="en-US" b="1" dirty="0"/>
              <a:t>LOW</a:t>
            </a:r>
            <a:endParaRPr lang="en-US" dirty="0"/>
          </a:p>
          <a:p>
            <a:pPr lvl="1">
              <a:lnSpc>
                <a:spcPct val="120000"/>
              </a:lnSpc>
            </a:pPr>
            <a:r>
              <a:rPr lang="en-US" dirty="0"/>
              <a:t>Each pin can turn on or off</a:t>
            </a:r>
          </a:p>
          <a:p>
            <a:pPr>
              <a:lnSpc>
                <a:spcPct val="120000"/>
              </a:lnSpc>
            </a:pPr>
            <a:r>
              <a:rPr lang="en-US" dirty="0"/>
              <a:t>Example use:</a:t>
            </a:r>
          </a:p>
          <a:p>
            <a:pPr lvl="1">
              <a:lnSpc>
                <a:spcPct val="120000"/>
              </a:lnSpc>
            </a:pPr>
            <a:r>
              <a:rPr lang="en-US" dirty="0"/>
              <a:t>Raspberry Pi as </a:t>
            </a:r>
            <a:r>
              <a:rPr lang="en-US" b="1" dirty="0"/>
              <a:t>the switch and the battery</a:t>
            </a:r>
            <a:r>
              <a:rPr lang="en-US" dirty="0"/>
              <a:t> in the left diagram </a:t>
            </a:r>
          </a:p>
          <a:p>
            <a:pPr>
              <a:lnSpc>
                <a:spcPct val="120000"/>
              </a:lnSpc>
            </a:pPr>
            <a:endParaRPr lang="en-US" dirty="0"/>
          </a:p>
        </p:txBody>
      </p:sp>
      <p:pic>
        <p:nvPicPr>
          <p:cNvPr id="5" name="Picture 4">
            <a:extLst>
              <a:ext uri="{FF2B5EF4-FFF2-40B4-BE49-F238E27FC236}">
                <a16:creationId xmlns:a16="http://schemas.microsoft.com/office/drawing/2014/main" id="{043850A3-A023-1C4C-9BDD-59E67904B4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9500" y="4351967"/>
            <a:ext cx="3808099" cy="1896433"/>
          </a:xfrm>
          <a:prstGeom prst="rect">
            <a:avLst/>
          </a:prstGeom>
        </p:spPr>
      </p:pic>
      <p:pic>
        <p:nvPicPr>
          <p:cNvPr id="6" name="Picture 5">
            <a:extLst>
              <a:ext uri="{FF2B5EF4-FFF2-40B4-BE49-F238E27FC236}">
                <a16:creationId xmlns:a16="http://schemas.microsoft.com/office/drawing/2014/main" id="{05522DC9-5CEE-9A4F-9514-4857E5A2A15E}"/>
              </a:ext>
            </a:extLst>
          </p:cNvPr>
          <p:cNvPicPr>
            <a:picLocks noChangeAspect="1"/>
          </p:cNvPicPr>
          <p:nvPr/>
        </p:nvPicPr>
        <p:blipFill>
          <a:blip r:embed="rId3"/>
          <a:stretch>
            <a:fillRect/>
          </a:stretch>
        </p:blipFill>
        <p:spPr>
          <a:xfrm>
            <a:off x="4882261" y="1609687"/>
            <a:ext cx="3815338" cy="1720413"/>
          </a:xfrm>
          <a:prstGeom prst="rect">
            <a:avLst/>
          </a:prstGeom>
        </p:spPr>
      </p:pic>
    </p:spTree>
    <p:extLst>
      <p:ext uri="{BB962C8B-B14F-4D97-AF65-F5344CB8AC3E}">
        <p14:creationId xmlns:p14="http://schemas.microsoft.com/office/powerpoint/2010/main" val="280206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6787-28A6-624F-A415-BFE68D2BBC63}"/>
              </a:ext>
            </a:extLst>
          </p:cNvPr>
          <p:cNvSpPr>
            <a:spLocks noGrp="1"/>
          </p:cNvSpPr>
          <p:nvPr>
            <p:ph type="title"/>
          </p:nvPr>
        </p:nvSpPr>
        <p:spPr/>
        <p:txBody>
          <a:bodyPr/>
          <a:lstStyle/>
          <a:p>
            <a:r>
              <a:rPr lang="en-US" dirty="0"/>
              <a:t>Input</a:t>
            </a:r>
          </a:p>
        </p:txBody>
      </p:sp>
      <p:sp>
        <p:nvSpPr>
          <p:cNvPr id="4" name="Content Placeholder 2">
            <a:extLst>
              <a:ext uri="{FF2B5EF4-FFF2-40B4-BE49-F238E27FC236}">
                <a16:creationId xmlns:a16="http://schemas.microsoft.com/office/drawing/2014/main" id="{415AD67A-B5E8-4140-B409-3A99E5A0ABBF}"/>
              </a:ext>
            </a:extLst>
          </p:cNvPr>
          <p:cNvSpPr>
            <a:spLocks noGrp="1"/>
          </p:cNvSpPr>
          <p:nvPr>
            <p:ph idx="1"/>
          </p:nvPr>
        </p:nvSpPr>
        <p:spPr>
          <a:xfrm>
            <a:off x="628650" y="1825625"/>
            <a:ext cx="3900820" cy="4351338"/>
          </a:xfrm>
        </p:spPr>
        <p:txBody>
          <a:bodyPr>
            <a:normAutofit/>
          </a:bodyPr>
          <a:lstStyle/>
          <a:p>
            <a:pPr>
              <a:lnSpc>
                <a:spcPct val="120000"/>
              </a:lnSpc>
            </a:pPr>
            <a:r>
              <a:rPr lang="en-US" dirty="0"/>
              <a:t>GPIO pins are the simplest I/O on microcontrollers</a:t>
            </a:r>
          </a:p>
          <a:p>
            <a:pPr>
              <a:lnSpc>
                <a:spcPct val="120000"/>
              </a:lnSpc>
            </a:pPr>
            <a:r>
              <a:rPr lang="en-US" dirty="0">
                <a:solidFill>
                  <a:schemeClr val="tx1"/>
                </a:solidFill>
              </a:rPr>
              <a:t>“pull up” and “pull down” circuits give an input pin a reference </a:t>
            </a:r>
          </a:p>
        </p:txBody>
      </p:sp>
      <p:pic>
        <p:nvPicPr>
          <p:cNvPr id="6" name="Picture 4" descr="ttps://i.stack.imgur.com/UWquZ.png">
            <a:extLst>
              <a:ext uri="{FF2B5EF4-FFF2-40B4-BE49-F238E27FC236}">
                <a16:creationId xmlns:a16="http://schemas.microsoft.com/office/drawing/2014/main" id="{ADCE1824-2CA9-8948-8028-04DF0CD4F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7433"/>
            <a:ext cx="3959140" cy="236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5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3DB2-542D-C447-94D0-01E001CF9326}"/>
              </a:ext>
            </a:extLst>
          </p:cNvPr>
          <p:cNvSpPr>
            <a:spLocks noGrp="1"/>
          </p:cNvSpPr>
          <p:nvPr>
            <p:ph type="title"/>
          </p:nvPr>
        </p:nvSpPr>
        <p:spPr/>
        <p:txBody>
          <a:bodyPr/>
          <a:lstStyle/>
          <a:p>
            <a:r>
              <a:rPr lang="en-US" dirty="0"/>
              <a:t>LED</a:t>
            </a:r>
          </a:p>
        </p:txBody>
      </p:sp>
      <p:sp>
        <p:nvSpPr>
          <p:cNvPr id="3" name="Content Placeholder 2">
            <a:extLst>
              <a:ext uri="{FF2B5EF4-FFF2-40B4-BE49-F238E27FC236}">
                <a16:creationId xmlns:a16="http://schemas.microsoft.com/office/drawing/2014/main" id="{C8C4A2FC-3123-144E-AAB2-39018DF0062E}"/>
              </a:ext>
            </a:extLst>
          </p:cNvPr>
          <p:cNvSpPr>
            <a:spLocks noGrp="1"/>
          </p:cNvSpPr>
          <p:nvPr>
            <p:ph idx="1"/>
          </p:nvPr>
        </p:nvSpPr>
        <p:spPr/>
        <p:txBody>
          <a:bodyPr>
            <a:normAutofit/>
          </a:bodyPr>
          <a:lstStyle/>
          <a:p>
            <a:pPr>
              <a:buFont typeface="Wingdings 2" panose="05020102010507070707" pitchFamily="18" charset="2"/>
              <a:buChar char=""/>
              <a:defRPr/>
            </a:pPr>
            <a:r>
              <a:rPr lang="en-IN" altLang="en-US" sz="2000" dirty="0"/>
              <a:t>When you pick up an LED, you will notice that usually one leg is longer than the other.</a:t>
            </a:r>
          </a:p>
          <a:p>
            <a:pPr>
              <a:buFont typeface="Wingdings 2" panose="05020102010507070707" pitchFamily="18" charset="2"/>
              <a:buChar char=""/>
              <a:defRPr/>
            </a:pPr>
            <a:r>
              <a:rPr lang="en-IN" altLang="en-US" sz="2000" dirty="0"/>
              <a:t>The longer leg (“anode”) is always connected to the positive supply of the circuit</a:t>
            </a:r>
          </a:p>
          <a:p>
            <a:pPr>
              <a:buFont typeface="Wingdings 2" panose="05020102010507070707" pitchFamily="18" charset="2"/>
              <a:buChar char=""/>
              <a:defRPr/>
            </a:pPr>
            <a:r>
              <a:rPr lang="en-IN" altLang="en-US" sz="2000" dirty="0"/>
              <a:t>The shorter leg (“cathode”) is connected to the negative side of the power supply, known as “ground”</a:t>
            </a:r>
          </a:p>
          <a:p>
            <a:pPr>
              <a:buFont typeface="Wingdings 2" panose="05020102010507070707" pitchFamily="18" charset="2"/>
              <a:buChar char=""/>
              <a:defRPr/>
            </a:pPr>
            <a:r>
              <a:rPr lang="en-IN" altLang="en-US" sz="2000" dirty="0"/>
              <a:t>LEDs will NOT work if power is connected the other way round </a:t>
            </a:r>
            <a:r>
              <a:rPr lang="en-IN" altLang="en-US" sz="2000" i="1" dirty="0"/>
              <a:t>(i.e., the “polarity” is incorrect or reversed)</a:t>
            </a:r>
            <a:endParaRPr lang="en-IN" altLang="en-US" sz="800" i="1" dirty="0"/>
          </a:p>
          <a:p>
            <a:pPr marL="0" indent="0">
              <a:buNone/>
              <a:defRPr/>
            </a:pPr>
            <a:endParaRPr lang="en-IN" altLang="en-US" i="1" dirty="0"/>
          </a:p>
          <a:p>
            <a:endParaRPr lang="en-US" dirty="0"/>
          </a:p>
        </p:txBody>
      </p:sp>
      <p:pic>
        <p:nvPicPr>
          <p:cNvPr id="5" name="Picture 3">
            <a:extLst>
              <a:ext uri="{FF2B5EF4-FFF2-40B4-BE49-F238E27FC236}">
                <a16:creationId xmlns:a16="http://schemas.microsoft.com/office/drawing/2014/main" id="{DF0ED5F3-7338-8142-8474-368F046FB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995267"/>
            <a:ext cx="879872" cy="110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68F9E556-8BC3-3144-B6C7-5C916896A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495800"/>
            <a:ext cx="703991" cy="210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74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3C9D-C42D-EE49-8250-5831112DEFA2}"/>
              </a:ext>
            </a:extLst>
          </p:cNvPr>
          <p:cNvSpPr>
            <a:spLocks noGrp="1"/>
          </p:cNvSpPr>
          <p:nvPr>
            <p:ph type="title"/>
          </p:nvPr>
        </p:nvSpPr>
        <p:spPr/>
        <p:txBody>
          <a:bodyPr/>
          <a:lstStyle/>
          <a:p>
            <a:r>
              <a:rPr lang="en-US" dirty="0"/>
              <a:t>Resistor</a:t>
            </a:r>
          </a:p>
        </p:txBody>
      </p:sp>
      <p:sp>
        <p:nvSpPr>
          <p:cNvPr id="3" name="Content Placeholder 2">
            <a:extLst>
              <a:ext uri="{FF2B5EF4-FFF2-40B4-BE49-F238E27FC236}">
                <a16:creationId xmlns:a16="http://schemas.microsoft.com/office/drawing/2014/main" id="{F9859B09-CF78-5349-B8BC-55D4D1F7A940}"/>
              </a:ext>
            </a:extLst>
          </p:cNvPr>
          <p:cNvSpPr>
            <a:spLocks noGrp="1"/>
          </p:cNvSpPr>
          <p:nvPr>
            <p:ph idx="1"/>
          </p:nvPr>
        </p:nvSpPr>
        <p:spPr/>
        <p:txBody>
          <a:bodyPr>
            <a:normAutofit/>
          </a:bodyPr>
          <a:lstStyle/>
          <a:p>
            <a:pPr algn="just">
              <a:buFont typeface="Wingdings 2" panose="05020102010507070707" pitchFamily="18" charset="2"/>
              <a:buChar char=""/>
              <a:defRPr/>
            </a:pPr>
            <a:r>
              <a:rPr lang="en-IN" sz="2000" dirty="0"/>
              <a:t>Resistors are used to limit the amount of electricity going through a circuit; specifically, they limit the amount of ‘current’ that is allowed to flow. The measure of resistance is called Ohm (Ω), and the larger the resistance, the more it limits the current</a:t>
            </a:r>
            <a:endParaRPr lang="en-IN" sz="1200" dirty="0"/>
          </a:p>
          <a:p>
            <a:pPr algn="just">
              <a:buFont typeface="Wingdings 2" panose="05020102010507070707" pitchFamily="18" charset="2"/>
              <a:buChar char=""/>
              <a:defRPr/>
            </a:pPr>
            <a:r>
              <a:rPr lang="en-IN" sz="2000" dirty="0"/>
              <a:t>The Raspberry Pi can only supply a small current (about 60mA) </a:t>
            </a:r>
          </a:p>
          <a:p>
            <a:pPr algn="just">
              <a:buFont typeface="Wingdings 2" panose="05020102010507070707" pitchFamily="18" charset="2"/>
              <a:buChar char=""/>
              <a:defRPr/>
            </a:pPr>
            <a:r>
              <a:rPr lang="en-IN" sz="2000" dirty="0"/>
              <a:t>You must </a:t>
            </a:r>
            <a:r>
              <a:rPr lang="en-IN" sz="2000" i="1" dirty="0"/>
              <a:t>ALWAYS</a:t>
            </a:r>
            <a:r>
              <a:rPr lang="en-IN" sz="2000" dirty="0"/>
              <a:t> use resistors to connect LEDs to the GPIO pins of the Raspberry Pi</a:t>
            </a:r>
          </a:p>
          <a:p>
            <a:pPr algn="just">
              <a:buFont typeface="Wingdings 2" panose="05020102010507070707" pitchFamily="18" charset="2"/>
              <a:buChar char=""/>
              <a:defRPr/>
            </a:pPr>
            <a:r>
              <a:rPr lang="en-IN" sz="2000" dirty="0"/>
              <a:t>The LED will want to draw more current, and if allowed to they will burn out the Raspberry Pi. Putting a resistor in the circuit will ensure that a current smaller than 60 mA will flow and the Pi will not be damaged</a:t>
            </a:r>
          </a:p>
          <a:p>
            <a:endParaRPr lang="en-US" dirty="0"/>
          </a:p>
        </p:txBody>
      </p:sp>
      <p:pic>
        <p:nvPicPr>
          <p:cNvPr id="4" name="Picture 3">
            <a:extLst>
              <a:ext uri="{FF2B5EF4-FFF2-40B4-BE49-F238E27FC236}">
                <a16:creationId xmlns:a16="http://schemas.microsoft.com/office/drawing/2014/main" id="{00F5D22C-A349-0449-8725-DBBF6720BF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73166" y="3837384"/>
            <a:ext cx="321469" cy="362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D9229F1-EEAF-C742-B189-355637F68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032" y="6167437"/>
            <a:ext cx="1379935"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9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D3B99A8D-9E51-E84B-9DE1-2F39B0C4C391}"/>
              </a:ext>
            </a:extLst>
          </p:cNvPr>
          <p:cNvSpPr>
            <a:spLocks noGrp="1" noChangeArrowheads="1"/>
          </p:cNvSpPr>
          <p:nvPr>
            <p:ph type="body" idx="1"/>
          </p:nvPr>
        </p:nvSpPr>
        <p:spPr>
          <a:xfrm>
            <a:off x="456480" y="1604521"/>
            <a:ext cx="5868120" cy="3977280"/>
          </a:xfrm>
        </p:spPr>
        <p:txBody>
          <a:bodyPr>
            <a:normAutofit/>
          </a:bodyPr>
          <a:lstStyle/>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endParaRPr lang="en-US" altLang="en-US" sz="2400" dirty="0"/>
          </a:p>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endParaRPr lang="en-US" altLang="en-US" sz="2400" dirty="0"/>
          </a:p>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r>
              <a:rPr lang="en-US" altLang="en-US" sz="2400" dirty="0"/>
              <a:t>Most common: four band resistor code</a:t>
            </a:r>
          </a:p>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r>
              <a:rPr lang="en-US" altLang="en-US" sz="2400" dirty="0"/>
              <a:t>First two bands: first two digits</a:t>
            </a:r>
          </a:p>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r>
              <a:rPr lang="en-US" altLang="en-US" sz="2400" dirty="0"/>
              <a:t>Third band: multiplier</a:t>
            </a:r>
          </a:p>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r>
              <a:rPr lang="en-US" altLang="en-US" sz="2400" dirty="0"/>
              <a:t>Fourth band: tolerance</a:t>
            </a:r>
          </a:p>
        </p:txBody>
      </p:sp>
      <p:pic>
        <p:nvPicPr>
          <p:cNvPr id="50180" name="Picture 3">
            <a:extLst>
              <a:ext uri="{FF2B5EF4-FFF2-40B4-BE49-F238E27FC236}">
                <a16:creationId xmlns:a16="http://schemas.microsoft.com/office/drawing/2014/main" id="{36B9E816-4B31-BB41-AB6A-39A23D5ED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124" y="1828799"/>
            <a:ext cx="2899676" cy="37530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5">
            <a:extLst>
              <a:ext uri="{FF2B5EF4-FFF2-40B4-BE49-F238E27FC236}">
                <a16:creationId xmlns:a16="http://schemas.microsoft.com/office/drawing/2014/main" id="{0CC38DF5-7C5B-5B4E-8483-609880F5E601}"/>
              </a:ext>
            </a:extLst>
          </p:cNvPr>
          <p:cNvSpPr>
            <a:spLocks noGrp="1"/>
          </p:cNvSpPr>
          <p:nvPr>
            <p:ph type="title"/>
          </p:nvPr>
        </p:nvSpPr>
        <p:spPr/>
        <p:txBody>
          <a:bodyPr/>
          <a:lstStyle/>
          <a:p>
            <a:r>
              <a:rPr lang="en-US" dirty="0"/>
              <a:t>Reading the Resistance</a:t>
            </a:r>
          </a:p>
        </p:txBody>
      </p:sp>
    </p:spTree>
    <p:extLst>
      <p:ext uri="{BB962C8B-B14F-4D97-AF65-F5344CB8AC3E}">
        <p14:creationId xmlns:p14="http://schemas.microsoft.com/office/powerpoint/2010/main" val="1634978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Raspberry Pi </a:t>
            </a:r>
            <a:r>
              <a:rPr lang="en-US" dirty="0" err="1"/>
              <a:t>Input/Output</a:t>
            </a:r>
            <a:r>
              <a:rPr lang="en-US" dirty="0"/>
              <a:t> (I/O)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0919" y="2241948"/>
            <a:ext cx="5407406" cy="3017044"/>
          </a:xfrm>
        </p:spPr>
      </p:pic>
    </p:spTree>
    <p:extLst>
      <p:ext uri="{BB962C8B-B14F-4D97-AF65-F5344CB8AC3E}">
        <p14:creationId xmlns:p14="http://schemas.microsoft.com/office/powerpoint/2010/main" val="301548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3D458170-E95D-0B41-805F-C1A44B694AD4}"/>
              </a:ext>
            </a:extLst>
          </p:cNvPr>
          <p:cNvSpPr>
            <a:spLocks noGrp="1" noChangeArrowheads="1"/>
          </p:cNvSpPr>
          <p:nvPr>
            <p:ph type="body" idx="1"/>
          </p:nvPr>
        </p:nvSpPr>
        <p:spPr>
          <a:xfrm>
            <a:off x="456480" y="1604521"/>
            <a:ext cx="5258519" cy="3977280"/>
          </a:xfrm>
        </p:spPr>
        <p:txBody>
          <a:bodyPr/>
          <a:lstStyle/>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r>
              <a:rPr lang="en-US" altLang="en-US" sz="2177" dirty="0"/>
              <a:t>Yellow represents 4, purple represents 7, and red represents 10**2.  The resistance is 47 times 10**2 or 4700 ohms</a:t>
            </a:r>
          </a:p>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endParaRPr lang="en-US" altLang="en-US" sz="2177" dirty="0"/>
          </a:p>
          <a:p>
            <a:pPr marL="391686" indent="-293764">
              <a:buSzPct val="45000"/>
              <a:buFont typeface="Wingdings" pitchFamily="2" charset="2"/>
              <a:buChar char=""/>
              <a:tabLst>
                <a:tab pos="414726" algn="l"/>
                <a:tab pos="829452" algn="l"/>
                <a:tab pos="1244178" algn="l"/>
                <a:tab pos="1658904" algn="l"/>
                <a:tab pos="2073631" algn="l"/>
                <a:tab pos="2488357" algn="l"/>
                <a:tab pos="2903083" algn="l"/>
                <a:tab pos="3317809" algn="l"/>
                <a:tab pos="3732535" algn="l"/>
              </a:tabLst>
            </a:pPr>
            <a:r>
              <a:rPr lang="en-US" altLang="en-US" sz="2177" dirty="0"/>
              <a:t>Brown represents 1, black represents 0, and brown represents 10.  The resistance is 10 times 10 or 100 ohms.</a:t>
            </a:r>
          </a:p>
        </p:txBody>
      </p:sp>
      <p:pic>
        <p:nvPicPr>
          <p:cNvPr id="52228" name="Picture 3">
            <a:extLst>
              <a:ext uri="{FF2B5EF4-FFF2-40B4-BE49-F238E27FC236}">
                <a16:creationId xmlns:a16="http://schemas.microsoft.com/office/drawing/2014/main" id="{75A2FD64-4659-1D4C-9F06-A3F90A758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313" y="2209800"/>
            <a:ext cx="3072960" cy="3977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a:extLst>
              <a:ext uri="{FF2B5EF4-FFF2-40B4-BE49-F238E27FC236}">
                <a16:creationId xmlns:a16="http://schemas.microsoft.com/office/drawing/2014/main" id="{3BB7A0E3-96E3-014B-98D8-C18A7D2EEBF5}"/>
              </a:ext>
            </a:extLst>
          </p:cNvPr>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1529497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7CB7-36D6-4F42-950C-EC887F138054}"/>
              </a:ext>
            </a:extLst>
          </p:cNvPr>
          <p:cNvSpPr>
            <a:spLocks noGrp="1"/>
          </p:cNvSpPr>
          <p:nvPr>
            <p:ph type="title"/>
          </p:nvPr>
        </p:nvSpPr>
        <p:spPr/>
        <p:txBody>
          <a:bodyPr/>
          <a:lstStyle/>
          <a:p>
            <a:r>
              <a:rPr lang="en-US" dirty="0"/>
              <a:t>Resistor</a:t>
            </a:r>
          </a:p>
        </p:txBody>
      </p:sp>
      <p:sp>
        <p:nvSpPr>
          <p:cNvPr id="3" name="Content Placeholder 2">
            <a:extLst>
              <a:ext uri="{FF2B5EF4-FFF2-40B4-BE49-F238E27FC236}">
                <a16:creationId xmlns:a16="http://schemas.microsoft.com/office/drawing/2014/main" id="{29046EA5-5B30-9844-B8C4-13C953A6BD4D}"/>
              </a:ext>
            </a:extLst>
          </p:cNvPr>
          <p:cNvSpPr>
            <a:spLocks noGrp="1"/>
          </p:cNvSpPr>
          <p:nvPr>
            <p:ph idx="1"/>
          </p:nvPr>
        </p:nvSpPr>
        <p:spPr/>
        <p:txBody>
          <a:bodyPr>
            <a:normAutofit/>
          </a:bodyPr>
          <a:lstStyle/>
          <a:p>
            <a:pPr algn="just">
              <a:buFont typeface="Wingdings 2" panose="05020102010507070707" pitchFamily="18" charset="2"/>
              <a:buChar char=""/>
              <a:defRPr/>
            </a:pPr>
            <a:r>
              <a:rPr lang="en-IN" altLang="en-US" sz="2000" dirty="0"/>
              <a:t>Ohm’s Law: The current through a conductor between two points is directly proportional to the voltage across the two points, where I is the current through the conductor in units of amperes, V is the voltage measured across the conductor in units of volts, and R is the resistance of the conductor in units of ohms: </a:t>
            </a:r>
          </a:p>
          <a:p>
            <a:pPr marL="0" indent="0" algn="ctr">
              <a:buNone/>
              <a:defRPr/>
            </a:pPr>
            <a:r>
              <a:rPr lang="en-IN" altLang="en-US" b="1" dirty="0">
                <a:solidFill>
                  <a:schemeClr val="tx1"/>
                </a:solidFill>
              </a:rPr>
              <a:t>V = IR</a:t>
            </a:r>
          </a:p>
          <a:p>
            <a:pPr marL="0" indent="0" algn="ctr">
              <a:buNone/>
              <a:defRPr/>
            </a:pPr>
            <a:endParaRPr lang="en-IN" altLang="en-US" dirty="0">
              <a:solidFill>
                <a:srgbClr val="FF0000"/>
              </a:solidFill>
            </a:endParaRPr>
          </a:p>
          <a:p>
            <a:pPr>
              <a:buFont typeface="Wingdings 2" panose="05020102010507070707" pitchFamily="18" charset="2"/>
              <a:buChar char=""/>
              <a:defRPr/>
            </a:pPr>
            <a:r>
              <a:rPr lang="en-IN" altLang="en-US" sz="2000" dirty="0"/>
              <a:t>Example; if we are passing 5 volts through a 330 ohm resistor, we limit the current in the output circuit to </a:t>
            </a:r>
            <a:r>
              <a:rPr lang="en-IN" altLang="en-US" sz="2000" i="1" dirty="0"/>
              <a:t>at most: </a:t>
            </a:r>
          </a:p>
          <a:p>
            <a:pPr marL="0" indent="0">
              <a:spcBef>
                <a:spcPts val="0"/>
              </a:spcBef>
              <a:buNone/>
              <a:defRPr/>
            </a:pPr>
            <a:endParaRPr lang="en-IN" altLang="en-US" sz="2000" i="1" dirty="0"/>
          </a:p>
          <a:p>
            <a:pPr marL="0" indent="0">
              <a:spcBef>
                <a:spcPts val="0"/>
              </a:spcBef>
              <a:buNone/>
              <a:defRPr/>
            </a:pPr>
            <a:r>
              <a:rPr lang="en-IN" altLang="en-US" sz="2000" dirty="0"/>
              <a:t>		I = 5/330 = 0.015 Amperes or 15mA</a:t>
            </a:r>
          </a:p>
          <a:p>
            <a:endParaRPr lang="en-US" sz="3200" dirty="0"/>
          </a:p>
        </p:txBody>
      </p:sp>
      <p:pic>
        <p:nvPicPr>
          <p:cNvPr id="4" name="Picture 5">
            <a:extLst>
              <a:ext uri="{FF2B5EF4-FFF2-40B4-BE49-F238E27FC236}">
                <a16:creationId xmlns:a16="http://schemas.microsoft.com/office/drawing/2014/main" id="{02775326-BEB4-E747-8C91-E2EB1D33A3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724400"/>
            <a:ext cx="1278731" cy="179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62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FE30-B657-3240-A2BB-F979AA166DBE}"/>
              </a:ext>
            </a:extLst>
          </p:cNvPr>
          <p:cNvSpPr>
            <a:spLocks noGrp="1"/>
          </p:cNvSpPr>
          <p:nvPr>
            <p:ph type="title"/>
          </p:nvPr>
        </p:nvSpPr>
        <p:spPr/>
        <p:txBody>
          <a:bodyPr/>
          <a:lstStyle/>
          <a:p>
            <a:r>
              <a:rPr lang="en-US" dirty="0"/>
              <a:t>Jumper Wires</a:t>
            </a:r>
          </a:p>
        </p:txBody>
      </p:sp>
      <p:sp>
        <p:nvSpPr>
          <p:cNvPr id="3" name="Content Placeholder 2">
            <a:extLst>
              <a:ext uri="{FF2B5EF4-FFF2-40B4-BE49-F238E27FC236}">
                <a16:creationId xmlns:a16="http://schemas.microsoft.com/office/drawing/2014/main" id="{4F211B12-A804-9D4E-8C27-49D4F8107EA9}"/>
              </a:ext>
            </a:extLst>
          </p:cNvPr>
          <p:cNvSpPr>
            <a:spLocks noGrp="1"/>
          </p:cNvSpPr>
          <p:nvPr>
            <p:ph idx="1"/>
          </p:nvPr>
        </p:nvSpPr>
        <p:spPr/>
        <p:txBody>
          <a:bodyPr>
            <a:normAutofit/>
          </a:bodyPr>
          <a:lstStyle/>
          <a:p>
            <a:pPr algn="just">
              <a:buFont typeface="Wingdings 2" panose="05020102010507070707" pitchFamily="18" charset="2"/>
              <a:buChar char=""/>
              <a:defRPr/>
            </a:pPr>
            <a:r>
              <a:rPr lang="en-IN" altLang="en-US" sz="2000" dirty="0"/>
              <a:t>Jumper wires are used on breadboards to ‘jump’ from one connection to another. Can have various connectors; ends with ‘pins’ go into the breadboard (male connectors); ends piece of plastic with a hole in it go onto GPIO pins (female connectors)</a:t>
            </a:r>
          </a:p>
          <a:p>
            <a:pPr algn="just">
              <a:buFont typeface="Wingdings 2" panose="05020102010507070707" pitchFamily="18" charset="2"/>
              <a:buChar char=""/>
              <a:defRPr/>
            </a:pPr>
            <a:r>
              <a:rPr lang="en-IN" altLang="en-US" sz="2000" dirty="0"/>
              <a:t>Male-male: make jumps on breadboard</a:t>
            </a:r>
          </a:p>
          <a:p>
            <a:pPr algn="just">
              <a:buFont typeface="Wingdings 2" panose="05020102010507070707" pitchFamily="18" charset="2"/>
              <a:buChar char=""/>
              <a:defRPr/>
            </a:pPr>
            <a:r>
              <a:rPr lang="en-IN" altLang="en-US" sz="2000" dirty="0"/>
              <a:t>Male-female: connect GPIO to breadboard</a:t>
            </a:r>
          </a:p>
          <a:p>
            <a:pPr algn="just">
              <a:buFont typeface="Wingdings 2" panose="05020102010507070707" pitchFamily="18" charset="2"/>
              <a:buChar char=""/>
              <a:defRPr/>
            </a:pPr>
            <a:r>
              <a:rPr lang="en-IN" altLang="en-US" sz="2000" dirty="0"/>
              <a:t>Female-female: connect components to each other (resistor to LED, etc.)</a:t>
            </a:r>
          </a:p>
        </p:txBody>
      </p:sp>
      <p:pic>
        <p:nvPicPr>
          <p:cNvPr id="4" name="Picture 4">
            <a:extLst>
              <a:ext uri="{FF2B5EF4-FFF2-40B4-BE49-F238E27FC236}">
                <a16:creationId xmlns:a16="http://schemas.microsoft.com/office/drawing/2014/main" id="{9E3E20A0-3427-F842-B2FD-DA2C2733B3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648200"/>
            <a:ext cx="1913334"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85D36EF-9E2B-DA44-8391-754565F1B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560689"/>
            <a:ext cx="4127897" cy="154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790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EBAB-6A12-3E40-90AD-1964B8B33BFC}"/>
              </a:ext>
            </a:extLst>
          </p:cNvPr>
          <p:cNvSpPr>
            <a:spLocks noGrp="1"/>
          </p:cNvSpPr>
          <p:nvPr>
            <p:ph type="title"/>
          </p:nvPr>
        </p:nvSpPr>
        <p:spPr/>
        <p:txBody>
          <a:bodyPr/>
          <a:lstStyle/>
          <a:p>
            <a:r>
              <a:rPr lang="en-US" dirty="0"/>
              <a:t>Connect Everything: Testing</a:t>
            </a:r>
          </a:p>
        </p:txBody>
      </p:sp>
      <p:pic>
        <p:nvPicPr>
          <p:cNvPr id="4" name="Picture 5">
            <a:extLst>
              <a:ext uri="{FF2B5EF4-FFF2-40B4-BE49-F238E27FC236}">
                <a16:creationId xmlns:a16="http://schemas.microsoft.com/office/drawing/2014/main" id="{F7776A24-D12A-5C43-AB68-F7FD24CA5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307931" cy="375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9F31CBE1-D599-BA4D-821F-984DFA962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227" y="2858691"/>
            <a:ext cx="1604963" cy="172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341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2: Task 1</a:t>
            </a:r>
          </a:p>
        </p:txBody>
      </p:sp>
      <p:sp>
        <p:nvSpPr>
          <p:cNvPr id="3" name="Content Placeholder 2"/>
          <p:cNvSpPr>
            <a:spLocks noGrp="1"/>
          </p:cNvSpPr>
          <p:nvPr>
            <p:ph idx="1"/>
          </p:nvPr>
        </p:nvSpPr>
        <p:spPr/>
        <p:txBody>
          <a:bodyPr/>
          <a:lstStyle/>
          <a:p>
            <a:r>
              <a:rPr lang="en-US" dirty="0"/>
              <a:t>Write a Python program that blinks an LED at a rate of 3 second on, one second off</a:t>
            </a:r>
          </a:p>
          <a:p>
            <a:endParaRPr lang="en-US" dirty="0"/>
          </a:p>
          <a:p>
            <a:r>
              <a:rPr lang="en-US" dirty="0"/>
              <a:t>GPIO access requires superuser rights!</a:t>
            </a:r>
          </a:p>
          <a:p>
            <a:pPr lvl="1"/>
            <a:r>
              <a:rPr lang="en-US" dirty="0" err="1"/>
              <a:t>sudo</a:t>
            </a:r>
            <a:r>
              <a:rPr lang="en-US" dirty="0"/>
              <a:t> python </a:t>
            </a:r>
            <a:r>
              <a:rPr lang="en-US" dirty="0" err="1"/>
              <a:t>yourscript.py</a:t>
            </a:r>
            <a:endParaRPr lang="en-US" dirty="0"/>
          </a:p>
          <a:p>
            <a:pPr marL="457200" lvl="1" indent="0">
              <a:buNone/>
            </a:pPr>
            <a:endParaRPr lang="en-US" dirty="0"/>
          </a:p>
        </p:txBody>
      </p:sp>
    </p:spTree>
    <p:extLst>
      <p:ext uri="{BB962C8B-B14F-4D97-AF65-F5344CB8AC3E}">
        <p14:creationId xmlns:p14="http://schemas.microsoft.com/office/powerpoint/2010/main" val="1069083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p:sp>
        <p:nvSpPr>
          <p:cNvPr id="3" name="Content Placeholder 2"/>
          <p:cNvSpPr>
            <a:spLocks noGrp="1"/>
          </p:cNvSpPr>
          <p:nvPr>
            <p:ph idx="1"/>
          </p:nvPr>
        </p:nvSpPr>
        <p:spPr>
          <a:xfrm>
            <a:off x="457200" y="1333500"/>
            <a:ext cx="8229600" cy="5085588"/>
          </a:xfrm>
        </p:spPr>
        <p:txBody>
          <a:bodyPr>
            <a:noAutofit/>
          </a:bodyPr>
          <a:lstStyle/>
          <a:p>
            <a:pPr marL="0" indent="0">
              <a:buNone/>
            </a:pPr>
            <a:r>
              <a:rPr lang="en-US" sz="2000" dirty="0"/>
              <a:t>import </a:t>
            </a:r>
            <a:r>
              <a:rPr lang="en-US" sz="2000" dirty="0" err="1"/>
              <a:t>RPi.GPIO</a:t>
            </a:r>
            <a:r>
              <a:rPr lang="en-US" sz="2000" dirty="0"/>
              <a:t> as GPIO  </a:t>
            </a:r>
            <a:r>
              <a:rPr lang="en-US" sz="2000" dirty="0">
                <a:solidFill>
                  <a:schemeClr val="bg2">
                    <a:lumMod val="50000"/>
                  </a:schemeClr>
                </a:solidFill>
              </a:rPr>
              <a:t># Import GPIO library </a:t>
            </a:r>
          </a:p>
          <a:p>
            <a:pPr marL="0" indent="0">
              <a:buNone/>
            </a:pPr>
            <a:r>
              <a:rPr lang="en-US" sz="2000" dirty="0"/>
              <a:t>import time </a:t>
            </a:r>
            <a:r>
              <a:rPr lang="en-US" sz="2000" dirty="0">
                <a:solidFill>
                  <a:schemeClr val="bg2">
                    <a:lumMod val="50000"/>
                  </a:schemeClr>
                </a:solidFill>
              </a:rPr>
              <a:t># Import time library </a:t>
            </a:r>
          </a:p>
          <a:p>
            <a:pPr marL="0" indent="0">
              <a:buNone/>
            </a:pPr>
            <a:endParaRPr lang="en-US" sz="1000" dirty="0"/>
          </a:p>
          <a:p>
            <a:pPr marL="0" indent="0">
              <a:buNone/>
            </a:pPr>
            <a:r>
              <a:rPr lang="en-US" sz="2000" dirty="0" err="1"/>
              <a:t>GPIO.setmode</a:t>
            </a:r>
            <a:r>
              <a:rPr lang="en-US" sz="2000" dirty="0"/>
              <a:t>(GPIO.BCM) </a:t>
            </a:r>
            <a:r>
              <a:rPr lang="en-US" sz="2000" dirty="0">
                <a:solidFill>
                  <a:schemeClr val="bg2">
                    <a:lumMod val="50000"/>
                  </a:schemeClr>
                </a:solidFill>
              </a:rPr>
              <a:t>#Use BCM pin numbering</a:t>
            </a:r>
          </a:p>
          <a:p>
            <a:pPr marL="0" indent="0">
              <a:buNone/>
            </a:pPr>
            <a:r>
              <a:rPr lang="en-US" sz="2000" dirty="0" err="1"/>
              <a:t>GPIO.setwarnings</a:t>
            </a:r>
            <a:r>
              <a:rPr lang="en-US" sz="2000" dirty="0"/>
              <a:t>(False) </a:t>
            </a:r>
            <a:r>
              <a:rPr lang="en-US" sz="2000" dirty="0">
                <a:solidFill>
                  <a:schemeClr val="bg2">
                    <a:lumMod val="50000"/>
                  </a:schemeClr>
                </a:solidFill>
              </a:rPr>
              <a:t>#Ignore GPIO warning messages </a:t>
            </a:r>
          </a:p>
          <a:p>
            <a:pPr marL="0" indent="0">
              <a:buNone/>
            </a:pPr>
            <a:r>
              <a:rPr lang="en-US" sz="2000" dirty="0"/>
              <a:t>led = 4 </a:t>
            </a:r>
            <a:r>
              <a:rPr lang="en-US" sz="2000" dirty="0">
                <a:solidFill>
                  <a:schemeClr val="bg2">
                    <a:lumMod val="50000"/>
                  </a:schemeClr>
                </a:solidFill>
              </a:rPr>
              <a:t># Assign 4 to variable </a:t>
            </a:r>
            <a:r>
              <a:rPr lang="en-US" sz="2000" i="1" dirty="0">
                <a:solidFill>
                  <a:schemeClr val="bg2">
                    <a:lumMod val="50000"/>
                  </a:schemeClr>
                </a:solidFill>
              </a:rPr>
              <a:t>led</a:t>
            </a:r>
          </a:p>
          <a:p>
            <a:pPr marL="0" indent="0">
              <a:buNone/>
            </a:pPr>
            <a:r>
              <a:rPr lang="en-US" sz="2000" dirty="0" err="1"/>
              <a:t>GPIO.setup</a:t>
            </a:r>
            <a:r>
              <a:rPr lang="en-US" sz="2000" dirty="0"/>
              <a:t>(led, GPIO.OUT) </a:t>
            </a:r>
            <a:r>
              <a:rPr lang="en-US" sz="2000" dirty="0">
                <a:solidFill>
                  <a:schemeClr val="bg2">
                    <a:lumMod val="50000"/>
                  </a:schemeClr>
                </a:solidFill>
              </a:rPr>
              <a:t># Set pin 4 for outputting information </a:t>
            </a:r>
          </a:p>
          <a:p>
            <a:pPr marL="0" indent="0">
              <a:buNone/>
            </a:pPr>
            <a:r>
              <a:rPr lang="en-US" sz="2000" dirty="0" err="1"/>
              <a:t>GPIO.output</a:t>
            </a:r>
            <a:r>
              <a:rPr lang="en-US" sz="2000" dirty="0"/>
              <a:t>(led, 1) </a:t>
            </a:r>
            <a:r>
              <a:rPr lang="en-US" sz="2000" dirty="0">
                <a:solidFill>
                  <a:schemeClr val="bg2">
                    <a:lumMod val="50000"/>
                  </a:schemeClr>
                </a:solidFill>
              </a:rPr>
              <a:t># Turns the GPIO pin ‘on’ (i.e., outputs 3.3v)</a:t>
            </a:r>
          </a:p>
          <a:p>
            <a:pPr marL="0" indent="0">
              <a:buNone/>
            </a:pPr>
            <a:r>
              <a:rPr lang="en-US" sz="2000" dirty="0" err="1"/>
              <a:t>time.sleep</a:t>
            </a:r>
            <a:r>
              <a:rPr lang="en-US" sz="2000" dirty="0"/>
              <a:t>(3) </a:t>
            </a:r>
            <a:r>
              <a:rPr lang="en-US" sz="2000" dirty="0">
                <a:solidFill>
                  <a:schemeClr val="bg2">
                    <a:lumMod val="50000"/>
                  </a:schemeClr>
                </a:solidFill>
              </a:rPr>
              <a:t># Pause the program for 5 seconds</a:t>
            </a:r>
          </a:p>
          <a:p>
            <a:pPr marL="0" indent="0">
              <a:buNone/>
            </a:pPr>
            <a:r>
              <a:rPr lang="en-US" sz="2000" dirty="0" err="1"/>
              <a:t>GPIO.output</a:t>
            </a:r>
            <a:r>
              <a:rPr lang="en-US" sz="2000" dirty="0"/>
              <a:t>(led, 0) </a:t>
            </a:r>
            <a:r>
              <a:rPr lang="en-US" sz="2000" dirty="0">
                <a:solidFill>
                  <a:schemeClr val="bg2">
                    <a:lumMod val="50000"/>
                  </a:schemeClr>
                </a:solidFill>
              </a:rPr>
              <a:t># Turns the GPIO pin ‘off’ (i.e., outputs 0v)</a:t>
            </a:r>
          </a:p>
          <a:p>
            <a:pPr marL="0" indent="0">
              <a:buNone/>
            </a:pPr>
            <a:r>
              <a:rPr lang="en-US" sz="2000" dirty="0">
                <a:solidFill>
                  <a:schemeClr val="bg2">
                    <a:lumMod val="50000"/>
                  </a:schemeClr>
                </a:solidFill>
              </a:rPr>
              <a:t># Clean up all the used ports in the program. R</a:t>
            </a:r>
            <a:r>
              <a:rPr lang="en-US" sz="2000" dirty="0">
                <a:solidFill>
                  <a:schemeClr val="bg2">
                    <a:lumMod val="50000"/>
                  </a:schemeClr>
                </a:solidFill>
                <a:latin typeface="Arial" charset="0"/>
              </a:rPr>
              <a:t>esets any ports you have used in this program back to input mode</a:t>
            </a:r>
            <a:endParaRPr lang="en-US" sz="2000" dirty="0">
              <a:solidFill>
                <a:schemeClr val="bg2">
                  <a:lumMod val="50000"/>
                </a:schemeClr>
              </a:solidFill>
            </a:endParaRPr>
          </a:p>
          <a:p>
            <a:pPr marL="0" indent="0">
              <a:buNone/>
            </a:pPr>
            <a:r>
              <a:rPr lang="en-US" sz="2000" dirty="0" err="1"/>
              <a:t>GPIO.cleanup</a:t>
            </a:r>
            <a:r>
              <a:rPr lang="en-US" sz="2000" dirty="0"/>
              <a:t>()</a:t>
            </a:r>
          </a:p>
        </p:txBody>
      </p:sp>
    </p:spTree>
    <p:extLst>
      <p:ext uri="{BB962C8B-B14F-4D97-AF65-F5344CB8AC3E}">
        <p14:creationId xmlns:p14="http://schemas.microsoft.com/office/powerpoint/2010/main" val="89662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B78F-77FA-A842-A1AF-42D911FFC063}"/>
              </a:ext>
            </a:extLst>
          </p:cNvPr>
          <p:cNvSpPr>
            <a:spLocks noGrp="1"/>
          </p:cNvSpPr>
          <p:nvPr>
            <p:ph type="title"/>
          </p:nvPr>
        </p:nvSpPr>
        <p:spPr/>
        <p:txBody>
          <a:bodyPr/>
          <a:lstStyle/>
          <a:p>
            <a:r>
              <a:rPr lang="en-US" dirty="0"/>
              <a:t>Assignment 2: Task 2</a:t>
            </a:r>
          </a:p>
        </p:txBody>
      </p:sp>
      <p:sp>
        <p:nvSpPr>
          <p:cNvPr id="3" name="Content Placeholder 2">
            <a:extLst>
              <a:ext uri="{FF2B5EF4-FFF2-40B4-BE49-F238E27FC236}">
                <a16:creationId xmlns:a16="http://schemas.microsoft.com/office/drawing/2014/main" id="{E60DEDC4-16E6-E84C-A347-E92A1E2D54AB}"/>
              </a:ext>
            </a:extLst>
          </p:cNvPr>
          <p:cNvSpPr>
            <a:spLocks noGrp="1"/>
          </p:cNvSpPr>
          <p:nvPr>
            <p:ph idx="1"/>
          </p:nvPr>
        </p:nvSpPr>
        <p:spPr/>
        <p:txBody>
          <a:bodyPr/>
          <a:lstStyle/>
          <a:p>
            <a:r>
              <a:rPr lang="en-US" dirty="0"/>
              <a:t>Add switch to control LED</a:t>
            </a:r>
          </a:p>
          <a:p>
            <a:r>
              <a:rPr lang="en-US" dirty="0"/>
              <a:t>When turned on, LED will blink 3s on/off</a:t>
            </a:r>
          </a:p>
          <a:p>
            <a:r>
              <a:rPr lang="en-US" dirty="0"/>
              <a:t>Will need time function &amp; loop</a:t>
            </a:r>
          </a:p>
          <a:p>
            <a:r>
              <a:rPr lang="en-US" dirty="0"/>
              <a:t>Use callback for switch</a:t>
            </a:r>
          </a:p>
          <a:p>
            <a:endParaRPr lang="en-US" dirty="0"/>
          </a:p>
        </p:txBody>
      </p:sp>
      <p:pic>
        <p:nvPicPr>
          <p:cNvPr id="4" name="Picture 2">
            <a:extLst>
              <a:ext uri="{FF2B5EF4-FFF2-40B4-BE49-F238E27FC236}">
                <a16:creationId xmlns:a16="http://schemas.microsoft.com/office/drawing/2014/main" id="{AB946747-CD8A-9B49-8107-DB2B29741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160470"/>
            <a:ext cx="648890" cy="193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21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B78F-77FA-A842-A1AF-42D911FFC063}"/>
              </a:ext>
            </a:extLst>
          </p:cNvPr>
          <p:cNvSpPr>
            <a:spLocks noGrp="1"/>
          </p:cNvSpPr>
          <p:nvPr>
            <p:ph type="title"/>
          </p:nvPr>
        </p:nvSpPr>
        <p:spPr/>
        <p:txBody>
          <a:bodyPr/>
          <a:lstStyle/>
          <a:p>
            <a:r>
              <a:rPr lang="en-US" dirty="0"/>
              <a:t>Assignment 2: Task 3</a:t>
            </a:r>
          </a:p>
        </p:txBody>
      </p:sp>
      <p:sp>
        <p:nvSpPr>
          <p:cNvPr id="3" name="Content Placeholder 2">
            <a:extLst>
              <a:ext uri="{FF2B5EF4-FFF2-40B4-BE49-F238E27FC236}">
                <a16:creationId xmlns:a16="http://schemas.microsoft.com/office/drawing/2014/main" id="{E60DEDC4-16E6-E84C-A347-E92A1E2D54AB}"/>
              </a:ext>
            </a:extLst>
          </p:cNvPr>
          <p:cNvSpPr>
            <a:spLocks noGrp="1"/>
          </p:cNvSpPr>
          <p:nvPr>
            <p:ph idx="1"/>
          </p:nvPr>
        </p:nvSpPr>
        <p:spPr/>
        <p:txBody>
          <a:bodyPr/>
          <a:lstStyle/>
          <a:p>
            <a:r>
              <a:rPr lang="en-US" dirty="0"/>
              <a:t>Add another switch to control LED</a:t>
            </a:r>
          </a:p>
          <a:p>
            <a:r>
              <a:rPr lang="en-US" dirty="0"/>
              <a:t>Second switch is used to change interval</a:t>
            </a:r>
          </a:p>
          <a:p>
            <a:pPr lvl="1"/>
            <a:r>
              <a:rPr lang="en-US" dirty="0"/>
              <a:t>Fast: 1s</a:t>
            </a:r>
          </a:p>
          <a:p>
            <a:pPr lvl="1"/>
            <a:r>
              <a:rPr lang="en-US" dirty="0"/>
              <a:t>Slow: 3s</a:t>
            </a:r>
          </a:p>
          <a:p>
            <a:r>
              <a:rPr lang="en-US" dirty="0"/>
              <a:t>Use callback for switch</a:t>
            </a:r>
          </a:p>
          <a:p>
            <a:endParaRPr lang="en-US" dirty="0"/>
          </a:p>
        </p:txBody>
      </p:sp>
      <p:pic>
        <p:nvPicPr>
          <p:cNvPr id="4" name="Picture 2">
            <a:extLst>
              <a:ext uri="{FF2B5EF4-FFF2-40B4-BE49-F238E27FC236}">
                <a16:creationId xmlns:a16="http://schemas.microsoft.com/office/drawing/2014/main" id="{AB946747-CD8A-9B49-8107-DB2B29741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160044"/>
            <a:ext cx="648890" cy="193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14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51D9-427F-1841-84D1-11CAD16546FA}"/>
              </a:ext>
            </a:extLst>
          </p:cNvPr>
          <p:cNvSpPr>
            <a:spLocks noGrp="1"/>
          </p:cNvSpPr>
          <p:nvPr>
            <p:ph type="title"/>
          </p:nvPr>
        </p:nvSpPr>
        <p:spPr/>
        <p:txBody>
          <a:bodyPr/>
          <a:lstStyle/>
          <a:p>
            <a:r>
              <a:rPr lang="en-US" dirty="0"/>
              <a:t>GPIO Pins</a:t>
            </a:r>
          </a:p>
        </p:txBody>
      </p:sp>
      <p:sp>
        <p:nvSpPr>
          <p:cNvPr id="3" name="Content Placeholder 2">
            <a:extLst>
              <a:ext uri="{FF2B5EF4-FFF2-40B4-BE49-F238E27FC236}">
                <a16:creationId xmlns:a16="http://schemas.microsoft.com/office/drawing/2014/main" id="{0D38F284-E954-6A4C-B849-8BBE4AC6DDDE}"/>
              </a:ext>
            </a:extLst>
          </p:cNvPr>
          <p:cNvSpPr>
            <a:spLocks noGrp="1"/>
          </p:cNvSpPr>
          <p:nvPr>
            <p:ph idx="1"/>
          </p:nvPr>
        </p:nvSpPr>
        <p:spPr/>
        <p:txBody>
          <a:bodyPr>
            <a:normAutofit fontScale="85000" lnSpcReduction="10000"/>
          </a:bodyPr>
          <a:lstStyle/>
          <a:p>
            <a:pPr>
              <a:lnSpc>
                <a:spcPct val="120000"/>
              </a:lnSpc>
            </a:pPr>
            <a:r>
              <a:rPr lang="en-US" dirty="0"/>
              <a:t>Program the pins to interact in various ways</a:t>
            </a:r>
          </a:p>
          <a:p>
            <a:pPr>
              <a:lnSpc>
                <a:spcPct val="120000"/>
              </a:lnSpc>
            </a:pPr>
            <a:r>
              <a:rPr lang="en-US" dirty="0"/>
              <a:t>Input to a pin from a sensor or another computer/device</a:t>
            </a:r>
          </a:p>
          <a:p>
            <a:pPr lvl="1">
              <a:lnSpc>
                <a:spcPct val="120000"/>
              </a:lnSpc>
            </a:pPr>
            <a:r>
              <a:rPr lang="en-US" dirty="0"/>
              <a:t>Motion sensor, temperature sensor, pressure sensor</a:t>
            </a:r>
          </a:p>
          <a:p>
            <a:pPr>
              <a:lnSpc>
                <a:spcPct val="120000"/>
              </a:lnSpc>
            </a:pPr>
            <a:r>
              <a:rPr lang="en-US" dirty="0"/>
              <a:t>Output from a pin can do </a:t>
            </a:r>
          </a:p>
          <a:p>
            <a:pPr lvl="1">
              <a:lnSpc>
                <a:spcPct val="120000"/>
              </a:lnSpc>
            </a:pPr>
            <a:r>
              <a:rPr lang="en-US" dirty="0"/>
              <a:t>Turn on an LED</a:t>
            </a:r>
          </a:p>
          <a:p>
            <a:pPr lvl="1">
              <a:lnSpc>
                <a:spcPct val="120000"/>
              </a:lnSpc>
            </a:pPr>
            <a:r>
              <a:rPr lang="en-US" dirty="0"/>
              <a:t>Operate an actuator (e.g., motor) </a:t>
            </a:r>
          </a:p>
          <a:p>
            <a:pPr lvl="1">
              <a:lnSpc>
                <a:spcPct val="120000"/>
              </a:lnSpc>
            </a:pPr>
            <a:r>
              <a:rPr lang="en-US" dirty="0"/>
              <a:t>Send a signal or data to another device </a:t>
            </a:r>
          </a:p>
          <a:p>
            <a:pPr>
              <a:lnSpc>
                <a:spcPct val="120000"/>
              </a:lnSpc>
            </a:pPr>
            <a:r>
              <a:rPr lang="en-US" dirty="0"/>
              <a:t>A networked Raspberry Pi </a:t>
            </a:r>
          </a:p>
          <a:p>
            <a:pPr lvl="1">
              <a:lnSpc>
                <a:spcPct val="120000"/>
              </a:lnSpc>
            </a:pPr>
            <a:r>
              <a:rPr lang="en-US" dirty="0"/>
              <a:t>Remote control of attached physical devices</a:t>
            </a:r>
          </a:p>
          <a:p>
            <a:pPr lvl="1">
              <a:lnSpc>
                <a:spcPct val="120000"/>
              </a:lnSpc>
            </a:pPr>
            <a:r>
              <a:rPr lang="en-US" dirty="0"/>
              <a:t>Receiving data from those devices</a:t>
            </a:r>
          </a:p>
          <a:p>
            <a:endParaRPr lang="en-US" dirty="0"/>
          </a:p>
        </p:txBody>
      </p:sp>
    </p:spTree>
    <p:extLst>
      <p:ext uri="{BB962C8B-B14F-4D97-AF65-F5344CB8AC3E}">
        <p14:creationId xmlns:p14="http://schemas.microsoft.com/office/powerpoint/2010/main" val="397345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40BD-C003-FA4B-9C40-C146A5B86AE5}"/>
              </a:ext>
            </a:extLst>
          </p:cNvPr>
          <p:cNvSpPr>
            <a:spLocks noGrp="1"/>
          </p:cNvSpPr>
          <p:nvPr>
            <p:ph type="title"/>
          </p:nvPr>
        </p:nvSpPr>
        <p:spPr/>
        <p:txBody>
          <a:bodyPr/>
          <a:lstStyle/>
          <a:p>
            <a:r>
              <a:rPr lang="en-US" dirty="0"/>
              <a:t>GPIO Setup (if needed)</a:t>
            </a:r>
          </a:p>
        </p:txBody>
      </p:sp>
      <p:sp>
        <p:nvSpPr>
          <p:cNvPr id="3" name="Content Placeholder 2">
            <a:extLst>
              <a:ext uri="{FF2B5EF4-FFF2-40B4-BE49-F238E27FC236}">
                <a16:creationId xmlns:a16="http://schemas.microsoft.com/office/drawing/2014/main" id="{37E9D40A-18D6-DE4C-BCC4-8843923836C3}"/>
              </a:ext>
            </a:extLst>
          </p:cNvPr>
          <p:cNvSpPr>
            <a:spLocks noGrp="1"/>
          </p:cNvSpPr>
          <p:nvPr>
            <p:ph idx="1"/>
          </p:nvPr>
        </p:nvSpPr>
        <p:spPr/>
        <p:txBody>
          <a:bodyPr>
            <a:normAutofit fontScale="70000" lnSpcReduction="20000"/>
          </a:bodyPr>
          <a:lstStyle/>
          <a:p>
            <a:pPr>
              <a:lnSpc>
                <a:spcPct val="120000"/>
              </a:lnSpc>
            </a:pPr>
            <a:r>
              <a:rPr lang="en-US" dirty="0"/>
              <a:t>GPIO setup: install Python library </a:t>
            </a:r>
            <a:r>
              <a:rPr lang="en-US" i="1" dirty="0" err="1"/>
              <a:t>RPi.GPIO</a:t>
            </a:r>
            <a:endParaRPr lang="en-US" i="1" dirty="0"/>
          </a:p>
          <a:p>
            <a:pPr marL="857250" lvl="2" indent="0">
              <a:lnSpc>
                <a:spcPct val="120000"/>
              </a:lnSpc>
              <a:buNone/>
            </a:pPr>
            <a:r>
              <a:rPr lang="en-US" i="1" dirty="0" err="1"/>
              <a:t>sudo</a:t>
            </a:r>
            <a:r>
              <a:rPr lang="en-US" i="1" dirty="0"/>
              <a:t> apt-get update</a:t>
            </a:r>
            <a:endParaRPr lang="en-US" sz="1600" dirty="0"/>
          </a:p>
          <a:p>
            <a:pPr marL="857250" lvl="2" indent="0">
              <a:lnSpc>
                <a:spcPct val="120000"/>
              </a:lnSpc>
              <a:buNone/>
            </a:pPr>
            <a:r>
              <a:rPr lang="en-US" i="1" dirty="0" err="1"/>
              <a:t>sudo</a:t>
            </a:r>
            <a:r>
              <a:rPr lang="en-US" i="1" dirty="0"/>
              <a:t> apt-get install python-dev</a:t>
            </a:r>
            <a:endParaRPr lang="en-US" sz="1600" dirty="0"/>
          </a:p>
          <a:p>
            <a:pPr marL="857250" lvl="2" indent="0">
              <a:lnSpc>
                <a:spcPct val="120000"/>
              </a:lnSpc>
              <a:buNone/>
            </a:pPr>
            <a:r>
              <a:rPr lang="en-US" i="1" dirty="0" err="1"/>
              <a:t>sudo</a:t>
            </a:r>
            <a:r>
              <a:rPr lang="en-US" i="1" dirty="0"/>
              <a:t> apt-get install python-</a:t>
            </a:r>
            <a:r>
              <a:rPr lang="en-US" i="1" dirty="0" err="1"/>
              <a:t>rpi.gpio</a:t>
            </a:r>
            <a:endParaRPr lang="en-US" dirty="0"/>
          </a:p>
          <a:p>
            <a:pPr>
              <a:lnSpc>
                <a:spcPct val="120000"/>
              </a:lnSpc>
            </a:pPr>
            <a:r>
              <a:rPr lang="en-US" b="1" dirty="0"/>
              <a:t>I2C</a:t>
            </a:r>
            <a:r>
              <a:rPr lang="en-US" dirty="0"/>
              <a:t>: A standard for chips talking to each other </a:t>
            </a:r>
          </a:p>
          <a:p>
            <a:pPr lvl="1">
              <a:lnSpc>
                <a:spcPct val="120000"/>
              </a:lnSpc>
            </a:pPr>
            <a:r>
              <a:rPr lang="en-US" dirty="0"/>
              <a:t>Multiple devices can talk to Raspberry Pi through I2C bus</a:t>
            </a:r>
          </a:p>
          <a:p>
            <a:pPr lvl="1">
              <a:lnSpc>
                <a:spcPct val="120000"/>
              </a:lnSpc>
            </a:pPr>
            <a:r>
              <a:rPr lang="en-US" dirty="0"/>
              <a:t>Unique address for each device through </a:t>
            </a:r>
            <a:r>
              <a:rPr lang="en-US" b="1" dirty="0"/>
              <a:t>jumper</a:t>
            </a:r>
            <a:r>
              <a:rPr lang="en-US" dirty="0"/>
              <a:t> settings</a:t>
            </a:r>
          </a:p>
          <a:p>
            <a:pPr lvl="1">
              <a:lnSpc>
                <a:spcPct val="120000"/>
              </a:lnSpc>
            </a:pPr>
            <a:r>
              <a:rPr lang="en-US" dirty="0"/>
              <a:t>To use with Pi: Enable kernel support from  rasp-</a:t>
            </a:r>
            <a:r>
              <a:rPr lang="en-US" dirty="0" err="1"/>
              <a:t>config</a:t>
            </a:r>
            <a:endParaRPr lang="en-US" dirty="0"/>
          </a:p>
          <a:p>
            <a:pPr>
              <a:lnSpc>
                <a:spcPct val="120000"/>
              </a:lnSpc>
            </a:pPr>
            <a:r>
              <a:rPr lang="en-US" dirty="0"/>
              <a:t>Install the i2c-tools utility</a:t>
            </a:r>
            <a:endParaRPr lang="en-US" sz="2400" dirty="0"/>
          </a:p>
          <a:p>
            <a:pPr marL="857250" lvl="2" indent="0">
              <a:lnSpc>
                <a:spcPct val="120000"/>
              </a:lnSpc>
              <a:buNone/>
            </a:pPr>
            <a:r>
              <a:rPr lang="en-US" i="1" dirty="0" err="1"/>
              <a:t>sudo</a:t>
            </a:r>
            <a:r>
              <a:rPr lang="en-US" i="1" dirty="0"/>
              <a:t> apt-get update</a:t>
            </a:r>
            <a:endParaRPr lang="en-US" sz="1600" dirty="0"/>
          </a:p>
          <a:p>
            <a:pPr marL="857250" lvl="2" indent="0">
              <a:lnSpc>
                <a:spcPct val="120000"/>
              </a:lnSpc>
              <a:buNone/>
            </a:pPr>
            <a:r>
              <a:rPr lang="en-US" i="1" dirty="0" err="1"/>
              <a:t>sudo</a:t>
            </a:r>
            <a:r>
              <a:rPr lang="en-US" i="1" dirty="0"/>
              <a:t> apt-get install python-</a:t>
            </a:r>
            <a:r>
              <a:rPr lang="en-US" i="1" dirty="0" err="1"/>
              <a:t>smbus</a:t>
            </a:r>
            <a:endParaRPr lang="en-US" sz="1600" dirty="0"/>
          </a:p>
          <a:p>
            <a:pPr marL="857250" lvl="2" indent="0">
              <a:lnSpc>
                <a:spcPct val="120000"/>
              </a:lnSpc>
              <a:buNone/>
            </a:pPr>
            <a:r>
              <a:rPr lang="en-US" i="1" dirty="0" err="1"/>
              <a:t>sudo</a:t>
            </a:r>
            <a:r>
              <a:rPr lang="en-US" i="1" dirty="0"/>
              <a:t> apt-get install i2c-tools</a:t>
            </a:r>
          </a:p>
          <a:p>
            <a:pPr marL="914400" lvl="1" indent="-457200">
              <a:lnSpc>
                <a:spcPct val="120000"/>
              </a:lnSpc>
              <a:buFont typeface="+mj-lt"/>
              <a:buAutoNum type="arabicPeriod"/>
            </a:pPr>
            <a:endParaRPr lang="en-US" i="1" dirty="0"/>
          </a:p>
          <a:p>
            <a:pPr>
              <a:lnSpc>
                <a:spcPct val="120000"/>
              </a:lnSpc>
            </a:pPr>
            <a:r>
              <a:rPr lang="en-US" dirty="0"/>
              <a:t>Test I2C devices: </a:t>
            </a:r>
            <a:r>
              <a:rPr lang="en-US" i="1" dirty="0" err="1"/>
              <a:t>sudo</a:t>
            </a:r>
            <a:r>
              <a:rPr lang="en-US" i="1" dirty="0"/>
              <a:t> i2cdetect -y 1</a:t>
            </a:r>
          </a:p>
          <a:p>
            <a:endParaRPr lang="en-US" dirty="0"/>
          </a:p>
        </p:txBody>
      </p:sp>
    </p:spTree>
    <p:extLst>
      <p:ext uri="{BB962C8B-B14F-4D97-AF65-F5344CB8AC3E}">
        <p14:creationId xmlns:p14="http://schemas.microsoft.com/office/powerpoint/2010/main" val="84132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CD54-73C5-A248-97FC-2D92D5306013}"/>
              </a:ext>
            </a:extLst>
          </p:cNvPr>
          <p:cNvSpPr>
            <a:spLocks noGrp="1"/>
          </p:cNvSpPr>
          <p:nvPr>
            <p:ph type="title"/>
          </p:nvPr>
        </p:nvSpPr>
        <p:spPr/>
        <p:txBody>
          <a:bodyPr/>
          <a:lstStyle/>
          <a:p>
            <a:r>
              <a:rPr lang="en-US" dirty="0"/>
              <a:t>Bus Architecture</a:t>
            </a:r>
          </a:p>
        </p:txBody>
      </p:sp>
      <p:pic>
        <p:nvPicPr>
          <p:cNvPr id="5" name="Picture 4">
            <a:extLst>
              <a:ext uri="{FF2B5EF4-FFF2-40B4-BE49-F238E27FC236}">
                <a16:creationId xmlns:a16="http://schemas.microsoft.com/office/drawing/2014/main" id="{701A9D38-E07D-6E41-81EE-DD334182027D}"/>
              </a:ext>
            </a:extLst>
          </p:cNvPr>
          <p:cNvPicPr>
            <a:picLocks noChangeAspect="1"/>
          </p:cNvPicPr>
          <p:nvPr/>
        </p:nvPicPr>
        <p:blipFill>
          <a:blip r:embed="rId2"/>
          <a:stretch>
            <a:fillRect/>
          </a:stretch>
        </p:blipFill>
        <p:spPr>
          <a:xfrm>
            <a:off x="2667000" y="4081037"/>
            <a:ext cx="3824817" cy="2476500"/>
          </a:xfrm>
          <a:prstGeom prst="rect">
            <a:avLst/>
          </a:prstGeom>
        </p:spPr>
      </p:pic>
      <p:pic>
        <p:nvPicPr>
          <p:cNvPr id="7" name="Picture 6">
            <a:extLst>
              <a:ext uri="{FF2B5EF4-FFF2-40B4-BE49-F238E27FC236}">
                <a16:creationId xmlns:a16="http://schemas.microsoft.com/office/drawing/2014/main" id="{FEFD0A39-2D23-E24C-AC9B-48AF943C136C}"/>
              </a:ext>
            </a:extLst>
          </p:cNvPr>
          <p:cNvPicPr>
            <a:picLocks noChangeAspect="1"/>
          </p:cNvPicPr>
          <p:nvPr/>
        </p:nvPicPr>
        <p:blipFill>
          <a:blip r:embed="rId3"/>
          <a:stretch>
            <a:fillRect/>
          </a:stretch>
        </p:blipFill>
        <p:spPr>
          <a:xfrm>
            <a:off x="381000" y="1737112"/>
            <a:ext cx="3843959" cy="1943100"/>
          </a:xfrm>
          <a:prstGeom prst="rect">
            <a:avLst/>
          </a:prstGeom>
        </p:spPr>
      </p:pic>
      <p:pic>
        <p:nvPicPr>
          <p:cNvPr id="9" name="Picture 8">
            <a:extLst>
              <a:ext uri="{FF2B5EF4-FFF2-40B4-BE49-F238E27FC236}">
                <a16:creationId xmlns:a16="http://schemas.microsoft.com/office/drawing/2014/main" id="{827102DB-41E5-464D-81C7-05AFF07F4870}"/>
              </a:ext>
            </a:extLst>
          </p:cNvPr>
          <p:cNvPicPr>
            <a:picLocks noChangeAspect="1"/>
          </p:cNvPicPr>
          <p:nvPr/>
        </p:nvPicPr>
        <p:blipFill>
          <a:blip r:embed="rId4"/>
          <a:stretch>
            <a:fillRect/>
          </a:stretch>
        </p:blipFill>
        <p:spPr>
          <a:xfrm>
            <a:off x="5061689" y="1447800"/>
            <a:ext cx="3357671" cy="2451100"/>
          </a:xfrm>
          <a:prstGeom prst="rect">
            <a:avLst/>
          </a:prstGeom>
        </p:spPr>
      </p:pic>
    </p:spTree>
    <p:extLst>
      <p:ext uri="{BB962C8B-B14F-4D97-AF65-F5344CB8AC3E}">
        <p14:creationId xmlns:p14="http://schemas.microsoft.com/office/powerpoint/2010/main" val="2484530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How A Breadboard Works</a:t>
            </a:r>
            <a:endParaRPr lang="en-US" dirty="0"/>
          </a:p>
        </p:txBody>
      </p:sp>
      <p:sp>
        <p:nvSpPr>
          <p:cNvPr id="3" name="Content Placeholder 2"/>
          <p:cNvSpPr>
            <a:spLocks noGrp="1"/>
          </p:cNvSpPr>
          <p:nvPr>
            <p:ph idx="1"/>
          </p:nvPr>
        </p:nvSpPr>
        <p:spPr>
          <a:xfrm>
            <a:off x="457199" y="1484784"/>
            <a:ext cx="6170386" cy="4641379"/>
          </a:xfrm>
        </p:spPr>
        <p:txBody>
          <a:bodyPr>
            <a:normAutofit/>
          </a:bodyPr>
          <a:lstStyle/>
          <a:p>
            <a:pPr>
              <a:lnSpc>
                <a:spcPct val="120000"/>
              </a:lnSpc>
            </a:pPr>
            <a:r>
              <a:rPr lang="en-US" altLang="en-US" sz="2200" dirty="0"/>
              <a:t>Internal metal strips underlining the holes as jumper wires</a:t>
            </a:r>
          </a:p>
          <a:p>
            <a:pPr lvl="1">
              <a:lnSpc>
                <a:spcPct val="120000"/>
              </a:lnSpc>
            </a:pPr>
            <a:r>
              <a:rPr lang="en-US" altLang="en-US" sz="1900" dirty="0"/>
              <a:t>Connecting specific rows/columns of holes</a:t>
            </a:r>
          </a:p>
          <a:p>
            <a:pPr>
              <a:lnSpc>
                <a:spcPct val="120000"/>
              </a:lnSpc>
            </a:pPr>
            <a:r>
              <a:rPr lang="en-US" altLang="en-US" sz="2200" dirty="0"/>
              <a:t>Electric component leads and wires are inserted into the holes</a:t>
            </a:r>
          </a:p>
          <a:p>
            <a:pPr lvl="1">
              <a:lnSpc>
                <a:spcPct val="120000"/>
              </a:lnSpc>
            </a:pPr>
            <a:r>
              <a:rPr lang="en-US" altLang="en-US" sz="1900" dirty="0"/>
              <a:t>Wires connect electric component leads </a:t>
            </a:r>
          </a:p>
          <a:p>
            <a:pPr>
              <a:lnSpc>
                <a:spcPct val="120000"/>
              </a:lnSpc>
            </a:pPr>
            <a:r>
              <a:rPr lang="en-GB" altLang="en-US" sz="2200" dirty="0"/>
              <a:t>Building circuits with a breadboard: stick components and wires into the holes</a:t>
            </a:r>
            <a:endParaRPr lang="en-US" altLang="en-US" sz="2200" dirty="0"/>
          </a:p>
          <a:p>
            <a:endParaRPr lang="en-US" dirty="0"/>
          </a:p>
        </p:txBody>
      </p:sp>
      <p:grpSp>
        <p:nvGrpSpPr>
          <p:cNvPr id="4" name="Group 3"/>
          <p:cNvGrpSpPr/>
          <p:nvPr/>
        </p:nvGrpSpPr>
        <p:grpSpPr>
          <a:xfrm>
            <a:off x="6324600" y="1999908"/>
            <a:ext cx="2590800" cy="4128114"/>
            <a:chOff x="5915104" y="1825129"/>
            <a:chExt cx="3095580" cy="4572000"/>
          </a:xfrm>
        </p:grpSpPr>
        <p:pic>
          <p:nvPicPr>
            <p:cNvPr id="5" name="Picture 4" descr="Z:\2010_0416_My Pics from PLTW laptop\2010_1129_Breadboard_Mini\IMG_140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176894" y="2563339"/>
              <a:ext cx="4572000" cy="30955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730316" y="2204928"/>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30316" y="2347600"/>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0316" y="2474060"/>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30316" y="260700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30316" y="2749676"/>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30316" y="2876136"/>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20588" y="3018808"/>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20588" y="3161480"/>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20588" y="3287940"/>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20588" y="342088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20588" y="3563556"/>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20588" y="3690016"/>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20587" y="3786155"/>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20587" y="392882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20587" y="405528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20587" y="418823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20587" y="433090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20587" y="445736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10859" y="4600035"/>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10859" y="474270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10859" y="486916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710859" y="500211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10859" y="514478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10859" y="529952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01132" y="5442199"/>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701132" y="558487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1132" y="571133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1132" y="5844275"/>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01132" y="596749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01132" y="608422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80384" y="2227625"/>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80384" y="237029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680384" y="249675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80384" y="262970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80384" y="277237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80384" y="289883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670656" y="3041505"/>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70656" y="318417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670656" y="3310637"/>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70656" y="344358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670656" y="358625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70656" y="371271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70655" y="3808852"/>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670655" y="395152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670655" y="407798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670655" y="4210928"/>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70655" y="4353600"/>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70655" y="4480060"/>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60927" y="4622732"/>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60927" y="476540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60927" y="489186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660927" y="5024808"/>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660927" y="5167480"/>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660927" y="5292404"/>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51200" y="5435079"/>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651200" y="557775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651200" y="570421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651200" y="5837155"/>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651200" y="5960371"/>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651200" y="6077103"/>
              <a:ext cx="535021" cy="97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539661" y="2298958"/>
              <a:ext cx="0" cy="3738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692061" y="2298958"/>
              <a:ext cx="0" cy="37354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195293" y="2285984"/>
              <a:ext cx="0" cy="3789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28237" y="2282736"/>
              <a:ext cx="0" cy="3789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6" name="Picture 2" descr="mage result for Electric component lead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3953" y="4866484"/>
            <a:ext cx="2600979" cy="195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7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GPIO Pins</a:t>
            </a:r>
          </a:p>
        </p:txBody>
      </p:sp>
      <p:sp>
        <p:nvSpPr>
          <p:cNvPr id="3" name="Content Placeholder 2"/>
          <p:cNvSpPr>
            <a:spLocks noGrp="1"/>
          </p:cNvSpPr>
          <p:nvPr>
            <p:ph idx="1"/>
          </p:nvPr>
        </p:nvSpPr>
        <p:spPr>
          <a:xfrm>
            <a:off x="457200" y="1918446"/>
            <a:ext cx="8229600" cy="2470673"/>
          </a:xfrm>
        </p:spPr>
        <p:txBody>
          <a:bodyPr>
            <a:normAutofit fontScale="92500" lnSpcReduction="10000"/>
          </a:bodyPr>
          <a:lstStyle/>
          <a:p>
            <a:pPr>
              <a:lnSpc>
                <a:spcPct val="120000"/>
              </a:lnSpc>
            </a:pPr>
            <a:r>
              <a:rPr lang="en-US" dirty="0"/>
              <a:t>Physical interface between the Pi and the outside world</a:t>
            </a:r>
          </a:p>
          <a:p>
            <a:pPr>
              <a:lnSpc>
                <a:spcPct val="120000"/>
              </a:lnSpc>
            </a:pPr>
            <a:r>
              <a:rPr lang="en-US" dirty="0"/>
              <a:t>Can be viewed as switches </a:t>
            </a:r>
          </a:p>
          <a:p>
            <a:pPr lvl="1">
              <a:lnSpc>
                <a:spcPct val="120000"/>
              </a:lnSpc>
            </a:pPr>
            <a:r>
              <a:rPr lang="en-US" dirty="0"/>
              <a:t>That you can turn on or off (input) </a:t>
            </a:r>
          </a:p>
          <a:p>
            <a:pPr lvl="1">
              <a:lnSpc>
                <a:spcPct val="120000"/>
              </a:lnSpc>
            </a:pPr>
            <a:r>
              <a:rPr lang="en-US" dirty="0"/>
              <a:t>Or that the Pi can turn on or off (output)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42" y="4419600"/>
            <a:ext cx="8769858" cy="1829272"/>
          </a:xfrm>
          <a:prstGeom prst="rect">
            <a:avLst/>
          </a:prstGeom>
        </p:spPr>
      </p:pic>
    </p:spTree>
    <p:extLst>
      <p:ext uri="{BB962C8B-B14F-4D97-AF65-F5344CB8AC3E}">
        <p14:creationId xmlns:p14="http://schemas.microsoft.com/office/powerpoint/2010/main" val="27391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GPIO Pins</a:t>
            </a:r>
          </a:p>
        </p:txBody>
      </p:sp>
      <p:sp>
        <p:nvSpPr>
          <p:cNvPr id="3" name="Content Placeholder 2"/>
          <p:cNvSpPr>
            <a:spLocks noGrp="1"/>
          </p:cNvSpPr>
          <p:nvPr>
            <p:ph idx="1"/>
          </p:nvPr>
        </p:nvSpPr>
        <p:spPr>
          <a:xfrm>
            <a:off x="457200" y="1535719"/>
            <a:ext cx="8229600" cy="2162666"/>
          </a:xfrm>
        </p:spPr>
        <p:txBody>
          <a:bodyPr>
            <a:normAutofit/>
          </a:bodyPr>
          <a:lstStyle/>
          <a:p>
            <a:pPr>
              <a:lnSpc>
                <a:spcPct val="120000"/>
              </a:lnSpc>
            </a:pPr>
            <a:r>
              <a:rPr lang="en-US" dirty="0"/>
              <a:t>40 pins on the board</a:t>
            </a:r>
          </a:p>
          <a:p>
            <a:pPr lvl="1">
              <a:lnSpc>
                <a:spcPct val="120000"/>
              </a:lnSpc>
            </a:pPr>
            <a:r>
              <a:rPr lang="en-US" dirty="0"/>
              <a:t>26 GPIO pins</a:t>
            </a:r>
          </a:p>
          <a:p>
            <a:pPr lvl="1">
              <a:lnSpc>
                <a:spcPct val="120000"/>
              </a:lnSpc>
            </a:pPr>
            <a:r>
              <a:rPr lang="en-US" dirty="0"/>
              <a:t>Others are power or ground pins</a:t>
            </a:r>
          </a:p>
        </p:txBody>
      </p:sp>
      <p:pic>
        <p:nvPicPr>
          <p:cNvPr id="5" name="Picture 4"/>
          <p:cNvPicPr>
            <a:picLocks noChangeAspect="1"/>
          </p:cNvPicPr>
          <p:nvPr/>
        </p:nvPicPr>
        <p:blipFill>
          <a:blip r:embed="rId3"/>
          <a:stretch>
            <a:fillRect/>
          </a:stretch>
        </p:blipFill>
        <p:spPr>
          <a:xfrm>
            <a:off x="0" y="3429000"/>
            <a:ext cx="9144000" cy="2722446"/>
          </a:xfrm>
          <a:prstGeom prst="rect">
            <a:avLst/>
          </a:prstGeom>
        </p:spPr>
      </p:pic>
    </p:spTree>
    <p:extLst>
      <p:ext uri="{BB962C8B-B14F-4D97-AF65-F5344CB8AC3E}">
        <p14:creationId xmlns:p14="http://schemas.microsoft.com/office/powerpoint/2010/main" val="226741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GPIO Pins</a:t>
            </a:r>
          </a:p>
        </p:txBody>
      </p:sp>
      <p:sp>
        <p:nvSpPr>
          <p:cNvPr id="3" name="Content Placeholder 2"/>
          <p:cNvSpPr>
            <a:spLocks noGrp="1"/>
          </p:cNvSpPr>
          <p:nvPr>
            <p:ph idx="1"/>
          </p:nvPr>
        </p:nvSpPr>
        <p:spPr/>
        <p:txBody>
          <a:bodyPr/>
          <a:lstStyle/>
          <a:p>
            <a:r>
              <a:rPr lang="en-US" dirty="0"/>
              <a:t>The Raspberry Pi has a 40-pin header, many of which are general-purpose I/O pins</a:t>
            </a:r>
          </a:p>
          <a:p>
            <a:r>
              <a:rPr lang="en-US" dirty="0"/>
              <a:t>Include the library:</a:t>
            </a:r>
          </a:p>
          <a:p>
            <a:pPr marL="0" indent="0">
              <a:buNone/>
            </a:pPr>
            <a:r>
              <a:rPr lang="en-US" dirty="0">
                <a:latin typeface="Consolas" panose="020B0609020204030204" pitchFamily="49" charset="0"/>
                <a:cs typeface="Consolas" panose="020B0609020204030204" pitchFamily="49" charset="0"/>
              </a:rPr>
              <a:t>	import </a:t>
            </a:r>
            <a:r>
              <a:rPr lang="en-US" dirty="0" err="1">
                <a:latin typeface="Consolas" panose="020B0609020204030204" pitchFamily="49" charset="0"/>
                <a:cs typeface="Consolas" panose="020B0609020204030204" pitchFamily="49" charset="0"/>
              </a:rPr>
              <a:t>RPi.GPIO</a:t>
            </a:r>
            <a:r>
              <a:rPr lang="en-US" dirty="0">
                <a:latin typeface="Consolas" panose="020B0609020204030204" pitchFamily="49" charset="0"/>
                <a:cs typeface="Consolas" panose="020B0609020204030204" pitchFamily="49" charset="0"/>
              </a:rPr>
              <a:t> as GPIO</a:t>
            </a:r>
          </a:p>
          <a:p>
            <a:r>
              <a:rPr lang="en-US" dirty="0">
                <a:cs typeface="Consolas" panose="020B0609020204030204" pitchFamily="49" charset="0"/>
              </a:rPr>
              <a:t>Set up to use the pins:</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GPIO.setmode</a:t>
            </a:r>
            <a:r>
              <a:rPr lang="en-US" dirty="0">
                <a:latin typeface="Consolas" panose="020B0609020204030204" pitchFamily="49" charset="0"/>
                <a:cs typeface="Consolas" panose="020B0609020204030204" pitchFamily="49" charset="0"/>
              </a:rPr>
              <a:t>(GPIO.BOARD)</a:t>
            </a:r>
          </a:p>
          <a:p>
            <a:pPr marL="0" indent="0">
              <a:buNone/>
            </a:pPr>
            <a:r>
              <a:rPr lang="en-US" dirty="0">
                <a:latin typeface="Consolas" panose="020B0609020204030204" pitchFamily="49" charset="0"/>
                <a:cs typeface="Consolas" panose="020B0609020204030204" pitchFamily="49" charset="0"/>
              </a:rPr>
              <a:t>		or</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GPIO.setmode</a:t>
            </a:r>
            <a:r>
              <a:rPr lang="en-US" dirty="0">
                <a:latin typeface="Consolas" panose="020B0609020204030204" pitchFamily="49" charset="0"/>
                <a:cs typeface="Consolas" panose="020B0609020204030204" pitchFamily="49" charset="0"/>
              </a:rPr>
              <a:t>(GPIO.BCM)</a:t>
            </a:r>
          </a:p>
          <a:p>
            <a:pPr marL="0" indent="0">
              <a:buNone/>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9878164"/>
      </p:ext>
    </p:extLst>
  </p:cSld>
  <p:clrMapOvr>
    <a:masterClrMapping/>
  </p:clrMapOvr>
</p:sld>
</file>

<file path=ppt/theme/theme1.xml><?xml version="1.0" encoding="utf-8"?>
<a:theme xmlns:a="http://schemas.openxmlformats.org/drawingml/2006/main" name="Template_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27783</TotalTime>
  <Words>1148</Words>
  <Application>Microsoft Macintosh PowerPoint</Application>
  <PresentationFormat>On-screen Show (4:3)</PresentationFormat>
  <Paragraphs>160</Paragraphs>
  <Slides>27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Arial Bold</vt:lpstr>
      <vt:lpstr>Calibri</vt:lpstr>
      <vt:lpstr>Consolas</vt:lpstr>
      <vt:lpstr>Georgia</vt:lpstr>
      <vt:lpstr>Wingdings</vt:lpstr>
      <vt:lpstr>Wingdings 2</vt:lpstr>
      <vt:lpstr>Template_4</vt:lpstr>
      <vt:lpstr>Internet-of-Things (IoT)</vt:lpstr>
      <vt:lpstr>Raspberry Pi Input/Output (I/O)</vt:lpstr>
      <vt:lpstr>GPIO Pins</vt:lpstr>
      <vt:lpstr>GPIO Setup (if needed)</vt:lpstr>
      <vt:lpstr>Bus Architecture</vt:lpstr>
      <vt:lpstr>How A Breadboard Works</vt:lpstr>
      <vt:lpstr>GPIO Pins</vt:lpstr>
      <vt:lpstr>GPIO Pins</vt:lpstr>
      <vt:lpstr>Using the GPIO Pins</vt:lpstr>
      <vt:lpstr>Using the GPIO Pins</vt:lpstr>
      <vt:lpstr>Using the GPIO Pins</vt:lpstr>
      <vt:lpstr>Basic GPIO Input/Output</vt:lpstr>
      <vt:lpstr>Blocking vs. Non-Blocking</vt:lpstr>
      <vt:lpstr>Multi-Threading &amp; Callbacks</vt:lpstr>
      <vt:lpstr>Output</vt:lpstr>
      <vt:lpstr>Input</vt:lpstr>
      <vt:lpstr>LED</vt:lpstr>
      <vt:lpstr>Resistor</vt:lpstr>
      <vt:lpstr>Reading the Resistance</vt:lpstr>
      <vt:lpstr>Examples</vt:lpstr>
      <vt:lpstr>Resistor</vt:lpstr>
      <vt:lpstr>Jumper Wires</vt:lpstr>
      <vt:lpstr>Connect Everything: Testing</vt:lpstr>
      <vt:lpstr>Assignment 2: Task 1</vt:lpstr>
      <vt:lpstr>Code</vt:lpstr>
      <vt:lpstr>Assignment 2: Task 2</vt:lpstr>
      <vt:lpstr>Assignment 2: Task 3</vt:lpstr>
    </vt:vector>
  </TitlesOfParts>
  <Company>Notre Dame</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EastMac</dc:creator>
  <cp:lastModifiedBy>Christian Poellabauer</cp:lastModifiedBy>
  <cp:revision>552</cp:revision>
  <cp:lastPrinted>2017-04-02T21:34:12Z</cp:lastPrinted>
  <dcterms:created xsi:type="dcterms:W3CDTF">2011-06-14T19:03:06Z</dcterms:created>
  <dcterms:modified xsi:type="dcterms:W3CDTF">2018-06-03T17:26:29Z</dcterms:modified>
</cp:coreProperties>
</file>