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677" r:id="rId2"/>
    <p:sldId id="678" r:id="rId3"/>
    <p:sldId id="892" r:id="rId4"/>
    <p:sldId id="845" r:id="rId5"/>
    <p:sldId id="854" r:id="rId6"/>
    <p:sldId id="856" r:id="rId7"/>
    <p:sldId id="857" r:id="rId8"/>
    <p:sldId id="543" r:id="rId9"/>
    <p:sldId id="858" r:id="rId10"/>
    <p:sldId id="855" r:id="rId11"/>
    <p:sldId id="831" r:id="rId12"/>
    <p:sldId id="887" r:id="rId13"/>
    <p:sldId id="864" r:id="rId14"/>
    <p:sldId id="553" r:id="rId15"/>
    <p:sldId id="859" r:id="rId16"/>
    <p:sldId id="860" r:id="rId17"/>
    <p:sldId id="862" r:id="rId18"/>
    <p:sldId id="557" r:id="rId19"/>
    <p:sldId id="893" r:id="rId20"/>
    <p:sldId id="270" r:id="rId21"/>
    <p:sldId id="260" r:id="rId22"/>
    <p:sldId id="282" r:id="rId23"/>
    <p:sldId id="283" r:id="rId24"/>
    <p:sldId id="276" r:id="rId25"/>
    <p:sldId id="559" r:id="rId26"/>
    <p:sldId id="560" r:id="rId27"/>
    <p:sldId id="561" r:id="rId28"/>
    <p:sldId id="868" r:id="rId29"/>
    <p:sldId id="869" r:id="rId30"/>
    <p:sldId id="870" r:id="rId31"/>
    <p:sldId id="371" r:id="rId32"/>
    <p:sldId id="257" r:id="rId33"/>
    <p:sldId id="369" r:id="rId34"/>
    <p:sldId id="258" r:id="rId35"/>
    <p:sldId id="370" r:id="rId36"/>
    <p:sldId id="894" r:id="rId37"/>
    <p:sldId id="895" r:id="rId38"/>
    <p:sldId id="374" r:id="rId39"/>
    <p:sldId id="375" r:id="rId40"/>
    <p:sldId id="259" r:id="rId41"/>
    <p:sldId id="372" r:id="rId42"/>
    <p:sldId id="848" r:id="rId43"/>
    <p:sldId id="849" r:id="rId44"/>
    <p:sldId id="850" r:id="rId45"/>
    <p:sldId id="89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21E4A"/>
    <a:srgbClr val="348ACC"/>
    <a:srgbClr val="A3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0"/>
    <p:restoredTop sz="86650" autoAdjust="0"/>
  </p:normalViewPr>
  <p:slideViewPr>
    <p:cSldViewPr snapToObjects="1">
      <p:cViewPr varScale="1">
        <p:scale>
          <a:sx n="124" d="100"/>
          <a:sy n="124" d="100"/>
        </p:scale>
        <p:origin x="14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0012-5AD7-6D43-A89E-F5CDECF11593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77EC-A3DB-B94A-B677-DBB4EA0F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4CF5-BD37-494E-BB7F-25AE6BC5F1A6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D541-A772-E84E-B5D8-BC95337E8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40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8B25672-E4A8-4988-B54B-E21C446802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83ECA-D89C-45F8-AD4A-1811ADF08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665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80CB807E-23C8-498B-B403-BCE5349583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EDFB66D6-07D2-4956-887A-7B1A96BB94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67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657324FD-0FC9-45E2-9436-C6AF2AE4BB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8C877C17-7D11-465F-89FA-7868F1EA73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54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480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469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888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320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545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83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034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894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240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329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96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12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047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49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340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220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B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09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B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381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2B5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2B5C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2B5C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2B5C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002B5C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002B5C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A37B2F"/>
                </a:solidFill>
              </a:rPr>
              <a:t>Internet-of-Things (</a:t>
            </a:r>
            <a:r>
              <a:rPr lang="en-US" sz="5400" dirty="0" err="1">
                <a:solidFill>
                  <a:srgbClr val="A37B2F"/>
                </a:solidFill>
              </a:rPr>
              <a:t>IoT</a:t>
            </a:r>
            <a:r>
              <a:rPr lang="en-US" sz="5400" dirty="0">
                <a:solidFill>
                  <a:srgbClr val="A37B2F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Summer Engineering Program 2018</a:t>
            </a:r>
          </a:p>
          <a:p>
            <a:r>
              <a:rPr lang="en-US" dirty="0"/>
              <a:t>University of Notre Dame</a:t>
            </a:r>
          </a:p>
        </p:txBody>
      </p:sp>
    </p:spTree>
    <p:extLst>
      <p:ext uri="{BB962C8B-B14F-4D97-AF65-F5344CB8AC3E}">
        <p14:creationId xmlns:p14="http://schemas.microsoft.com/office/powerpoint/2010/main" val="350535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0F9A-AE80-A149-B5A9-EF1CC1D8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HCI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F7BF-BC7E-2446-8B25-A28D8EB6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/>
              <a:t>It can affect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Effectiveness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Productivity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Morale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Safety</a:t>
            </a:r>
          </a:p>
          <a:p>
            <a:pPr lvl="1">
              <a:lnSpc>
                <a:spcPct val="80000"/>
              </a:lnSpc>
              <a:defRPr/>
            </a:pPr>
            <a:endParaRPr lang="en-US" sz="20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Bad interfaces: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Confusing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Cumbersome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Time-consuming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Uninformative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Lead to errors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…</a:t>
            </a:r>
          </a:p>
        </p:txBody>
      </p:sp>
      <p:pic>
        <p:nvPicPr>
          <p:cNvPr id="4" name="Picture 4" descr="image001">
            <a:extLst>
              <a:ext uri="{FF2B5EF4-FFF2-40B4-BE49-F238E27FC236}">
                <a16:creationId xmlns:a16="http://schemas.microsoft.com/office/drawing/2014/main" id="{6C84BA75-E7DC-9C49-B3A9-DACC4EB6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2713" y="1804639"/>
            <a:ext cx="2945965" cy="2209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5" descr="BlueScreenOfDeath">
            <a:extLst>
              <a:ext uri="{FF2B5EF4-FFF2-40B4-BE49-F238E27FC236}">
                <a16:creationId xmlns:a16="http://schemas.microsoft.com/office/drawing/2014/main" id="{C9B7CD1D-1FD2-864C-B488-41C842C0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14" y="4090639"/>
            <a:ext cx="295921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23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74A0-0207-3449-9033-325DDF97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57F1-63EB-7545-8DC0-4176A6097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Keyboard/mouse/screen/speakers</a:t>
            </a:r>
          </a:p>
          <a:p>
            <a:r>
              <a:rPr lang="en-US" dirty="0"/>
              <a:t>Pen input</a:t>
            </a:r>
          </a:p>
          <a:p>
            <a:r>
              <a:rPr lang="en-US" dirty="0"/>
              <a:t>Touch</a:t>
            </a:r>
          </a:p>
          <a:p>
            <a:r>
              <a:rPr lang="en-US" dirty="0"/>
              <a:t>Speech/audio/sound</a:t>
            </a:r>
          </a:p>
          <a:p>
            <a:r>
              <a:rPr lang="en-US" dirty="0"/>
              <a:t>Gesture, eye movement</a:t>
            </a:r>
          </a:p>
          <a:p>
            <a:r>
              <a:rPr lang="en-US" dirty="0"/>
              <a:t>Tangible interfaces</a:t>
            </a:r>
          </a:p>
          <a:p>
            <a:r>
              <a:rPr lang="en-US" dirty="0"/>
              <a:t>Virtual/augmented reality (VR, AR)</a:t>
            </a:r>
          </a:p>
          <a:p>
            <a:r>
              <a:rPr lang="en-US" dirty="0"/>
              <a:t>Wearable computing</a:t>
            </a:r>
          </a:p>
          <a:p>
            <a:r>
              <a:rPr lang="en-US" b="1" dirty="0"/>
              <a:t>Multi-modal</a:t>
            </a:r>
            <a:r>
              <a:rPr lang="en-US" dirty="0"/>
              <a:t> interactive interfaces: more than just one input/output channel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5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0DA2-34DF-234F-B037-512B3C23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881C7-6E8B-2742-A48E-BDA0A70D9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dirty="0"/>
              <a:t>ase-of-Use?</a:t>
            </a:r>
          </a:p>
          <a:p>
            <a:r>
              <a:rPr lang="en-US" b="1" dirty="0"/>
              <a:t>F</a:t>
            </a:r>
            <a:r>
              <a:rPr lang="en-US" dirty="0"/>
              <a:t>lexibility?</a:t>
            </a:r>
          </a:p>
          <a:p>
            <a:r>
              <a:rPr lang="en-US" b="1" dirty="0"/>
              <a:t>A</a:t>
            </a:r>
            <a:r>
              <a:rPr lang="en-US" dirty="0"/>
              <a:t>ccuracy?</a:t>
            </a:r>
          </a:p>
          <a:p>
            <a:r>
              <a:rPr lang="en-US" b="1" dirty="0"/>
              <a:t>S</a:t>
            </a:r>
            <a:r>
              <a:rPr lang="en-US" dirty="0"/>
              <a:t>afety?</a:t>
            </a:r>
          </a:p>
          <a:p>
            <a:r>
              <a:rPr lang="en-US" b="1" dirty="0"/>
              <a:t>P</a:t>
            </a:r>
            <a:r>
              <a:rPr lang="en-US" dirty="0"/>
              <a:t>rivacy?</a:t>
            </a:r>
          </a:p>
        </p:txBody>
      </p:sp>
    </p:spTree>
    <p:extLst>
      <p:ext uri="{BB962C8B-B14F-4D97-AF65-F5344CB8AC3E}">
        <p14:creationId xmlns:p14="http://schemas.microsoft.com/office/powerpoint/2010/main" val="318832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0D74-EB53-5B4A-A5D1-4B50084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as Input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E1D1A15-C220-EB4B-B319-BC2CF6E6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328854"/>
            <a:ext cx="3200400" cy="3184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2ED65DD4-1178-064F-A0B6-3CDC0F9F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563831"/>
            <a:ext cx="21082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96971-7920-1240-9493-50279B490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590800"/>
            <a:ext cx="5054600" cy="28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8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Gesture/Motion as Input</a:t>
            </a: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500" y="3505200"/>
            <a:ext cx="3758593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C28BDB-8723-2247-8258-C751BDCF1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47800"/>
            <a:ext cx="4648200" cy="30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4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7CD1-E150-7743-A085-A8285F20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Movement as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60EF9-E489-CB4A-938D-5C0DC664A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7162800" cy="477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4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24FC-23A7-964D-A15D-E16516D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Haptic Interfaces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F1D21-7BAE-774D-84B5-A06DF9595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52600"/>
            <a:ext cx="6324600" cy="4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28A2-34AC-5C4A-AC36-49C818EB3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DA50F-3181-B046-B2CF-2D3C04340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414024"/>
            <a:ext cx="4800600" cy="2320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EC407-FB96-C541-85CA-559BF11E0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1447800"/>
            <a:ext cx="4699000" cy="2819400"/>
          </a:xfrm>
          <a:prstGeom prst="rect">
            <a:avLst/>
          </a:prstGeom>
        </p:spPr>
      </p:pic>
      <p:pic>
        <p:nvPicPr>
          <p:cNvPr id="7" name="Picture 3" descr="karmaTray">
            <a:extLst>
              <a:ext uri="{FF2B5EF4-FFF2-40B4-BE49-F238E27FC236}">
                <a16:creationId xmlns:a16="http://schemas.microsoft.com/office/drawing/2014/main" id="{F080B5DA-07C0-9744-8D5A-0160204A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567595"/>
            <a:ext cx="3897823" cy="25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040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Wearable Computing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Computation devices accompany you, rather than you seeking them out</a:t>
            </a:r>
          </a:p>
        </p:txBody>
      </p:sp>
      <p:pic>
        <p:nvPicPr>
          <p:cNvPr id="60422" name="Picture 4" descr="thad-hm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7432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ptambic_key_numbe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971800"/>
            <a:ext cx="4165600" cy="2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8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F819-3235-F94A-B4C7-89D4243B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Speech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A4B7-A004-0B45-98ED-DD812F0FE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dirty="0"/>
              <a:t>Human beings have a great and natural mastery of speech</a:t>
            </a:r>
          </a:p>
          <a:p>
            <a:pPr lvl="1"/>
            <a:r>
              <a:rPr lang="en-GB" altLang="de-DE" dirty="0"/>
              <a:t>makes it difficult to appreciate the complexities</a:t>
            </a:r>
          </a:p>
          <a:p>
            <a:pPr lvl="1"/>
            <a:r>
              <a:rPr lang="en-GB" altLang="de-DE" dirty="0"/>
              <a:t>but it’s an easy medium for communication</a:t>
            </a:r>
          </a:p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4BDD3-4D74-C94D-95F3-4C0ACAD4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25081"/>
            <a:ext cx="4724400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023098"/>
              </p:ext>
            </p:extLst>
          </p:nvPr>
        </p:nvGraphicFramePr>
        <p:xfrm>
          <a:off x="457200" y="1524000"/>
          <a:ext cx="8229599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Fundamentals of </a:t>
                      </a:r>
                      <a:r>
                        <a:rPr lang="en-US" dirty="0" err="1"/>
                        <a:t>IoT</a:t>
                      </a:r>
                      <a:r>
                        <a:rPr lang="en-US" dirty="0"/>
                        <a:t>, basic concepts,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 Python &amp; Raspberry Pi programming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Human-computer interfaces, sensing, actuation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Sensor programming, control loops, digital/analog I/O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Fundamentals of computer and wireless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Wi-Fi and Bluetooth networks, network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Sensor networks, mesh networks, routing, WPANs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ZigBee, WPANs, WBANs, routing, network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Processing, </a:t>
                      </a:r>
                      <a:r>
                        <a:rPr lang="en-US" dirty="0" err="1"/>
                        <a:t>IoT</a:t>
                      </a:r>
                      <a:r>
                        <a:rPr lang="en-US" dirty="0"/>
                        <a:t> cloud, analytics, visualization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IoT</a:t>
                      </a:r>
                      <a:r>
                        <a:rPr lang="en-US" dirty="0"/>
                        <a:t> cloud integration, sensor fusion, analytics, visualization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RFID, IoT ecosystem, security, privacy, ethics, case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63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301FBF-55DD-4093-A350-68BE3BF7BD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6983413" cy="4724400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Supplied with every Windows machine</a:t>
            </a:r>
          </a:p>
          <a:p>
            <a:pPr marL="457200" lvl="1" indent="-285750" eaLnBrk="1" fontAlgn="auto" hangingPunct="1">
              <a:spcAft>
                <a:spcPts val="0"/>
              </a:spcAft>
              <a:defRPr/>
            </a:pPr>
            <a:r>
              <a:rPr lang="en-US" sz="2400" dirty="0"/>
              <a:t>From ‘98 on</a:t>
            </a:r>
          </a:p>
          <a:p>
            <a:pPr marL="457200" lvl="1" indent="-285750" eaLnBrk="1" fontAlgn="auto" hangingPunct="1">
              <a:spcAft>
                <a:spcPts val="0"/>
              </a:spcAft>
              <a:defRPr/>
            </a:pPr>
            <a:r>
              <a:rPr lang="en-US" sz="2400" dirty="0"/>
              <a:t>Almost no one used it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What was the problem?</a:t>
            </a:r>
          </a:p>
          <a:p>
            <a:pPr marL="457200" lvl="1" indent="-285750" eaLnBrk="1" fontAlgn="auto" hangingPunct="1">
              <a:spcAft>
                <a:spcPts val="0"/>
              </a:spcAft>
              <a:defRPr/>
            </a:pPr>
            <a:r>
              <a:rPr lang="en-US" sz="2400" dirty="0"/>
              <a:t>Need to “train” users to use early virtual assistants (VAs)</a:t>
            </a:r>
          </a:p>
          <a:p>
            <a:pPr marL="457200" lvl="1" indent="-285750" eaLnBrk="1" fontAlgn="auto" hangingPunct="1">
              <a:spcAft>
                <a:spcPts val="0"/>
              </a:spcAft>
              <a:defRPr/>
            </a:pPr>
            <a:r>
              <a:rPr lang="en-US" sz="2400" dirty="0"/>
              <a:t>Microphone expense </a:t>
            </a:r>
            <a:r>
              <a:rPr lang="en-US" dirty="0"/>
              <a:t>d</a:t>
            </a:r>
            <a:r>
              <a:rPr lang="en-US" sz="2400" dirty="0"/>
              <a:t>etermines </a:t>
            </a:r>
            <a:r>
              <a:rPr lang="en-US" dirty="0"/>
              <a:t>q</a:t>
            </a:r>
            <a:r>
              <a:rPr lang="en-US" sz="2400" dirty="0"/>
              <a:t>uality </a:t>
            </a:r>
          </a:p>
          <a:p>
            <a:pPr marL="457200" lvl="1" indent="-285750" eaLnBrk="1" fontAlgn="auto" hangingPunct="1">
              <a:spcAft>
                <a:spcPts val="0"/>
              </a:spcAft>
              <a:defRPr/>
            </a:pPr>
            <a:r>
              <a:rPr lang="en-US" sz="2400" dirty="0"/>
              <a:t>No app buy-in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21507" name="Title 2">
            <a:extLst>
              <a:ext uri="{FF2B5EF4-FFF2-40B4-BE49-F238E27FC236}">
                <a16:creationId xmlns:a16="http://schemas.microsoft.com/office/drawing/2014/main" id="{13DF3C1F-E8CF-4648-90BD-C0BEC276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unga" panose="020B0502040204020203" pitchFamily="34" charset="0"/>
              </a:rPr>
              <a:t>Windows Speech Recognition</a:t>
            </a:r>
          </a:p>
        </p:txBody>
      </p:sp>
      <p:pic>
        <p:nvPicPr>
          <p:cNvPr id="21509" name="Picture 2" descr="Image result for Windows Speech Recognition">
            <a:extLst>
              <a:ext uri="{FF2B5EF4-FFF2-40B4-BE49-F238E27FC236}">
                <a16:creationId xmlns:a16="http://schemas.microsoft.com/office/drawing/2014/main" id="{D9582862-64A4-4684-9AA4-8A4D21BE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5318125"/>
            <a:ext cx="2943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0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C2FE5-EA2B-4669-95B8-9CDAC5898D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6983413" cy="4724400"/>
          </a:xfrm>
        </p:spPr>
        <p:txBody>
          <a:bodyPr/>
          <a:lstStyle/>
          <a:p>
            <a:pPr marL="0" indent="0">
              <a:buClr>
                <a:schemeClr val="accent5"/>
              </a:buClr>
              <a:buNone/>
              <a:defRPr/>
            </a:pPr>
            <a:r>
              <a:rPr lang="en-US" sz="2400" dirty="0"/>
              <a:t>A Technical Success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Consistent microphone gives predictable quality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Inclusion on every iPhone made it mainstream</a:t>
            </a:r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273AD4E1-CC10-4D49-B2E8-AA78DA69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unga" panose="020B0502040204020203" pitchFamily="34" charset="0"/>
              </a:rPr>
              <a:t>And Then There Was Siri</a:t>
            </a:r>
          </a:p>
        </p:txBody>
      </p:sp>
      <p:pic>
        <p:nvPicPr>
          <p:cNvPr id="22533" name="Picture 9" descr="https://gigaom.com/wp-content/uploads/sites/1/2014/01/siri-what-can-i-help-you-with.png">
            <a:extLst>
              <a:ext uri="{FF2B5EF4-FFF2-40B4-BE49-F238E27FC236}">
                <a16:creationId xmlns:a16="http://schemas.microsoft.com/office/drawing/2014/main" id="{F8CD6ABF-9408-4157-B4C6-EA91691F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2838450"/>
            <a:ext cx="55149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3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>
            <a:extLst>
              <a:ext uri="{FF2B5EF4-FFF2-40B4-BE49-F238E27FC236}">
                <a16:creationId xmlns:a16="http://schemas.microsoft.com/office/drawing/2014/main" id="{0E57A3D1-D37A-43F3-BFA8-683BB815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unga" panose="020B0502040204020203" pitchFamily="34" charset="0"/>
              </a:rPr>
              <a:t>And Then There Was Siri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0CAE75-6B91-BA49-94A0-0F020242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r>
              <a:rPr lang="en-US" dirty="0"/>
              <a:t>Misunderstandings</a:t>
            </a:r>
          </a:p>
          <a:p>
            <a:r>
              <a:rPr lang="en-US" dirty="0"/>
              <a:t>Limited skills</a:t>
            </a:r>
          </a:p>
          <a:p>
            <a:r>
              <a:rPr lang="en-US" dirty="0"/>
              <a:t>What Apple wants isn’t always what users want</a:t>
            </a:r>
          </a:p>
          <a:p>
            <a:r>
              <a:rPr lang="en-US" dirty="0"/>
              <a:t>No 3</a:t>
            </a:r>
            <a:r>
              <a:rPr lang="en-US" baseline="30000" dirty="0"/>
              <a:t>rd</a:t>
            </a:r>
            <a:r>
              <a:rPr lang="en-US" dirty="0"/>
              <a:t> parties; limited innovation and evolution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C99CD7-940C-564D-8B6A-58697672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401446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52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FC9A-E973-42D1-8C70-9DE08E2FC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6983413" cy="47244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400" dirty="0"/>
              <a:t>What these look like now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Specialized hardware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Domestic setting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Initially aimed at home automation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Mostly used for home entertainment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All open to 3</a:t>
            </a:r>
            <a:r>
              <a:rPr lang="en-US" sz="2000" baseline="30000" dirty="0"/>
              <a:t>rd</a:t>
            </a:r>
            <a:r>
              <a:rPr lang="en-US" sz="2000" dirty="0"/>
              <a:t> parties</a:t>
            </a:r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BB89BC40-F20A-401B-8B7A-32FEBDE8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unga" panose="020B0502040204020203" pitchFamily="34" charset="0"/>
              </a:rPr>
              <a:t>Current Incarnations</a:t>
            </a:r>
          </a:p>
        </p:txBody>
      </p:sp>
      <p:pic>
        <p:nvPicPr>
          <p:cNvPr id="24581" name="Picture 6" descr="Image result for Amazon Echo Dot Tap">
            <a:extLst>
              <a:ext uri="{FF2B5EF4-FFF2-40B4-BE49-F238E27FC236}">
                <a16:creationId xmlns:a16="http://schemas.microsoft.com/office/drawing/2014/main" id="{D6E20B1C-3F7B-4829-AC71-12B666D5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516" y="1514785"/>
            <a:ext cx="35052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Google Assistant">
            <a:extLst>
              <a:ext uri="{FF2B5EF4-FFF2-40B4-BE49-F238E27FC236}">
                <a16:creationId xmlns:a16="http://schemas.microsoft.com/office/drawing/2014/main" id="{643CFCD6-87A5-4745-BF9C-8413ECD0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871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2" descr="Image result for microsoft cortana device">
            <a:extLst>
              <a:ext uri="{FF2B5EF4-FFF2-40B4-BE49-F238E27FC236}">
                <a16:creationId xmlns:a16="http://schemas.microsoft.com/office/drawing/2014/main" id="{B9500E20-2D7B-423F-ADBD-CBF6F08FA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49276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4" descr="Image result for pixel phone">
            <a:extLst>
              <a:ext uri="{FF2B5EF4-FFF2-40B4-BE49-F238E27FC236}">
                <a16:creationId xmlns:a16="http://schemas.microsoft.com/office/drawing/2014/main" id="{FA1D40B5-D726-4A6B-838B-B73E5889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422" y="4382585"/>
            <a:ext cx="191928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6" descr="Image result for iwatch">
            <a:extLst>
              <a:ext uri="{FF2B5EF4-FFF2-40B4-BE49-F238E27FC236}">
                <a16:creationId xmlns:a16="http://schemas.microsoft.com/office/drawing/2014/main" id="{9AA6639E-1DCB-45C0-98F8-32523B6F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383" y="4051591"/>
            <a:ext cx="5889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8" descr="Image result for amazon alexa smartwatch">
            <a:extLst>
              <a:ext uri="{FF2B5EF4-FFF2-40B4-BE49-F238E27FC236}">
                <a16:creationId xmlns:a16="http://schemas.microsoft.com/office/drawing/2014/main" id="{8FEECDE0-9962-492A-BCEB-CF16EF96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813" y="433705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0" descr="Image result for apple siri">
            <a:extLst>
              <a:ext uri="{FF2B5EF4-FFF2-40B4-BE49-F238E27FC236}">
                <a16:creationId xmlns:a16="http://schemas.microsoft.com/office/drawing/2014/main" id="{98C78B2C-9ED3-4015-AD0C-A7D32EA6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975" y="5828797"/>
            <a:ext cx="2038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7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>
            <a:extLst>
              <a:ext uri="{FF2B5EF4-FFF2-40B4-BE49-F238E27FC236}">
                <a16:creationId xmlns:a16="http://schemas.microsoft.com/office/drawing/2014/main" id="{3E11F8A6-EC45-47DC-A759-3A6B7EAF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unga" panose="020B0502040204020203" pitchFamily="34" charset="0"/>
              </a:rPr>
              <a:t>Voice “Explodes” into Mainstream</a:t>
            </a:r>
          </a:p>
        </p:txBody>
      </p:sp>
      <p:sp>
        <p:nvSpPr>
          <p:cNvPr id="26629" name="AutoShape 2" descr="Image result for Windows Speech Recognition">
            <a:extLst>
              <a:ext uri="{FF2B5EF4-FFF2-40B4-BE49-F238E27FC236}">
                <a16:creationId xmlns:a16="http://schemas.microsoft.com/office/drawing/2014/main" id="{1FFBECA4-3BB5-4E7D-97F5-26404E8FF8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113" y="-1104900"/>
            <a:ext cx="46863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30" name="Picture 6" descr="Related image">
            <a:extLst>
              <a:ext uri="{FF2B5EF4-FFF2-40B4-BE49-F238E27FC236}">
                <a16:creationId xmlns:a16="http://schemas.microsoft.com/office/drawing/2014/main" id="{960A022B-A895-47A8-92BE-63AB463D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3238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Related image">
            <a:extLst>
              <a:ext uri="{FF2B5EF4-FFF2-40B4-BE49-F238E27FC236}">
                <a16:creationId xmlns:a16="http://schemas.microsoft.com/office/drawing/2014/main" id="{5AA5F2E8-F72C-4A26-BB8A-880961D1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519238"/>
            <a:ext cx="44037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2" name="Group 6">
            <a:extLst>
              <a:ext uri="{FF2B5EF4-FFF2-40B4-BE49-F238E27FC236}">
                <a16:creationId xmlns:a16="http://schemas.microsoft.com/office/drawing/2014/main" id="{14101BE3-214F-41A0-901E-EC8C5E048456}"/>
              </a:ext>
            </a:extLst>
          </p:cNvPr>
          <p:cNvGrpSpPr>
            <a:grpSpLocks/>
          </p:cNvGrpSpPr>
          <p:nvPr/>
        </p:nvGrpSpPr>
        <p:grpSpPr bwMode="auto">
          <a:xfrm>
            <a:off x="4638238" y="1519238"/>
            <a:ext cx="3460750" cy="2298700"/>
            <a:chOff x="3048000" y="1129394"/>
            <a:chExt cx="4341304" cy="2885092"/>
          </a:xfrm>
        </p:grpSpPr>
        <p:pic>
          <p:nvPicPr>
            <p:cNvPr id="26635" name="Picture 12" descr="Image result for Google Assistant">
              <a:extLst>
                <a:ext uri="{FF2B5EF4-FFF2-40B4-BE49-F238E27FC236}">
                  <a16:creationId xmlns:a16="http://schemas.microsoft.com/office/drawing/2014/main" id="{40CBC820-E3F7-4741-B8F6-F03509271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590800"/>
              <a:ext cx="4341304" cy="142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14" descr="Image result for Google Assistant">
              <a:extLst>
                <a:ext uri="{FF2B5EF4-FFF2-40B4-BE49-F238E27FC236}">
                  <a16:creationId xmlns:a16="http://schemas.microsoft.com/office/drawing/2014/main" id="{5BD67546-BC58-4F71-945A-3B7E03366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119" y="1129394"/>
              <a:ext cx="1997552" cy="19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3" name="Picture 16" descr="Image result for IBM Watson">
            <a:extLst>
              <a:ext uri="{FF2B5EF4-FFF2-40B4-BE49-F238E27FC236}">
                <a16:creationId xmlns:a16="http://schemas.microsoft.com/office/drawing/2014/main" id="{D85B8EB4-B653-4DDC-BF1E-5F6FC8A3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378200"/>
            <a:ext cx="5372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8" descr="Image result for apple logo">
            <a:extLst>
              <a:ext uri="{FF2B5EF4-FFF2-40B4-BE49-F238E27FC236}">
                <a16:creationId xmlns:a16="http://schemas.microsoft.com/office/drawing/2014/main" id="{B475DECA-19B0-42C5-90E6-B1F7ED79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516" y="4910931"/>
            <a:ext cx="125412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954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Seven Design Principles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32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45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50292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Wingdings" charset="2"/>
              <a:buAutoNum type="arabicPeriod"/>
            </a:pPr>
            <a:r>
              <a:rPr lang="en-US" b="1" dirty="0"/>
              <a:t>Equitable use</a:t>
            </a:r>
            <a:r>
              <a:rPr lang="en-US" sz="2400" b="1" dirty="0"/>
              <a:t> </a:t>
            </a:r>
          </a:p>
          <a:p>
            <a:pPr lvl="1" eaLnBrk="1" hangingPunct="1"/>
            <a:r>
              <a:rPr lang="en-US" dirty="0"/>
              <a:t>s</a:t>
            </a:r>
            <a:r>
              <a:rPr lang="en-US" sz="2400" dirty="0"/>
              <a:t>ame means for all users, </a:t>
            </a:r>
            <a:r>
              <a:rPr lang="en-US" dirty="0"/>
              <a:t>do not segregate/stigmatize users, make design appealing</a:t>
            </a:r>
          </a:p>
          <a:p>
            <a:pPr lvl="1" eaLnBrk="1" hangingPunct="1"/>
            <a:endParaRPr lang="en-US" sz="2200" dirty="0"/>
          </a:p>
          <a:p>
            <a:pPr eaLnBrk="1" hangingPunct="1">
              <a:buFont typeface="Wingdings" charset="2"/>
              <a:buNone/>
            </a:pPr>
            <a:r>
              <a:rPr lang="en-US" b="1" dirty="0"/>
              <a:t>2.  Flexibility in use</a:t>
            </a:r>
            <a:r>
              <a:rPr lang="en-US" sz="2400" b="1" dirty="0"/>
              <a:t> </a:t>
            </a:r>
          </a:p>
          <a:p>
            <a:pPr lvl="1" eaLnBrk="1" hangingPunct="1"/>
            <a:r>
              <a:rPr lang="en-US" dirty="0"/>
              <a:t>provide choice of methods  &amp; adapt to user’s pace</a:t>
            </a:r>
          </a:p>
          <a:p>
            <a:pPr lvl="1" eaLnBrk="1" hangingPunct="1"/>
            <a:endParaRPr lang="en-US" sz="2200" dirty="0"/>
          </a:p>
          <a:p>
            <a:pPr eaLnBrk="1" hangingPunct="1">
              <a:buFont typeface="Wingdings" charset="2"/>
              <a:buNone/>
            </a:pPr>
            <a:r>
              <a:rPr lang="en-US" b="1" dirty="0"/>
              <a:t>3.  Simplicity and intuitiveness of use</a:t>
            </a:r>
            <a:endParaRPr lang="en-US" sz="2400" b="1" dirty="0"/>
          </a:p>
          <a:p>
            <a:pPr lvl="1" eaLnBrk="1" hangingPunct="1"/>
            <a:r>
              <a:rPr lang="en-US" sz="2400" dirty="0"/>
              <a:t>support user’s expectations</a:t>
            </a:r>
          </a:p>
          <a:p>
            <a:pPr lvl="1" eaLnBrk="1" hangingPunct="1"/>
            <a:r>
              <a:rPr lang="en-US" sz="2400" dirty="0"/>
              <a:t>accommodate different languages and literacy skills</a:t>
            </a:r>
          </a:p>
          <a:p>
            <a:pPr lvl="1" eaLnBrk="1" hangingPunct="1"/>
            <a:r>
              <a:rPr lang="en-US" sz="2400" dirty="0"/>
              <a:t>provide prompting and feedback</a:t>
            </a:r>
          </a:p>
        </p:txBody>
      </p:sp>
    </p:spTree>
    <p:extLst>
      <p:ext uri="{BB962C8B-B14F-4D97-AF65-F5344CB8AC3E}">
        <p14:creationId xmlns:p14="http://schemas.microsoft.com/office/powerpoint/2010/main" val="115652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Seven Design Principles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32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45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5029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b="1" dirty="0"/>
              <a:t>4.  Perceptible information</a:t>
            </a:r>
            <a:endParaRPr lang="en-US" sz="2400" b="1" dirty="0"/>
          </a:p>
          <a:p>
            <a:pPr lvl="1" eaLnBrk="1" hangingPunct="1"/>
            <a:r>
              <a:rPr lang="en-US" sz="2400" dirty="0"/>
              <a:t>redundancy of information: use different forms/modes</a:t>
            </a:r>
          </a:p>
          <a:p>
            <a:pPr lvl="1" eaLnBrk="1" hangingPunct="1"/>
            <a:r>
              <a:rPr lang="en-US" sz="2400" dirty="0"/>
              <a:t>emphasize essential information</a:t>
            </a:r>
          </a:p>
          <a:p>
            <a:pPr lvl="1" eaLnBrk="1" hangingPunct="1"/>
            <a:endParaRPr lang="en-US" sz="2400" dirty="0"/>
          </a:p>
          <a:p>
            <a:pPr eaLnBrk="1" hangingPunct="1">
              <a:buFont typeface="Wingdings" charset="2"/>
              <a:buNone/>
            </a:pPr>
            <a:r>
              <a:rPr lang="en-US" b="1" dirty="0"/>
              <a:t>5.  Tolerance for error</a:t>
            </a:r>
            <a:endParaRPr lang="en-US" sz="2400" b="1" dirty="0"/>
          </a:p>
          <a:p>
            <a:pPr lvl="1" eaLnBrk="1" hangingPunct="1"/>
            <a:r>
              <a:rPr lang="en-US" sz="2200" dirty="0"/>
              <a:t>minimize impact caused by mistakes</a:t>
            </a:r>
          </a:p>
          <a:p>
            <a:pPr lvl="1" eaLnBrk="1" hangingPunct="1"/>
            <a:r>
              <a:rPr lang="en-US" sz="2200" dirty="0"/>
              <a:t>remove potentially dangerous situations</a:t>
            </a:r>
          </a:p>
          <a:p>
            <a:pPr lvl="1" eaLnBrk="1" hangingPunct="1"/>
            <a:r>
              <a:rPr lang="en-US" sz="2200" dirty="0"/>
              <a:t>hazards should be shielded by warnings</a:t>
            </a:r>
          </a:p>
        </p:txBody>
      </p:sp>
    </p:spTree>
    <p:extLst>
      <p:ext uri="{BB962C8B-B14F-4D97-AF65-F5344CB8AC3E}">
        <p14:creationId xmlns:p14="http://schemas.microsoft.com/office/powerpoint/2010/main" val="3716592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Seven Design Principles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32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45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5029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b="1" dirty="0"/>
              <a:t>6. Low physical effort</a:t>
            </a:r>
            <a:endParaRPr lang="en-US" sz="2400" b="1" dirty="0"/>
          </a:p>
          <a:p>
            <a:pPr lvl="1" eaLnBrk="1" hangingPunct="1"/>
            <a:r>
              <a:rPr lang="en-US" sz="2200" dirty="0"/>
              <a:t>comfort; minimize fatigue and effort</a:t>
            </a:r>
          </a:p>
          <a:p>
            <a:pPr lvl="1" eaLnBrk="1" hangingPunct="1"/>
            <a:r>
              <a:rPr lang="en-US" sz="2200" dirty="0"/>
              <a:t>repetitive or sustained actions should be avoided</a:t>
            </a:r>
          </a:p>
          <a:p>
            <a:pPr lvl="1" eaLnBrk="1" hangingPunct="1"/>
            <a:endParaRPr lang="en-US" sz="2200" dirty="0"/>
          </a:p>
          <a:p>
            <a:pPr eaLnBrk="1" hangingPunct="1">
              <a:buFont typeface="Wingdings" charset="2"/>
              <a:buNone/>
            </a:pPr>
            <a:r>
              <a:rPr lang="en-US" b="1" dirty="0"/>
              <a:t>7.  Size and space for approach and use</a:t>
            </a:r>
            <a:endParaRPr lang="en-US" sz="2400" b="1" dirty="0"/>
          </a:p>
          <a:p>
            <a:pPr lvl="1" eaLnBrk="1" hangingPunct="1"/>
            <a:r>
              <a:rPr lang="en-US" sz="2200" dirty="0"/>
              <a:t>placement of system should be reachable by all users</a:t>
            </a:r>
          </a:p>
          <a:p>
            <a:pPr lvl="1" eaLnBrk="1" hangingPunct="1"/>
            <a:r>
              <a:rPr lang="en-US" sz="2200" dirty="0"/>
              <a:t>consider line of sight for standing and sitting user</a:t>
            </a:r>
          </a:p>
          <a:p>
            <a:pPr lvl="1" eaLnBrk="1" hangingPunct="1"/>
            <a:r>
              <a:rPr lang="en-US" sz="2200" dirty="0"/>
              <a:t>allow for variation in hand size</a:t>
            </a:r>
          </a:p>
          <a:p>
            <a:pPr lvl="1" eaLnBrk="1" hangingPunct="1"/>
            <a:r>
              <a:rPr lang="en-US" sz="2200" dirty="0"/>
              <a:t>provide room for assistive devices</a:t>
            </a:r>
          </a:p>
        </p:txBody>
      </p:sp>
    </p:spTree>
    <p:extLst>
      <p:ext uri="{BB962C8B-B14F-4D97-AF65-F5344CB8AC3E}">
        <p14:creationId xmlns:p14="http://schemas.microsoft.com/office/powerpoint/2010/main" val="1415976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0F19-A8FA-424A-966C-4DB466DC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14D61-B566-DD4B-9AB9-BCB38B618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law to ensure access to IT, including computers and web sites (1998 Amendment to Rehabilitation Act)</a:t>
            </a:r>
          </a:p>
          <a:p>
            <a:pPr lvl="1"/>
            <a:r>
              <a:rPr lang="en-US" dirty="0"/>
              <a:t>Vision (low vision, blind, color blind)</a:t>
            </a:r>
          </a:p>
          <a:p>
            <a:pPr lvl="1"/>
            <a:r>
              <a:rPr lang="en-US" dirty="0"/>
              <a:t>Hearing (deaf, limited hearing)</a:t>
            </a:r>
          </a:p>
          <a:p>
            <a:pPr lvl="1"/>
            <a:r>
              <a:rPr lang="en-US" dirty="0"/>
              <a:t>Mobility</a:t>
            </a:r>
          </a:p>
          <a:p>
            <a:pPr lvl="1"/>
            <a:r>
              <a:rPr lang="en-US" dirty="0"/>
              <a:t>Learning (dyslexia, attention deficit)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61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F5C6-AC62-E740-B010-88116DCF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C0783-02B9-0748-9BFF-C70CDD4A9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Keyboard and mouse alternatives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Color coding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Font size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Contrast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Text descriptors for web images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Magnification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Text-to-speech; speech recognition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Head-mounted optical mice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Eye gaze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9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4AF570-33AE-5946-8002-C7CA3CEF7AD0}"/>
              </a:ext>
            </a:extLst>
          </p:cNvPr>
          <p:cNvSpPr/>
          <p:nvPr/>
        </p:nvSpPr>
        <p:spPr>
          <a:xfrm>
            <a:off x="2286000" y="2209800"/>
            <a:ext cx="4724400" cy="2971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0EC43-52A4-DD49-A9FB-78A35028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</a:t>
            </a:r>
            <a:r>
              <a:rPr lang="en-US" dirty="0" err="1"/>
              <a:t>IoT</a:t>
            </a:r>
            <a:r>
              <a:rPr lang="en-US" dirty="0"/>
              <a:t> Device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A7C9E-8BA1-EE46-A572-DF9CE510A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819400"/>
            <a:ext cx="3619500" cy="203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C66D1-5C0C-A44A-8890-CAB4AEE86BBA}"/>
              </a:ext>
            </a:extLst>
          </p:cNvPr>
          <p:cNvSpPr txBox="1"/>
          <p:nvPr/>
        </p:nvSpPr>
        <p:spPr>
          <a:xfrm>
            <a:off x="3887667" y="2362200"/>
            <a:ext cx="152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IoT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EcoSystem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33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D8CC-738D-8F46-9C7D-8262060A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D582E-210C-1F4B-8B5F-CA4D2669E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Reduced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Motor skills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Perception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Vision, hearing, touch, mobility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Speed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Memory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Other needs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Technology experience is varied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Uninformed on how technology could help them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Practice skills (hand-eye, problem solving, etc.)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Touch screens, larger fonts, louder sounds, motions/gesture, speech, multiple modalities</a:t>
            </a:r>
          </a:p>
        </p:txBody>
      </p:sp>
    </p:spTree>
    <p:extLst>
      <p:ext uri="{BB962C8B-B14F-4D97-AF65-F5344CB8AC3E}">
        <p14:creationId xmlns:p14="http://schemas.microsoft.com/office/powerpoint/2010/main" val="2843291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Structure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14688" y="1912433"/>
            <a:ext cx="2743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TW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charset="0"/>
              </a:rPr>
              <a:t>System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300288" y="236963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957888" y="236963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90600" y="1864808"/>
            <a:ext cx="1227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TW" sz="2800" i="1">
                <a:latin typeface="Times New Roman" charset="0"/>
              </a:rPr>
              <a:t>explicit</a:t>
            </a:r>
            <a:endParaRPr lang="en-US" altLang="zh-TW" sz="2800">
              <a:latin typeface="Times New Roman" charset="0"/>
            </a:endParaRPr>
          </a:p>
          <a:p>
            <a:r>
              <a:rPr lang="en-US" altLang="zh-TW" sz="2800">
                <a:latin typeface="Times New Roman" charset="0"/>
              </a:rPr>
              <a:t>input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72288" y="1864808"/>
            <a:ext cx="12271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TW" sz="2800" i="1">
                <a:latin typeface="Times New Roman" charset="0"/>
              </a:rPr>
              <a:t>explicit</a:t>
            </a:r>
          </a:p>
          <a:p>
            <a:r>
              <a:rPr lang="en-US" altLang="zh-TW" sz="2800">
                <a:latin typeface="Times New Roman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0715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as </a:t>
            </a:r>
            <a:r>
              <a:rPr lang="en-US" b="1" dirty="0"/>
              <a:t>Implicit</a:t>
            </a:r>
            <a:r>
              <a:rPr lang="en-US" dirty="0"/>
              <a:t> Input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14688" y="1912433"/>
            <a:ext cx="2743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TW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charset="0"/>
              </a:rPr>
              <a:t>Context-Aware</a:t>
            </a:r>
          </a:p>
          <a:p>
            <a:pPr algn="ctr"/>
            <a:r>
              <a:rPr lang="en-US" altLang="zh-TW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charset="0"/>
              </a:rPr>
              <a:t>System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300288" y="236963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957888" y="236963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90600" y="1864808"/>
            <a:ext cx="1227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TW" sz="2800" i="1">
                <a:latin typeface="Times New Roman" charset="0"/>
              </a:rPr>
              <a:t>explicit</a:t>
            </a:r>
            <a:endParaRPr lang="en-US" altLang="zh-TW" sz="2800">
              <a:latin typeface="Times New Roman" charset="0"/>
            </a:endParaRPr>
          </a:p>
          <a:p>
            <a:r>
              <a:rPr lang="en-US" altLang="zh-TW" sz="2800">
                <a:latin typeface="Times New Roman" charset="0"/>
              </a:rPr>
              <a:t>input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72288" y="1864808"/>
            <a:ext cx="12271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TW" sz="2800" i="1">
                <a:latin typeface="Times New Roman" charset="0"/>
              </a:rPr>
              <a:t>explicit</a:t>
            </a:r>
          </a:p>
          <a:p>
            <a:r>
              <a:rPr lang="en-US" altLang="zh-TW" sz="2800">
                <a:latin typeface="Times New Roman" charset="0"/>
              </a:rPr>
              <a:t>output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905000" y="2979233"/>
            <a:ext cx="5181600" cy="3352800"/>
          </a:xfrm>
          <a:prstGeom prst="upArrowCallout">
            <a:avLst>
              <a:gd name="adj1" fmla="val 38636"/>
              <a:gd name="adj2" fmla="val 38636"/>
              <a:gd name="adj3" fmla="val 16667"/>
              <a:gd name="adj4" fmla="val 749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193675"/>
            <a:r>
              <a:rPr lang="en-US" altLang="zh-TW" sz="2400" b="1" dirty="0">
                <a:solidFill>
                  <a:srgbClr val="000000"/>
                </a:solidFill>
                <a:latin typeface="Times New Roman" charset="0"/>
              </a:rPr>
              <a:t>Context:</a:t>
            </a:r>
          </a:p>
          <a:p>
            <a:pPr marL="193675">
              <a:lnSpc>
                <a:spcPct val="90000"/>
              </a:lnSpc>
              <a:buFontTx/>
              <a:buChar char="•"/>
            </a:pPr>
            <a:r>
              <a:rPr lang="en-US" altLang="zh-TW" sz="2400" dirty="0">
                <a:solidFill>
                  <a:srgbClr val="000000"/>
                </a:solidFill>
                <a:latin typeface="Times New Roman" charset="0"/>
              </a:rPr>
              <a:t> state of the user</a:t>
            </a:r>
          </a:p>
          <a:p>
            <a:pPr marL="193675">
              <a:lnSpc>
                <a:spcPct val="90000"/>
              </a:lnSpc>
              <a:buFontTx/>
              <a:buChar char="•"/>
            </a:pPr>
            <a:r>
              <a:rPr lang="en-US" altLang="zh-TW" sz="2400" dirty="0">
                <a:solidFill>
                  <a:srgbClr val="000000"/>
                </a:solidFill>
                <a:latin typeface="Times New Roman" charset="0"/>
              </a:rPr>
              <a:t> state of the physical environment</a:t>
            </a:r>
          </a:p>
          <a:p>
            <a:pPr marL="193675">
              <a:lnSpc>
                <a:spcPct val="90000"/>
              </a:lnSpc>
              <a:buFontTx/>
              <a:buChar char="•"/>
            </a:pPr>
            <a:r>
              <a:rPr lang="en-US" altLang="zh-TW" sz="2400" dirty="0">
                <a:solidFill>
                  <a:srgbClr val="000000"/>
                </a:solidFill>
                <a:latin typeface="Times New Roman" charset="0"/>
              </a:rPr>
              <a:t> state of the computing system</a:t>
            </a:r>
          </a:p>
          <a:p>
            <a:pPr marL="193675">
              <a:lnSpc>
                <a:spcPct val="90000"/>
              </a:lnSpc>
              <a:buFontTx/>
              <a:buChar char="•"/>
            </a:pPr>
            <a:r>
              <a:rPr lang="en-US" altLang="zh-TW" sz="2400" dirty="0">
                <a:solidFill>
                  <a:srgbClr val="000000"/>
                </a:solidFill>
                <a:latin typeface="Times New Roman" charset="0"/>
              </a:rPr>
              <a:t> history of user-computer interaction</a:t>
            </a:r>
          </a:p>
          <a:p>
            <a:pPr marL="193675">
              <a:lnSpc>
                <a:spcPct val="90000"/>
              </a:lnSpc>
              <a:buFontTx/>
              <a:buChar char="•"/>
            </a:pPr>
            <a:r>
              <a:rPr lang="en-US" altLang="zh-TW" sz="2400" dirty="0">
                <a:solidFill>
                  <a:srgbClr val="000000"/>
                </a:solidFill>
                <a:latin typeface="Times New Roman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4388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Context?</a:t>
            </a:r>
          </a:p>
        </p:txBody>
      </p:sp>
      <p:pic>
        <p:nvPicPr>
          <p:cNvPr id="4" name="Picture 3" descr="Cellphone-Lane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03" y="1397879"/>
            <a:ext cx="7126703" cy="50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41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0502"/>
            <a:ext cx="84582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Identity (user, others, objects)</a:t>
            </a:r>
          </a:p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Location</a:t>
            </a:r>
          </a:p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Date/Time</a:t>
            </a:r>
          </a:p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Environment</a:t>
            </a:r>
          </a:p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Emotional state</a:t>
            </a:r>
          </a:p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Focus of attention</a:t>
            </a:r>
          </a:p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Orientation</a:t>
            </a:r>
          </a:p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User preferences</a:t>
            </a:r>
          </a:p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Calendar (events)</a:t>
            </a:r>
          </a:p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Browsing history</a:t>
            </a:r>
          </a:p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Behavioral </a:t>
            </a:r>
            <a:r>
              <a:rPr lang="en-US" dirty="0"/>
              <a:t>patterns</a:t>
            </a:r>
          </a:p>
          <a:p>
            <a:pPr>
              <a:lnSpc>
                <a:spcPct val="105000"/>
              </a:lnSpc>
            </a:pPr>
            <a:r>
              <a:rPr lang="en-US" dirty="0"/>
              <a:t>Relationships (phonebook, call history)</a:t>
            </a:r>
            <a:endParaRPr lang="en-US" altLang="ko-KR" dirty="0">
              <a:ea typeface="굴림" charset="-127"/>
              <a:cs typeface="굴림" charset="-127"/>
            </a:endParaRPr>
          </a:p>
          <a:p>
            <a:pPr>
              <a:lnSpc>
                <a:spcPct val="105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… the elements of the user’s environment that the computer knows about…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47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of Context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Trying to arrange lunch meeting</a:t>
            </a:r>
          </a:p>
          <a:p>
            <a:r>
              <a:rPr lang="en-US" dirty="0"/>
              <a:t>Going to a job interview</a:t>
            </a:r>
          </a:p>
          <a:p>
            <a:r>
              <a:rPr lang="en-US" dirty="0"/>
              <a:t>Going home after work and making evening plans</a:t>
            </a:r>
          </a:p>
          <a:p>
            <a:r>
              <a:rPr lang="en-US" dirty="0"/>
              <a:t>Shopping</a:t>
            </a:r>
          </a:p>
          <a:p>
            <a:r>
              <a:rPr lang="en-US" dirty="0"/>
              <a:t>Tourist</a:t>
            </a:r>
          </a:p>
          <a:p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79136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“Context is </a:t>
            </a:r>
            <a:r>
              <a:rPr lang="en-GB" altLang="ko-KR" b="1" dirty="0">
                <a:ea typeface="굴림" charset="0"/>
                <a:cs typeface="굴림" charset="0"/>
              </a:rPr>
              <a:t>any information that can be used to characterize the situation of an entity</a:t>
            </a:r>
            <a:r>
              <a:rPr lang="en-GB" altLang="ko-KR" dirty="0">
                <a:ea typeface="굴림" charset="0"/>
                <a:cs typeface="굴림" charset="0"/>
              </a:rPr>
              <a:t>. An entity is a person, place, or object that is considered </a:t>
            </a:r>
            <a:r>
              <a:rPr lang="en-GB" altLang="ko-KR" b="1" dirty="0">
                <a:ea typeface="굴림" charset="0"/>
                <a:cs typeface="굴림" charset="0"/>
              </a:rPr>
              <a:t>relevant</a:t>
            </a:r>
            <a:r>
              <a:rPr lang="en-GB" altLang="ko-KR" dirty="0">
                <a:ea typeface="굴림" charset="0"/>
                <a:cs typeface="굴림" charset="0"/>
              </a:rPr>
              <a:t> to the interaction between a user and an application, including the user and applications themselves”</a:t>
            </a:r>
            <a:r>
              <a:rPr lang="en-GB" altLang="ko-KR" i="1" dirty="0">
                <a:ea typeface="굴림" charset="0"/>
                <a:cs typeface="굴림" charset="0"/>
              </a:rPr>
              <a:t> </a:t>
            </a:r>
            <a:r>
              <a:rPr lang="en-GB" altLang="ko-KR" dirty="0">
                <a:ea typeface="굴림" charset="0"/>
                <a:cs typeface="굴림" charset="0"/>
              </a:rPr>
              <a:t>[</a:t>
            </a:r>
            <a:r>
              <a:rPr lang="en-GB" altLang="ko-KR" dirty="0" err="1">
                <a:ea typeface="굴림" charset="0"/>
                <a:cs typeface="굴림" charset="0"/>
              </a:rPr>
              <a:t>Dey</a:t>
            </a:r>
            <a:r>
              <a:rPr lang="en-GB" altLang="ko-KR" dirty="0">
                <a:ea typeface="굴림" charset="0"/>
                <a:cs typeface="굴림" charset="0"/>
              </a:rPr>
              <a:t> et al. 2001]</a:t>
            </a:r>
          </a:p>
          <a:p>
            <a:endParaRPr lang="en-GB" dirty="0">
              <a:ea typeface="굴림" charset="0"/>
              <a:cs typeface="굴림" charset="0"/>
            </a:endParaRPr>
          </a:p>
          <a:p>
            <a:r>
              <a:rPr lang="en-GB" dirty="0">
                <a:ea typeface="굴림" charset="0"/>
                <a:cs typeface="굴림" charset="0"/>
              </a:rPr>
              <a:t>Auxiliary: not essential</a:t>
            </a:r>
          </a:p>
          <a:p>
            <a:r>
              <a:rPr lang="en-GB" dirty="0">
                <a:ea typeface="굴림" charset="0"/>
                <a:cs typeface="굴림" charset="0"/>
              </a:rPr>
              <a:t>Relevant: can actually be used</a:t>
            </a:r>
          </a:p>
          <a:p>
            <a:pPr lvl="1"/>
            <a:r>
              <a:rPr lang="en-GB" dirty="0">
                <a:ea typeface="굴림" charset="0"/>
                <a:cs typeface="굴림" charset="0"/>
              </a:rPr>
              <a:t>Explicit input</a:t>
            </a:r>
          </a:p>
          <a:p>
            <a:pPr lvl="1"/>
            <a:r>
              <a:rPr lang="en-GB" dirty="0">
                <a:ea typeface="굴림" charset="0"/>
                <a:cs typeface="굴림" charset="0"/>
              </a:rPr>
              <a:t>Context input</a:t>
            </a:r>
          </a:p>
        </p:txBody>
      </p:sp>
      <p:pic>
        <p:nvPicPr>
          <p:cNvPr id="5" name="Picture 4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12" y="3821364"/>
            <a:ext cx="2857761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678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283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ko-KR" b="1" dirty="0">
                <a:ea typeface="굴림" charset="-127"/>
                <a:cs typeface="굴림" charset="-127"/>
              </a:rPr>
              <a:t>External (physical)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Context that can be measured by hardware sensors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Examples: location, light, sound, movement, touch, temperature, air pressure, etc.</a:t>
            </a:r>
          </a:p>
          <a:p>
            <a:pPr lvl="1"/>
            <a:endParaRPr lang="en-US" altLang="ko-KR" dirty="0">
              <a:ea typeface="굴림" charset="-127"/>
              <a:cs typeface="굴림" charset="-127"/>
            </a:endParaRPr>
          </a:p>
          <a:p>
            <a:r>
              <a:rPr lang="en-US" altLang="ko-KR" b="1" dirty="0">
                <a:ea typeface="굴림" charset="-127"/>
                <a:cs typeface="굴림" charset="-127"/>
              </a:rPr>
              <a:t>Internal (logical)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Mostly specified by the user or captured monitoring the user’s interaction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Examples: the user’s goal, tasks, work context, business processes, the user’s emotional state,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82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Context?</a:t>
            </a:r>
          </a:p>
        </p:txBody>
      </p:sp>
      <p:pic>
        <p:nvPicPr>
          <p:cNvPr id="4" name="Picture 3" descr="iStock-5022252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4" y="1486538"/>
            <a:ext cx="6933781" cy="4624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7036" y="1353210"/>
            <a:ext cx="2484434" cy="51838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2641" y="1353210"/>
            <a:ext cx="3775504" cy="5317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02473" y="1297423"/>
            <a:ext cx="4636034" cy="11869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2473" y="4940952"/>
            <a:ext cx="4636034" cy="13251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0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Context?</a:t>
            </a:r>
          </a:p>
        </p:txBody>
      </p:sp>
      <p:pic>
        <p:nvPicPr>
          <p:cNvPr id="4" name="Picture 3" descr="iStock-5022252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4" y="1486538"/>
            <a:ext cx="6933781" cy="46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0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98B2-8E65-8840-8C98-73FD0128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BDE7-0A7E-2A4A-8C51-D242A6C92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63794"/>
                </a:solidFill>
              </a:rPr>
              <a:t>Objects that are able to </a:t>
            </a:r>
            <a:r>
              <a:rPr lang="en-US" b="1" dirty="0">
                <a:solidFill>
                  <a:srgbClr val="163794"/>
                </a:solidFill>
              </a:rPr>
              <a:t>sense</a:t>
            </a:r>
            <a:r>
              <a:rPr lang="en-US" dirty="0">
                <a:solidFill>
                  <a:srgbClr val="163794"/>
                </a:solidFill>
              </a:rPr>
              <a:t> the environment, </a:t>
            </a:r>
            <a:r>
              <a:rPr lang="en-US" b="1" dirty="0">
                <a:solidFill>
                  <a:srgbClr val="163794"/>
                </a:solidFill>
              </a:rPr>
              <a:t>interpret</a:t>
            </a:r>
            <a:r>
              <a:rPr lang="en-US" dirty="0">
                <a:solidFill>
                  <a:srgbClr val="163794"/>
                </a:solidFill>
              </a:rPr>
              <a:t> the environment,  </a:t>
            </a:r>
            <a:r>
              <a:rPr lang="en-US" b="1" dirty="0">
                <a:solidFill>
                  <a:srgbClr val="163794"/>
                </a:solidFill>
              </a:rPr>
              <a:t>self-configure</a:t>
            </a:r>
            <a:r>
              <a:rPr lang="en-US" dirty="0">
                <a:solidFill>
                  <a:srgbClr val="163794"/>
                </a:solidFill>
              </a:rPr>
              <a:t>, </a:t>
            </a:r>
            <a:r>
              <a:rPr lang="en-US" b="1" dirty="0">
                <a:solidFill>
                  <a:srgbClr val="163794"/>
                </a:solidFill>
              </a:rPr>
              <a:t>interact</a:t>
            </a:r>
            <a:r>
              <a:rPr lang="en-US" dirty="0">
                <a:solidFill>
                  <a:srgbClr val="163794"/>
                </a:solidFill>
              </a:rPr>
              <a:t> with other objects and exchange information with people</a:t>
            </a:r>
          </a:p>
          <a:p>
            <a:endParaRPr lang="en-US" dirty="0"/>
          </a:p>
        </p:txBody>
      </p:sp>
      <p:pic>
        <p:nvPicPr>
          <p:cNvPr id="4" name="Picture 3" descr="f_apps.jpg">
            <a:extLst>
              <a:ext uri="{FF2B5EF4-FFF2-40B4-BE49-F238E27FC236}">
                <a16:creationId xmlns:a16="http://schemas.microsoft.com/office/drawing/2014/main" id="{09F32A26-2D53-5445-971B-B49368C4E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3694614"/>
            <a:ext cx="2921000" cy="21945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ACF08532-3DBC-AC46-9DAA-A3FE1919C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969197"/>
            <a:ext cx="160415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40" b="1" dirty="0">
                <a:solidFill>
                  <a:srgbClr val="163794"/>
                </a:solidFill>
              </a:rPr>
              <a:t>Smart Refrigerator</a:t>
            </a:r>
          </a:p>
        </p:txBody>
      </p:sp>
    </p:spTree>
    <p:extLst>
      <p:ext uri="{BB962C8B-B14F-4D97-AF65-F5344CB8AC3E}">
        <p14:creationId xmlns:p14="http://schemas.microsoft.com/office/powerpoint/2010/main" val="1756781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Everyday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Smartphone adjusts the screen to the orientation of the device</a:t>
            </a:r>
          </a:p>
          <a:p>
            <a:r>
              <a:rPr lang="en-US" sz="2800" dirty="0"/>
              <a:t>Apple Watch turns on display if arm lifted/rotated</a:t>
            </a:r>
          </a:p>
          <a:p>
            <a:r>
              <a:rPr lang="en-US" sz="2800" dirty="0"/>
              <a:t>Orientation is determined by using both a gyroscope and an accelerometer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96" y="4495640"/>
            <a:ext cx="2837658" cy="2027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19600"/>
            <a:ext cx="3733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Everyday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800" dirty="0"/>
              <a:t>Phone display adjusts the brightness of the display based on the surrounding area </a:t>
            </a:r>
          </a:p>
          <a:p>
            <a:pPr marL="342900" indent="-342900"/>
            <a:r>
              <a:rPr lang="en-US" sz="2600" dirty="0"/>
              <a:t>Uses a light sensor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7" y="3649595"/>
            <a:ext cx="3759200" cy="21590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57" y="3824695"/>
            <a:ext cx="444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Everyday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Device displays user’s location, shows route to a desired destination, find nearby stores, </a:t>
            </a:r>
            <a:r>
              <a:rPr lang="en-US" sz="2800" dirty="0" err="1"/>
              <a:t>geotag</a:t>
            </a:r>
            <a:r>
              <a:rPr lang="en-US" sz="2800" dirty="0"/>
              <a:t> images on social media,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Uses location sensor</a:t>
            </a: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97" y="3899997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Everyday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time is displayed on the phone</a:t>
            </a:r>
          </a:p>
          <a:p>
            <a:pPr marL="841248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Time zone change</a:t>
            </a:r>
          </a:p>
          <a:p>
            <a:pPr marL="841248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Daylight savings time</a:t>
            </a:r>
          </a:p>
          <a:p>
            <a:pPr>
              <a:buNone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41248" lvl="1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74" y="3579279"/>
            <a:ext cx="5493196" cy="23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Everyday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Device disables touch screen when the user speaks on the phone</a:t>
            </a:r>
          </a:p>
          <a:p>
            <a:r>
              <a:rPr lang="en-US" sz="2800" dirty="0"/>
              <a:t>Uses a proximity sensor (infrared signal travel time)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26" y="3533170"/>
            <a:ext cx="2058591" cy="27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0E0C-F226-FD46-9522-51E043D8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F337-DAE2-BE45-A28C-B67CC6041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self-awareness</a:t>
            </a:r>
            <a:endParaRPr lang="de-DE" dirty="0"/>
          </a:p>
          <a:p>
            <a:pPr lvl="1"/>
            <a:r>
              <a:rPr lang="de-DE" dirty="0" err="1"/>
              <a:t>Knowing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or</a:t>
            </a:r>
            <a:r>
              <a:rPr lang="de-DE" dirty="0"/>
              <a:t> not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hard</a:t>
            </a:r>
            <a:endParaRPr lang="de-DE" dirty="0"/>
          </a:p>
          <a:p>
            <a:r>
              <a:rPr lang="de-DE" dirty="0" err="1"/>
              <a:t>Complexity</a:t>
            </a:r>
            <a:endParaRPr lang="de-DE" dirty="0"/>
          </a:p>
          <a:p>
            <a:pPr lvl="1"/>
            <a:r>
              <a:rPr lang="de-DE" dirty="0"/>
              <a:t>More </a:t>
            </a:r>
            <a:r>
              <a:rPr lang="de-DE" dirty="0" err="1"/>
              <a:t>rules</a:t>
            </a:r>
            <a:r>
              <a:rPr lang="de-DE" dirty="0"/>
              <a:t> do not </a:t>
            </a:r>
            <a:r>
              <a:rPr lang="de-DE" dirty="0" err="1"/>
              <a:t>necessarily</a:t>
            </a:r>
            <a:r>
              <a:rPr lang="de-DE" dirty="0"/>
              <a:t> </a:t>
            </a:r>
            <a:r>
              <a:rPr lang="de-DE" dirty="0" err="1"/>
              <a:t>yield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endParaRPr lang="de-DE" dirty="0"/>
          </a:p>
          <a:p>
            <a:pPr lvl="1"/>
            <a:r>
              <a:rPr lang="de-DE" dirty="0"/>
              <a:t>But will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harder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maintain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understand</a:t>
            </a:r>
            <a:endParaRPr lang="de-DE" dirty="0"/>
          </a:p>
          <a:p>
            <a:r>
              <a:rPr lang="de-DE" dirty="0"/>
              <a:t>Human-in-</a:t>
            </a:r>
            <a:r>
              <a:rPr lang="de-DE" dirty="0" err="1"/>
              <a:t>the</a:t>
            </a:r>
            <a:r>
              <a:rPr lang="de-DE" dirty="0"/>
              <a:t>-loop vs. </a:t>
            </a:r>
            <a:r>
              <a:rPr lang="de-DE" dirty="0" err="1"/>
              <a:t>automation</a:t>
            </a:r>
            <a:endParaRPr lang="de-DE" dirty="0"/>
          </a:p>
          <a:p>
            <a:pPr lvl="1"/>
            <a:r>
              <a:rPr lang="de-DE" dirty="0"/>
              <a:t>Loss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vs.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human </a:t>
            </a:r>
            <a:r>
              <a:rPr lang="de-DE" dirty="0" err="1"/>
              <a:t>error</a:t>
            </a:r>
            <a:endParaRPr lang="de-DE" dirty="0"/>
          </a:p>
          <a:p>
            <a:r>
              <a:rPr lang="de-DE" dirty="0"/>
              <a:t>Development</a:t>
            </a:r>
          </a:p>
          <a:p>
            <a:pPr lvl="1"/>
            <a:r>
              <a:rPr lang="de-DE" dirty="0" err="1"/>
              <a:t>Sensing</a:t>
            </a:r>
            <a:r>
              <a:rPr lang="de-DE" dirty="0"/>
              <a:t>, </a:t>
            </a:r>
            <a:r>
              <a:rPr lang="de-DE" dirty="0" err="1"/>
              <a:t>aggregation</a:t>
            </a:r>
            <a:r>
              <a:rPr lang="de-DE" dirty="0"/>
              <a:t>, </a:t>
            </a:r>
            <a:r>
              <a:rPr lang="de-DE" dirty="0" err="1"/>
              <a:t>rules</a:t>
            </a:r>
            <a:r>
              <a:rPr lang="de-DE" dirty="0"/>
              <a:t>, etc.,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issues</a:t>
            </a:r>
            <a:endParaRPr lang="de-DE" dirty="0"/>
          </a:p>
          <a:p>
            <a:r>
              <a:rPr lang="de-DE" dirty="0"/>
              <a:t>Privacy</a:t>
            </a:r>
          </a:p>
          <a:p>
            <a:r>
              <a:rPr lang="de-DE" dirty="0"/>
              <a:t>User </a:t>
            </a:r>
            <a:r>
              <a:rPr lang="de-DE" dirty="0" err="1"/>
              <a:t>preferences</a:t>
            </a:r>
            <a:endParaRPr lang="de-DE" dirty="0"/>
          </a:p>
          <a:p>
            <a:r>
              <a:rPr lang="de-DE" dirty="0"/>
              <a:t>Information </a:t>
            </a:r>
            <a:r>
              <a:rPr lang="de-DE" dirty="0" err="1"/>
              <a:t>overload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81BD-69E5-4844-8B34-C710135C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Computing System: HCI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DAE55-7446-4940-BDA9-091A3C369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"</a:t>
            </a:r>
            <a:r>
              <a:rPr lang="en-US" sz="2000" b="1" i="1" dirty="0"/>
              <a:t>Human-computer interaction </a:t>
            </a:r>
            <a:r>
              <a:rPr lang="en-US" sz="2000" i="1" dirty="0"/>
              <a:t>is a discipline concerned with the design, evaluation and implementation of interactive computing systems for human use and with the study of major phenomena surrounding them."</a:t>
            </a:r>
            <a:r>
              <a:rPr lang="en-US" sz="2000" dirty="0"/>
              <a:t>  -- Association for Computing Machinery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A6769-AD80-2E4D-AA3E-1B701C125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2181225"/>
            <a:ext cx="2743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TW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charset="0"/>
              </a:rPr>
              <a:t>System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60AF0CC7-D9EC-724D-A020-C658F3CE1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288" y="263842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DD79B4FB-5D55-2F4D-9EB9-9B25AAAA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7888" y="263842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5E08171-1FDB-3745-960A-D70F67A40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33600"/>
            <a:ext cx="1227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TW" sz="2800" i="1">
                <a:latin typeface="Times New Roman" charset="0"/>
              </a:rPr>
              <a:t>explicit</a:t>
            </a:r>
            <a:endParaRPr lang="en-US" altLang="zh-TW" sz="2800">
              <a:latin typeface="Times New Roman" charset="0"/>
            </a:endParaRPr>
          </a:p>
          <a:p>
            <a:r>
              <a:rPr lang="en-US" altLang="zh-TW" sz="2800">
                <a:latin typeface="Times New Roman" charset="0"/>
              </a:rPr>
              <a:t>input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BCEA69E-28F8-BE4D-8D08-D481DF5B4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2133600"/>
            <a:ext cx="12271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TW" sz="2800" i="1">
                <a:latin typeface="Times New Roman" charset="0"/>
              </a:rPr>
              <a:t>explicit</a:t>
            </a:r>
          </a:p>
          <a:p>
            <a:r>
              <a:rPr lang="en-US" altLang="zh-TW" sz="2800">
                <a:latin typeface="Times New Roman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20744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(Bad) Examples of User Interfaces</a:t>
            </a:r>
          </a:p>
        </p:txBody>
      </p:sp>
      <p:pic>
        <p:nvPicPr>
          <p:cNvPr id="4" name="Picture 3" descr="do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9531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(Bad) Examples of User Interfaces</a:t>
            </a:r>
          </a:p>
        </p:txBody>
      </p:sp>
      <p:pic>
        <p:nvPicPr>
          <p:cNvPr id="4" name="Picture 3" descr="penc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2" y="2438400"/>
            <a:ext cx="3669731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41B76-1A4A-9948-A692-B4484E377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133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(Bad) Examples of User Interfaces</a:t>
            </a:r>
          </a:p>
        </p:txBody>
      </p:sp>
      <p:pic>
        <p:nvPicPr>
          <p:cNvPr id="5" name="Picture 11" descr="img00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33" y="2038499"/>
            <a:ext cx="377426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ou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38499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3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(Bad) Examples of User Interfaces</a:t>
            </a:r>
          </a:p>
        </p:txBody>
      </p:sp>
      <p:pic>
        <p:nvPicPr>
          <p:cNvPr id="5" name="Picture 4" descr="hci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2794000" cy="1968500"/>
          </a:xfrm>
          <a:prstGeom prst="rect">
            <a:avLst/>
          </a:prstGeom>
        </p:spPr>
      </p:pic>
      <p:pic>
        <p:nvPicPr>
          <p:cNvPr id="6" name="Picture 5" descr="hc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91" y="2286000"/>
            <a:ext cx="4864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01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35316</TotalTime>
  <Words>1221</Words>
  <Application>Microsoft Macintosh PowerPoint</Application>
  <PresentationFormat>On-screen Show (4:3)</PresentationFormat>
  <Paragraphs>255</Paragraphs>
  <Slides>45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굴림</vt:lpstr>
      <vt:lpstr>ＭＳ Ｐゴシック</vt:lpstr>
      <vt:lpstr>新細明體</vt:lpstr>
      <vt:lpstr>Arial</vt:lpstr>
      <vt:lpstr>Arial Bold</vt:lpstr>
      <vt:lpstr>Calibri</vt:lpstr>
      <vt:lpstr>Corbel</vt:lpstr>
      <vt:lpstr>Georgia</vt:lpstr>
      <vt:lpstr>Times New Roman</vt:lpstr>
      <vt:lpstr>Tunga</vt:lpstr>
      <vt:lpstr>Wingdings</vt:lpstr>
      <vt:lpstr>Template_4</vt:lpstr>
      <vt:lpstr>Internet-of-Things (IoT)</vt:lpstr>
      <vt:lpstr>Course Overview</vt:lpstr>
      <vt:lpstr>Components of an IoT Device</vt:lpstr>
      <vt:lpstr>Smart Objects</vt:lpstr>
      <vt:lpstr>Traditional Computing System: HCI</vt:lpstr>
      <vt:lpstr>(Bad) Examples of User Interfaces</vt:lpstr>
      <vt:lpstr>(Bad) Examples of User Interfaces</vt:lpstr>
      <vt:lpstr>(Bad) Examples of User Interfaces</vt:lpstr>
      <vt:lpstr>(Bad) Examples of User Interfaces</vt:lpstr>
      <vt:lpstr>Why is HCI Important?</vt:lpstr>
      <vt:lpstr>Interfaces</vt:lpstr>
      <vt:lpstr>Interface Discussion</vt:lpstr>
      <vt:lpstr>Touch as Input</vt:lpstr>
      <vt:lpstr>Gesture/Motion as Input</vt:lpstr>
      <vt:lpstr>Eye Movement as Input</vt:lpstr>
      <vt:lpstr>Haptic Interfaces</vt:lpstr>
      <vt:lpstr>Augmented Reality</vt:lpstr>
      <vt:lpstr>Wearable Computing</vt:lpstr>
      <vt:lpstr>Speech Input</vt:lpstr>
      <vt:lpstr>Windows Speech Recognition</vt:lpstr>
      <vt:lpstr>And Then There Was Siri</vt:lpstr>
      <vt:lpstr>And Then There Was Siri</vt:lpstr>
      <vt:lpstr>Current Incarnations</vt:lpstr>
      <vt:lpstr>Voice “Explodes” into Mainstream</vt:lpstr>
      <vt:lpstr>Seven Design Principles</vt:lpstr>
      <vt:lpstr>Seven Design Principles</vt:lpstr>
      <vt:lpstr>Seven Design Principles</vt:lpstr>
      <vt:lpstr>Disabilities</vt:lpstr>
      <vt:lpstr>Disabilities</vt:lpstr>
      <vt:lpstr>Elderly</vt:lpstr>
      <vt:lpstr>System Structure </vt:lpstr>
      <vt:lpstr>Context as Implicit Input</vt:lpstr>
      <vt:lpstr>What is Context?</vt:lpstr>
      <vt:lpstr>Examples of Context</vt:lpstr>
      <vt:lpstr>Relevance of Context Information</vt:lpstr>
      <vt:lpstr>Definitions of Context</vt:lpstr>
      <vt:lpstr>Classification</vt:lpstr>
      <vt:lpstr>Context?</vt:lpstr>
      <vt:lpstr>Context?</vt:lpstr>
      <vt:lpstr>Simple Everyday Examples</vt:lpstr>
      <vt:lpstr>Simple Everyday Examples</vt:lpstr>
      <vt:lpstr>Simple Everyday Examples</vt:lpstr>
      <vt:lpstr>Simple Everyday Examples</vt:lpstr>
      <vt:lpstr>Simple Everyday Examples</vt:lpstr>
      <vt:lpstr>Challenges</vt:lpstr>
    </vt:vector>
  </TitlesOfParts>
  <Company>Notre Dame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EastMac</dc:creator>
  <cp:lastModifiedBy>Christian Poellabauer</cp:lastModifiedBy>
  <cp:revision>583</cp:revision>
  <cp:lastPrinted>2017-04-02T21:34:12Z</cp:lastPrinted>
  <dcterms:created xsi:type="dcterms:W3CDTF">2011-06-14T19:03:06Z</dcterms:created>
  <dcterms:modified xsi:type="dcterms:W3CDTF">2018-06-03T17:25:09Z</dcterms:modified>
</cp:coreProperties>
</file>