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407" r:id="rId3"/>
    <p:sldId id="408" r:id="rId4"/>
    <p:sldId id="409" r:id="rId5"/>
    <p:sldId id="410" r:id="rId6"/>
    <p:sldId id="402" r:id="rId7"/>
    <p:sldId id="401" r:id="rId8"/>
    <p:sldId id="404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0"/>
    <p:restoredTop sz="91132" autoAdjust="0"/>
  </p:normalViewPr>
  <p:slideViewPr>
    <p:cSldViewPr snapToObjects="1">
      <p:cViewPr varScale="1">
        <p:scale>
          <a:sx n="129" d="100"/>
          <a:sy n="129" d="100"/>
        </p:scale>
        <p:origin x="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6/3/18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037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75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87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7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02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6/3/18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</a:t>
            </a:r>
            <a:r>
              <a:rPr lang="en-US" sz="5400" dirty="0" err="1">
                <a:solidFill>
                  <a:srgbClr val="A37B2F"/>
                </a:solidFill>
              </a:rPr>
              <a:t>IoT</a:t>
            </a:r>
            <a:r>
              <a:rPr lang="en-US" sz="5400" dirty="0">
                <a:solidFill>
                  <a:srgbClr val="A37B2F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  <a:p>
            <a:endParaRPr lang="en-US" dirty="0"/>
          </a:p>
          <a:p>
            <a:r>
              <a:rPr lang="en-US" dirty="0"/>
              <a:t>LAB COMPONENT</a:t>
            </a:r>
          </a:p>
        </p:txBody>
      </p:sp>
    </p:spTree>
    <p:extLst>
      <p:ext uri="{BB962C8B-B14F-4D97-AF65-F5344CB8AC3E}">
        <p14:creationId xmlns:p14="http://schemas.microsoft.com/office/powerpoint/2010/main" val="2148009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0A46-ECD5-DA45-96BB-31C7DD16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C36D-D271-3643-8A42-64953DAA1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 dirty="0"/>
              <a:t>The data line is driven by </a:t>
            </a:r>
            <a:r>
              <a:rPr lang="en-US" altLang="en-US" sz="2000" i="1" dirty="0"/>
              <a:t>open collector </a:t>
            </a:r>
            <a:r>
              <a:rPr lang="en-US" altLang="en-US" sz="2000" dirty="0"/>
              <a:t>transistors in the </a:t>
            </a:r>
            <a:r>
              <a:rPr lang="en-US" altLang="en-US" sz="2000" i="1" dirty="0"/>
              <a:t>master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slave</a:t>
            </a:r>
            <a:r>
              <a:rPr lang="en-US" altLang="en-US" sz="2000" dirty="0"/>
              <a:t> devices. </a:t>
            </a:r>
            <a:r>
              <a:rPr lang="en-US" altLang="en-US" sz="2000" dirty="0">
                <a:solidFill>
                  <a:srgbClr val="FF0000"/>
                </a:solidFill>
              </a:rPr>
              <a:t>The line is held high by a pull-up resistor </a:t>
            </a:r>
            <a:r>
              <a:rPr lang="en-US" altLang="en-US" sz="2000" dirty="0"/>
              <a:t>when the driver transistors are all in the Off state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To initiate a signal, one transistor turns on and thus pulls the line down to ground potential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4666AF-A5A4-684B-BC9B-02CBA63F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40" y="2819400"/>
            <a:ext cx="488645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79B6-A6F6-7846-B4D7-A4A454B7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Interface: Line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8CBB5-D263-9E47-8DA2-188F924F8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 dirty="0"/>
              <a:t>Some voltage V (typically, +5 V) is applied to the 1-Wire bus through the </a:t>
            </a:r>
            <a:r>
              <a:rPr lang="en-US" altLang="en-US" sz="2000" dirty="0">
                <a:solidFill>
                  <a:srgbClr val="FF0000"/>
                </a:solidFill>
              </a:rPr>
              <a:t>pull-up resistor </a:t>
            </a:r>
            <a:r>
              <a:rPr lang="en-US" altLang="en-US" sz="2000" i="1" dirty="0" err="1"/>
              <a:t>R</a:t>
            </a:r>
            <a:r>
              <a:rPr lang="en-US" altLang="en-US" sz="1600" i="1" dirty="0" err="1"/>
              <a:t>pullup</a:t>
            </a:r>
            <a:r>
              <a:rPr lang="en-US" altLang="en-US" sz="2000" dirty="0"/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When the transistor M2 is in the Off state, </a:t>
            </a:r>
            <a:r>
              <a:rPr lang="en-US" altLang="en-US" sz="2000" dirty="0">
                <a:solidFill>
                  <a:srgbClr val="FF0000"/>
                </a:solidFill>
              </a:rPr>
              <a:t>the voltage on the bus remains high because of the pull-up resistor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However, when the master device activates transistor M2, </a:t>
            </a:r>
            <a:r>
              <a:rPr lang="en-US" altLang="en-US" sz="2000" dirty="0">
                <a:solidFill>
                  <a:srgbClr val="FF0000"/>
                </a:solidFill>
              </a:rPr>
              <a:t>current is caused to flow from the bus to the ground</a:t>
            </a:r>
            <a:r>
              <a:rPr lang="en-US" altLang="en-US" sz="2000" dirty="0"/>
              <a:t>, acting like a signal short-circuit. Slave devices attached to the bus will see a voltage near zero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C1E76C-45A0-884F-86EB-FC2E01F6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34984"/>
            <a:ext cx="3657600" cy="30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4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25F8-1051-5549-A518-18309B50D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1-Wire Interface: Master and Slave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5ECB-ED3A-ED43-BC04-88D369A4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The master device is always in control of the 1-Wire bus. </a:t>
            </a:r>
            <a:r>
              <a:rPr lang="en-US" altLang="en-US" dirty="0"/>
              <a:t>Slaves speak only to the master, and only when requested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There is never slave-to-slave device communication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If the master finds that communication becomes difficult for some reason</a:t>
            </a:r>
            <a:r>
              <a:rPr lang="en-US" altLang="en-US" dirty="0">
                <a:solidFill>
                  <a:schemeClr val="tx1"/>
                </a:solidFill>
              </a:rPr>
              <a:t>,</a:t>
            </a:r>
            <a:r>
              <a:rPr lang="en-US" altLang="en-US" dirty="0">
                <a:solidFill>
                  <a:srgbClr val="FF0000"/>
                </a:solidFill>
              </a:rPr>
              <a:t> it may force a bus reset</a:t>
            </a:r>
            <a:r>
              <a:rPr lang="en-US" altLang="en-US" dirty="0"/>
              <a:t>. This corrects for an errant slave device that might be jabbering on the line</a:t>
            </a:r>
          </a:p>
        </p:txBody>
      </p:sp>
    </p:spTree>
    <p:extLst>
      <p:ext uri="{BB962C8B-B14F-4D97-AF65-F5344CB8AC3E}">
        <p14:creationId xmlns:p14="http://schemas.microsoft.com/office/powerpoint/2010/main" val="393989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CD7F-E455-4348-8B0A-78FC9625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Interface: Data I/O Protocol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8D8C-B808-6B45-8250-ECA11651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1800" dirty="0"/>
              <a:t>Whether writing a 0 or 1 bit, the sending device brings the bus line low.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This announces the start of a data bit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When a 0 is being transmitted</a:t>
            </a:r>
            <a:r>
              <a:rPr lang="en-US" altLang="en-US" sz="1800" dirty="0"/>
              <a:t>, the line is held low for approximately 60 </a:t>
            </a:r>
            <a:r>
              <a:rPr lang="en-US" altLang="en-US" sz="1800" dirty="0" err="1"/>
              <a:t>microsec</a:t>
            </a:r>
            <a:r>
              <a:rPr lang="en-US" altLang="en-US" sz="1800" dirty="0"/>
              <a:t>. Then the bus is released and allowed to return high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When a 1 bit is being transmitted</a:t>
            </a:r>
            <a:r>
              <a:rPr lang="en-US" altLang="en-US" sz="1800" dirty="0"/>
              <a:t>, the line </a:t>
            </a:r>
            <a:r>
              <a:rPr lang="en-US" altLang="en-US" sz="1800" dirty="0">
                <a:solidFill>
                  <a:srgbClr val="FF0000"/>
                </a:solidFill>
              </a:rPr>
              <a:t>is held low for only about 6 microsec </a:t>
            </a:r>
            <a:r>
              <a:rPr lang="en-US" altLang="en-US" sz="1800" dirty="0"/>
              <a:t>before releasing the bus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Another data bit is not begun until 70 </a:t>
            </a:r>
            <a:r>
              <a:rPr lang="en-US" altLang="en-US" sz="1800" dirty="0" err="1"/>
              <a:t>microsec</a:t>
            </a:r>
            <a:r>
              <a:rPr lang="en-US" altLang="en-US" sz="1800" dirty="0"/>
              <a:t> after the start of the previous bit. This leaves a guard time of </a:t>
            </a:r>
            <a:r>
              <a:rPr lang="en-US" altLang="en-US" sz="1800" dirty="0">
                <a:solidFill>
                  <a:srgbClr val="FF0000"/>
                </a:solidFill>
              </a:rPr>
              <a:t>10 </a:t>
            </a:r>
            <a:r>
              <a:rPr lang="en-US" altLang="en-US" sz="1800" dirty="0" err="1">
                <a:solidFill>
                  <a:srgbClr val="FF0000"/>
                </a:solidFill>
              </a:rPr>
              <a:t>microsec</a:t>
            </a:r>
            <a:r>
              <a:rPr lang="en-US" altLang="en-US" sz="1800" dirty="0">
                <a:solidFill>
                  <a:srgbClr val="FF0000"/>
                </a:solidFill>
              </a:rPr>
              <a:t> between bits</a:t>
            </a:r>
            <a:r>
              <a:rPr lang="en-US" altLang="en-US" sz="1800" dirty="0"/>
              <a:t>. The receiver then has ample time to process the bit and gains some signal noise immunity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F562F77-513C-324E-9A10-20283BA17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91000"/>
            <a:ext cx="3886200" cy="24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1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51E2-B37F-0D45-BF0E-EFE0DD32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Interface: Data I/O Protocol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4AFF5-893E-6B4B-B75B-58F3617A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600" dirty="0"/>
              <a:t>The receiver notices a data bit is coming </a:t>
            </a:r>
            <a:r>
              <a:rPr lang="en-US" altLang="en-US" sz="1600" dirty="0">
                <a:solidFill>
                  <a:srgbClr val="FF0000"/>
                </a:solidFill>
              </a:rPr>
              <a:t>when the line drops low</a:t>
            </a: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1600" dirty="0"/>
              <a:t>It then starts a timer and samples the bus at approximately 15 microsec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/>
              <a:t>If the </a:t>
            </a:r>
            <a:r>
              <a:rPr lang="en-US" altLang="en-US" sz="1600" dirty="0">
                <a:solidFill>
                  <a:srgbClr val="FF0000"/>
                </a:solidFill>
              </a:rPr>
              <a:t>bus is still in the low state</a:t>
            </a:r>
            <a:r>
              <a:rPr lang="en-US" altLang="en-US" sz="1600" dirty="0"/>
              <a:t>, a </a:t>
            </a:r>
            <a:r>
              <a:rPr lang="en-US" altLang="en-US" sz="1600" dirty="0">
                <a:solidFill>
                  <a:srgbClr val="FF0000"/>
                </a:solidFill>
              </a:rPr>
              <a:t>0 data bit</a:t>
            </a:r>
            <a:r>
              <a:rPr lang="en-US" altLang="en-US" sz="1600" dirty="0"/>
              <a:t> is registered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/>
              <a:t>Otherwise, the </a:t>
            </a:r>
            <a:r>
              <a:rPr lang="en-US" altLang="en-US" sz="1600" dirty="0">
                <a:solidFill>
                  <a:srgbClr val="FF0000"/>
                </a:solidFill>
              </a:rPr>
              <a:t>data bit is interpreted as a 1</a:t>
            </a: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FF0000"/>
                </a:solidFill>
              </a:rPr>
              <a:t>Having registered a data bit, the receiver then waits further until the line returns high (in the case of a 0 bit)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The receiver </a:t>
            </a:r>
            <a:r>
              <a:rPr lang="en-US" altLang="en-US" sz="1600" dirty="0">
                <a:solidFill>
                  <a:srgbClr val="FF0000"/>
                </a:solidFill>
              </a:rPr>
              <a:t>remains idle until it notices the line going low again</a:t>
            </a:r>
            <a:r>
              <a:rPr lang="en-US" altLang="en-US" sz="1600" dirty="0"/>
              <a:t>, announcing the start of the next bit</a:t>
            </a:r>
          </a:p>
          <a:p>
            <a:pPr>
              <a:spcBef>
                <a:spcPct val="0"/>
              </a:spcBef>
            </a:pPr>
            <a:r>
              <a:rPr lang="en-US" altLang="en-US" sz="1600" dirty="0"/>
              <a:t>The sender can be either the master or the slave, but the </a:t>
            </a:r>
            <a:r>
              <a:rPr lang="en-US" altLang="en-US" sz="1600" dirty="0">
                <a:solidFill>
                  <a:srgbClr val="FF0000"/>
                </a:solidFill>
              </a:rPr>
              <a:t>master always has control</a:t>
            </a: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1600" dirty="0"/>
              <a:t>Slaves do not write data to the bus unless the master has specifically requested it</a:t>
            </a:r>
          </a:p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7D5C2FD-7AB1-7741-B474-C2B574D8B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6501"/>
            <a:ext cx="3690937" cy="22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69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B4A8-6801-0D4C-B260-CE566123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Interface: Slave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9A720-99CF-4947-91FC-2CFED9E0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6172200" cy="4602163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Dallas DS18B20 slave device; this </a:t>
            </a:r>
            <a:r>
              <a:rPr lang="en-US" altLang="en-US" dirty="0">
                <a:solidFill>
                  <a:srgbClr val="FF0000"/>
                </a:solidFill>
              </a:rPr>
              <a:t>temperature sensor </a:t>
            </a:r>
            <a:r>
              <a:rPr lang="en-US" altLang="en-US" dirty="0"/>
              <a:t>is typical of many 1-wire slave devices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Slave devices are identified by a pair of digits representing the product family, followed by a hyphen and serial number in hexadecimal.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Raspberry Pi does not have any ADC</a:t>
            </a:r>
            <a:r>
              <a:rPr lang="en-US" altLang="en-US" dirty="0"/>
              <a:t> (analogue to digital converter) pins in its GPIO, and so a digital temperature sensor should be used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DS18B20: relatively cheap, very easy to find, easy to use, and supply readings accurate to +/-0.5 degrees across the range -10 to +85 degrees Celsius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FDF27E6-FDED-C54B-8BD9-6A382301D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83" y="1600200"/>
            <a:ext cx="231457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8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A6CF4-96F6-4B44-BABA-C0C8DD37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Interface: Slave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C329-38F1-5A42-AEA3-7BCC2AFCA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In order to interface this with the Raspberry Pi we just need one resistor - a 4k7 which acts as </a:t>
            </a:r>
            <a:r>
              <a:rPr lang="en-US" altLang="en-US" sz="2000" dirty="0">
                <a:solidFill>
                  <a:srgbClr val="FF0000"/>
                </a:solidFill>
              </a:rPr>
              <a:t>a pull-up resistor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Raspbian Linux has its driver support for the 1-Wire bus on </a:t>
            </a:r>
            <a:r>
              <a:rPr lang="en-US" altLang="en-US" sz="2000" b="1" dirty="0">
                <a:solidFill>
                  <a:srgbClr val="FF0000"/>
                </a:solidFill>
              </a:rPr>
              <a:t>GPIO 4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A9809C5-7B94-3D49-98EB-B419FEEA9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" y="2819400"/>
            <a:ext cx="3994150" cy="219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435549D-E6C7-D947-80BA-61A499A0B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895725"/>
            <a:ext cx="4619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15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463-6C7F-DA41-A086-7B189512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Interface: Slave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6F2A-60CD-5844-9B83-3398BFDEF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Reading temperature readings from multiple sensors down one wire is possible because each DS18b20 sensor has a </a:t>
            </a:r>
            <a:r>
              <a:rPr lang="en-US" altLang="en-US" dirty="0">
                <a:solidFill>
                  <a:srgbClr val="FF0000"/>
                </a:solidFill>
              </a:rPr>
              <a:t>unique serial number </a:t>
            </a:r>
            <a:r>
              <a:rPr lang="en-US" altLang="en-US" dirty="0"/>
              <a:t>coded into it at manufacture which the Raspberry Pi can use to identify them by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60738DB-33E6-634E-B721-86E519BD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75425"/>
            <a:ext cx="5105400" cy="29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68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6C80-8CDD-D240-B658-35801CB4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2: Task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1BB0-1B9F-7943-A72E-AAC68ACAF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Select at least 1 input sensor (not PIR) and 1 output device (LED ok if more than one) and make </a:t>
            </a:r>
            <a:r>
              <a:rPr lang="en-US" dirty="0" err="1"/>
              <a:t>RPi</a:t>
            </a:r>
            <a:r>
              <a:rPr lang="en-US" dirty="0"/>
              <a:t> control output device in response to input device</a:t>
            </a:r>
          </a:p>
          <a:p>
            <a:r>
              <a:rPr lang="en-US" dirty="0"/>
              <a:t>For example:</a:t>
            </a:r>
          </a:p>
          <a:p>
            <a:pPr lvl="1" indent="-342900"/>
            <a:r>
              <a:rPr lang="en-US" dirty="0"/>
              <a:t>Humidity sensor: LED(s) indicate(s) humidity levels</a:t>
            </a:r>
          </a:p>
          <a:p>
            <a:pPr lvl="1" indent="-342900"/>
            <a:r>
              <a:rPr lang="en-US" dirty="0"/>
              <a:t>Temperature sensor: sounder goes off if temperature high</a:t>
            </a:r>
          </a:p>
          <a:p>
            <a:pPr lvl="1" indent="-342900"/>
            <a:r>
              <a:rPr lang="en-US" dirty="0"/>
              <a:t>Motion sensor: sound and flashing LED if detected</a:t>
            </a:r>
          </a:p>
          <a:p>
            <a:pPr lvl="1" indent="-342900"/>
            <a:r>
              <a:rPr lang="en-US" dirty="0"/>
              <a:t>Ultrasonic sensor: same as motion sensor</a:t>
            </a:r>
          </a:p>
          <a:p>
            <a:pPr lvl="1" indent="-342900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694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3D46-CFFC-A14E-BF18-007F0945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Header Signals, 3.3V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9E5B8-D677-3C46-8B06-DDF56F4F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18037"/>
            <a:ext cx="8229600" cy="1935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These pins can be used to provide power to 3.3V circuits (If not going to overload the Pi)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C7E2621-6987-CF44-9F41-F0E42C5AF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26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45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4020-0CDD-C744-A0B7-25347CE2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Header Signals,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8D25-91D3-664D-9FE9-EEB18A62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/>
          <a:p>
            <a:r>
              <a:rPr lang="en-US" altLang="en-US" dirty="0"/>
              <a:t>These pins represent common signals between the Pi and external circuits connected to it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FC77C6-630A-1A44-B405-065AB0CF6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95400"/>
            <a:ext cx="8997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1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2DA6-53B5-E442-A349-7805B3BE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Header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E216-2233-604A-8F62-D4F40CE2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0875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1800" dirty="0"/>
              <a:t>26 Pin for GPIO (General Purpose Input Output)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These pins can be programmed to be either input or output signals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These signals use </a:t>
            </a:r>
            <a:r>
              <a:rPr lang="en-US" altLang="en-US" sz="1800" b="1" dirty="0">
                <a:solidFill>
                  <a:schemeClr val="tx1"/>
                </a:solidFill>
              </a:rPr>
              <a:t>3.3V</a:t>
            </a:r>
            <a:r>
              <a:rPr lang="en-US" altLang="en-US" sz="1800" dirty="0"/>
              <a:t> logic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Some of the GPIO pins have a dual role (either GPIOs or part of another interface)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The default for these pins is to be a GPIO, to switch to the other role, you need to load the driver for the needed interface</a:t>
            </a:r>
            <a:endParaRPr lang="en-US" sz="18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B169B43-3B4B-774E-81C4-BE8BE6B16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8562"/>
            <a:ext cx="911225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8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9BB7-74BE-DA45-8066-50FE6E86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Header Signals: EEPROM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3719D-F89A-144D-A6E6-11A758CA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46637"/>
            <a:ext cx="8229600" cy="2011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 dirty="0"/>
              <a:t>These two pins are introduced in model B+ to enable a new concept called Raspberry Pi HATs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A Pi HAT (</a:t>
            </a:r>
            <a:r>
              <a:rPr lang="en-US" altLang="en-US" sz="2000" b="1" dirty="0"/>
              <a:t>H</a:t>
            </a:r>
            <a:r>
              <a:rPr lang="en-US" altLang="en-US" sz="2000" dirty="0"/>
              <a:t>ardware </a:t>
            </a:r>
            <a:r>
              <a:rPr lang="en-US" altLang="en-US" sz="2000" b="1" dirty="0"/>
              <a:t>A</a:t>
            </a:r>
            <a:r>
              <a:rPr lang="en-US" altLang="en-US" sz="2000" dirty="0"/>
              <a:t>ttached on </a:t>
            </a:r>
            <a:r>
              <a:rPr lang="en-US" altLang="en-US" sz="2000" b="1" dirty="0"/>
              <a:t>T</a:t>
            </a:r>
            <a:r>
              <a:rPr lang="en-US" altLang="en-US" sz="2000" dirty="0"/>
              <a:t>op), is a daughter board that can be connected on top of the Pi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The Pi uses those two pins to read an ID EEPROM that describes the attached hardware and the required configuration of the GPIO pins</a:t>
            </a:r>
            <a:endParaRPr lang="en-US" alt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DF4832-FAA1-E04E-A3B8-CD0F53D17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122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1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 Sensor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5257800" cy="49941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PIR sensor is made of IR sensitive material</a:t>
            </a:r>
          </a:p>
          <a:p>
            <a:pPr>
              <a:lnSpc>
                <a:spcPct val="120000"/>
              </a:lnSpc>
            </a:pPr>
            <a:r>
              <a:rPr lang="en-US" dirty="0"/>
              <a:t>The lens over the sensor can change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breadth, range, sensing pattern</a:t>
            </a:r>
          </a:p>
          <a:p>
            <a:pPr>
              <a:lnSpc>
                <a:spcPct val="120000"/>
              </a:lnSpc>
            </a:pPr>
            <a:r>
              <a:rPr lang="en-US" dirty="0"/>
              <a:t>An idle sensor detects the same amount of IR from the environment</a:t>
            </a:r>
          </a:p>
          <a:p>
            <a:pPr>
              <a:lnSpc>
                <a:spcPct val="120000"/>
              </a:lnSpc>
            </a:pPr>
            <a:r>
              <a:rPr lang="en-US" dirty="0"/>
              <a:t>Motion detection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warm entity entering the sensing zone causes a</a:t>
            </a:r>
            <a:r>
              <a:rPr lang="en-US" i="1" dirty="0"/>
              <a:t> positive differential</a:t>
            </a:r>
            <a:r>
              <a:rPr lang="en-US" dirty="0"/>
              <a:t> change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warm entity leaving the sensing zone generates a negative differential change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340" y="1777864"/>
            <a:ext cx="1547585" cy="1880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EEF3C6-A781-544A-92B3-EF88E8F8F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32" y="3962400"/>
            <a:ext cx="2794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2: Task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06652"/>
            <a:ext cx="8025735" cy="488442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E70CE-932B-F744-B00F-12FC506A8AB8}"/>
              </a:ext>
            </a:extLst>
          </p:cNvPr>
          <p:cNvSpPr txBox="1"/>
          <p:nvPr/>
        </p:nvSpPr>
        <p:spPr>
          <a:xfrm>
            <a:off x="5142352" y="386170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Sensor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5ED76-9F5D-5045-9DE4-DBDBD84AEAE7}"/>
              </a:ext>
            </a:extLst>
          </p:cNvPr>
          <p:cNvSpPr txBox="1"/>
          <p:nvPr/>
        </p:nvSpPr>
        <p:spPr>
          <a:xfrm>
            <a:off x="3505200" y="4800600"/>
            <a:ext cx="5511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Determine the range of the sensor, i.e., start with a small</a:t>
            </a:r>
          </a:p>
          <a:p>
            <a:r>
              <a:rPr lang="en-US" dirty="0"/>
              <a:t>distance (e.g., a few inches) and see if the motion sensor</a:t>
            </a:r>
          </a:p>
          <a:p>
            <a:r>
              <a:rPr lang="en-US" dirty="0"/>
              <a:t>responds. Repeat these for increasing distances until the</a:t>
            </a:r>
          </a:p>
          <a:p>
            <a:r>
              <a:rPr lang="en-US" dirty="0"/>
              <a:t>sensor stops responding.</a:t>
            </a:r>
          </a:p>
        </p:txBody>
      </p:sp>
    </p:spTree>
    <p:extLst>
      <p:ext uri="{BB962C8B-B14F-4D97-AF65-F5344CB8AC3E}">
        <p14:creationId xmlns:p14="http://schemas.microsoft.com/office/powerpoint/2010/main" val="406382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3551"/>
            <a:ext cx="7886700" cy="4351338"/>
          </a:xfrm>
        </p:spPr>
        <p:txBody>
          <a:bodyPr/>
          <a:lstStyle/>
          <a:p>
            <a:r>
              <a:rPr lang="en-US" dirty="0"/>
              <a:t>Equivalent Resistances in Series Circuits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Equivalent Resistances in Parallel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71" y="2133600"/>
            <a:ext cx="6027906" cy="472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971" y="3671025"/>
            <a:ext cx="5870702" cy="367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95" y="4192780"/>
            <a:ext cx="3683022" cy="1442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995" y="5791984"/>
            <a:ext cx="5556504" cy="8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EA87-A138-AD45-8109-46837D0A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986F-8716-A542-A07E-4547BC9AC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The 1-Wire protocol was developed by Dallas Semiconductor Corp. initially for the </a:t>
            </a:r>
            <a:r>
              <a:rPr lang="en-US" altLang="en-US" sz="2000" dirty="0" err="1"/>
              <a:t>iButton</a:t>
            </a: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The 1-Wire protocol actually uses two wires: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Data: The single wire used for data communication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Ground: The ground or “return” wire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The 1-Wire protocol was designed for communication with low–data content devices like temperature sensors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It provides for low-cost remote sensing by </a:t>
            </a:r>
            <a:r>
              <a:rPr lang="en-US" altLang="en-US" sz="2000" dirty="0">
                <a:solidFill>
                  <a:srgbClr val="FF0000"/>
                </a:solidFill>
              </a:rPr>
              <a:t>supplying power over the same wire used for data communications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Each sensor can accept power from the data line while the data line is in the high state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/>
              <a:t>When the data line is active (going low), the sensor chips continue to run off of their internal capacitors </a:t>
            </a:r>
            <a:r>
              <a:rPr lang="en-US" altLang="en-US" sz="1800" dirty="0">
                <a:solidFill>
                  <a:srgbClr val="FF0000"/>
                </a:solidFill>
              </a:rPr>
              <a:t>(in parasitic mode)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/>
              <a:t>The device also provides an optional </a:t>
            </a:r>
            <a:r>
              <a:rPr lang="en-US" altLang="en-US" sz="1800" dirty="0">
                <a:solidFill>
                  <a:srgbClr val="FF0000"/>
                </a:solidFill>
              </a:rPr>
              <a:t>VDD pin, allowing power to be supplied to it directly</a:t>
            </a:r>
            <a:r>
              <a:rPr lang="en-US" altLang="en-US" sz="1800" dirty="0"/>
              <a:t>. This is sometimes used when parasitic mode doesn’t work well enough. This, of course, requires an added wire, which adds to the cost of the circuit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3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27783</TotalTime>
  <Words>1220</Words>
  <Application>Microsoft Macintosh PowerPoint</Application>
  <PresentationFormat>On-screen Show (4:3)</PresentationFormat>
  <Paragraphs>92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Bold</vt:lpstr>
      <vt:lpstr>Calibri</vt:lpstr>
      <vt:lpstr>Georgia</vt:lpstr>
      <vt:lpstr>Template_4</vt:lpstr>
      <vt:lpstr>Internet-of-Things (IoT)</vt:lpstr>
      <vt:lpstr>GPIO Header Signals, 3.3V</vt:lpstr>
      <vt:lpstr>GPIO Header Signals, Ground</vt:lpstr>
      <vt:lpstr>GPIO Header Signals</vt:lpstr>
      <vt:lpstr>GPIO Header Signals: EEPROM</vt:lpstr>
      <vt:lpstr>PIR Sensor Principle</vt:lpstr>
      <vt:lpstr>Assignment 2: Task 4</vt:lpstr>
      <vt:lpstr>Circuits</vt:lpstr>
      <vt:lpstr>1-Wire Interface</vt:lpstr>
      <vt:lpstr>1-Wire Interface</vt:lpstr>
      <vt:lpstr>1-Wire Interface: Line Driving</vt:lpstr>
      <vt:lpstr>1-Wire Interface: Master and Slave</vt:lpstr>
      <vt:lpstr>1-Wire Interface: Data I/O Protocol </vt:lpstr>
      <vt:lpstr>1-Wire Interface: Data I/O Protocol </vt:lpstr>
      <vt:lpstr>1-Wire Interface: Slave Devices</vt:lpstr>
      <vt:lpstr>1-Wire Interface: Slave Devices</vt:lpstr>
      <vt:lpstr>1-Wire Interface: Slave Devices</vt:lpstr>
      <vt:lpstr>Assignment 2: Task 5</vt:lpstr>
    </vt:vector>
  </TitlesOfParts>
  <Company>Notre Dame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552</cp:revision>
  <cp:lastPrinted>2017-04-02T21:34:12Z</cp:lastPrinted>
  <dcterms:created xsi:type="dcterms:W3CDTF">2011-06-14T19:03:06Z</dcterms:created>
  <dcterms:modified xsi:type="dcterms:W3CDTF">2018-06-03T17:27:29Z</dcterms:modified>
</cp:coreProperties>
</file>