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677" r:id="rId2"/>
    <p:sldId id="678" r:id="rId3"/>
    <p:sldId id="872" r:id="rId4"/>
    <p:sldId id="834" r:id="rId5"/>
    <p:sldId id="873" r:id="rId6"/>
    <p:sldId id="874" r:id="rId7"/>
    <p:sldId id="875" r:id="rId8"/>
    <p:sldId id="876" r:id="rId9"/>
    <p:sldId id="263" r:id="rId10"/>
    <p:sldId id="268" r:id="rId11"/>
    <p:sldId id="269" r:id="rId12"/>
    <p:sldId id="878" r:id="rId13"/>
    <p:sldId id="271" r:id="rId14"/>
    <p:sldId id="272" r:id="rId15"/>
    <p:sldId id="273" r:id="rId16"/>
    <p:sldId id="879" r:id="rId17"/>
    <p:sldId id="275" r:id="rId18"/>
    <p:sldId id="278" r:id="rId19"/>
    <p:sldId id="279" r:id="rId20"/>
    <p:sldId id="601" r:id="rId21"/>
    <p:sldId id="883" r:id="rId22"/>
    <p:sldId id="837" r:id="rId23"/>
    <p:sldId id="884" r:id="rId24"/>
    <p:sldId id="839" r:id="rId25"/>
    <p:sldId id="885" r:id="rId26"/>
    <p:sldId id="841" r:id="rId27"/>
    <p:sldId id="842" r:id="rId28"/>
    <p:sldId id="843" r:id="rId29"/>
    <p:sldId id="844" r:id="rId30"/>
    <p:sldId id="608" r:id="rId31"/>
    <p:sldId id="610" r:id="rId32"/>
    <p:sldId id="620" r:id="rId33"/>
    <p:sldId id="621" r:id="rId34"/>
    <p:sldId id="622" r:id="rId35"/>
    <p:sldId id="623" r:id="rId36"/>
    <p:sldId id="624" r:id="rId37"/>
    <p:sldId id="625" r:id="rId38"/>
    <p:sldId id="626" r:id="rId39"/>
    <p:sldId id="627" r:id="rId40"/>
    <p:sldId id="886" r:id="rId41"/>
    <p:sldId id="629" r:id="rId42"/>
    <p:sldId id="630" r:id="rId43"/>
    <p:sldId id="631" r:id="rId44"/>
    <p:sldId id="632" r:id="rId45"/>
    <p:sldId id="633" r:id="rId46"/>
    <p:sldId id="634" r:id="rId47"/>
    <p:sldId id="635" r:id="rId48"/>
    <p:sldId id="636" r:id="rId49"/>
    <p:sldId id="637" r:id="rId50"/>
    <p:sldId id="689" r:id="rId51"/>
    <p:sldId id="69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21E4A"/>
    <a:srgbClr val="348ACC"/>
    <a:srgbClr val="A37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63"/>
    <p:restoredTop sz="86645" autoAdjust="0"/>
  </p:normalViewPr>
  <p:slideViewPr>
    <p:cSldViewPr snapToObjects="1">
      <p:cViewPr varScale="1">
        <p:scale>
          <a:sx n="124" d="100"/>
          <a:sy n="124" d="100"/>
        </p:scale>
        <p:origin x="13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80012-5AD7-6D43-A89E-F5CDECF11593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277EC-A3DB-B94A-B677-DBB4EA0F0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5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14CF5-BD37-494E-BB7F-25AE6BC5F1A6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5D541-A772-E84E-B5D8-BC95337E8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6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636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39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344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30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656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841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91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358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569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79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2B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7772400" cy="2209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09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B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13" y="6356350"/>
            <a:ext cx="2133600" cy="365125"/>
          </a:xfrm>
        </p:spPr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3916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86400"/>
            <a:ext cx="5486400" cy="381000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7400"/>
            <a:ext cx="5486400" cy="3810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42180AAE-3EC6-E04F-AED7-1C36A4FDAF0D}" type="datetimeFigureOut">
              <a:rPr lang="en-US" smtClean="0"/>
              <a:pPr/>
              <a:t>6/3/18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02B5C"/>
                </a:solidFill>
                <a:latin typeface="Arial"/>
                <a:cs typeface="Arial"/>
              </a:defRPr>
            </a:lvl1pPr>
          </a:lstStyle>
          <a:p>
            <a:fld id="{3BB6BF2F-1907-9045-956D-09045D16B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002B5C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B5C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B5C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B5C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002B5C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002B5C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jpe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ie/imgres?imgurl=http://www.fwmurphy.co.uk/images/RP23xx_solenoid_medres.jpg&amp;imgrefurl=http://www.fwmurphy.co.uk/products/engine_controls/engmot_rp2300.htm&amp;usg=__UdBA_StSqZ4oIbijTPS3RMoLaVA=&amp;h=607&amp;w=800&amp;sz=92&amp;hl=en&amp;start=5&amp;tbnid=7loeepr6ovfJLM:&amp;tbnh=109&amp;tbnw=143&amp;prev=/images?q=solenoid&amp;gbv=2&amp;hl=en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A37B2F"/>
                </a:solidFill>
              </a:rPr>
              <a:t>Internet-of-Things (</a:t>
            </a:r>
            <a:r>
              <a:rPr lang="en-US" sz="5400" dirty="0" err="1">
                <a:solidFill>
                  <a:srgbClr val="A37B2F"/>
                </a:solidFill>
              </a:rPr>
              <a:t>IoT</a:t>
            </a:r>
            <a:r>
              <a:rPr lang="en-US" sz="5400" dirty="0">
                <a:solidFill>
                  <a:srgbClr val="A37B2F"/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Summer Engineering Program 2018</a:t>
            </a:r>
          </a:p>
          <a:p>
            <a:r>
              <a:rPr lang="en-US" dirty="0"/>
              <a:t>University of Notre Dame</a:t>
            </a:r>
          </a:p>
        </p:txBody>
      </p:sp>
    </p:spTree>
    <p:extLst>
      <p:ext uri="{BB962C8B-B14F-4D97-AF65-F5344CB8AC3E}">
        <p14:creationId xmlns:p14="http://schemas.microsoft.com/office/powerpoint/2010/main" val="3505352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0B45D01-B892-544E-B49B-064B94878C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Capacitor as Displacement Sensor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D7A22C2C-9FEA-EF46-8B10-54DCB7718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If the inner conductor can be moved in and out, the measured capacitance will be a function of </a:t>
            </a:r>
            <a:r>
              <a:rPr lang="en-US" altLang="en-US" i="1" dirty="0"/>
              <a:t>l</a:t>
            </a:r>
            <a:endParaRPr lang="en-US" altLang="en-US" dirty="0"/>
          </a:p>
        </p:txBody>
      </p:sp>
      <p:pic>
        <p:nvPicPr>
          <p:cNvPr id="98308" name="Picture 4" descr="3-5">
            <a:extLst>
              <a:ext uri="{FF2B5EF4-FFF2-40B4-BE49-F238E27FC236}">
                <a16:creationId xmlns:a16="http://schemas.microsoft.com/office/drawing/2014/main" id="{3F6F346F-5150-E248-BDA6-9EAEFB72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/>
          <a:stretch>
            <a:fillRect/>
          </a:stretch>
        </p:blipFill>
        <p:spPr bwMode="auto">
          <a:xfrm>
            <a:off x="228600" y="3451225"/>
            <a:ext cx="5791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8309" name="Object 5">
            <a:extLst>
              <a:ext uri="{FF2B5EF4-FFF2-40B4-BE49-F238E27FC236}">
                <a16:creationId xmlns:a16="http://schemas.microsoft.com/office/drawing/2014/main" id="{0FEE4A4F-C174-7944-88BA-D7856DDAA467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20244296"/>
              </p:ext>
            </p:extLst>
          </p:nvPr>
        </p:nvGraphicFramePr>
        <p:xfrm>
          <a:off x="6324600" y="3810000"/>
          <a:ext cx="2438400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59" name="Equation" r:id="rId4" imgW="18135600" imgH="9652000" progId="Equation.3">
                  <p:embed/>
                </p:oleObj>
              </mc:Choice>
              <mc:Fallback>
                <p:oleObj name="Equation" r:id="rId4" imgW="18135600" imgH="9652000" progId="Equation.3">
                  <p:embed/>
                  <p:pic>
                    <p:nvPicPr>
                      <p:cNvPr id="98309" name="Object 5">
                        <a:extLst>
                          <a:ext uri="{FF2B5EF4-FFF2-40B4-BE49-F238E27FC236}">
                            <a16:creationId xmlns:a16="http://schemas.microsoft.com/office/drawing/2014/main" id="{0FEE4A4F-C174-7944-88BA-D7856DDAA4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810000"/>
                        <a:ext cx="2438400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37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8B26A4DB-90BA-774D-BAD2-06EF036FE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Dielectric Constant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711727D1-985A-0448-B6C4-979EDD99A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The material between the plates of the capacitor can also be used to sense changes in the environment.</a:t>
            </a:r>
          </a:p>
          <a:p>
            <a:pPr lvl="1"/>
            <a:r>
              <a:rPr lang="en-US" altLang="en-US" sz="1800" dirty="0"/>
              <a:t>When vacuum (or air) is replaced by another material, the capacitance increases by a factor of </a:t>
            </a:r>
            <a:r>
              <a:rPr lang="en-US" altLang="en-US" sz="1800" dirty="0">
                <a:sym typeface="Symbol" pitchFamily="2" charset="2"/>
              </a:rPr>
              <a:t>, known as the dielectric constant of the material</a:t>
            </a:r>
          </a:p>
          <a:p>
            <a:pPr lvl="1"/>
            <a:r>
              <a:rPr lang="en-US" altLang="en-US" sz="1800" dirty="0">
                <a:sym typeface="Symbol" pitchFamily="2" charset="2"/>
              </a:rPr>
              <a:t>The increase in C is due to the polarization of the molecules of the material used as an insulator</a:t>
            </a:r>
          </a:p>
        </p:txBody>
      </p:sp>
      <p:pic>
        <p:nvPicPr>
          <p:cNvPr id="101380" name="Picture 4" descr="3-6">
            <a:extLst>
              <a:ext uri="{FF2B5EF4-FFF2-40B4-BE49-F238E27FC236}">
                <a16:creationId xmlns:a16="http://schemas.microsoft.com/office/drawing/2014/main" id="{C1525066-7E31-E84A-8278-049BB873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 b="7297"/>
          <a:stretch>
            <a:fillRect/>
          </a:stretch>
        </p:blipFill>
        <p:spPr bwMode="auto">
          <a:xfrm>
            <a:off x="533400" y="3962400"/>
            <a:ext cx="41814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1381" name="Object 5">
            <a:extLst>
              <a:ext uri="{FF2B5EF4-FFF2-40B4-BE49-F238E27FC236}">
                <a16:creationId xmlns:a16="http://schemas.microsoft.com/office/drawing/2014/main" id="{D37E92A2-E1D7-1F45-923D-74C5B44E84EC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67277733"/>
              </p:ext>
            </p:extLst>
          </p:nvPr>
        </p:nvGraphicFramePr>
        <p:xfrm>
          <a:off x="5334000" y="4343400"/>
          <a:ext cx="2819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83" name="Equation" r:id="rId5" imgW="23698200" imgH="9067800" progId="Equation.3">
                  <p:embed/>
                </p:oleObj>
              </mc:Choice>
              <mc:Fallback>
                <p:oleObj name="Equation" r:id="rId5" imgW="23698200" imgH="9067800" progId="Equation.3">
                  <p:embed/>
                  <p:pic>
                    <p:nvPicPr>
                      <p:cNvPr id="101381" name="Object 5">
                        <a:extLst>
                          <a:ext uri="{FF2B5EF4-FFF2-40B4-BE49-F238E27FC236}">
                            <a16:creationId xmlns:a16="http://schemas.microsoft.com/office/drawing/2014/main" id="{D37E92A2-E1D7-1F45-923D-74C5B44E84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343400"/>
                        <a:ext cx="2819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873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B51021C2-58C9-0E43-A838-D6CB2C40E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Example – A Water Level Sensor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D2CC1CC-7E5D-6346-93A0-83AFF0CA3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The total capacitance of the coaxial sensor shown below is the capacitance of the water-free portion plus the capacitance of the water-filled portion; as the level of the water changes, the total capacitance changes</a:t>
            </a:r>
          </a:p>
        </p:txBody>
      </p:sp>
      <p:pic>
        <p:nvPicPr>
          <p:cNvPr id="104452" name="Picture 4" descr="3-8">
            <a:extLst>
              <a:ext uri="{FF2B5EF4-FFF2-40B4-BE49-F238E27FC236}">
                <a16:creationId xmlns:a16="http://schemas.microsoft.com/office/drawing/2014/main" id="{A16553C2-D5BE-7249-BB1F-63878EA1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r="4309" b="7599"/>
          <a:stretch>
            <a:fillRect/>
          </a:stretch>
        </p:blipFill>
        <p:spPr bwMode="auto">
          <a:xfrm>
            <a:off x="2057400" y="3276600"/>
            <a:ext cx="4724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38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E43CDE4F-68A6-AD40-B0B6-2CD632CDAC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Magnetism 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A6A73939-9A99-8543-9E68-28215DF35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There are two methods of generating a magnetic field:</a:t>
            </a:r>
          </a:p>
          <a:p>
            <a:pPr lvl="1"/>
            <a:r>
              <a:rPr lang="en-US" altLang="en-US" sz="1800" dirty="0"/>
              <a:t>permanent magnets (magnetic materials)</a:t>
            </a:r>
          </a:p>
          <a:p>
            <a:pPr lvl="1"/>
            <a:r>
              <a:rPr lang="en-US" altLang="en-US" sz="1800" dirty="0"/>
              <a:t>magnetic field generated by a current</a:t>
            </a:r>
          </a:p>
        </p:txBody>
      </p:sp>
      <p:pic>
        <p:nvPicPr>
          <p:cNvPr id="107524" name="Picture 4" descr="3-10">
            <a:extLst>
              <a:ext uri="{FF2B5EF4-FFF2-40B4-BE49-F238E27FC236}">
                <a16:creationId xmlns:a16="http://schemas.microsoft.com/office/drawing/2014/main" id="{F8047847-0F8C-974A-AF6B-EB19B029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/>
          <a:stretch>
            <a:fillRect/>
          </a:stretch>
        </p:blipFill>
        <p:spPr bwMode="auto">
          <a:xfrm>
            <a:off x="1981200" y="3276600"/>
            <a:ext cx="46323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Text Box 5">
            <a:extLst>
              <a:ext uri="{FF2B5EF4-FFF2-40B4-BE49-F238E27FC236}">
                <a16:creationId xmlns:a16="http://schemas.microsoft.com/office/drawing/2014/main" id="{0A5FA083-4C24-B748-96FA-0A9F8A6FB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08" y="3362967"/>
            <a:ext cx="18446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dirty="0"/>
              <a:t>Force is generated on a test magnet in the field of magnetic materials.</a:t>
            </a:r>
          </a:p>
        </p:txBody>
      </p:sp>
      <p:sp>
        <p:nvSpPr>
          <p:cNvPr id="107526" name="Text Box 6">
            <a:extLst>
              <a:ext uri="{FF2B5EF4-FFF2-40B4-BE49-F238E27FC236}">
                <a16:creationId xmlns:a16="http://schemas.microsoft.com/office/drawing/2014/main" id="{7D83F104-47A7-E248-B070-D72261800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276600"/>
            <a:ext cx="19812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A compass needle will respond to the magnetic field generated by a current.</a:t>
            </a:r>
          </a:p>
        </p:txBody>
      </p:sp>
      <p:sp>
        <p:nvSpPr>
          <p:cNvPr id="107527" name="Text Box 7">
            <a:extLst>
              <a:ext uri="{FF2B5EF4-FFF2-40B4-BE49-F238E27FC236}">
                <a16:creationId xmlns:a16="http://schemas.microsoft.com/office/drawing/2014/main" id="{AD0757BA-26B9-A74E-AC44-D97642103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4648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Magnetic field, </a:t>
            </a:r>
            <a:r>
              <a:rPr lang="en-US" altLang="en-US" b="1"/>
              <a:t>B</a:t>
            </a:r>
            <a:endParaRPr lang="en-US" altLang="en-US"/>
          </a:p>
          <a:p>
            <a:pPr>
              <a:spcBef>
                <a:spcPct val="50000"/>
              </a:spcBef>
            </a:pPr>
            <a:r>
              <a:rPr lang="en-US" altLang="en-US"/>
              <a:t>“flux” is the field density, </a:t>
            </a:r>
            <a:r>
              <a:rPr lang="en-US" altLang="en-US">
                <a:sym typeface="Symbol" pitchFamily="2" charset="2"/>
              </a:rPr>
              <a:t></a:t>
            </a:r>
            <a:r>
              <a:rPr lang="en-US" altLang="en-US" baseline="-25000">
                <a:sym typeface="Symbol" pitchFamily="2" charset="2"/>
              </a:rPr>
              <a:t>B</a:t>
            </a:r>
            <a:endParaRPr lang="en-US" altLang="en-US"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27654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9" name="Picture 5" descr="3-11">
            <a:extLst>
              <a:ext uri="{FF2B5EF4-FFF2-40B4-BE49-F238E27FC236}">
                <a16:creationId xmlns:a16="http://schemas.microsoft.com/office/drawing/2014/main" id="{3FF5039A-E149-C945-8D13-FFE886E0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9" b="49493"/>
          <a:stretch>
            <a:fillRect/>
          </a:stretch>
        </p:blipFill>
        <p:spPr bwMode="auto">
          <a:xfrm>
            <a:off x="1219200" y="1391292"/>
            <a:ext cx="2286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3-11">
            <a:extLst>
              <a:ext uri="{FF2B5EF4-FFF2-40B4-BE49-F238E27FC236}">
                <a16:creationId xmlns:a16="http://schemas.microsoft.com/office/drawing/2014/main" id="{11EE9A79-2E8A-4F40-B075-FFC13B50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7"/>
          <a:stretch>
            <a:fillRect/>
          </a:stretch>
        </p:blipFill>
        <p:spPr bwMode="auto">
          <a:xfrm>
            <a:off x="609600" y="3581400"/>
            <a:ext cx="5638800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Text Box 7">
            <a:extLst>
              <a:ext uri="{FF2B5EF4-FFF2-40B4-BE49-F238E27FC236}">
                <a16:creationId xmlns:a16="http://schemas.microsoft.com/office/drawing/2014/main" id="{B973D0F7-43CF-044F-AA52-8447C7CA2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980406"/>
            <a:ext cx="3581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Electric current sets a circular magnetic field around a conductor.</a:t>
            </a:r>
          </a:p>
        </p:txBody>
      </p:sp>
      <p:sp>
        <p:nvSpPr>
          <p:cNvPr id="108552" name="Text Box 8">
            <a:extLst>
              <a:ext uri="{FF2B5EF4-FFF2-40B4-BE49-F238E27FC236}">
                <a16:creationId xmlns:a16="http://schemas.microsoft.com/office/drawing/2014/main" id="{9B18905B-F18B-EF40-B809-1E3C86F4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581400"/>
            <a:ext cx="2590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Moving electron sets a field, superposition of field vectors results in a combined magnetic field of a permanent magnet.</a:t>
            </a:r>
          </a:p>
        </p:txBody>
      </p:sp>
      <p:sp>
        <p:nvSpPr>
          <p:cNvPr id="108553" name="Text Box 9">
            <a:extLst>
              <a:ext uri="{FF2B5EF4-FFF2-40B4-BE49-F238E27FC236}">
                <a16:creationId xmlns:a16="http://schemas.microsoft.com/office/drawing/2014/main" id="{1BCC2B42-C173-2F4B-B0F3-0A14D887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198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Magnets are useful for fabricating magnetic sensors for the detection of motion, displacement, and position.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D626FA-FC1B-CF4E-84B0-CFDE6F9A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118177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EE214C84-3801-7B4B-A053-68E1A7ED2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Induction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76EB841-6137-084B-93B0-F33C6566B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A phenomenon related to magnetism is induction, the generation of voltage from a </a:t>
            </a:r>
            <a:r>
              <a:rPr lang="en-US" altLang="en-US" sz="2400" i="1" dirty="0"/>
              <a:t>changing</a:t>
            </a:r>
            <a:r>
              <a:rPr lang="en-US" altLang="en-US" sz="2400" dirty="0"/>
              <a:t> magnetic field</a:t>
            </a:r>
          </a:p>
          <a:p>
            <a:pPr lvl="1"/>
            <a:r>
              <a:rPr lang="en-US" altLang="en-US" sz="2000" dirty="0"/>
              <a:t>If the coil has no magnetic core, the flux is proportional to current and the voltage proportional to </a:t>
            </a:r>
            <a:r>
              <a:rPr lang="en-US" altLang="en-US" sz="2000" i="1" dirty="0"/>
              <a:t>di/</a:t>
            </a:r>
            <a:r>
              <a:rPr lang="en-US" altLang="en-US" sz="2000" i="1" dirty="0" err="1"/>
              <a:t>dt</a:t>
            </a:r>
            <a:endParaRPr lang="en-US" altLang="en-US" sz="2000" i="1" dirty="0"/>
          </a:p>
        </p:txBody>
      </p:sp>
      <p:pic>
        <p:nvPicPr>
          <p:cNvPr id="111620" name="Picture 4" descr="3-14">
            <a:extLst>
              <a:ext uri="{FF2B5EF4-FFF2-40B4-BE49-F238E27FC236}">
                <a16:creationId xmlns:a16="http://schemas.microsoft.com/office/drawing/2014/main" id="{1DA26F0C-E6CF-B44A-8BBA-DECD7F03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1"/>
          <a:stretch>
            <a:fillRect/>
          </a:stretch>
        </p:blipFill>
        <p:spPr bwMode="auto">
          <a:xfrm>
            <a:off x="1752600" y="3810000"/>
            <a:ext cx="274320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1621" name="Object 5">
            <a:extLst>
              <a:ext uri="{FF2B5EF4-FFF2-40B4-BE49-F238E27FC236}">
                <a16:creationId xmlns:a16="http://schemas.microsoft.com/office/drawing/2014/main" id="{0EEA4691-A566-334E-9C39-237B6F7977C5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92812393"/>
              </p:ext>
            </p:extLst>
          </p:nvPr>
        </p:nvGraphicFramePr>
        <p:xfrm>
          <a:off x="4953000" y="4471987"/>
          <a:ext cx="30067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9" name="Equation" r:id="rId5" imgW="43002200" imgH="9067800" progId="Equation.3">
                  <p:embed/>
                </p:oleObj>
              </mc:Choice>
              <mc:Fallback>
                <p:oleObj name="Equation" r:id="rId5" imgW="43002200" imgH="9067800" progId="Equation.3">
                  <p:embed/>
                  <p:pic>
                    <p:nvPicPr>
                      <p:cNvPr id="111621" name="Object 5">
                        <a:extLst>
                          <a:ext uri="{FF2B5EF4-FFF2-40B4-BE49-F238E27FC236}">
                            <a16:creationId xmlns:a16="http://schemas.microsoft.com/office/drawing/2014/main" id="{0EEA4691-A566-334E-9C39-237B6F7977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471987"/>
                        <a:ext cx="300672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706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573D5B49-AFEC-BC4B-96BB-4DD224423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65275"/>
            <a:ext cx="8229600" cy="4530725"/>
          </a:xfrm>
        </p:spPr>
        <p:txBody>
          <a:bodyPr/>
          <a:lstStyle/>
          <a:p>
            <a:r>
              <a:rPr lang="en-US" altLang="en-US" sz="2000" dirty="0"/>
              <a:t>If we apply a battery across two points of a piece of material, an electric field will be set up where </a:t>
            </a:r>
            <a:r>
              <a:rPr lang="en-US" altLang="en-US" sz="2000" i="1" dirty="0"/>
              <a:t>E=V/l</a:t>
            </a:r>
          </a:p>
        </p:txBody>
      </p:sp>
      <p:pic>
        <p:nvPicPr>
          <p:cNvPr id="114692" name="Picture 4" descr="3-15">
            <a:extLst>
              <a:ext uri="{FF2B5EF4-FFF2-40B4-BE49-F238E27FC236}">
                <a16:creationId xmlns:a16="http://schemas.microsoft.com/office/drawing/2014/main" id="{40987813-73A0-6D40-9C83-F078595D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3048000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5">
            <a:extLst>
              <a:ext uri="{FF2B5EF4-FFF2-40B4-BE49-F238E27FC236}">
                <a16:creationId xmlns:a16="http://schemas.microsoft.com/office/drawing/2014/main" id="{B7543D48-C0DE-B948-8817-478FFD455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24400"/>
            <a:ext cx="35972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tendency of the material to resist the flow of electrons is called its </a:t>
            </a:r>
            <a:r>
              <a:rPr lang="en-US" altLang="en-US" u="sng"/>
              <a:t>resistivity</a:t>
            </a:r>
            <a:r>
              <a:rPr lang="en-US" altLang="en-US"/>
              <a:t>, </a:t>
            </a:r>
            <a:r>
              <a:rPr lang="en-US" altLang="en-US" i="1">
                <a:sym typeface="Symbol" pitchFamily="2" charset="2"/>
              </a:rPr>
              <a:t></a:t>
            </a:r>
            <a:r>
              <a:rPr lang="en-US" altLang="en-US">
                <a:sym typeface="Symbol" pitchFamily="2" charset="2"/>
              </a:rPr>
              <a:t>, and we say that the material has a particular electrical </a:t>
            </a:r>
            <a:r>
              <a:rPr lang="en-US" altLang="en-US" u="sng">
                <a:sym typeface="Symbol" pitchFamily="2" charset="2"/>
              </a:rPr>
              <a:t>resistance</a:t>
            </a:r>
            <a:r>
              <a:rPr lang="en-US" altLang="en-US">
                <a:sym typeface="Symbol" pitchFamily="2" charset="2"/>
              </a:rPr>
              <a:t>, </a:t>
            </a:r>
            <a:r>
              <a:rPr lang="en-US" altLang="en-US" i="1">
                <a:sym typeface="Symbol" pitchFamily="2" charset="2"/>
              </a:rPr>
              <a:t>R.</a:t>
            </a:r>
          </a:p>
        </p:txBody>
      </p:sp>
      <p:graphicFrame>
        <p:nvGraphicFramePr>
          <p:cNvPr id="114694" name="Object 6">
            <a:extLst>
              <a:ext uri="{FF2B5EF4-FFF2-40B4-BE49-F238E27FC236}">
                <a16:creationId xmlns:a16="http://schemas.microsoft.com/office/drawing/2014/main" id="{6D540C6B-BE6F-B147-9F51-D1DA6063076B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27843091"/>
              </p:ext>
            </p:extLst>
          </p:nvPr>
        </p:nvGraphicFramePr>
        <p:xfrm>
          <a:off x="5562600" y="3048000"/>
          <a:ext cx="2514600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3" name="Equation" r:id="rId5" imgW="33642300" imgH="28968700" progId="Equation.3">
                  <p:embed/>
                </p:oleObj>
              </mc:Choice>
              <mc:Fallback>
                <p:oleObj name="Equation" r:id="rId5" imgW="33642300" imgH="28968700" progId="Equation.3">
                  <p:embed/>
                  <p:pic>
                    <p:nvPicPr>
                      <p:cNvPr id="114694" name="Object 6">
                        <a:extLst>
                          <a:ext uri="{FF2B5EF4-FFF2-40B4-BE49-F238E27FC236}">
                            <a16:creationId xmlns:a16="http://schemas.microsoft.com/office/drawing/2014/main" id="{6D540C6B-BE6F-B147-9F51-D1DA606307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048000"/>
                        <a:ext cx="2514600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996F48F-02E5-4144-BD6D-CA04E2D4A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7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711B5F16-CFF1-FF44-8232-23ECBEE42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Sensitivity of Resistance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B31FE215-552B-D843-BD94-4DD2D11B2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Temperature:</a:t>
            </a:r>
          </a:p>
        </p:txBody>
      </p:sp>
      <p:pic>
        <p:nvPicPr>
          <p:cNvPr id="117764" name="Picture 4" descr="3-17">
            <a:extLst>
              <a:ext uri="{FF2B5EF4-FFF2-40B4-BE49-F238E27FC236}">
                <a16:creationId xmlns:a16="http://schemas.microsoft.com/office/drawing/2014/main" id="{5113FE69-DC17-ED44-8CD1-E14E9A9D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3"/>
          <a:stretch>
            <a:fillRect/>
          </a:stretch>
        </p:blipFill>
        <p:spPr bwMode="auto">
          <a:xfrm>
            <a:off x="457200" y="2362200"/>
            <a:ext cx="4572000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Text Box 5">
            <a:extLst>
              <a:ext uri="{FF2B5EF4-FFF2-40B4-BE49-F238E27FC236}">
                <a16:creationId xmlns:a16="http://schemas.microsoft.com/office/drawing/2014/main" id="{D9788529-9ED5-C348-9600-254177E45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2971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Specific resistivity of tungsten as a function of temperature.</a:t>
            </a:r>
          </a:p>
        </p:txBody>
      </p:sp>
      <p:graphicFrame>
        <p:nvGraphicFramePr>
          <p:cNvPr id="117766" name="Object 6">
            <a:extLst>
              <a:ext uri="{FF2B5EF4-FFF2-40B4-BE49-F238E27FC236}">
                <a16:creationId xmlns:a16="http://schemas.microsoft.com/office/drawing/2014/main" id="{A5891BC9-DF2A-3646-8D8F-0A41EE30B333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662070334"/>
              </p:ext>
            </p:extLst>
          </p:nvPr>
        </p:nvGraphicFramePr>
        <p:xfrm>
          <a:off x="5562600" y="3505200"/>
          <a:ext cx="2819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7" name="Equation" r:id="rId4" imgW="27495500" imgH="5270500" progId="Equation.3">
                  <p:embed/>
                </p:oleObj>
              </mc:Choice>
              <mc:Fallback>
                <p:oleObj name="Equation" r:id="rId4" imgW="27495500" imgH="5270500" progId="Equation.3">
                  <p:embed/>
                  <p:pic>
                    <p:nvPicPr>
                      <p:cNvPr id="117766" name="Object 6">
                        <a:extLst>
                          <a:ext uri="{FF2B5EF4-FFF2-40B4-BE49-F238E27FC236}">
                            <a16:creationId xmlns:a16="http://schemas.microsoft.com/office/drawing/2014/main" id="{A5891BC9-DF2A-3646-8D8F-0A41EE30B3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505200"/>
                        <a:ext cx="28194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8" name="Text Box 8">
            <a:extLst>
              <a:ext uri="{FF2B5EF4-FFF2-40B4-BE49-F238E27FC236}">
                <a16:creationId xmlns:a16="http://schemas.microsoft.com/office/drawing/2014/main" id="{8ABAAFD2-65EF-1F44-A736-406203A92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4958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ym typeface="Symbol" pitchFamily="2" charset="2"/>
              </a:rPr>
              <a:t> is the temperature coefficient of resistivity.</a:t>
            </a:r>
          </a:p>
        </p:txBody>
      </p:sp>
    </p:spTree>
    <p:extLst>
      <p:ext uri="{BB962C8B-B14F-4D97-AF65-F5344CB8AC3E}">
        <p14:creationId xmlns:p14="http://schemas.microsoft.com/office/powerpoint/2010/main" val="3445549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2200E4E4-1927-4F45-B03F-824F73CFF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Piezoelectric Effect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0752D9E4-D3B4-ED4B-9C1F-49D98AC0F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The piezoelectric effect is the generation of electric charge by a crystalline material upon subjecting it to stress</a:t>
            </a:r>
          </a:p>
        </p:txBody>
      </p:sp>
      <p:pic>
        <p:nvPicPr>
          <p:cNvPr id="129028" name="Picture 4" descr="3-21">
            <a:extLst>
              <a:ext uri="{FF2B5EF4-FFF2-40B4-BE49-F238E27FC236}">
                <a16:creationId xmlns:a16="http://schemas.microsoft.com/office/drawing/2014/main" id="{C2668B18-52F9-0744-B500-5D672E10B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>
            <a:fillRect/>
          </a:stretch>
        </p:blipFill>
        <p:spPr bwMode="auto">
          <a:xfrm>
            <a:off x="1219200" y="3200400"/>
            <a:ext cx="6629400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8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 descr="3-22">
            <a:extLst>
              <a:ext uri="{FF2B5EF4-FFF2-40B4-BE49-F238E27FC236}">
                <a16:creationId xmlns:a16="http://schemas.microsoft.com/office/drawing/2014/main" id="{9710EA72-DD2D-2C4A-99B2-90A310FE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14151"/>
            <a:ext cx="2565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Text Box 6">
            <a:extLst>
              <a:ext uri="{FF2B5EF4-FFF2-40B4-BE49-F238E27FC236}">
                <a16:creationId xmlns:a16="http://schemas.microsoft.com/office/drawing/2014/main" id="{CAA690BA-D8AB-9F4A-BA19-34A0E22FC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4" y="4724400"/>
            <a:ext cx="3048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Piezoelectric crystals are direct converters of mechanical energy into electrical energy.</a:t>
            </a:r>
          </a:p>
        </p:txBody>
      </p:sp>
      <p:sp>
        <p:nvSpPr>
          <p:cNvPr id="130055" name="Text Box 7">
            <a:extLst>
              <a:ext uri="{FF2B5EF4-FFF2-40B4-BE49-F238E27FC236}">
                <a16:creationId xmlns:a16="http://schemas.microsoft.com/office/drawing/2014/main" id="{68A82597-4AF7-914A-9636-E9202B183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400175"/>
            <a:ext cx="4114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Because a crystal with deposited electrodes forms a capacitor the voltage developed can be expressed as:</a:t>
            </a:r>
          </a:p>
        </p:txBody>
      </p:sp>
      <p:graphicFrame>
        <p:nvGraphicFramePr>
          <p:cNvPr id="130056" name="Object 8">
            <a:extLst>
              <a:ext uri="{FF2B5EF4-FFF2-40B4-BE49-F238E27FC236}">
                <a16:creationId xmlns:a16="http://schemas.microsoft.com/office/drawing/2014/main" id="{2A13AFF4-3FF9-F84D-B7E1-2260396C656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610990"/>
              </p:ext>
            </p:extLst>
          </p:nvPr>
        </p:nvGraphicFramePr>
        <p:xfrm>
          <a:off x="4419600" y="2438400"/>
          <a:ext cx="25146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47" name="Equation" r:id="rId4" imgW="22529800" imgH="9067800" progId="Equation.3">
                  <p:embed/>
                </p:oleObj>
              </mc:Choice>
              <mc:Fallback>
                <p:oleObj name="Equation" r:id="rId4" imgW="22529800" imgH="9067800" progId="Equation.3">
                  <p:embed/>
                  <p:pic>
                    <p:nvPicPr>
                      <p:cNvPr id="130056" name="Object 8">
                        <a:extLst>
                          <a:ext uri="{FF2B5EF4-FFF2-40B4-BE49-F238E27FC236}">
                            <a16:creationId xmlns:a16="http://schemas.microsoft.com/office/drawing/2014/main" id="{2A13AFF4-3FF9-F84D-B7E1-2260396C65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438400"/>
                        <a:ext cx="2514600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8" name="Text Box 10">
            <a:extLst>
              <a:ext uri="{FF2B5EF4-FFF2-40B4-BE49-F238E27FC236}">
                <a16:creationId xmlns:a16="http://schemas.microsoft.com/office/drawing/2014/main" id="{07FC0F03-4050-C442-8173-5B85F715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581400"/>
            <a:ext cx="4191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Where </a:t>
            </a:r>
            <a:r>
              <a:rPr lang="en-US" altLang="en-US" i="1"/>
              <a:t>d</a:t>
            </a:r>
            <a:r>
              <a:rPr lang="en-US" altLang="en-US" i="1" baseline="-25000"/>
              <a:t>x</a:t>
            </a:r>
            <a:r>
              <a:rPr lang="en-US" altLang="en-US" i="1"/>
              <a:t> </a:t>
            </a:r>
            <a:r>
              <a:rPr lang="en-US" altLang="en-US"/>
              <a:t>is the piezoelectric coefficient in the x direction and </a:t>
            </a:r>
            <a:r>
              <a:rPr lang="en-US" altLang="en-US" i="1"/>
              <a:t>F</a:t>
            </a:r>
            <a:r>
              <a:rPr lang="en-US" altLang="en-US" i="1" baseline="-25000"/>
              <a:t>x</a:t>
            </a:r>
            <a:r>
              <a:rPr lang="en-US" altLang="en-US" i="1"/>
              <a:t> </a:t>
            </a:r>
            <a:r>
              <a:rPr lang="en-US" altLang="en-US"/>
              <a:t>is the applied force in the x direction.</a:t>
            </a:r>
          </a:p>
        </p:txBody>
      </p:sp>
      <p:pic>
        <p:nvPicPr>
          <p:cNvPr id="130059" name="Picture 11" descr="3-25">
            <a:extLst>
              <a:ext uri="{FF2B5EF4-FFF2-40B4-BE49-F238E27FC236}">
                <a16:creationId xmlns:a16="http://schemas.microsoft.com/office/drawing/2014/main" id="{E7D2BD8A-E8D9-3B49-9383-6F3B44A3E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3" r="47012"/>
          <a:stretch>
            <a:fillRect/>
          </a:stretch>
        </p:blipFill>
        <p:spPr bwMode="auto">
          <a:xfrm>
            <a:off x="5181600" y="4724400"/>
            <a:ext cx="2590800" cy="13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0" name="Text Box 12">
            <a:extLst>
              <a:ext uri="{FF2B5EF4-FFF2-40B4-BE49-F238E27FC236}">
                <a16:creationId xmlns:a16="http://schemas.microsoft.com/office/drawing/2014/main" id="{3D405CFD-EE36-664C-8A3C-B0CAAF1E3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Laminated 2-layer piezoelectric sensor</a:t>
            </a:r>
          </a:p>
        </p:txBody>
      </p:sp>
      <p:sp>
        <p:nvSpPr>
          <p:cNvPr id="130061" name="Rectangle 13">
            <a:extLst>
              <a:ext uri="{FF2B5EF4-FFF2-40B4-BE49-F238E27FC236}">
                <a16:creationId xmlns:a16="http://schemas.microsoft.com/office/drawing/2014/main" id="{96B1FC09-0C0F-7044-B2F6-E9E4E7C5F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52" y="1455737"/>
            <a:ext cx="2924175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04D04D-8991-6C49-99C1-429CB910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Piezoelectric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6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0023098"/>
              </p:ext>
            </p:extLst>
          </p:nvPr>
        </p:nvGraphicFramePr>
        <p:xfrm>
          <a:off x="457200" y="1524000"/>
          <a:ext cx="8229599" cy="50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8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Fundamentals of </a:t>
                      </a:r>
                      <a:r>
                        <a:rPr lang="en-US" dirty="0" err="1"/>
                        <a:t>IoT</a:t>
                      </a:r>
                      <a:r>
                        <a:rPr lang="en-US" dirty="0"/>
                        <a:t>, basic concepts,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Basic Python &amp; Raspberry Pi programming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/>
                          </a:solidFill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Human-computer interfaces, sensing, actuation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Sensor programming, control loops, digital/analog I/O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Fundamentals of computer and wireless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Wi-Fi and Bluetooth networks, network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 networks, mesh networks, routing, WPANs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ZigBee, WPANs, WBANs, routing, network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Processing, </a:t>
                      </a:r>
                      <a:r>
                        <a:rPr lang="en-US" dirty="0" err="1"/>
                        <a:t>IoT</a:t>
                      </a:r>
                      <a:r>
                        <a:rPr lang="en-US" dirty="0"/>
                        <a:t> cloud, analytics,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IoT</a:t>
                      </a:r>
                      <a:r>
                        <a:rPr lang="en-US" dirty="0"/>
                        <a:t> cloud integration, sensor fusion, analytics, visualization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RFID, IoT ecosystem, security, privacy, ethics, case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Final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637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Signal Conditioning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Filter for expected frequency regime</a:t>
            </a:r>
          </a:p>
          <a:p>
            <a:r>
              <a:rPr lang="en-US" sz="3200" dirty="0"/>
              <a:t>Subtract DC offset (“zeroing”)</a:t>
            </a:r>
          </a:p>
          <a:p>
            <a:r>
              <a:rPr lang="en-US" sz="3200" dirty="0"/>
              <a:t>Amplify or attenuate signal (“scaling”)</a:t>
            </a:r>
          </a:p>
          <a:p>
            <a:r>
              <a:rPr lang="en-US" sz="3200" dirty="0" err="1"/>
              <a:t>Linearize</a:t>
            </a:r>
            <a:r>
              <a:rPr lang="en-US" sz="3200" dirty="0"/>
              <a:t> relationship between measured and observed electrical parameter</a:t>
            </a:r>
          </a:p>
          <a:p>
            <a:r>
              <a:rPr lang="en-US" sz="3200" dirty="0"/>
              <a:t>Analog-to-Digital (and Digital-to-Analog) conversion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9992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ED0F4-0857-E543-B28C-F8AE2AD63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Analog-to-Digital Conversion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6FEB-3CA2-1E43-A0CB-2C21C3DCD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/>
            <a:r>
              <a:rPr lang="en-US" altLang="en-US" sz="2400" b="1" dirty="0"/>
              <a:t>Sampling</a:t>
            </a:r>
            <a:r>
              <a:rPr lang="en-US" altLang="en-US" sz="2400" dirty="0"/>
              <a:t> – converts the continuous signal into a series of discrete analog signals at periodic intervals</a:t>
            </a:r>
          </a:p>
          <a:p>
            <a:pPr marL="514350" indent="-457200"/>
            <a:r>
              <a:rPr lang="en-US" altLang="en-US" sz="2400" b="1" dirty="0"/>
              <a:t>Quantization</a:t>
            </a:r>
            <a:r>
              <a:rPr lang="en-US" altLang="en-US" sz="2400" dirty="0"/>
              <a:t> – each discrete analog is converted into one of a finite number of (previously defined) discrete amplitude levels</a:t>
            </a:r>
          </a:p>
          <a:p>
            <a:pPr marL="514350" indent="-457200"/>
            <a:r>
              <a:rPr lang="en-US" altLang="en-US" sz="2400" b="1" dirty="0"/>
              <a:t>Encoding</a:t>
            </a:r>
            <a:r>
              <a:rPr lang="en-US" altLang="en-US" sz="2400" dirty="0"/>
              <a:t> – discrete amplitude levels are converted into digital code</a:t>
            </a:r>
          </a:p>
          <a:p>
            <a:endParaRPr lang="en-US" dirty="0"/>
          </a:p>
        </p:txBody>
      </p:sp>
      <p:cxnSp>
        <p:nvCxnSpPr>
          <p:cNvPr id="4" name="Straight Arrow Connector 4">
            <a:extLst>
              <a:ext uri="{FF2B5EF4-FFF2-40B4-BE49-F238E27FC236}">
                <a16:creationId xmlns:a16="http://schemas.microsoft.com/office/drawing/2014/main" id="{A1BF256F-84A9-074E-9BB3-E726091F661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582863" y="5307012"/>
            <a:ext cx="22098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Straight Arrow Connector 6">
            <a:extLst>
              <a:ext uri="{FF2B5EF4-FFF2-40B4-BE49-F238E27FC236}">
                <a16:creationId xmlns:a16="http://schemas.microsoft.com/office/drawing/2014/main" id="{DC9B59F2-BACF-3D44-97E2-4F4C5F13A9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87763" y="6411913"/>
            <a:ext cx="3962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TextBox 7">
            <a:extLst>
              <a:ext uri="{FF2B5EF4-FFF2-40B4-BE49-F238E27FC236}">
                <a16:creationId xmlns:a16="http://schemas.microsoft.com/office/drawing/2014/main" id="{8462F084-6DDE-0949-B83F-419BA5B8B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4435475"/>
            <a:ext cx="86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/>
              <a:t>Variable</a:t>
            </a:r>
            <a:endParaRPr lang="en-IE" altLang="en-US" sz="180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9FCDCFF-6DE1-3347-BFAC-9226207A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6488113"/>
            <a:ext cx="60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/>
              <a:t>Time</a:t>
            </a:r>
            <a:endParaRPr lang="en-IE" altLang="en-US" sz="180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D76DE41D-0C13-2446-BA5E-7164AF177846}"/>
              </a:ext>
            </a:extLst>
          </p:cNvPr>
          <p:cNvSpPr>
            <a:spLocks/>
          </p:cNvSpPr>
          <p:nvPr/>
        </p:nvSpPr>
        <p:spPr bwMode="auto">
          <a:xfrm>
            <a:off x="3700463" y="4954588"/>
            <a:ext cx="4016375" cy="620712"/>
          </a:xfrm>
          <a:custGeom>
            <a:avLst/>
            <a:gdLst>
              <a:gd name="T0" fmla="*/ 0 w 4016542"/>
              <a:gd name="T1" fmla="*/ 254122 h 621633"/>
              <a:gd name="T2" fmla="*/ 986097 w 4016542"/>
              <a:gd name="T3" fmla="*/ 5908 h 621633"/>
              <a:gd name="T4" fmla="*/ 1960166 w 4016542"/>
              <a:gd name="T5" fmla="*/ 289580 h 621633"/>
              <a:gd name="T6" fmla="*/ 3090578 w 4016542"/>
              <a:gd name="T7" fmla="*/ 100467 h 621633"/>
              <a:gd name="T8" fmla="*/ 3884257 w 4016542"/>
              <a:gd name="T9" fmla="*/ 537792 h 621633"/>
              <a:gd name="T10" fmla="*/ 3872225 w 4016542"/>
              <a:gd name="T11" fmla="*/ 537792 h 6216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16542"/>
              <a:gd name="T19" fmla="*/ 0 h 621633"/>
              <a:gd name="T20" fmla="*/ 4016542 w 4016542"/>
              <a:gd name="T21" fmla="*/ 621633 h 6216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16542" h="621633">
                <a:moveTo>
                  <a:pt x="0" y="258680"/>
                </a:moveTo>
                <a:cubicBezTo>
                  <a:pt x="329865" y="129340"/>
                  <a:pt x="659731" y="0"/>
                  <a:pt x="986589" y="6016"/>
                </a:cubicBezTo>
                <a:cubicBezTo>
                  <a:pt x="1313447" y="12032"/>
                  <a:pt x="1610226" y="278732"/>
                  <a:pt x="1961147" y="294774"/>
                </a:cubicBezTo>
                <a:cubicBezTo>
                  <a:pt x="2312068" y="310816"/>
                  <a:pt x="2771273" y="60158"/>
                  <a:pt x="3092115" y="102269"/>
                </a:cubicBezTo>
                <a:cubicBezTo>
                  <a:pt x="3412957" y="144380"/>
                  <a:pt x="3755858" y="473243"/>
                  <a:pt x="3886200" y="547438"/>
                </a:cubicBezTo>
                <a:cubicBezTo>
                  <a:pt x="4016542" y="621633"/>
                  <a:pt x="3945355" y="584535"/>
                  <a:pt x="3874168" y="547438"/>
                </a:cubicBezTo>
              </a:path>
            </a:pathLst>
          </a:cu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D9E31AF2-50B3-EB4B-8098-8D79FA55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950" y="4506913"/>
            <a:ext cx="1356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/>
              <a:t>Analog Signal</a:t>
            </a:r>
            <a:endParaRPr lang="en-IE" altLang="en-US" sz="1800" dirty="0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D3F6BF2E-BAC2-974F-BAFD-AC153CDFD35F}"/>
              </a:ext>
            </a:extLst>
          </p:cNvPr>
          <p:cNvCxnSpPr>
            <a:cxnSpLocks noChangeShapeType="1"/>
            <a:stCxn id="8" idx="1"/>
          </p:cNvCxnSpPr>
          <p:nvPr/>
        </p:nvCxnSpPr>
        <p:spPr bwMode="auto">
          <a:xfrm flipH="1">
            <a:off x="4678363" y="4959350"/>
            <a:ext cx="7937" cy="145256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5779C0D0-8F3F-D542-A66C-E06C9BF54D42}"/>
              </a:ext>
            </a:extLst>
          </p:cNvPr>
          <p:cNvCxnSpPr>
            <a:cxnSpLocks noChangeShapeType="1"/>
            <a:stCxn id="8" idx="2"/>
          </p:cNvCxnSpPr>
          <p:nvPr/>
        </p:nvCxnSpPr>
        <p:spPr bwMode="auto">
          <a:xfrm>
            <a:off x="5661025" y="5248275"/>
            <a:ext cx="7938" cy="116363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A28DA3B5-99EA-414F-8C1C-711306B37CD3}"/>
              </a:ext>
            </a:extLst>
          </p:cNvPr>
          <p:cNvCxnSpPr>
            <a:cxnSpLocks noChangeShapeType="1"/>
            <a:stCxn id="8" idx="3"/>
          </p:cNvCxnSpPr>
          <p:nvPr/>
        </p:nvCxnSpPr>
        <p:spPr bwMode="auto">
          <a:xfrm>
            <a:off x="6791325" y="5056188"/>
            <a:ext cx="20638" cy="135572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" name="TextBox 21">
            <a:extLst>
              <a:ext uri="{FF2B5EF4-FFF2-40B4-BE49-F238E27FC236}">
                <a16:creationId xmlns:a16="http://schemas.microsoft.com/office/drawing/2014/main" id="{441CF14C-1C56-F149-9435-E0BECC747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5497513"/>
            <a:ext cx="466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200"/>
              <a:t>1001</a:t>
            </a:r>
            <a:endParaRPr lang="en-IE" altLang="en-US" sz="1200"/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FE9EAEF9-6D6B-174D-9893-C970BDE0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63" y="5497513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200"/>
              <a:t>1101</a:t>
            </a:r>
            <a:endParaRPr lang="en-IE" altLang="en-US" sz="1200"/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EBD0A5A2-1126-CA4E-AB36-50BAEA94A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5497513"/>
            <a:ext cx="466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200"/>
              <a:t>0101</a:t>
            </a:r>
            <a:endParaRPr lang="en-IE" altLang="en-US" sz="1200"/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3B6C2A4C-FDDC-C14A-BA1B-1F38EAE9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7363" y="5268913"/>
            <a:ext cx="960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800"/>
              <a:t>Discrete</a:t>
            </a:r>
          </a:p>
          <a:p>
            <a:pPr algn="l" eaLnBrk="1" hangingPunct="1"/>
            <a:r>
              <a:rPr lang="en-GB" altLang="en-US" sz="1800"/>
              <a:t>Variables</a:t>
            </a:r>
            <a:endParaRPr lang="en-IE" altLang="en-US" sz="1800"/>
          </a:p>
        </p:txBody>
      </p:sp>
      <p:cxnSp>
        <p:nvCxnSpPr>
          <p:cNvPr id="17" name="Straight Arrow Connector 26">
            <a:extLst>
              <a:ext uri="{FF2B5EF4-FFF2-40B4-BE49-F238E27FC236}">
                <a16:creationId xmlns:a16="http://schemas.microsoft.com/office/drawing/2014/main" id="{DE591ED0-2009-4A44-BE7B-E34688F533CE}"/>
              </a:ext>
            </a:extLst>
          </p:cNvPr>
          <p:cNvCxnSpPr>
            <a:cxnSpLocks noChangeShapeType="1"/>
            <a:stCxn id="16" idx="1"/>
          </p:cNvCxnSpPr>
          <p:nvPr/>
        </p:nvCxnSpPr>
        <p:spPr bwMode="auto">
          <a:xfrm rot="10800000" flipV="1">
            <a:off x="6811963" y="5592763"/>
            <a:ext cx="1295400" cy="514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9670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D8DB2DB-FA00-AE49-8A91-2528D2218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Features of an ADC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97BB697-8DDD-E44B-9306-9095E5322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b="1" dirty="0"/>
              <a:t>Sampling rate </a:t>
            </a:r>
            <a:r>
              <a:rPr lang="en-US" altLang="en-US" dirty="0"/>
              <a:t>– rate at which continuous analog signal is polled (e.g., 1000 samples/sec)</a:t>
            </a:r>
          </a:p>
          <a:p>
            <a:pPr eaLnBrk="1" hangingPunct="1"/>
            <a:r>
              <a:rPr lang="en-US" altLang="en-US" b="1" dirty="0"/>
              <a:t>Quantization</a:t>
            </a:r>
            <a:r>
              <a:rPr lang="en-US" altLang="en-US" dirty="0"/>
              <a:t> – divide analog signal into discrete levels</a:t>
            </a:r>
          </a:p>
          <a:p>
            <a:pPr eaLnBrk="1" hangingPunct="1"/>
            <a:r>
              <a:rPr lang="en-US" altLang="en-US" b="1" dirty="0"/>
              <a:t>Resolution</a:t>
            </a:r>
            <a:r>
              <a:rPr lang="en-US" altLang="en-US" dirty="0"/>
              <a:t> – depends on number of quantization levels</a:t>
            </a:r>
          </a:p>
          <a:p>
            <a:pPr eaLnBrk="1" hangingPunct="1"/>
            <a:r>
              <a:rPr lang="en-US" altLang="en-US" b="1" dirty="0"/>
              <a:t>Conversion time </a:t>
            </a:r>
            <a:r>
              <a:rPr lang="en-US" altLang="en-US" dirty="0"/>
              <a:t>– how long it takes to convert the sampled signal to digital code</a:t>
            </a:r>
          </a:p>
          <a:p>
            <a:pPr eaLnBrk="1" hangingPunct="1"/>
            <a:r>
              <a:rPr lang="en-US" altLang="en-US" b="1" dirty="0"/>
              <a:t>Conversion method </a:t>
            </a:r>
            <a:r>
              <a:rPr lang="en-US" altLang="en-US" dirty="0"/>
              <a:t>– means by which analog signal is encoded into digital equivalent</a:t>
            </a:r>
          </a:p>
          <a:p>
            <a:pPr lvl="1" eaLnBrk="1" hangingPunct="1"/>
            <a:r>
              <a:rPr lang="en-US" altLang="en-US" sz="3000" dirty="0"/>
              <a:t>Example: Successive approximation method	</a:t>
            </a:r>
          </a:p>
        </p:txBody>
      </p:sp>
    </p:spTree>
    <p:extLst>
      <p:ext uri="{BB962C8B-B14F-4D97-AF65-F5344CB8AC3E}">
        <p14:creationId xmlns:p14="http://schemas.microsoft.com/office/powerpoint/2010/main" val="3992498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8859-6368-C44F-A8D7-F31A373B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Successive Approximation 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4212-5032-8944-B5A7-E98CFE49D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A series of trial voltages are successively compared to the input signal whose value is unknown</a:t>
            </a:r>
          </a:p>
          <a:p>
            <a:r>
              <a:rPr lang="en-US" altLang="en-US" dirty="0"/>
              <a:t>Number of trial voltages = number of bits used to encode the signal</a:t>
            </a:r>
          </a:p>
          <a:p>
            <a:r>
              <a:rPr lang="en-US" altLang="en-US" dirty="0"/>
              <a:t>First trial voltage is 1/2 the full scale range of the ADC</a:t>
            </a:r>
          </a:p>
          <a:p>
            <a:r>
              <a:rPr lang="en-US" altLang="en-US" dirty="0"/>
              <a:t>If the remainder of the input voltage exceeds the trial voltage, then a bit value of 1 is entered, if less than trial voltage then a bit value of zero is entered</a:t>
            </a:r>
          </a:p>
          <a:p>
            <a:r>
              <a:rPr lang="en-US" altLang="en-US" dirty="0"/>
              <a:t>The successive bit values, multiplied by their respective trial voltages and added, becomes the encoded value of the input signal</a:t>
            </a:r>
          </a:p>
        </p:txBody>
      </p:sp>
    </p:spTree>
    <p:extLst>
      <p:ext uri="{BB962C8B-B14F-4D97-AF65-F5344CB8AC3E}">
        <p14:creationId xmlns:p14="http://schemas.microsoft.com/office/powerpoint/2010/main" val="178823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8DE92D8D-4E43-3849-B17E-348429F3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Example</a:t>
            </a:r>
            <a:endParaRPr lang="en-IE" altLang="en-US"/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9EDFB109-7475-8041-B750-7EA01C6BF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sz="2400" dirty="0"/>
              <a:t>Analogue signal is 6.8 volts. Encode, using SAM, the signal for a 6 bit register with a full scale range of 10 volts. </a:t>
            </a:r>
            <a:endParaRPr lang="en-IE" altLang="en-US" sz="2400" dirty="0"/>
          </a:p>
        </p:txBody>
      </p:sp>
      <p:pic>
        <p:nvPicPr>
          <p:cNvPr id="40964" name="Picture 4" descr="6">
            <a:extLst>
              <a:ext uri="{FF2B5EF4-FFF2-40B4-BE49-F238E27FC236}">
                <a16:creationId xmlns:a16="http://schemas.microsoft.com/office/drawing/2014/main" id="{6F353F19-A05A-074A-86A6-410862D8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59436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9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156"/>
            <a:ext cx="8229600" cy="36578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Q = resolution in volts per step</a:t>
            </a:r>
          </a:p>
          <a:p>
            <a:r>
              <a:rPr lang="en-US" dirty="0"/>
              <a:t>M = resolution in bits</a:t>
            </a:r>
          </a:p>
          <a:p>
            <a:r>
              <a:rPr lang="en-US" dirty="0"/>
              <a:t>N = Number of intervals (steps, quantization levels)</a:t>
            </a:r>
          </a:p>
          <a:p>
            <a:r>
              <a:rPr lang="en-US" dirty="0"/>
              <a:t>E</a:t>
            </a:r>
            <a:r>
              <a:rPr lang="en-US" baseline="-25000" dirty="0"/>
              <a:t>FSR</a:t>
            </a:r>
            <a:r>
              <a:rPr lang="en-US" dirty="0"/>
              <a:t> = Full scale voltage range</a:t>
            </a:r>
          </a:p>
          <a:p>
            <a:r>
              <a:rPr lang="en-US" dirty="0"/>
              <a:t>Quantization error = ½ of interval</a:t>
            </a:r>
          </a:p>
          <a:p>
            <a:endParaRPr lang="en-US" dirty="0"/>
          </a:p>
          <a:p>
            <a:r>
              <a:rPr lang="en-US" dirty="0"/>
              <a:t>Voltage range 0 </a:t>
            </a:r>
            <a:r>
              <a:rPr lang="mr-IN" dirty="0"/>
              <a:t>–</a:t>
            </a:r>
            <a:r>
              <a:rPr lang="en-US" dirty="0"/>
              <a:t> 10V; M = 12 bits</a:t>
            </a:r>
          </a:p>
          <a:p>
            <a:r>
              <a:rPr lang="en-US" dirty="0"/>
              <a:t>N = 4096 intervals (steps)</a:t>
            </a:r>
          </a:p>
          <a:p>
            <a:r>
              <a:rPr lang="en-US" dirty="0"/>
              <a:t>Q = 2.44 mV/code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d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59" y="1420033"/>
            <a:ext cx="3604287" cy="22119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376" y="1712142"/>
            <a:ext cx="2133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9471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EFA7625F-AF16-5445-9695-9225C5C3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Example</a:t>
            </a:r>
            <a:endParaRPr lang="en-IE" altLang="en-US"/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3C7F5C87-FFB4-F748-84DC-3C9D12C4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Using an analogue-to-digital converter, a continuous voltage signal is to be converted into its digital counterpart. The ADC has a 16-bit capacity, and full scale range of 60 V. Determine:</a:t>
            </a:r>
          </a:p>
          <a:p>
            <a:pPr lvl="1"/>
            <a:r>
              <a:rPr lang="en-GB" altLang="en-US" dirty="0"/>
              <a:t>number of quantization levels</a:t>
            </a:r>
          </a:p>
          <a:p>
            <a:pPr lvl="1"/>
            <a:r>
              <a:rPr lang="en-GB" altLang="en-US" dirty="0"/>
              <a:t>resolution</a:t>
            </a:r>
          </a:p>
          <a:p>
            <a:pPr lvl="1"/>
            <a:r>
              <a:rPr lang="en-GB" altLang="en-US" dirty="0"/>
              <a:t>quantization error</a:t>
            </a:r>
            <a:endParaRPr lang="en-IE" altLang="en-US" dirty="0"/>
          </a:p>
        </p:txBody>
      </p:sp>
    </p:spTree>
    <p:extLst>
      <p:ext uri="{BB962C8B-B14F-4D97-AF65-F5344CB8AC3E}">
        <p14:creationId xmlns:p14="http://schemas.microsoft.com/office/powerpoint/2010/main" val="40829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>
            <a:extLst>
              <a:ext uri="{FF2B5EF4-FFF2-40B4-BE49-F238E27FC236}">
                <a16:creationId xmlns:a16="http://schemas.microsoft.com/office/drawing/2014/main" id="{64D82607-45D5-5140-942B-8933B065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Solution</a:t>
            </a:r>
            <a:endParaRPr lang="en-IE" altLang="en-US"/>
          </a:p>
        </p:txBody>
      </p:sp>
      <p:sp>
        <p:nvSpPr>
          <p:cNvPr id="6150" name="Content Placeholder 2">
            <a:extLst>
              <a:ext uri="{FF2B5EF4-FFF2-40B4-BE49-F238E27FC236}">
                <a16:creationId xmlns:a16="http://schemas.microsoft.com/office/drawing/2014/main" id="{1A66ED14-2C01-EE49-9816-896BFB534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84582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en-US" sz="2000" dirty="0"/>
              <a:t>(1) Number of quantization levels: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r>
              <a:rPr lang="en-GB" altLang="en-US" sz="2000" dirty="0"/>
              <a:t>= 2</a:t>
            </a:r>
            <a:r>
              <a:rPr lang="en-GB" altLang="en-US" sz="2000" baseline="30000" dirty="0"/>
              <a:t>16</a:t>
            </a:r>
            <a:r>
              <a:rPr lang="en-GB" altLang="en-US" sz="2000" dirty="0"/>
              <a:t> = 65,536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r>
              <a:rPr lang="en-GB" altLang="en-US" sz="2000" dirty="0"/>
              <a:t> 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r>
              <a:rPr lang="en-GB" altLang="en-US" sz="2000" dirty="0"/>
              <a:t>(2) Resolution: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r>
              <a:rPr lang="en-GB" altLang="en-US" sz="2000" dirty="0"/>
              <a:t> = 60 / 65,536 = </a:t>
            </a:r>
            <a:r>
              <a:rPr lang="en-GB" altLang="en-US" sz="2000" dirty="0">
                <a:sym typeface="Symbol" pitchFamily="2" charset="2"/>
              </a:rPr>
              <a:t>~</a:t>
            </a:r>
            <a:r>
              <a:rPr lang="en-GB" altLang="en-US" sz="2000" dirty="0"/>
              <a:t> 0.00092 Volts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r>
              <a:rPr lang="en-GB" altLang="en-US" sz="2000" dirty="0"/>
              <a:t> 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r>
              <a:rPr lang="en-GB" altLang="en-US" sz="2000" dirty="0"/>
              <a:t>(3) Quantization error: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r>
              <a:rPr lang="en-GB" altLang="en-US" sz="2000" dirty="0"/>
              <a:t>=  0.00092/2 = 0.00046 Volts</a:t>
            </a:r>
            <a:endParaRPr lang="en-IE" altLang="en-US" sz="2000" dirty="0"/>
          </a:p>
          <a:p>
            <a:pPr>
              <a:buFont typeface="Wingdings" pitchFamily="2" charset="2"/>
              <a:buNone/>
            </a:pPr>
            <a:endParaRPr lang="en-IE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522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>
            <a:extLst>
              <a:ext uri="{FF2B5EF4-FFF2-40B4-BE49-F238E27FC236}">
                <a16:creationId xmlns:a16="http://schemas.microsoft.com/office/drawing/2014/main" id="{FE8C8577-50BA-9E4E-B816-C9F0238E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Digital-to-Analog Conversion</a:t>
            </a:r>
            <a:endParaRPr lang="en-IE" altLang="en-US"/>
          </a:p>
        </p:txBody>
      </p:sp>
      <p:sp>
        <p:nvSpPr>
          <p:cNvPr id="7172" name="Content Placeholder 2">
            <a:extLst>
              <a:ext uri="{FF2B5EF4-FFF2-40B4-BE49-F238E27FC236}">
                <a16:creationId xmlns:a16="http://schemas.microsoft.com/office/drawing/2014/main" id="{38AB5FBC-4946-0141-83A5-BE573A4DB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Convert digital values into continuous analogue signal</a:t>
            </a:r>
          </a:p>
          <a:p>
            <a:pPr lvl="1"/>
            <a:r>
              <a:rPr lang="en-GB" altLang="en-US" dirty="0"/>
              <a:t>Decoding digital value to an analogue value at discrete moments in time based on value within register</a:t>
            </a:r>
          </a:p>
          <a:p>
            <a:pPr lvl="1"/>
            <a:endParaRPr lang="en-GB" altLang="en-US" dirty="0"/>
          </a:p>
          <a:p>
            <a:pPr lvl="1"/>
            <a:endParaRPr lang="en-GB" altLang="en-US" dirty="0"/>
          </a:p>
          <a:p>
            <a:pPr lvl="1">
              <a:buFont typeface="Wingdings" pitchFamily="2" charset="2"/>
              <a:buNone/>
            </a:pPr>
            <a:r>
              <a:rPr lang="en-GB" altLang="en-US" sz="2000" dirty="0"/>
              <a:t>Where E</a:t>
            </a:r>
            <a:r>
              <a:rPr lang="en-GB" altLang="en-US" sz="2000" baseline="-25000" dirty="0"/>
              <a:t>0</a:t>
            </a:r>
            <a:r>
              <a:rPr lang="en-GB" altLang="en-US" sz="2000" dirty="0"/>
              <a:t> is output voltage; </a:t>
            </a:r>
            <a:r>
              <a:rPr lang="en-GB" altLang="en-US" sz="2000" dirty="0" err="1"/>
              <a:t>E</a:t>
            </a:r>
            <a:r>
              <a:rPr lang="en-GB" altLang="en-US" sz="2000" baseline="-25000" dirty="0" err="1"/>
              <a:t>ref</a:t>
            </a:r>
            <a:r>
              <a:rPr lang="en-GB" altLang="en-US" sz="2000" dirty="0"/>
              <a:t> is reference voltage; </a:t>
            </a:r>
            <a:r>
              <a:rPr lang="en-GB" altLang="en-US" sz="2000" dirty="0" err="1"/>
              <a:t>B</a:t>
            </a:r>
            <a:r>
              <a:rPr lang="en-GB" altLang="en-US" sz="2000" baseline="-25000" dirty="0" err="1"/>
              <a:t>n</a:t>
            </a:r>
            <a:r>
              <a:rPr lang="en-GB" altLang="en-US" sz="2000" dirty="0"/>
              <a:t> is status of successive bits in the binary register</a:t>
            </a:r>
          </a:p>
        </p:txBody>
      </p:sp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70FD6A0B-D5E5-2A48-A3E4-B0856A85B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589823"/>
              </p:ext>
            </p:extLst>
          </p:nvPr>
        </p:nvGraphicFramePr>
        <p:xfrm>
          <a:off x="990600" y="3352800"/>
          <a:ext cx="50895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94" name="Equation" r:id="rId3" imgW="28086050" imgH="3365500" progId="Equation.3">
                  <p:embed/>
                </p:oleObj>
              </mc:Choice>
              <mc:Fallback>
                <p:oleObj name="Equation" r:id="rId3" imgW="28086050" imgH="3365500" progId="Equation.3">
                  <p:embed/>
                  <p:pic>
                    <p:nvPicPr>
                      <p:cNvPr id="7170" name="Object 2">
                        <a:extLst>
                          <a:ext uri="{FF2B5EF4-FFF2-40B4-BE49-F238E27FC236}">
                            <a16:creationId xmlns:a16="http://schemas.microsoft.com/office/drawing/2014/main" id="{70FD6A0B-D5E5-2A48-A3E4-B0856A85B2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352800"/>
                        <a:ext cx="508952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52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686DD596-D02C-3C4D-88F1-9191E780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Example</a:t>
            </a:r>
            <a:endParaRPr lang="en-IE" altLang="en-US"/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F6A12B47-B51B-114D-B153-97B0E4D1D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A DAC has a reference voltage of 100 V and has 6-bit precision. Three successive sampling instances 0.5 sec apart have the following data in the data register:</a:t>
            </a:r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dirty="0"/>
              <a:t>Output Values:	</a:t>
            </a:r>
            <a:endParaRPr lang="en-GB" altLang="en-US" sz="1600" dirty="0"/>
          </a:p>
          <a:p>
            <a:endParaRPr lang="en-GB" altLang="en-US" dirty="0"/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3581DC6-D330-B442-B27F-0FC807CDB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048000"/>
            <a:ext cx="2438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2000" dirty="0"/>
              <a:t>Instant	Binary Data</a:t>
            </a:r>
          </a:p>
          <a:p>
            <a:pPr algn="l" eaLnBrk="1" hangingPunct="1"/>
            <a:r>
              <a:rPr lang="en-GB" altLang="en-US" sz="2000" dirty="0"/>
              <a:t>1	101000</a:t>
            </a:r>
          </a:p>
          <a:p>
            <a:pPr algn="l" eaLnBrk="1" hangingPunct="1"/>
            <a:r>
              <a:rPr lang="en-GB" altLang="en-US" sz="2000" dirty="0"/>
              <a:t>2	101010</a:t>
            </a:r>
          </a:p>
          <a:p>
            <a:pPr algn="l" eaLnBrk="1" hangingPunct="1"/>
            <a:r>
              <a:rPr lang="en-GB" altLang="en-US" sz="2000" dirty="0"/>
              <a:t>3	101101</a:t>
            </a:r>
            <a:endParaRPr lang="en-IE" altLang="en-US" sz="2000" dirty="0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8C8E582E-1EEF-334C-AA73-5CE06B445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840287"/>
            <a:ext cx="7010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2000" dirty="0"/>
              <a:t>E</a:t>
            </a:r>
            <a:r>
              <a:rPr lang="en-GB" altLang="en-US" sz="2000" baseline="-25000" dirty="0"/>
              <a:t>01</a:t>
            </a:r>
            <a:r>
              <a:rPr lang="en-GB" altLang="en-US" sz="2000" dirty="0"/>
              <a:t> = 100{0.5(1)+0.25(0)+0.125(1)+0.0625(0)+0.03125(0)+0.015625(0)}</a:t>
            </a:r>
          </a:p>
          <a:p>
            <a:pPr algn="l" eaLnBrk="1" hangingPunct="1"/>
            <a:r>
              <a:rPr lang="en-GB" altLang="en-US" sz="2000" dirty="0"/>
              <a:t>E</a:t>
            </a:r>
            <a:r>
              <a:rPr lang="en-GB" altLang="en-US" sz="2000" baseline="-25000" dirty="0"/>
              <a:t>01</a:t>
            </a:r>
            <a:r>
              <a:rPr lang="en-GB" altLang="en-US" sz="2000" dirty="0"/>
              <a:t> = 62.50V</a:t>
            </a:r>
          </a:p>
          <a:p>
            <a:pPr algn="l" eaLnBrk="1" hangingPunct="1"/>
            <a:r>
              <a:rPr lang="en-GB" altLang="en-US" sz="2000" dirty="0"/>
              <a:t>E</a:t>
            </a:r>
            <a:r>
              <a:rPr lang="en-GB" altLang="en-US" sz="2000" baseline="-25000" dirty="0"/>
              <a:t>02</a:t>
            </a:r>
            <a:r>
              <a:rPr lang="en-GB" altLang="en-US" sz="2000" dirty="0"/>
              <a:t> = 100{0.5(1)+0.25(0)+0.125(1)+0.0625(0)+0.03125(0)+0.015625(0)}</a:t>
            </a:r>
          </a:p>
          <a:p>
            <a:pPr algn="l" eaLnBrk="1" hangingPunct="1"/>
            <a:r>
              <a:rPr lang="en-GB" altLang="en-US" sz="2000" dirty="0"/>
              <a:t>E</a:t>
            </a:r>
            <a:r>
              <a:rPr lang="en-GB" altLang="en-US" sz="2000" baseline="-25000" dirty="0"/>
              <a:t>02</a:t>
            </a:r>
            <a:r>
              <a:rPr lang="en-GB" altLang="en-US" sz="2000" dirty="0"/>
              <a:t> = 65.63V</a:t>
            </a:r>
          </a:p>
          <a:p>
            <a:pPr algn="l" eaLnBrk="1" hangingPunct="1"/>
            <a:r>
              <a:rPr lang="en-GB" altLang="en-US" sz="2000" dirty="0"/>
              <a:t>E</a:t>
            </a:r>
            <a:r>
              <a:rPr lang="en-GB" altLang="en-US" sz="2000" baseline="-25000" dirty="0"/>
              <a:t>03</a:t>
            </a:r>
            <a:r>
              <a:rPr lang="en-GB" altLang="en-US" sz="2000" dirty="0"/>
              <a:t> = 100{0.5(1)+0.25(0)+0.125(1)+0.0625(0)+0.03125(0)+0.015625(0)}</a:t>
            </a:r>
          </a:p>
          <a:p>
            <a:pPr algn="l" eaLnBrk="1" hangingPunct="1"/>
            <a:r>
              <a:rPr lang="en-GB" altLang="en-US" sz="2000" dirty="0"/>
              <a:t>E</a:t>
            </a:r>
            <a:r>
              <a:rPr lang="en-GB" altLang="en-US" sz="2000" baseline="-25000" dirty="0"/>
              <a:t>03</a:t>
            </a:r>
            <a:r>
              <a:rPr lang="en-GB" altLang="en-US" sz="2000" dirty="0"/>
              <a:t> = 70.31V</a:t>
            </a:r>
            <a:endParaRPr lang="en-IE" altLang="en-US" sz="2000" dirty="0"/>
          </a:p>
          <a:p>
            <a:pPr algn="l" eaLnBrk="1" hangingPunct="1"/>
            <a:endParaRPr lang="en-IE" altLang="en-US" sz="2000" dirty="0"/>
          </a:p>
        </p:txBody>
      </p:sp>
      <p:sp>
        <p:nvSpPr>
          <p:cNvPr id="43014" name="Rectangle 8">
            <a:extLst>
              <a:ext uri="{FF2B5EF4-FFF2-40B4-BE49-F238E27FC236}">
                <a16:creationId xmlns:a16="http://schemas.microsoft.com/office/drawing/2014/main" id="{4E139B5F-0865-1C40-AEB9-8BE874F3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2438400" cy="1447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7723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EF89-5677-894A-8C0B-41C8994A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3F97D-0FB8-CF4D-AF42-C83467FB9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 sensor is a device that receives a stimulus and responds with an electrical signal.</a:t>
            </a:r>
          </a:p>
          <a:p>
            <a:endParaRPr lang="en-US" dirty="0"/>
          </a:p>
        </p:txBody>
      </p:sp>
      <p:pic>
        <p:nvPicPr>
          <p:cNvPr id="4" name="Picture 6" descr="1-1">
            <a:extLst>
              <a:ext uri="{FF2B5EF4-FFF2-40B4-BE49-F238E27FC236}">
                <a16:creationId xmlns:a16="http://schemas.microsoft.com/office/drawing/2014/main" id="{3E4853B6-4B3D-8D47-A18A-E0498ECA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78821"/>
            <a:ext cx="3886200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25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Types: HW &amp; SW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Hardware</a:t>
            </a:r>
            <a:r>
              <a:rPr lang="en-US" dirty="0"/>
              <a:t>-based sensors</a:t>
            </a:r>
          </a:p>
          <a:p>
            <a:pPr lvl="1"/>
            <a:r>
              <a:rPr lang="en-US" dirty="0"/>
              <a:t>Physical components built into a device</a:t>
            </a:r>
          </a:p>
          <a:p>
            <a:pPr lvl="1"/>
            <a:r>
              <a:rPr lang="en-US" dirty="0"/>
              <a:t>They derive their data by directly measuring specific environmental properties</a:t>
            </a:r>
          </a:p>
          <a:p>
            <a:r>
              <a:rPr lang="en-US" b="1" dirty="0"/>
              <a:t>Software</a:t>
            </a:r>
            <a:r>
              <a:rPr lang="en-US" dirty="0"/>
              <a:t>-based sensors</a:t>
            </a:r>
          </a:p>
          <a:p>
            <a:pPr lvl="1"/>
            <a:r>
              <a:rPr lang="en-US" dirty="0"/>
              <a:t>Not physical devices, although they mimic hardware-based sensors</a:t>
            </a:r>
          </a:p>
          <a:p>
            <a:pPr lvl="1"/>
            <a:r>
              <a:rPr lang="en-US" dirty="0"/>
              <a:t>They derive their data from one or more hardware-based sensors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List of Smartphones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060656"/>
              </p:ext>
            </p:extLst>
          </p:nvPr>
        </p:nvGraphicFramePr>
        <p:xfrm>
          <a:off x="1115616" y="1700808"/>
          <a:ext cx="6840760" cy="4776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3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9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678">
                <a:tc>
                  <a:txBody>
                    <a:bodyPr/>
                    <a:lstStyle/>
                    <a:p>
                      <a:r>
                        <a:rPr lang="en-US" sz="1600" dirty="0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Function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Software-based or 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750">
                <a:tc>
                  <a:txBody>
                    <a:bodyPr/>
                    <a:lstStyle/>
                    <a:p>
                      <a:r>
                        <a:rPr lang="en-US" sz="1600" dirty="0"/>
                        <a:t>Accelerometer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Motion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50">
                <a:tc>
                  <a:txBody>
                    <a:bodyPr/>
                    <a:lstStyle/>
                    <a:p>
                      <a:r>
                        <a:rPr lang="en-US" sz="1600" dirty="0"/>
                        <a:t>Gyroscope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Motion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50">
                <a:tc>
                  <a:txBody>
                    <a:bodyPr/>
                    <a:lstStyle/>
                    <a:p>
                      <a:r>
                        <a:rPr lang="en-US" sz="1600" dirty="0"/>
                        <a:t>Gravity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Motion</a:t>
                      </a:r>
                      <a:r>
                        <a:rPr lang="en-US" sz="1600" baseline="0" dirty="0"/>
                        <a:t> Sensor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Software-based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750">
                <a:tc>
                  <a:txBody>
                    <a:bodyPr/>
                    <a:lstStyle/>
                    <a:p>
                      <a:r>
                        <a:rPr lang="en-US" sz="1600" dirty="0"/>
                        <a:t>Rotation Vector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Motion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Software-based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750">
                <a:tc>
                  <a:txBody>
                    <a:bodyPr/>
                    <a:lstStyle/>
                    <a:p>
                      <a:r>
                        <a:rPr lang="en-US" sz="1600" dirty="0"/>
                        <a:t>Magnetic</a:t>
                      </a:r>
                      <a:r>
                        <a:rPr lang="en-US" sz="1600" baseline="0" dirty="0"/>
                        <a:t> Field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Position</a:t>
                      </a:r>
                      <a:r>
                        <a:rPr lang="en-US" sz="1600" baseline="0" dirty="0"/>
                        <a:t> Sensor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750">
                <a:tc>
                  <a:txBody>
                    <a:bodyPr/>
                    <a:lstStyle/>
                    <a:p>
                      <a:r>
                        <a:rPr lang="en-US" sz="1600" dirty="0"/>
                        <a:t>Proximity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Position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50">
                <a:tc>
                  <a:txBody>
                    <a:bodyPr/>
                    <a:lstStyle/>
                    <a:p>
                      <a:r>
                        <a:rPr lang="en-US" sz="1600" dirty="0"/>
                        <a:t>GPS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Position</a:t>
                      </a:r>
                      <a:r>
                        <a:rPr lang="en-US" sz="1600" baseline="0" dirty="0"/>
                        <a:t> Sensor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960">
                <a:tc>
                  <a:txBody>
                    <a:bodyPr/>
                    <a:lstStyle/>
                    <a:p>
                      <a:r>
                        <a:rPr lang="en-US" sz="1600" dirty="0"/>
                        <a:t>Orientation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Position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Software-based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960">
                <a:tc>
                  <a:txBody>
                    <a:bodyPr/>
                    <a:lstStyle/>
                    <a:p>
                      <a:r>
                        <a:rPr lang="en-US" sz="1600" dirty="0"/>
                        <a:t>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Environmental</a:t>
                      </a:r>
                      <a:r>
                        <a:rPr lang="en-US" sz="1600" baseline="0" dirty="0"/>
                        <a:t> Sensor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960">
                <a:tc>
                  <a:txBody>
                    <a:bodyPr/>
                    <a:lstStyle/>
                    <a:p>
                      <a:r>
                        <a:rPr lang="en-US" sz="1600" dirty="0"/>
                        <a:t>Thermometer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Environmental</a:t>
                      </a:r>
                      <a:r>
                        <a:rPr lang="en-US" sz="1600" baseline="0" dirty="0"/>
                        <a:t> Sensor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960">
                <a:tc>
                  <a:txBody>
                    <a:bodyPr/>
                    <a:lstStyle/>
                    <a:p>
                      <a:r>
                        <a:rPr lang="en-US" sz="1600" dirty="0"/>
                        <a:t>Barometer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Environmental</a:t>
                      </a:r>
                      <a:r>
                        <a:rPr lang="en-US" sz="1600" baseline="0" dirty="0"/>
                        <a:t> Sensor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960">
                <a:tc>
                  <a:txBody>
                    <a:bodyPr/>
                    <a:lstStyle/>
                    <a:p>
                      <a:r>
                        <a:rPr lang="en-US" sz="1600" dirty="0"/>
                        <a:t>Humidity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Environmental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263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Motion and 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sensors use the same </a:t>
            </a:r>
            <a:r>
              <a:rPr lang="en-US" b="1" dirty="0"/>
              <a:t>coordinate system</a:t>
            </a:r>
          </a:p>
          <a:p>
            <a:r>
              <a:rPr lang="en-US" dirty="0"/>
              <a:t>When a device’s screen is facing the user</a:t>
            </a:r>
          </a:p>
          <a:p>
            <a:pPr lvl="1"/>
            <a:r>
              <a:rPr lang="en-US" dirty="0"/>
              <a:t>The X axis is horizontal and points to the right</a:t>
            </a:r>
          </a:p>
          <a:p>
            <a:pPr lvl="1"/>
            <a:r>
              <a:rPr lang="en-US" dirty="0"/>
              <a:t>The Y axis is vertical and points up</a:t>
            </a:r>
          </a:p>
          <a:p>
            <a:pPr lvl="1"/>
            <a:r>
              <a:rPr lang="en-US" dirty="0"/>
              <a:t>The Z axis pints toward outside of the screen face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460342"/>
            <a:ext cx="2278802" cy="23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3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Accelerometer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proper acceleration (acceleration it experiences relative to free fall)</a:t>
            </a:r>
          </a:p>
          <a:p>
            <a:r>
              <a:rPr lang="en-US" dirty="0"/>
              <a:t>Units: </a:t>
            </a:r>
            <a:r>
              <a:rPr lang="en-US" altLang="zh-CN" dirty="0"/>
              <a:t>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3151276"/>
            <a:ext cx="62579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78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Accelerometer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Acceleration is measured on 3 axes</a:t>
            </a:r>
            <a:endParaRPr lang="en-US" dirty="0"/>
          </a:p>
          <a:p>
            <a:r>
              <a:rPr lang="en-US" sz="2800" dirty="0"/>
              <a:t>Note that the force of gravity is always included in the measured acceleration</a:t>
            </a:r>
          </a:p>
          <a:p>
            <a:pPr lvl="1"/>
            <a:r>
              <a:rPr lang="en-US" sz="2400" dirty="0"/>
              <a:t>When the device is sitting on the table stationary, the accelerometer reads a magnitude of 1g</a:t>
            </a:r>
          </a:p>
          <a:p>
            <a:pPr lvl="1"/>
            <a:r>
              <a:rPr lang="en-US" sz="2400" dirty="0"/>
              <a:t>When the device is in free fall, the accelerometer reads a magnitude of 0g</a:t>
            </a:r>
          </a:p>
          <a:p>
            <a:r>
              <a:rPr lang="en-US" sz="2800" dirty="0"/>
              <a:t>To measure the real acceleration of the device, the contribution of the force of gravity must be removed from the reading, for example, by calibration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38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Accelerometer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When the device is lying flat</a:t>
            </a:r>
          </a:p>
          <a:p>
            <a:pPr lvl="1"/>
            <a:r>
              <a:rPr lang="en-US" sz="2400" dirty="0"/>
              <a:t>gives +1g (gravitational force) reading on Z axis</a:t>
            </a:r>
          </a:p>
          <a:p>
            <a:r>
              <a:rPr lang="en-US" sz="2800" dirty="0"/>
              <a:t>Stationary device, after 45 degree rotation</a:t>
            </a:r>
          </a:p>
          <a:p>
            <a:pPr lvl="1"/>
            <a:r>
              <a:rPr lang="en-US" sz="2400" dirty="0"/>
              <a:t>Same magnitude, but rotated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078" y="4050754"/>
            <a:ext cx="3888432" cy="19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22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396875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sz="2000" dirty="0"/>
              <a:t>It consists of beams and a capacitive sensor with some anchor points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556280"/>
            <a:ext cx="4329113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A9409F-2C99-5E4B-B2D4-CDFDCC72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Accelerometer: Inner Working (1 of 2)</a:t>
            </a:r>
          </a:p>
        </p:txBody>
      </p:sp>
    </p:spTree>
    <p:extLst>
      <p:ext uri="{BB962C8B-B14F-4D97-AF65-F5344CB8AC3E}">
        <p14:creationId xmlns:p14="http://schemas.microsoft.com/office/powerpoint/2010/main" val="3986833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5574259"/>
            <a:ext cx="8150225" cy="6223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2000" dirty="0"/>
              <a:t>On applying the acceleration, the beams deflect and cause the change in capacitance.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6938" y="1811338"/>
            <a:ext cx="57054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ABE493-BB67-A540-908B-2723A1E1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Accelerometer: Inner Working (1 of 2)</a:t>
            </a:r>
          </a:p>
        </p:txBody>
      </p:sp>
    </p:spTree>
    <p:extLst>
      <p:ext uri="{BB962C8B-B14F-4D97-AF65-F5344CB8AC3E}">
        <p14:creationId xmlns:p14="http://schemas.microsoft.com/office/powerpoint/2010/main" val="3188118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Mass on spring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550427"/>
            <a:ext cx="16573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531627"/>
            <a:ext cx="16859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5436627"/>
            <a:ext cx="85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2762" y="5436627"/>
            <a:ext cx="96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Fall</a:t>
            </a:r>
          </a:p>
        </p:txBody>
      </p:sp>
      <p:grpSp>
        <p:nvGrpSpPr>
          <p:cNvPr id="4" name="Group 35"/>
          <p:cNvGrpSpPr/>
          <p:nvPr/>
        </p:nvGrpSpPr>
        <p:grpSpPr>
          <a:xfrm>
            <a:off x="457200" y="3531627"/>
            <a:ext cx="1695450" cy="1619250"/>
            <a:chOff x="533400" y="3962400"/>
            <a:chExt cx="1695450" cy="16192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962400"/>
              <a:ext cx="1695450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rot="5400000">
              <a:off x="1445815" y="5258991"/>
              <a:ext cx="459582" cy="1588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 rot="5400000">
            <a:off x="3509565" y="4748842"/>
            <a:ext cx="459582" cy="1588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531627"/>
            <a:ext cx="16668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6"/>
          <p:cNvGrpSpPr/>
          <p:nvPr/>
        </p:nvGrpSpPr>
        <p:grpSpPr>
          <a:xfrm>
            <a:off x="228600" y="4598427"/>
            <a:ext cx="2286000" cy="992982"/>
            <a:chOff x="304800" y="5029200"/>
            <a:chExt cx="2286000" cy="992982"/>
          </a:xfrm>
        </p:grpSpPr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72294" y="5295106"/>
              <a:ext cx="533400" cy="1588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1676003" y="5791597"/>
              <a:ext cx="459582" cy="1588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04800" y="5562600"/>
              <a:ext cx="2286000" cy="0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724400" y="5436627"/>
            <a:ext cx="198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Acceleration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81807" y="5436627"/>
            <a:ext cx="1354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</a:t>
            </a:r>
            <a:br>
              <a:rPr lang="en-US" dirty="0"/>
            </a:br>
            <a:r>
              <a:rPr lang="en-US" dirty="0"/>
              <a:t>Acceleration</a:t>
            </a:r>
            <a:br>
              <a:rPr lang="en-US" dirty="0"/>
            </a:br>
            <a:r>
              <a:rPr lang="en-US" dirty="0"/>
              <a:t>plus gravity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3890565" y="5360824"/>
            <a:ext cx="459582" cy="1588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" name="Group 56"/>
          <p:cNvGrpSpPr/>
          <p:nvPr/>
        </p:nvGrpSpPr>
        <p:grpSpPr>
          <a:xfrm>
            <a:off x="6934200" y="3531627"/>
            <a:ext cx="2057400" cy="2059782"/>
            <a:chOff x="6934200" y="3733800"/>
            <a:chExt cx="2057400" cy="2059782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86600" y="3733800"/>
              <a:ext cx="1676400" cy="1578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Arrow Connector 44"/>
            <p:cNvCxnSpPr/>
            <p:nvPr/>
          </p:nvCxnSpPr>
          <p:spPr>
            <a:xfrm rot="5400000">
              <a:off x="8381603" y="5562997"/>
              <a:ext cx="459582" cy="1588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 flipH="1" flipV="1">
              <a:off x="7011194" y="5028406"/>
              <a:ext cx="457200" cy="1588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34200" y="5293685"/>
              <a:ext cx="205740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7354094" y="5295106"/>
              <a:ext cx="685800" cy="1588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600901" y="5805959"/>
            <a:ext cx="140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1g = 9.8m/s</a:t>
            </a:r>
            <a:r>
              <a:rPr lang="en-US" baseline="30000" dirty="0"/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00200" y="459842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32310" y="4750827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1g</a:t>
            </a:r>
          </a:p>
        </p:txBody>
      </p:sp>
    </p:spTree>
    <p:extLst>
      <p:ext uri="{BB962C8B-B14F-4D97-AF65-F5344CB8AC3E}">
        <p14:creationId xmlns:p14="http://schemas.microsoft.com/office/powerpoint/2010/main" val="3890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0" grpId="0"/>
      <p:bldP spid="41" grpId="0"/>
      <p:bldP spid="54" grpId="0"/>
      <p:bldP spid="55" grpId="0"/>
      <p:bldP spid="5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Smartphones: </a:t>
            </a:r>
            <a:r>
              <a:rPr lang="en-US"/>
              <a:t>MEMS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0105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Micro Electro-Mechanical Systems</a:t>
            </a:r>
          </a:p>
          <a:p>
            <a:r>
              <a:rPr lang="en-US" dirty="0"/>
              <a:t>Term coined in 1989</a:t>
            </a:r>
          </a:p>
          <a:p>
            <a:r>
              <a:rPr lang="en-US" dirty="0"/>
              <a:t>Describes creation of mechanical elements at a scale more usually reserved for microelectronics</a:t>
            </a:r>
          </a:p>
          <a:p>
            <a:r>
              <a:rPr lang="en-US" dirty="0"/>
              <a:t>MEMS use cavities, channels, cantilevers, membranes, etc. to imitate traditional mechanical systems</a:t>
            </a:r>
          </a:p>
          <a:p>
            <a:r>
              <a:rPr lang="en-US" dirty="0"/>
              <a:t>Small enough to be integrated with the electronics</a:t>
            </a:r>
          </a:p>
        </p:txBody>
      </p:sp>
    </p:spTree>
    <p:extLst>
      <p:ext uri="{BB962C8B-B14F-4D97-AF65-F5344CB8AC3E}">
        <p14:creationId xmlns:p14="http://schemas.microsoft.com/office/powerpoint/2010/main" val="830774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hevron 21">
            <a:extLst>
              <a:ext uri="{FF2B5EF4-FFF2-40B4-BE49-F238E27FC236}">
                <a16:creationId xmlns:a16="http://schemas.microsoft.com/office/drawing/2014/main" id="{6875198D-0CF4-A943-9210-51160E7D4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5123" name="Chevron 21">
            <a:extLst>
              <a:ext uri="{FF2B5EF4-FFF2-40B4-BE49-F238E27FC236}">
                <a16:creationId xmlns:a16="http://schemas.microsoft.com/office/drawing/2014/main" id="{4EBB3D5F-F607-6546-99FE-76B96E4C5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5124" name="Chevron 21">
            <a:extLst>
              <a:ext uri="{FF2B5EF4-FFF2-40B4-BE49-F238E27FC236}">
                <a16:creationId xmlns:a16="http://schemas.microsoft.com/office/drawing/2014/main" id="{2EBFEA13-166F-254A-8003-4A41C8A4F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5125" name="Chevron 21">
            <a:extLst>
              <a:ext uri="{FF2B5EF4-FFF2-40B4-BE49-F238E27FC236}">
                <a16:creationId xmlns:a16="http://schemas.microsoft.com/office/drawing/2014/main" id="{853479F5-1B4E-3049-B746-85B59776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22534" name="Rectangle 2">
            <a:extLst>
              <a:ext uri="{FF2B5EF4-FFF2-40B4-BE49-F238E27FC236}">
                <a16:creationId xmlns:a16="http://schemas.microsoft.com/office/drawing/2014/main" id="{1B9D801F-AD56-6B4C-B190-A848587AE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Computer Process Control System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195F09-7CCB-E842-BC7E-1E4CD9833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744913"/>
            <a:ext cx="10668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r>
              <a:rPr lang="en-GB" sz="1800" dirty="0"/>
              <a:t>Actuators</a:t>
            </a:r>
            <a:endParaRPr lang="en-IE" sz="1800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22AD076-4F42-294F-9BE2-91154DD65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811713"/>
            <a:ext cx="1371600" cy="838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r>
              <a:rPr lang="en-GB" sz="1800" dirty="0"/>
              <a:t>Computer</a:t>
            </a:r>
          </a:p>
          <a:p>
            <a:pPr>
              <a:defRPr/>
            </a:pPr>
            <a:r>
              <a:rPr lang="en-GB" sz="1800" dirty="0"/>
              <a:t>Controller</a:t>
            </a:r>
          </a:p>
        </p:txBody>
      </p:sp>
      <p:sp>
        <p:nvSpPr>
          <p:cNvPr id="5129" name="Chevron 17">
            <a:extLst>
              <a:ext uri="{FF2B5EF4-FFF2-40B4-BE49-F238E27FC236}">
                <a16:creationId xmlns:a16="http://schemas.microsoft.com/office/drawing/2014/main" id="{C477EF51-8DA8-8641-A25A-5A82A4D3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5130" name="Chevron 18">
            <a:extLst>
              <a:ext uri="{FF2B5EF4-FFF2-40B4-BE49-F238E27FC236}">
                <a16:creationId xmlns:a16="http://schemas.microsoft.com/office/drawing/2014/main" id="{2B2CB8A2-A346-484B-B18A-4BF90F88F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5131" name="Chevron 19">
            <a:extLst>
              <a:ext uri="{FF2B5EF4-FFF2-40B4-BE49-F238E27FC236}">
                <a16:creationId xmlns:a16="http://schemas.microsoft.com/office/drawing/2014/main" id="{606E571C-5A0A-5D4F-AAE8-606CE7E3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5132" name="Chevron 20">
            <a:extLst>
              <a:ext uri="{FF2B5EF4-FFF2-40B4-BE49-F238E27FC236}">
                <a16:creationId xmlns:a16="http://schemas.microsoft.com/office/drawing/2014/main" id="{77213651-BF55-284F-BC73-8ED82E002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5133" name="Chevron 21">
            <a:extLst>
              <a:ext uri="{FF2B5EF4-FFF2-40B4-BE49-F238E27FC236}">
                <a16:creationId xmlns:a16="http://schemas.microsoft.com/office/drawing/2014/main" id="{7973A64D-3D88-E342-9C91-BF745BA6A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133600"/>
            <a:ext cx="609600" cy="8382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en-IE"/>
          </a:p>
        </p:txBody>
      </p:sp>
      <p:sp>
        <p:nvSpPr>
          <p:cNvPr id="22542" name="TextBox 22">
            <a:extLst>
              <a:ext uri="{FF2B5EF4-FFF2-40B4-BE49-F238E27FC236}">
                <a16:creationId xmlns:a16="http://schemas.microsoft.com/office/drawing/2014/main" id="{8919F9C5-35F5-7940-A496-E9081BF6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362200"/>
            <a:ext cx="21891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/>
              <a:t>Transformation Process</a:t>
            </a:r>
            <a:endParaRPr lang="en-IE" altLang="en-US" sz="1800"/>
          </a:p>
        </p:txBody>
      </p:sp>
      <p:cxnSp>
        <p:nvCxnSpPr>
          <p:cNvPr id="22543" name="Straight Arrow Connector 26">
            <a:extLst>
              <a:ext uri="{FF2B5EF4-FFF2-40B4-BE49-F238E27FC236}">
                <a16:creationId xmlns:a16="http://schemas.microsoft.com/office/drawing/2014/main" id="{5E579A55-9400-4047-89DD-5AB9197BA3C9}"/>
              </a:ext>
            </a:extLst>
          </p:cNvPr>
          <p:cNvCxnSpPr>
            <a:cxnSpLocks noChangeShapeType="1"/>
            <a:stCxn id="6" idx="0"/>
          </p:cNvCxnSpPr>
          <p:nvPr/>
        </p:nvCxnSpPr>
        <p:spPr bwMode="auto">
          <a:xfrm rot="5400000" flipH="1" flipV="1">
            <a:off x="2282031" y="3356769"/>
            <a:ext cx="773113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6">
            <a:extLst>
              <a:ext uri="{FF2B5EF4-FFF2-40B4-BE49-F238E27FC236}">
                <a16:creationId xmlns:a16="http://schemas.microsoft.com/office/drawing/2014/main" id="{A1B1B913-461A-FA49-82E8-1DE03AC9D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744913"/>
            <a:ext cx="10668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r>
              <a:rPr lang="en-GB" sz="1800" dirty="0"/>
              <a:t>Sensors</a:t>
            </a:r>
            <a:endParaRPr lang="en-IE" sz="1800" dirty="0"/>
          </a:p>
        </p:txBody>
      </p:sp>
      <p:cxnSp>
        <p:nvCxnSpPr>
          <p:cNvPr id="22545" name="Straight Arrow Connector 25">
            <a:extLst>
              <a:ext uri="{FF2B5EF4-FFF2-40B4-BE49-F238E27FC236}">
                <a16:creationId xmlns:a16="http://schemas.microsoft.com/office/drawing/2014/main" id="{989ECA0A-7B43-FE4B-8FD4-2DE51CC851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906294" y="3313906"/>
            <a:ext cx="685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Rectangle 6">
            <a:extLst>
              <a:ext uri="{FF2B5EF4-FFF2-40B4-BE49-F238E27FC236}">
                <a16:creationId xmlns:a16="http://schemas.microsoft.com/office/drawing/2014/main" id="{3D9225DA-F29D-6144-A0BA-4BB200473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583113"/>
            <a:ext cx="6096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r>
              <a:rPr lang="en-GB" sz="1800" dirty="0"/>
              <a:t>DAC</a:t>
            </a:r>
            <a:endParaRPr lang="en-IE" sz="1800" dirty="0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1B9959BD-A087-BC4E-B267-128940A1F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583113"/>
            <a:ext cx="6096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r>
              <a:rPr lang="en-GB" sz="1800" dirty="0"/>
              <a:t>ADC</a:t>
            </a:r>
            <a:endParaRPr lang="en-IE" sz="1800" dirty="0"/>
          </a:p>
        </p:txBody>
      </p:sp>
      <p:cxnSp>
        <p:nvCxnSpPr>
          <p:cNvPr id="22548" name="Straight Arrow Connector 30">
            <a:extLst>
              <a:ext uri="{FF2B5EF4-FFF2-40B4-BE49-F238E27FC236}">
                <a16:creationId xmlns:a16="http://schemas.microsoft.com/office/drawing/2014/main" id="{685B9478-AEB7-3B4D-BF35-F05F8BD594BD}"/>
              </a:ext>
            </a:extLst>
          </p:cNvPr>
          <p:cNvCxnSpPr>
            <a:cxnSpLocks noChangeShapeType="1"/>
            <a:stCxn id="28" idx="0"/>
          </p:cNvCxnSpPr>
          <p:nvPr/>
        </p:nvCxnSpPr>
        <p:spPr bwMode="auto">
          <a:xfrm rot="5400000" flipH="1" flipV="1">
            <a:off x="2247901" y="4392612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49" name="Shape 32">
            <a:extLst>
              <a:ext uri="{FF2B5EF4-FFF2-40B4-BE49-F238E27FC236}">
                <a16:creationId xmlns:a16="http://schemas.microsoft.com/office/drawing/2014/main" id="{413C9CB4-3028-BC4D-83E6-3ED89F57D1E3}"/>
              </a:ext>
            </a:extLst>
          </p:cNvPr>
          <p:cNvCxnSpPr>
            <a:cxnSpLocks noChangeShapeType="1"/>
            <a:endCxn id="28" idx="2"/>
          </p:cNvCxnSpPr>
          <p:nvPr/>
        </p:nvCxnSpPr>
        <p:spPr bwMode="auto">
          <a:xfrm rot="10800000">
            <a:off x="2438400" y="4964113"/>
            <a:ext cx="1524000" cy="419100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50" name="Elbow Connector 34">
            <a:extLst>
              <a:ext uri="{FF2B5EF4-FFF2-40B4-BE49-F238E27FC236}">
                <a16:creationId xmlns:a16="http://schemas.microsoft.com/office/drawing/2014/main" id="{6423F963-FDB5-D84B-A5EE-520AC74CBE6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971800" y="4202113"/>
            <a:ext cx="990600" cy="762000"/>
          </a:xfrm>
          <a:prstGeom prst="bentConnector3">
            <a:avLst>
              <a:gd name="adj1" fmla="val 99898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51" name="Elbow Connector 37">
            <a:extLst>
              <a:ext uri="{FF2B5EF4-FFF2-40B4-BE49-F238E27FC236}">
                <a16:creationId xmlns:a16="http://schemas.microsoft.com/office/drawing/2014/main" id="{CFAA38A8-4A01-3F42-ADF5-ABA0A6347C1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257800" y="4278313"/>
            <a:ext cx="762000" cy="609600"/>
          </a:xfrm>
          <a:prstGeom prst="bentConnector3">
            <a:avLst>
              <a:gd name="adj1" fmla="val 100269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52" name="Shape 40">
            <a:extLst>
              <a:ext uri="{FF2B5EF4-FFF2-40B4-BE49-F238E27FC236}">
                <a16:creationId xmlns:a16="http://schemas.microsoft.com/office/drawing/2014/main" id="{A2EFFA7F-278A-1D44-B9C8-EC6DABF20AA0}"/>
              </a:ext>
            </a:extLst>
          </p:cNvPr>
          <p:cNvCxnSpPr>
            <a:cxnSpLocks noChangeShapeType="1"/>
            <a:stCxn id="29" idx="2"/>
          </p:cNvCxnSpPr>
          <p:nvPr/>
        </p:nvCxnSpPr>
        <p:spPr bwMode="auto">
          <a:xfrm rot="5400000">
            <a:off x="5715000" y="4583113"/>
            <a:ext cx="457200" cy="1219200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53" name="Straight Arrow Connector 42">
            <a:extLst>
              <a:ext uri="{FF2B5EF4-FFF2-40B4-BE49-F238E27FC236}">
                <a16:creationId xmlns:a16="http://schemas.microsoft.com/office/drawing/2014/main" id="{BEB6F28C-27E2-0B4E-9A3D-F1D8EA43347B}"/>
              </a:ext>
            </a:extLst>
          </p:cNvPr>
          <p:cNvCxnSpPr>
            <a:cxnSpLocks noChangeShapeType="1"/>
            <a:endCxn id="29" idx="0"/>
          </p:cNvCxnSpPr>
          <p:nvPr/>
        </p:nvCxnSpPr>
        <p:spPr bwMode="auto">
          <a:xfrm rot="5400000">
            <a:off x="6362701" y="4392612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54" name="TextBox 44">
            <a:extLst>
              <a:ext uri="{FF2B5EF4-FFF2-40B4-BE49-F238E27FC236}">
                <a16:creationId xmlns:a16="http://schemas.microsoft.com/office/drawing/2014/main" id="{4DB35A29-3833-A449-950E-8BEA075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9751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/>
              <a:t>Input Devices</a:t>
            </a:r>
            <a:endParaRPr lang="en-IE" altLang="en-US" sz="1800"/>
          </a:p>
        </p:txBody>
      </p:sp>
      <p:sp>
        <p:nvSpPr>
          <p:cNvPr id="22555" name="TextBox 45">
            <a:extLst>
              <a:ext uri="{FF2B5EF4-FFF2-40B4-BE49-F238E27FC236}">
                <a16:creationId xmlns:a16="http://schemas.microsoft.com/office/drawing/2014/main" id="{B3CE862E-D024-6145-94A7-27758DDD8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5497513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/>
              <a:t>Output Devices</a:t>
            </a:r>
            <a:endParaRPr lang="en-IE" altLang="en-US" sz="1800"/>
          </a:p>
        </p:txBody>
      </p:sp>
      <p:sp>
        <p:nvSpPr>
          <p:cNvPr id="22556" name="TextBox 46">
            <a:extLst>
              <a:ext uri="{FF2B5EF4-FFF2-40B4-BE49-F238E27FC236}">
                <a16:creationId xmlns:a16="http://schemas.microsoft.com/office/drawing/2014/main" id="{44F88847-DF67-3E4C-9BCC-A63D609A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011488"/>
            <a:ext cx="2262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800"/>
              <a:t>Continuous and Discrete</a:t>
            </a:r>
          </a:p>
          <a:p>
            <a:pPr algn="l" eaLnBrk="1" hangingPunct="1"/>
            <a:r>
              <a:rPr lang="en-GB" altLang="en-US" sz="1800"/>
              <a:t>Variables</a:t>
            </a:r>
            <a:endParaRPr lang="en-IE" altLang="en-US" sz="1800"/>
          </a:p>
        </p:txBody>
      </p:sp>
      <p:sp>
        <p:nvSpPr>
          <p:cNvPr id="22557" name="TextBox 49">
            <a:extLst>
              <a:ext uri="{FF2B5EF4-FFF2-40B4-BE49-F238E27FC236}">
                <a16:creationId xmlns:a16="http://schemas.microsoft.com/office/drawing/2014/main" id="{7622D599-32DA-0A46-BD53-3A6567E7B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0"/>
            <a:ext cx="2262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800"/>
              <a:t>Continuous and Discrete</a:t>
            </a:r>
          </a:p>
          <a:p>
            <a:pPr algn="l" eaLnBrk="1" hangingPunct="1"/>
            <a:r>
              <a:rPr lang="en-GB" altLang="en-US" sz="1800"/>
              <a:t>Parameters</a:t>
            </a:r>
            <a:endParaRPr lang="en-IE" altLang="en-US" sz="1800"/>
          </a:p>
        </p:txBody>
      </p:sp>
    </p:spTree>
    <p:extLst>
      <p:ext uri="{BB962C8B-B14F-4D97-AF65-F5344CB8AC3E}">
        <p14:creationId xmlns:p14="http://schemas.microsoft.com/office/powerpoint/2010/main" val="37858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3A0A-135B-D048-9840-99815006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MEMS Accelerometer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F5EE1-D318-C94B-8F0D-5559B3A6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24000"/>
            <a:ext cx="6557434" cy="49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20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MEMS Accelerometer</a:t>
            </a:r>
          </a:p>
        </p:txBody>
      </p:sp>
      <p:pic>
        <p:nvPicPr>
          <p:cNvPr id="6" name="Picture 5" descr="Screen Shot 2014-09-22 at 10.43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4" y="1600200"/>
            <a:ext cx="4615596" cy="4963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1831768"/>
            <a:ext cx="3302000" cy="2298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8466" y="4461439"/>
            <a:ext cx="38591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Have a proof mass between springs and a series of ‘plates’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Measure deflection via capacitance changes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1-D only</a:t>
            </a:r>
          </a:p>
        </p:txBody>
      </p:sp>
    </p:spTree>
    <p:extLst>
      <p:ext uri="{BB962C8B-B14F-4D97-AF65-F5344CB8AC3E}">
        <p14:creationId xmlns:p14="http://schemas.microsoft.com/office/powerpoint/2010/main" val="1529460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Gravity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Gravity sensor is not a separate hardware</a:t>
            </a:r>
          </a:p>
          <a:p>
            <a:r>
              <a:rPr lang="en-US" dirty="0"/>
              <a:t>It is a virtual sensor based on the accelerometer</a:t>
            </a:r>
          </a:p>
          <a:p>
            <a:r>
              <a:rPr lang="en-US" dirty="0"/>
              <a:t>It is the result when real acceleration component is removed from the reading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33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Gyroscope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dirty="0"/>
              <a:t>Measures the rate of rotation (angular speed) around an axis</a:t>
            </a:r>
          </a:p>
          <a:p>
            <a:r>
              <a:rPr lang="en-US" sz="2600" dirty="0"/>
              <a:t>Speed is expressed in rad/s on 3 axis</a:t>
            </a:r>
          </a:p>
          <a:p>
            <a:r>
              <a:rPr lang="en-US" sz="2600" dirty="0"/>
              <a:t>When the device is not rotating, the sensor values will be zeros</a:t>
            </a:r>
          </a:p>
          <a:p>
            <a:r>
              <a:rPr lang="en-US" sz="2600" dirty="0"/>
              <a:t>It gives us 3 values</a:t>
            </a:r>
          </a:p>
          <a:p>
            <a:pPr lvl="1"/>
            <a:r>
              <a:rPr lang="en-US" sz="2200" dirty="0"/>
              <a:t>Pitch value (rotation around X axis)</a:t>
            </a:r>
          </a:p>
          <a:p>
            <a:pPr lvl="1"/>
            <a:r>
              <a:rPr lang="en-US" sz="2200" dirty="0"/>
              <a:t>Roll value (rotation around Y axis)</a:t>
            </a:r>
          </a:p>
          <a:p>
            <a:pPr lvl="1"/>
            <a:r>
              <a:rPr lang="en-US" sz="2200" dirty="0"/>
              <a:t>Yaw value (rotation around Z axis)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r>
              <a:rPr lang="en-US" sz="2600" dirty="0"/>
              <a:t>Gyroscope is error prone over time</a:t>
            </a:r>
          </a:p>
          <a:p>
            <a:r>
              <a:rPr lang="en-US" sz="2600" dirty="0"/>
              <a:t>As time goes, gyroscope introduces drift in result</a:t>
            </a:r>
          </a:p>
          <a:p>
            <a:r>
              <a:rPr lang="en-US" sz="2600" dirty="0"/>
              <a:t>By sensor fusion (combining accelerometer and gyroscope), results can be corrected and path of movement of device can be obtained correctly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590800"/>
            <a:ext cx="2685772" cy="19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51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Gyroscope</a:t>
            </a:r>
          </a:p>
        </p:txBody>
      </p:sp>
      <p:pic>
        <p:nvPicPr>
          <p:cNvPr id="5" name="Picture 4" descr="gyr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445947"/>
            <a:ext cx="2032000" cy="2540000"/>
          </a:xfrm>
          <a:prstGeom prst="rect">
            <a:avLst/>
          </a:prstGeom>
        </p:spPr>
      </p:pic>
      <p:pic>
        <p:nvPicPr>
          <p:cNvPr id="6" name="Picture 5" descr="gyr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80" y="1445947"/>
            <a:ext cx="2032000" cy="2540000"/>
          </a:xfrm>
          <a:prstGeom prst="rect">
            <a:avLst/>
          </a:prstGeom>
        </p:spPr>
      </p:pic>
      <p:pic>
        <p:nvPicPr>
          <p:cNvPr id="7" name="Picture 6" descr="gyro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44" y="1445947"/>
            <a:ext cx="2286000" cy="2540000"/>
          </a:xfrm>
          <a:prstGeom prst="rect">
            <a:avLst/>
          </a:prstGeom>
        </p:spPr>
      </p:pic>
      <p:pic>
        <p:nvPicPr>
          <p:cNvPr id="8" name="Picture 7" descr="gyro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2" y="1445947"/>
            <a:ext cx="2286000" cy="283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083" y="4131663"/>
            <a:ext cx="83587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Normally, a drive arm vibrates in a certain direction.</a:t>
            </a:r>
          </a:p>
          <a:p>
            <a:pPr marL="342900" indent="-342900">
              <a:buAutoNum type="arabicPeriod"/>
            </a:pPr>
            <a:r>
              <a:rPr lang="en-US" dirty="0"/>
              <a:t>Direction of rotation</a:t>
            </a:r>
          </a:p>
          <a:p>
            <a:pPr marL="342900" indent="-342900">
              <a:buAutoNum type="arabicPeriod"/>
            </a:pPr>
            <a:r>
              <a:rPr lang="en-US" dirty="0"/>
              <a:t>When the gyro is rotated, the </a:t>
            </a:r>
            <a:r>
              <a:rPr lang="en-US" dirty="0" err="1"/>
              <a:t>Coriolis</a:t>
            </a:r>
            <a:r>
              <a:rPr lang="en-US" dirty="0"/>
              <a:t> force acts on the drive arms, producing vertical vibration.</a:t>
            </a:r>
          </a:p>
          <a:p>
            <a:pPr marL="342900" indent="-342900">
              <a:buAutoNum type="arabicPeriod"/>
            </a:pPr>
            <a:r>
              <a:rPr lang="en-US" dirty="0"/>
              <a:t>The stationary part bends due to vertical drive arm vibration, producing a sensing motion in the sensing arms.</a:t>
            </a:r>
          </a:p>
          <a:p>
            <a:pPr marL="342900" indent="-342900">
              <a:buAutoNum type="arabicPeriod"/>
            </a:pPr>
            <a:r>
              <a:rPr lang="en-US" dirty="0"/>
              <a:t>The motion of a pair of sensing arms produces a potential difference from which angular velocity is sensed. The angular velocity is converted to, and output as, an electrical signal.</a:t>
            </a:r>
          </a:p>
        </p:txBody>
      </p:sp>
    </p:spTree>
    <p:extLst>
      <p:ext uri="{BB962C8B-B14F-4D97-AF65-F5344CB8AC3E}">
        <p14:creationId xmlns:p14="http://schemas.microsoft.com/office/powerpoint/2010/main" val="3682760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MEMS Gyroscope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2" y="1440247"/>
            <a:ext cx="2511466" cy="2076145"/>
          </a:xfrm>
          <a:prstGeom prst="rect">
            <a:avLst/>
          </a:prstGeom>
        </p:spPr>
      </p:pic>
      <p:pic>
        <p:nvPicPr>
          <p:cNvPr id="6" name="Picture 5" descr="Screen Shot 2014-09-22 at 10.45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6" y="1440247"/>
            <a:ext cx="4654363" cy="3014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12" y="3812141"/>
            <a:ext cx="2826194" cy="215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4353" y="4454731"/>
            <a:ext cx="5289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Based on measuring </a:t>
            </a:r>
            <a:r>
              <a:rPr lang="en-US" sz="2400" dirty="0" err="1"/>
              <a:t>Coriolis</a:t>
            </a:r>
            <a:r>
              <a:rPr lang="en-US" sz="2400" dirty="0"/>
              <a:t> force as experienced by a moving object in a rotating frame of reference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Many implementations, but the “tuning fork” method is most common</a:t>
            </a:r>
          </a:p>
        </p:txBody>
      </p:sp>
    </p:spTree>
    <p:extLst>
      <p:ext uri="{BB962C8B-B14F-4D97-AF65-F5344CB8AC3E}">
        <p14:creationId xmlns:p14="http://schemas.microsoft.com/office/powerpoint/2010/main" val="283296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Accelerometer vs. Gyroscope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Accelerometer</a:t>
            </a:r>
          </a:p>
          <a:p>
            <a:pPr lvl="1"/>
            <a:r>
              <a:rPr lang="en-US" dirty="0"/>
              <a:t>Senses linear movement: not good for rotations, good for tilt detection </a:t>
            </a:r>
          </a:p>
          <a:p>
            <a:pPr lvl="1"/>
            <a:r>
              <a:rPr lang="en-US" dirty="0"/>
              <a:t>Does not know difference between gravity and linear movement</a:t>
            </a:r>
          </a:p>
          <a:p>
            <a:r>
              <a:rPr lang="en-US" dirty="0"/>
              <a:t>Gyroscope</a:t>
            </a:r>
          </a:p>
          <a:p>
            <a:pPr lvl="1"/>
            <a:r>
              <a:rPr lang="en-US" dirty="0"/>
              <a:t>Measures all types of rotations</a:t>
            </a:r>
          </a:p>
          <a:p>
            <a:pPr lvl="1"/>
            <a:r>
              <a:rPr lang="en-US" dirty="0"/>
              <a:t>Not movement</a:t>
            </a:r>
          </a:p>
          <a:p>
            <a:r>
              <a:rPr lang="en-US" dirty="0"/>
              <a:t>A+G = both rotation and movement tracking possible </a:t>
            </a:r>
          </a:p>
        </p:txBody>
      </p:sp>
    </p:spTree>
    <p:extLst>
      <p:ext uri="{BB962C8B-B14F-4D97-AF65-F5344CB8AC3E}">
        <p14:creationId xmlns:p14="http://schemas.microsoft.com/office/powerpoint/2010/main" val="993464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Magnetic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direction and strength of earth’s magnetic field</a:t>
            </a:r>
          </a:p>
          <a:p>
            <a:r>
              <a:rPr lang="en-US" dirty="0"/>
              <a:t>Strength is expressed in tesla (T)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470317"/>
            <a:ext cx="74580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8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0" y="356875"/>
            <a:ext cx="153884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Placeholder 43"/>
          <p:cNvSpPr>
            <a:spLocks noGrp="1"/>
          </p:cNvSpPr>
          <p:nvPr>
            <p:ph type="body" idx="4294967295"/>
          </p:nvPr>
        </p:nvSpPr>
        <p:spPr>
          <a:xfrm>
            <a:off x="464270" y="1524000"/>
            <a:ext cx="8229600" cy="4876800"/>
          </a:xfrm>
        </p:spPr>
        <p:txBody>
          <a:bodyPr/>
          <a:lstStyle/>
          <a:p>
            <a:r>
              <a:rPr lang="en-US" dirty="0"/>
              <a:t>Magnetic field sensor (magnetometer) </a:t>
            </a: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74208">
            <a:off x="2327876" y="3008917"/>
            <a:ext cx="2031513" cy="190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6"/>
          <p:cNvGrpSpPr/>
          <p:nvPr/>
        </p:nvGrpSpPr>
        <p:grpSpPr>
          <a:xfrm>
            <a:off x="2870196" y="2302681"/>
            <a:ext cx="1171328" cy="1283732"/>
            <a:chOff x="1524000" y="1370715"/>
            <a:chExt cx="1660515" cy="1819863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1791494" y="2094706"/>
              <a:ext cx="533400" cy="1588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057400" y="2362200"/>
              <a:ext cx="685800" cy="2382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>
              <a:off x="1714500" y="2400300"/>
              <a:ext cx="381000" cy="30480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524000" y="2667000"/>
              <a:ext cx="418591" cy="523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Z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43200" y="2209800"/>
              <a:ext cx="441315" cy="523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X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48070" y="1370715"/>
              <a:ext cx="432225" cy="523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Y</a:t>
              </a:r>
            </a:p>
          </p:txBody>
        </p:sp>
      </p:grpSp>
      <p:grpSp>
        <p:nvGrpSpPr>
          <p:cNvPr id="4" name="Group 73"/>
          <p:cNvGrpSpPr/>
          <p:nvPr/>
        </p:nvGrpSpPr>
        <p:grpSpPr>
          <a:xfrm>
            <a:off x="412350" y="2302681"/>
            <a:ext cx="1900165" cy="2672075"/>
            <a:chOff x="285354" y="2667000"/>
            <a:chExt cx="1900165" cy="2672075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6574208">
              <a:off x="219680" y="3373236"/>
              <a:ext cx="2031513" cy="1900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27"/>
            <p:cNvGrpSpPr/>
            <p:nvPr/>
          </p:nvGrpSpPr>
          <p:grpSpPr>
            <a:xfrm>
              <a:off x="762000" y="2667000"/>
              <a:ext cx="1079618" cy="1174927"/>
              <a:chOff x="1524000" y="1370715"/>
              <a:chExt cx="1530504" cy="1665617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rot="5400000" flipH="1" flipV="1">
                <a:off x="1791494" y="2094706"/>
                <a:ext cx="533400" cy="158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057400" y="2362200"/>
                <a:ext cx="685800" cy="238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rot="5400000">
                <a:off x="1714500" y="2400300"/>
                <a:ext cx="381000" cy="30480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524000" y="2667000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X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43200" y="2209800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Y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848070" y="1370715"/>
                <a:ext cx="29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Z</a:t>
                </a:r>
              </a:p>
            </p:txBody>
          </p:sp>
        </p:grpSp>
      </p:grpSp>
      <p:grpSp>
        <p:nvGrpSpPr>
          <p:cNvPr id="6" name="Group 72"/>
          <p:cNvGrpSpPr/>
          <p:nvPr/>
        </p:nvGrpSpPr>
        <p:grpSpPr>
          <a:xfrm>
            <a:off x="6603996" y="2150281"/>
            <a:ext cx="2819400" cy="4103132"/>
            <a:chOff x="6477000" y="2514600"/>
            <a:chExt cx="2819400" cy="4103132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2514600"/>
              <a:ext cx="2134255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629400" y="62484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Magnetic inclination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81800" y="4655403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Horizontal</a:t>
              </a:r>
            </a:p>
          </p:txBody>
        </p:sp>
        <p:grpSp>
          <p:nvGrpSpPr>
            <p:cNvPr id="7" name="Group 62"/>
            <p:cNvGrpSpPr/>
            <p:nvPr/>
          </p:nvGrpSpPr>
          <p:grpSpPr>
            <a:xfrm>
              <a:off x="6705600" y="5036403"/>
              <a:ext cx="2126706" cy="853956"/>
              <a:chOff x="6704806" y="4953000"/>
              <a:chExt cx="2515394" cy="1010030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rot="5400000">
                <a:off x="6210300" y="5448300"/>
                <a:ext cx="990600" cy="158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705600" y="4953000"/>
                <a:ext cx="1528739" cy="1588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6705600" y="5562600"/>
                <a:ext cx="2514600" cy="400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Gravity</a:t>
                </a: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>
                <a:off x="6705600" y="4953000"/>
                <a:ext cx="1524000" cy="6858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7848600" y="5188803"/>
              <a:ext cx="110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Magnetic</a:t>
              </a:r>
              <a:br>
                <a:rPr lang="en-US" sz="1600" dirty="0"/>
              </a:br>
              <a:r>
                <a:rPr lang="en-US" sz="1600" dirty="0"/>
                <a:t>field </a:t>
              </a:r>
              <a:br>
                <a:rPr lang="en-US" sz="1600" dirty="0"/>
              </a:br>
              <a:r>
                <a:rPr lang="en-US" sz="1600" dirty="0"/>
                <a:t>vector</a:t>
              </a:r>
            </a:p>
          </p:txBody>
        </p:sp>
      </p:grpSp>
      <p:grpSp>
        <p:nvGrpSpPr>
          <p:cNvPr id="8" name="Group 71"/>
          <p:cNvGrpSpPr/>
          <p:nvPr/>
        </p:nvGrpSpPr>
        <p:grpSpPr>
          <a:xfrm>
            <a:off x="4141783" y="2150281"/>
            <a:ext cx="2895600" cy="4103132"/>
            <a:chOff x="4014787" y="2514600"/>
            <a:chExt cx="2895600" cy="4103132"/>
          </a:xfrm>
        </p:grpSpPr>
        <p:pic>
          <p:nvPicPr>
            <p:cNvPr id="69" name="Picture 68" descr="Magnetic_declination.sv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00" y="4267200"/>
              <a:ext cx="1446836" cy="190500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014787" y="6248400"/>
              <a:ext cx="289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Magnetic  declination</a:t>
              </a:r>
            </a:p>
          </p:txBody>
        </p: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67200" y="2514600"/>
              <a:ext cx="1840907" cy="167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5" name="TextBox 74"/>
            <p:cNvSpPr txBox="1"/>
            <p:nvPr/>
          </p:nvSpPr>
          <p:spPr>
            <a:xfrm>
              <a:off x="5638800" y="4572000"/>
              <a:ext cx="762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Magnetic</a:t>
              </a:r>
              <a:br>
                <a:rPr lang="en-US" sz="1100" dirty="0"/>
              </a:br>
              <a:r>
                <a:rPr lang="en-US" sz="1100" dirty="0"/>
                <a:t>north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67200" y="4419600"/>
              <a:ext cx="838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Geographic</a:t>
              </a:r>
              <a:br>
                <a:rPr lang="en-US" sz="1100" dirty="0"/>
              </a:br>
              <a:r>
                <a:rPr lang="en-US" sz="1100" dirty="0"/>
                <a:t>north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1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MEMS Compass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088835"/>
          </a:xfrm>
        </p:spPr>
        <p:txBody>
          <a:bodyPr/>
          <a:lstStyle/>
          <a:p>
            <a:r>
              <a:rPr lang="en-US" dirty="0"/>
              <a:t>Most use Lorentz Force</a:t>
            </a:r>
          </a:p>
          <a:p>
            <a:r>
              <a:rPr lang="en-US" dirty="0"/>
              <a:t>A current-carrying wire in a magnetic field experiences a perpendicular force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76" y="3520562"/>
            <a:ext cx="4611629" cy="2183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611" y="3249324"/>
            <a:ext cx="4081761" cy="274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6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44437-B236-D84E-9E15-C3AFA7FB7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Stimulus?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C9F7C1-644A-FD40-8900-038EE5119A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Motion, position, displacement</a:t>
            </a:r>
          </a:p>
          <a:p>
            <a:r>
              <a:rPr lang="en-US" altLang="en-US" dirty="0"/>
              <a:t>Velocity and acceleration</a:t>
            </a:r>
          </a:p>
          <a:p>
            <a:r>
              <a:rPr lang="en-US" altLang="en-US" dirty="0"/>
              <a:t>Force, strain</a:t>
            </a:r>
          </a:p>
          <a:p>
            <a:r>
              <a:rPr lang="en-US" altLang="en-US" dirty="0"/>
              <a:t>Pressure</a:t>
            </a:r>
          </a:p>
          <a:p>
            <a:r>
              <a:rPr lang="en-US" altLang="en-US" dirty="0"/>
              <a:t>Flow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269B6-8F0E-564F-B115-88FF754DED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Sound</a:t>
            </a:r>
          </a:p>
          <a:p>
            <a:r>
              <a:rPr lang="en-US" altLang="en-US" dirty="0"/>
              <a:t>Moisture </a:t>
            </a:r>
          </a:p>
          <a:p>
            <a:r>
              <a:rPr lang="en-US" altLang="en-US" dirty="0"/>
              <a:t>Light</a:t>
            </a:r>
          </a:p>
          <a:p>
            <a:r>
              <a:rPr lang="en-US" altLang="en-US" dirty="0"/>
              <a:t>Radiation</a:t>
            </a:r>
          </a:p>
          <a:p>
            <a:r>
              <a:rPr lang="en-US" altLang="en-US" dirty="0"/>
              <a:t>Temperature</a:t>
            </a:r>
          </a:p>
          <a:p>
            <a:r>
              <a:rPr lang="en-US" altLang="en-US" dirty="0"/>
              <a:t>Chemical presence</a:t>
            </a:r>
          </a:p>
          <a:p>
            <a:endParaRPr lang="en-US" dirty="0"/>
          </a:p>
        </p:txBody>
      </p:sp>
      <p:pic>
        <p:nvPicPr>
          <p:cNvPr id="8" name="Picture 2" descr="http://www.ubergizmo.com/wp-content/uploads/2011/04/iphone_camera.jpg">
            <a:extLst>
              <a:ext uri="{FF2B5EF4-FFF2-40B4-BE49-F238E27FC236}">
                <a16:creationId xmlns:a16="http://schemas.microsoft.com/office/drawing/2014/main" id="{EC54CA30-A9B1-DE4B-8641-02531481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07667"/>
            <a:ext cx="1512168" cy="15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obosoftsystems.co.in/wikidocs/images/archive/8/84/20130108065629!HC-SR04.jpg">
            <a:extLst>
              <a:ext uri="{FF2B5EF4-FFF2-40B4-BE49-F238E27FC236}">
                <a16:creationId xmlns:a16="http://schemas.microsoft.com/office/drawing/2014/main" id="{33F0394E-292F-0D40-9DB2-72634271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69" y="4783938"/>
            <a:ext cx="1914440" cy="14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41EC75-8413-CF4C-A919-300F589A9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777" y="4703891"/>
            <a:ext cx="1655574" cy="1455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1F2C68-FCDC-094C-BF56-700C51D76FF6}"/>
              </a:ext>
            </a:extLst>
          </p:cNvPr>
          <p:cNvSpPr txBox="1"/>
          <p:nvPr/>
        </p:nvSpPr>
        <p:spPr>
          <a:xfrm>
            <a:off x="3150470" y="6232760"/>
            <a:ext cx="14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Sensor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22924-921A-7844-AF13-70B700252729}"/>
              </a:ext>
            </a:extLst>
          </p:cNvPr>
          <p:cNvSpPr txBox="1"/>
          <p:nvPr/>
        </p:nvSpPr>
        <p:spPr>
          <a:xfrm>
            <a:off x="5029200" y="6232760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Ultrasound Sensor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8D7082-C8CF-2546-82F3-7F0CB98EC9E5}"/>
              </a:ext>
            </a:extLst>
          </p:cNvPr>
          <p:cNvSpPr txBox="1"/>
          <p:nvPr/>
        </p:nvSpPr>
        <p:spPr>
          <a:xfrm>
            <a:off x="7215291" y="624772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Sensor</a:t>
            </a:r>
          </a:p>
        </p:txBody>
      </p:sp>
    </p:spTree>
    <p:extLst>
      <p:ext uri="{BB962C8B-B14F-4D97-AF65-F5344CB8AC3E}">
        <p14:creationId xmlns:p14="http://schemas.microsoft.com/office/powerpoint/2010/main" val="4217464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3E62AD2-6836-4148-8007-387668951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Actuators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54FDC81-C777-E14C-825D-AE9745438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Hardware devices that convert a controller command signal into a change in a physical parameter</a:t>
            </a:r>
          </a:p>
          <a:p>
            <a:pPr lvl="1"/>
            <a:r>
              <a:rPr lang="en-US" altLang="en-US" dirty="0"/>
              <a:t>The change is usually mechanical (e.g., position or velocity)</a:t>
            </a:r>
          </a:p>
          <a:p>
            <a:pPr lvl="1"/>
            <a:r>
              <a:rPr lang="en-US" altLang="en-US" dirty="0"/>
              <a:t>An actuator is also a transducer because it changes one type of physical quantity into some alternative form</a:t>
            </a:r>
          </a:p>
          <a:p>
            <a:pPr lvl="1"/>
            <a:r>
              <a:rPr lang="en-US" altLang="en-US" dirty="0"/>
              <a:t>An actuator is usually activated by a low-level command signal, so an amplifier may be required to provide sufficient power to drive the actuator</a:t>
            </a:r>
          </a:p>
        </p:txBody>
      </p:sp>
      <p:pic>
        <p:nvPicPr>
          <p:cNvPr id="27652" name="Picture 1030" descr="picB4D05DAF-DC44-462C-B82B-11C50C70A513">
            <a:extLst>
              <a:ext uri="{FF2B5EF4-FFF2-40B4-BE49-F238E27FC236}">
                <a16:creationId xmlns:a16="http://schemas.microsoft.com/office/drawing/2014/main" id="{8E4AEC5D-E2B7-7B47-8EBD-19F9E51A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30875"/>
            <a:ext cx="1295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23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6F97D99-FEC7-A749-BCA7-D64BE5A88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Types of Actuators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63A6147-E5C7-774F-8CAD-F9C4E8596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01000" cy="4495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altLang="en-US"/>
              <a:t>Electrical actuators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/>
              <a:t>Electric motors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altLang="en-US"/>
              <a:t>DC servomotors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altLang="en-US"/>
              <a:t>AC motors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altLang="en-US"/>
              <a:t>Stepper motors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/>
              <a:t>Solenoids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altLang="en-US"/>
              <a:t>Hydraulic actuators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/>
              <a:t>Use hydraulic fluid to amplify the controller command signal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altLang="en-US"/>
              <a:t>Pneumatic actuators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/>
              <a:t>Use compressed air as the driving force</a:t>
            </a:r>
          </a:p>
        </p:txBody>
      </p:sp>
      <p:pic>
        <p:nvPicPr>
          <p:cNvPr id="29700" name="Picture 5" descr="http://www.germes-online.com/direct/dbimage/50334958/Single_Phase_Motor.jpg">
            <a:extLst>
              <a:ext uri="{FF2B5EF4-FFF2-40B4-BE49-F238E27FC236}">
                <a16:creationId xmlns:a16="http://schemas.microsoft.com/office/drawing/2014/main" id="{D82471A3-6007-C64E-AF26-78B565E5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3" y="1291470"/>
            <a:ext cx="179863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http://tbn2.google.com/images?q=tbn:7loeepr6ovfJLM:http://www.fwmurphy.co.uk/images/RP23xx_solenoid_medres.jpg">
            <a:hlinkClick r:id="rId3"/>
            <a:extLst>
              <a:ext uri="{FF2B5EF4-FFF2-40B4-BE49-F238E27FC236}">
                <a16:creationId xmlns:a16="http://schemas.microsoft.com/office/drawing/2014/main" id="{381F807A-D346-3841-BAFC-39948545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83" y="2717104"/>
            <a:ext cx="1962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1" descr="http://www.gearseds.com/curriculum/images/figures/pneumatic_cylinder_transparent_transparent.jpg">
            <a:extLst>
              <a:ext uri="{FF2B5EF4-FFF2-40B4-BE49-F238E27FC236}">
                <a16:creationId xmlns:a16="http://schemas.microsoft.com/office/drawing/2014/main" id="{9AB4DFB9-013E-8141-BD4D-8FA81E76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2832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http://img.alibaba.com/photo/51171076/Tie_Rod_Hydraulic_Cylinder.jpg">
            <a:extLst>
              <a:ext uri="{FF2B5EF4-FFF2-40B4-BE49-F238E27FC236}">
                <a16:creationId xmlns:a16="http://schemas.microsoft.com/office/drawing/2014/main" id="{356E695A-E0B9-A748-BF14-F63C98F1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06" y="2438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 descr="http://www.epanorama.net/blog/wp-content/uploads/2009/05/a-small-stepper-motor.jpg">
            <a:extLst>
              <a:ext uri="{FF2B5EF4-FFF2-40B4-BE49-F238E27FC236}">
                <a16:creationId xmlns:a16="http://schemas.microsoft.com/office/drawing/2014/main" id="{02C20285-ED3E-5A46-A9D0-B3DF8C7C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4140200"/>
            <a:ext cx="12985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5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505F-4E21-9F42-8BE1-505FE7BC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Response?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9A69F-6207-C946-8C96-A4A187F5F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altLang="en-US" dirty="0"/>
              <a:t>When we say electrical we mean a signal which can be channeled, amplified, and modified by electronic devices:</a:t>
            </a:r>
          </a:p>
          <a:p>
            <a:pPr lvl="1"/>
            <a:r>
              <a:rPr lang="en-US" altLang="en-US" b="1" dirty="0"/>
              <a:t>Voltage</a:t>
            </a:r>
          </a:p>
          <a:p>
            <a:pPr lvl="1"/>
            <a:r>
              <a:rPr lang="en-US" altLang="en-US" b="1" dirty="0"/>
              <a:t>Current</a:t>
            </a:r>
          </a:p>
          <a:p>
            <a:pPr lvl="1"/>
            <a:r>
              <a:rPr lang="en-US" altLang="en-US" b="1" dirty="0"/>
              <a:t>Charge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8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0CB7-58A9-2046-99DC-371C9A26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as Energy Converter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473625-175D-844C-B661-03B754A8E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This conversion can be direct or it may require transducers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Example: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A chemical sensor may have a part which converts the energy of a chemical reaction into heat (transducer) and another part, a thermopile, which converts heat into an electrical signal</a:t>
            </a:r>
          </a:p>
          <a:p>
            <a:endParaRPr lang="en-US" dirty="0"/>
          </a:p>
        </p:txBody>
      </p:sp>
      <p:pic>
        <p:nvPicPr>
          <p:cNvPr id="7" name="Picture 5" descr="1-2">
            <a:extLst>
              <a:ext uri="{FF2B5EF4-FFF2-40B4-BE49-F238E27FC236}">
                <a16:creationId xmlns:a16="http://schemas.microsoft.com/office/drawing/2014/main" id="{FAC58743-BB43-8B49-8B77-820AED02D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72390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4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979F-2908-A24C-9A42-C4CFEF11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Principles of Sensing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591B2-4E45-4F45-AE2C-24FE05DDEA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Charges, fields, &amp; potentials</a:t>
            </a:r>
          </a:p>
          <a:p>
            <a:r>
              <a:rPr lang="en-US" altLang="en-US" dirty="0"/>
              <a:t>Capacitance</a:t>
            </a:r>
          </a:p>
          <a:p>
            <a:r>
              <a:rPr lang="en-US" altLang="en-US" dirty="0"/>
              <a:t>Magnetism</a:t>
            </a:r>
          </a:p>
          <a:p>
            <a:r>
              <a:rPr lang="en-US" altLang="en-US" dirty="0"/>
              <a:t>Induction</a:t>
            </a:r>
          </a:p>
          <a:p>
            <a:r>
              <a:rPr lang="en-US" altLang="en-US" dirty="0"/>
              <a:t>Resistance</a:t>
            </a:r>
          </a:p>
          <a:p>
            <a:r>
              <a:rPr lang="en-US" altLang="en-US" dirty="0"/>
              <a:t>Piezoelectric effect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7DD20C-0A0B-334C-8497-C69864E1FC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 err="1"/>
              <a:t>Seebeck</a:t>
            </a:r>
            <a:r>
              <a:rPr lang="en-US" altLang="en-US" dirty="0"/>
              <a:t> and Peltier effects</a:t>
            </a:r>
          </a:p>
          <a:p>
            <a:r>
              <a:rPr lang="en-US" altLang="en-US" dirty="0"/>
              <a:t>Thermal properties of materials</a:t>
            </a:r>
          </a:p>
          <a:p>
            <a:r>
              <a:rPr lang="en-US" altLang="en-US" dirty="0"/>
              <a:t>Heat transfer</a:t>
            </a:r>
          </a:p>
          <a:p>
            <a:r>
              <a:rPr lang="en-US" altLang="en-US" dirty="0"/>
              <a:t>Light</a:t>
            </a:r>
          </a:p>
          <a:p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D00B7C4D-A3D8-9C43-93D0-803CCB03F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Capacitance 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6CCACB73-8EB2-5449-A76D-F83E0FB2E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Two isolated conductive objects of arbitrary shape, which can hold an electric charge, are called a capacitor</a:t>
            </a:r>
          </a:p>
          <a:p>
            <a:pPr lvl="1"/>
            <a:r>
              <a:rPr lang="en-US" altLang="en-US" sz="2000" dirty="0"/>
              <a:t>An electric field is developed between the two conductors</a:t>
            </a:r>
          </a:p>
        </p:txBody>
      </p:sp>
      <p:pic>
        <p:nvPicPr>
          <p:cNvPr id="76804" name="Picture 4" descr="3-4">
            <a:extLst>
              <a:ext uri="{FF2B5EF4-FFF2-40B4-BE49-F238E27FC236}">
                <a16:creationId xmlns:a16="http://schemas.microsoft.com/office/drawing/2014/main" id="{4AF1C432-670F-C941-A2C1-F792FBAB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48895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6805" name="Object 5">
            <a:extLst>
              <a:ext uri="{FF2B5EF4-FFF2-40B4-BE49-F238E27FC236}">
                <a16:creationId xmlns:a16="http://schemas.microsoft.com/office/drawing/2014/main" id="{77C81643-E62E-7F4D-9F19-BFD4AA48C899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188695962"/>
              </p:ext>
            </p:extLst>
          </p:nvPr>
        </p:nvGraphicFramePr>
        <p:xfrm>
          <a:off x="6248400" y="4114800"/>
          <a:ext cx="20320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35" name="Equation" r:id="rId5" imgW="19304000" imgH="9067800" progId="Equation.3">
                  <p:embed/>
                </p:oleObj>
              </mc:Choice>
              <mc:Fallback>
                <p:oleObj name="Equation" r:id="rId5" imgW="19304000" imgH="9067800" progId="Equation.3">
                  <p:embed/>
                  <p:pic>
                    <p:nvPicPr>
                      <p:cNvPr id="76805" name="Object 5">
                        <a:extLst>
                          <a:ext uri="{FF2B5EF4-FFF2-40B4-BE49-F238E27FC236}">
                            <a16:creationId xmlns:a16="http://schemas.microsoft.com/office/drawing/2014/main" id="{77C81643-E62E-7F4D-9F19-BFD4AA48C8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114800"/>
                        <a:ext cx="2032000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83058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35316</TotalTime>
  <Words>2220</Words>
  <Application>Microsoft Macintosh PowerPoint</Application>
  <PresentationFormat>On-screen Show (4:3)</PresentationFormat>
  <Paragraphs>361</Paragraphs>
  <Slides>51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宋体</vt:lpstr>
      <vt:lpstr>Arial</vt:lpstr>
      <vt:lpstr>Arial Bold</vt:lpstr>
      <vt:lpstr>Arial Narrow</vt:lpstr>
      <vt:lpstr>Calibri</vt:lpstr>
      <vt:lpstr>Georgia</vt:lpstr>
      <vt:lpstr>Symbol</vt:lpstr>
      <vt:lpstr>Wingdings</vt:lpstr>
      <vt:lpstr>Template_4</vt:lpstr>
      <vt:lpstr>Equation</vt:lpstr>
      <vt:lpstr>Internet-of-Things (IoT)</vt:lpstr>
      <vt:lpstr>Course Overview</vt:lpstr>
      <vt:lpstr>Sensors</vt:lpstr>
      <vt:lpstr>Computer Process Control System</vt:lpstr>
      <vt:lpstr>What is a Stimulus?</vt:lpstr>
      <vt:lpstr>What is a Response?</vt:lpstr>
      <vt:lpstr>Sensor as Energy Converter</vt:lpstr>
      <vt:lpstr>Physical Principles of Sensing</vt:lpstr>
      <vt:lpstr>Capacitance </vt:lpstr>
      <vt:lpstr>Capacitor as Displacement Sensor</vt:lpstr>
      <vt:lpstr>Dielectric Constant</vt:lpstr>
      <vt:lpstr>Example – A Water Level Sensor</vt:lpstr>
      <vt:lpstr>Magnetism </vt:lpstr>
      <vt:lpstr>Sources of Magnetic Fields</vt:lpstr>
      <vt:lpstr>Induction</vt:lpstr>
      <vt:lpstr>Resistance</vt:lpstr>
      <vt:lpstr>Sensitivity of Resistance</vt:lpstr>
      <vt:lpstr>The Piezoelectric Effect</vt:lpstr>
      <vt:lpstr>Piezoelectric Sensor</vt:lpstr>
      <vt:lpstr>Signal Conditioning</vt:lpstr>
      <vt:lpstr>Analog-to-Digital Conversion</vt:lpstr>
      <vt:lpstr>Features of an ADC</vt:lpstr>
      <vt:lpstr>Successive Approximation Method</vt:lpstr>
      <vt:lpstr>Example</vt:lpstr>
      <vt:lpstr>Example</vt:lpstr>
      <vt:lpstr>Example</vt:lpstr>
      <vt:lpstr>Solution</vt:lpstr>
      <vt:lpstr>Digital-to-Analog Conversion</vt:lpstr>
      <vt:lpstr>Example</vt:lpstr>
      <vt:lpstr>Sensor Types: HW &amp; SW</vt:lpstr>
      <vt:lpstr>Sensor List of Smartphones</vt:lpstr>
      <vt:lpstr>Sensor: Motion and Orientation</vt:lpstr>
      <vt:lpstr>Sensor: Accelerometer</vt:lpstr>
      <vt:lpstr>Sensor: Accelerometer</vt:lpstr>
      <vt:lpstr>Sensor: Accelerometer</vt:lpstr>
      <vt:lpstr>Accelerometer: Inner Working (1 of 2)</vt:lpstr>
      <vt:lpstr>Accelerometer: Inner Working (1 of 2)</vt:lpstr>
      <vt:lpstr>Accelerometer</vt:lpstr>
      <vt:lpstr>Smartphones: MEMS Sensors</vt:lpstr>
      <vt:lpstr>MEMS Accelerometer</vt:lpstr>
      <vt:lpstr>MEMS Accelerometer</vt:lpstr>
      <vt:lpstr>Sensor: Gravity</vt:lpstr>
      <vt:lpstr>Sensor: Gyroscope</vt:lpstr>
      <vt:lpstr>Gyroscope</vt:lpstr>
      <vt:lpstr>MEMS Gyroscope</vt:lpstr>
      <vt:lpstr>Accelerometer vs. Gyroscope</vt:lpstr>
      <vt:lpstr>Sensor: Magnetic Field</vt:lpstr>
      <vt:lpstr>Compass</vt:lpstr>
      <vt:lpstr>MEMS Compass</vt:lpstr>
      <vt:lpstr>Actuators</vt:lpstr>
      <vt:lpstr>Types of Actuators</vt:lpstr>
    </vt:vector>
  </TitlesOfParts>
  <Company>Notre Dame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EastMac</dc:creator>
  <cp:lastModifiedBy>Christian Poellabauer</cp:lastModifiedBy>
  <cp:revision>583</cp:revision>
  <cp:lastPrinted>2017-04-02T21:34:12Z</cp:lastPrinted>
  <dcterms:created xsi:type="dcterms:W3CDTF">2011-06-14T19:03:06Z</dcterms:created>
  <dcterms:modified xsi:type="dcterms:W3CDTF">2018-06-03T17:25:50Z</dcterms:modified>
</cp:coreProperties>
</file>