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4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654" r:id="rId2"/>
    <p:sldId id="812" r:id="rId3"/>
    <p:sldId id="416" r:id="rId4"/>
    <p:sldId id="702" r:id="rId5"/>
    <p:sldId id="703" r:id="rId6"/>
    <p:sldId id="694" r:id="rId7"/>
    <p:sldId id="699" r:id="rId8"/>
    <p:sldId id="698" r:id="rId9"/>
    <p:sldId id="700" r:id="rId10"/>
    <p:sldId id="422" r:id="rId11"/>
    <p:sldId id="271" r:id="rId12"/>
    <p:sldId id="808" r:id="rId13"/>
    <p:sldId id="359" r:id="rId14"/>
    <p:sldId id="360" r:id="rId15"/>
    <p:sldId id="363" r:id="rId16"/>
    <p:sldId id="365" r:id="rId17"/>
    <p:sldId id="367" r:id="rId18"/>
    <p:sldId id="368" r:id="rId19"/>
    <p:sldId id="369" r:id="rId20"/>
    <p:sldId id="370" r:id="rId21"/>
    <p:sldId id="394" r:id="rId22"/>
    <p:sldId id="793" r:id="rId23"/>
    <p:sldId id="804" r:id="rId24"/>
    <p:sldId id="800" r:id="rId25"/>
    <p:sldId id="801" r:id="rId26"/>
    <p:sldId id="802" r:id="rId27"/>
    <p:sldId id="805" r:id="rId28"/>
    <p:sldId id="65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62"/>
    <p:restoredTop sz="90887" autoAdjust="0"/>
  </p:normalViewPr>
  <p:slideViewPr>
    <p:cSldViewPr snapToObjects="1">
      <p:cViewPr varScale="1">
        <p:scale>
          <a:sx n="129" d="100"/>
          <a:sy n="129" d="100"/>
        </p:scale>
        <p:origin x="11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a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equency-shift_key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ulse_shaping" TargetMode="External"/><Relationship Id="rId5" Type="http://schemas.openxmlformats.org/officeDocument/2006/relationships/hyperlink" Target="https://en.wikipedia.org/wiki/Gaussian_filter" TargetMode="External"/><Relationship Id="rId4" Type="http://schemas.openxmlformats.org/officeDocument/2006/relationships/hyperlink" Target="https://en.wikipedia.org/wiki/Baseban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80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19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901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119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338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98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0820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38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56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89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44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07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021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17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59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06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6048375" cy="835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8785225" cy="259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730625"/>
            <a:ext cx="8785225" cy="2598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9388" y="6437313"/>
            <a:ext cx="7993062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Prof. Dr.-Ing. Jochen H. Schiller	www.jochenschiller.de		MC - 2008	</a:t>
            </a:r>
          </a:p>
        </p:txBody>
      </p:sp>
    </p:spTree>
    <p:extLst>
      <p:ext uri="{BB962C8B-B14F-4D97-AF65-F5344CB8AC3E}">
        <p14:creationId xmlns:p14="http://schemas.microsoft.com/office/powerpoint/2010/main" val="8668729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6/17/18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toot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(IoT)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  <a:p>
            <a:endParaRPr lang="en-US" dirty="0"/>
          </a:p>
          <a:p>
            <a:r>
              <a:rPr lang="en-US" dirty="0"/>
              <a:t>LAB COMPONENT</a:t>
            </a:r>
          </a:p>
        </p:txBody>
      </p:sp>
    </p:spTree>
    <p:extLst>
      <p:ext uri="{BB962C8B-B14F-4D97-AF65-F5344CB8AC3E}">
        <p14:creationId xmlns:p14="http://schemas.microsoft.com/office/powerpoint/2010/main" val="151239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</a:t>
            </a:r>
          </a:p>
        </p:txBody>
      </p:sp>
      <p:sp>
        <p:nvSpPr>
          <p:cNvPr id="5" name="Rectangle 213"/>
          <p:cNvSpPr>
            <a:spLocks noChangeArrowheads="1"/>
          </p:cNvSpPr>
          <p:nvPr/>
        </p:nvSpPr>
        <p:spPr bwMode="auto">
          <a:xfrm>
            <a:off x="3962400" y="28956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6" name="Line 134"/>
          <p:cNvSpPr>
            <a:spLocks noChangeShapeType="1"/>
          </p:cNvSpPr>
          <p:nvPr/>
        </p:nvSpPr>
        <p:spPr bwMode="auto">
          <a:xfrm>
            <a:off x="3048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39"/>
          <p:cNvSpPr>
            <a:spLocks noChangeShapeType="1"/>
          </p:cNvSpPr>
          <p:nvPr/>
        </p:nvSpPr>
        <p:spPr bwMode="auto">
          <a:xfrm>
            <a:off x="27432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40"/>
          <p:cNvSpPr>
            <a:spLocks noChangeShapeType="1"/>
          </p:cNvSpPr>
          <p:nvPr/>
        </p:nvSpPr>
        <p:spPr bwMode="auto">
          <a:xfrm>
            <a:off x="51054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41"/>
          <p:cNvSpPr>
            <a:spLocks noChangeArrowheads="1"/>
          </p:cNvSpPr>
          <p:nvPr/>
        </p:nvSpPr>
        <p:spPr bwMode="auto">
          <a:xfrm>
            <a:off x="725488" y="24003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</a:t>
            </a:r>
          </a:p>
        </p:txBody>
      </p:sp>
      <p:sp>
        <p:nvSpPr>
          <p:cNvPr id="10" name="Line 142"/>
          <p:cNvSpPr>
            <a:spLocks noChangeShapeType="1"/>
          </p:cNvSpPr>
          <p:nvPr/>
        </p:nvSpPr>
        <p:spPr bwMode="auto">
          <a:xfrm>
            <a:off x="304800" y="2193925"/>
            <a:ext cx="1184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43"/>
          <p:cNvSpPr>
            <a:spLocks noChangeArrowheads="1"/>
          </p:cNvSpPr>
          <p:nvPr/>
        </p:nvSpPr>
        <p:spPr bwMode="auto">
          <a:xfrm>
            <a:off x="533400" y="1866900"/>
            <a:ext cx="7889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625</a:t>
            </a:r>
            <a:r>
              <a:rPr lang="en-US" sz="1600">
                <a:latin typeface="Times New Roman" charset="0"/>
              </a:rPr>
              <a:t> </a:t>
            </a:r>
            <a:r>
              <a:rPr lang="en-US" sz="1600"/>
              <a:t>µs</a:t>
            </a:r>
            <a:endParaRPr lang="en-US" sz="1600">
              <a:latin typeface="Times New Roman" charset="0"/>
            </a:endParaRPr>
          </a:p>
        </p:txBody>
      </p:sp>
      <p:sp>
        <p:nvSpPr>
          <p:cNvPr id="12" name="Line 144"/>
          <p:cNvSpPr>
            <a:spLocks noChangeShapeType="1"/>
          </p:cNvSpPr>
          <p:nvPr/>
        </p:nvSpPr>
        <p:spPr bwMode="auto">
          <a:xfrm>
            <a:off x="15240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5"/>
          <p:cNvSpPr>
            <a:spLocks noChangeShapeType="1"/>
          </p:cNvSpPr>
          <p:nvPr/>
        </p:nvSpPr>
        <p:spPr bwMode="auto">
          <a:xfrm>
            <a:off x="39624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6"/>
          <p:cNvSpPr>
            <a:spLocks noChangeShapeType="1"/>
          </p:cNvSpPr>
          <p:nvPr/>
        </p:nvSpPr>
        <p:spPr bwMode="auto">
          <a:xfrm>
            <a:off x="63246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7"/>
          <p:cNvSpPr>
            <a:spLocks noChangeShapeType="1"/>
          </p:cNvSpPr>
          <p:nvPr/>
        </p:nvSpPr>
        <p:spPr bwMode="auto">
          <a:xfrm>
            <a:off x="74676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8"/>
          <p:cNvSpPr>
            <a:spLocks noChangeArrowheads="1"/>
          </p:cNvSpPr>
          <p:nvPr/>
        </p:nvSpPr>
        <p:spPr bwMode="auto">
          <a:xfrm>
            <a:off x="1793875" y="24225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k+1</a:t>
            </a:r>
          </a:p>
        </p:txBody>
      </p:sp>
      <p:sp>
        <p:nvSpPr>
          <p:cNvPr id="17" name="Rectangle 149"/>
          <p:cNvSpPr>
            <a:spLocks noChangeArrowheads="1"/>
          </p:cNvSpPr>
          <p:nvPr/>
        </p:nvSpPr>
        <p:spPr bwMode="auto">
          <a:xfrm>
            <a:off x="2989263" y="24225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k+2</a:t>
            </a:r>
          </a:p>
        </p:txBody>
      </p:sp>
      <p:sp>
        <p:nvSpPr>
          <p:cNvPr id="18" name="Rectangle 150"/>
          <p:cNvSpPr>
            <a:spLocks noChangeArrowheads="1"/>
          </p:cNvSpPr>
          <p:nvPr/>
        </p:nvSpPr>
        <p:spPr bwMode="auto">
          <a:xfrm>
            <a:off x="4186238" y="24225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k+3</a:t>
            </a:r>
          </a:p>
        </p:txBody>
      </p:sp>
      <p:sp>
        <p:nvSpPr>
          <p:cNvPr id="19" name="Rectangle 151"/>
          <p:cNvSpPr>
            <a:spLocks noChangeArrowheads="1"/>
          </p:cNvSpPr>
          <p:nvPr/>
        </p:nvSpPr>
        <p:spPr bwMode="auto">
          <a:xfrm>
            <a:off x="5381625" y="24225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k+4</a:t>
            </a:r>
          </a:p>
        </p:txBody>
      </p:sp>
      <p:sp>
        <p:nvSpPr>
          <p:cNvPr id="20" name="Line 161"/>
          <p:cNvSpPr>
            <a:spLocks noChangeShapeType="1"/>
          </p:cNvSpPr>
          <p:nvPr/>
        </p:nvSpPr>
        <p:spPr bwMode="auto">
          <a:xfrm>
            <a:off x="304800" y="39306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2"/>
          <p:cNvSpPr>
            <a:spLocks noChangeShapeType="1"/>
          </p:cNvSpPr>
          <p:nvPr/>
        </p:nvSpPr>
        <p:spPr bwMode="auto">
          <a:xfrm>
            <a:off x="3962400" y="39306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3"/>
          <p:cNvSpPr>
            <a:spLocks noChangeShapeType="1"/>
          </p:cNvSpPr>
          <p:nvPr/>
        </p:nvSpPr>
        <p:spPr bwMode="auto">
          <a:xfrm>
            <a:off x="5105400" y="39306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64"/>
          <p:cNvSpPr>
            <a:spLocks noChangeShapeType="1"/>
          </p:cNvSpPr>
          <p:nvPr/>
        </p:nvSpPr>
        <p:spPr bwMode="auto">
          <a:xfrm>
            <a:off x="6324600" y="39306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5"/>
          <p:cNvSpPr>
            <a:spLocks noChangeShapeType="1"/>
          </p:cNvSpPr>
          <p:nvPr/>
        </p:nvSpPr>
        <p:spPr bwMode="auto">
          <a:xfrm>
            <a:off x="7467600" y="39306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73"/>
          <p:cNvSpPr>
            <a:spLocks noChangeShapeType="1"/>
          </p:cNvSpPr>
          <p:nvPr/>
        </p:nvSpPr>
        <p:spPr bwMode="auto">
          <a:xfrm>
            <a:off x="304800" y="5302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4"/>
          <p:cNvSpPr>
            <a:spLocks noChangeShapeType="1"/>
          </p:cNvSpPr>
          <p:nvPr/>
        </p:nvSpPr>
        <p:spPr bwMode="auto">
          <a:xfrm>
            <a:off x="1524000" y="5302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75"/>
          <p:cNvSpPr>
            <a:spLocks noChangeShapeType="1"/>
          </p:cNvSpPr>
          <p:nvPr/>
        </p:nvSpPr>
        <p:spPr bwMode="auto">
          <a:xfrm>
            <a:off x="7467600" y="5302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76"/>
          <p:cNvSpPr>
            <a:spLocks noChangeArrowheads="1"/>
          </p:cNvSpPr>
          <p:nvPr/>
        </p:nvSpPr>
        <p:spPr bwMode="auto">
          <a:xfrm>
            <a:off x="4144963" y="38481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k+3</a:t>
            </a:r>
          </a:p>
        </p:txBody>
      </p:sp>
      <p:sp>
        <p:nvSpPr>
          <p:cNvPr id="29" name="Rectangle 177"/>
          <p:cNvSpPr>
            <a:spLocks noChangeArrowheads="1"/>
          </p:cNvSpPr>
          <p:nvPr/>
        </p:nvSpPr>
        <p:spPr bwMode="auto">
          <a:xfrm>
            <a:off x="5340350" y="38481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k+4</a:t>
            </a:r>
          </a:p>
        </p:txBody>
      </p:sp>
      <p:sp>
        <p:nvSpPr>
          <p:cNvPr id="30" name="Rectangle 178"/>
          <p:cNvSpPr>
            <a:spLocks noChangeArrowheads="1"/>
          </p:cNvSpPr>
          <p:nvPr/>
        </p:nvSpPr>
        <p:spPr bwMode="auto">
          <a:xfrm>
            <a:off x="1822450" y="38481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</a:t>
            </a:r>
          </a:p>
        </p:txBody>
      </p:sp>
      <p:sp>
        <p:nvSpPr>
          <p:cNvPr id="31" name="Rectangle 179"/>
          <p:cNvSpPr>
            <a:spLocks noChangeArrowheads="1"/>
          </p:cNvSpPr>
          <p:nvPr/>
        </p:nvSpPr>
        <p:spPr bwMode="auto">
          <a:xfrm>
            <a:off x="685800" y="52197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</a:t>
            </a:r>
          </a:p>
        </p:txBody>
      </p:sp>
      <p:sp>
        <p:nvSpPr>
          <p:cNvPr id="32" name="Rectangle 180"/>
          <p:cNvSpPr>
            <a:spLocks noChangeArrowheads="1"/>
          </p:cNvSpPr>
          <p:nvPr/>
        </p:nvSpPr>
        <p:spPr bwMode="auto">
          <a:xfrm>
            <a:off x="6577013" y="24225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k+5</a:t>
            </a:r>
          </a:p>
        </p:txBody>
      </p:sp>
      <p:sp>
        <p:nvSpPr>
          <p:cNvPr id="33" name="Rectangle 181"/>
          <p:cNvSpPr>
            <a:spLocks noChangeArrowheads="1"/>
          </p:cNvSpPr>
          <p:nvPr/>
        </p:nvSpPr>
        <p:spPr bwMode="auto">
          <a:xfrm>
            <a:off x="6535738" y="38481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k+5</a:t>
            </a:r>
          </a:p>
        </p:txBody>
      </p:sp>
      <p:sp>
        <p:nvSpPr>
          <p:cNvPr id="34" name="Rectangle 182"/>
          <p:cNvSpPr>
            <a:spLocks noChangeArrowheads="1"/>
          </p:cNvSpPr>
          <p:nvPr/>
        </p:nvSpPr>
        <p:spPr bwMode="auto">
          <a:xfrm>
            <a:off x="4114800" y="5219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k+1</a:t>
            </a:r>
          </a:p>
        </p:txBody>
      </p:sp>
      <p:sp>
        <p:nvSpPr>
          <p:cNvPr id="35" name="Line 183"/>
          <p:cNvSpPr>
            <a:spLocks noChangeShapeType="1"/>
          </p:cNvSpPr>
          <p:nvPr/>
        </p:nvSpPr>
        <p:spPr bwMode="auto">
          <a:xfrm>
            <a:off x="8610600" y="5302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87"/>
          <p:cNvSpPr>
            <a:spLocks noChangeArrowheads="1"/>
          </p:cNvSpPr>
          <p:nvPr/>
        </p:nvSpPr>
        <p:spPr bwMode="auto">
          <a:xfrm>
            <a:off x="7766050" y="5219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k+6</a:t>
            </a:r>
          </a:p>
        </p:txBody>
      </p:sp>
      <p:sp>
        <p:nvSpPr>
          <p:cNvPr id="37" name="Rectangle 188"/>
          <p:cNvSpPr>
            <a:spLocks noChangeArrowheads="1"/>
          </p:cNvSpPr>
          <p:nvPr/>
        </p:nvSpPr>
        <p:spPr bwMode="auto">
          <a:xfrm>
            <a:off x="7696200" y="38481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k+6</a:t>
            </a:r>
          </a:p>
        </p:txBody>
      </p:sp>
      <p:sp>
        <p:nvSpPr>
          <p:cNvPr id="38" name="Rectangle 189"/>
          <p:cNvSpPr>
            <a:spLocks noChangeArrowheads="1"/>
          </p:cNvSpPr>
          <p:nvPr/>
        </p:nvSpPr>
        <p:spPr bwMode="auto">
          <a:xfrm>
            <a:off x="7737475" y="24225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f</a:t>
            </a:r>
            <a:r>
              <a:rPr lang="en-US" sz="1600" baseline="-25000"/>
              <a:t>k+6</a:t>
            </a:r>
          </a:p>
        </p:txBody>
      </p:sp>
      <p:sp>
        <p:nvSpPr>
          <p:cNvPr id="39" name="Line 190"/>
          <p:cNvSpPr>
            <a:spLocks noChangeShapeType="1"/>
          </p:cNvSpPr>
          <p:nvPr/>
        </p:nvSpPr>
        <p:spPr bwMode="auto">
          <a:xfrm>
            <a:off x="8602663" y="39306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91"/>
          <p:cNvSpPr>
            <a:spLocks noChangeShapeType="1"/>
          </p:cNvSpPr>
          <p:nvPr/>
        </p:nvSpPr>
        <p:spPr bwMode="auto">
          <a:xfrm>
            <a:off x="8610600" y="25050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00"/>
          <p:cNvSpPr>
            <a:spLocks noChangeArrowheads="1"/>
          </p:cNvSpPr>
          <p:nvPr/>
        </p:nvSpPr>
        <p:spPr bwMode="auto">
          <a:xfrm>
            <a:off x="2743200" y="28956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2" name="Rectangle 201"/>
          <p:cNvSpPr>
            <a:spLocks noChangeArrowheads="1"/>
          </p:cNvSpPr>
          <p:nvPr/>
        </p:nvSpPr>
        <p:spPr bwMode="auto">
          <a:xfrm>
            <a:off x="304800" y="28956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3" name="Rectangle 202"/>
          <p:cNvSpPr>
            <a:spLocks noChangeArrowheads="1"/>
          </p:cNvSpPr>
          <p:nvPr/>
        </p:nvSpPr>
        <p:spPr bwMode="auto">
          <a:xfrm>
            <a:off x="5105400" y="28956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4" name="Rectangle 203"/>
          <p:cNvSpPr>
            <a:spLocks noChangeArrowheads="1"/>
          </p:cNvSpPr>
          <p:nvPr/>
        </p:nvSpPr>
        <p:spPr bwMode="auto">
          <a:xfrm>
            <a:off x="7467600" y="28956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5" name="Rectangle 204"/>
          <p:cNvSpPr>
            <a:spLocks noChangeArrowheads="1"/>
          </p:cNvSpPr>
          <p:nvPr/>
        </p:nvSpPr>
        <p:spPr bwMode="auto">
          <a:xfrm>
            <a:off x="304800" y="4343400"/>
            <a:ext cx="3352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6" name="Rectangle 205"/>
          <p:cNvSpPr>
            <a:spLocks noChangeArrowheads="1"/>
          </p:cNvSpPr>
          <p:nvPr/>
        </p:nvSpPr>
        <p:spPr bwMode="auto">
          <a:xfrm>
            <a:off x="304800" y="571500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7" name="Rectangle 206"/>
          <p:cNvSpPr>
            <a:spLocks noChangeArrowheads="1"/>
          </p:cNvSpPr>
          <p:nvPr/>
        </p:nvSpPr>
        <p:spPr bwMode="auto">
          <a:xfrm>
            <a:off x="7467600" y="57150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8" name="Rectangle 207"/>
          <p:cNvSpPr>
            <a:spLocks noChangeArrowheads="1"/>
          </p:cNvSpPr>
          <p:nvPr/>
        </p:nvSpPr>
        <p:spPr bwMode="auto">
          <a:xfrm>
            <a:off x="5105400" y="43434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49" name="Rectangle 208"/>
          <p:cNvSpPr>
            <a:spLocks noChangeArrowheads="1"/>
          </p:cNvSpPr>
          <p:nvPr/>
        </p:nvSpPr>
        <p:spPr bwMode="auto">
          <a:xfrm>
            <a:off x="7467600" y="43434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50" name="Text Box 209"/>
          <p:cNvSpPr txBox="1">
            <a:spLocks noChangeArrowheads="1"/>
          </p:cNvSpPr>
          <p:nvPr/>
        </p:nvSpPr>
        <p:spPr bwMode="auto">
          <a:xfrm>
            <a:off x="8610600" y="326707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</a:t>
            </a:r>
          </a:p>
        </p:txBody>
      </p:sp>
      <p:sp>
        <p:nvSpPr>
          <p:cNvPr id="51" name="Text Box 210"/>
          <p:cNvSpPr txBox="1">
            <a:spLocks noChangeArrowheads="1"/>
          </p:cNvSpPr>
          <p:nvPr/>
        </p:nvSpPr>
        <p:spPr bwMode="auto">
          <a:xfrm>
            <a:off x="8610600" y="46926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</a:t>
            </a:r>
          </a:p>
        </p:txBody>
      </p:sp>
      <p:sp>
        <p:nvSpPr>
          <p:cNvPr id="52" name="Text Box 211"/>
          <p:cNvSpPr txBox="1">
            <a:spLocks noChangeArrowheads="1"/>
          </p:cNvSpPr>
          <p:nvPr/>
        </p:nvSpPr>
        <p:spPr bwMode="auto">
          <a:xfrm>
            <a:off x="8610600" y="60642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</a:t>
            </a:r>
          </a:p>
        </p:txBody>
      </p:sp>
      <p:sp>
        <p:nvSpPr>
          <p:cNvPr id="53" name="Rectangle 212"/>
          <p:cNvSpPr>
            <a:spLocks noChangeArrowheads="1"/>
          </p:cNvSpPr>
          <p:nvPr/>
        </p:nvSpPr>
        <p:spPr bwMode="auto">
          <a:xfrm>
            <a:off x="1524000" y="28956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54" name="Rectangle 214"/>
          <p:cNvSpPr>
            <a:spLocks noChangeArrowheads="1"/>
          </p:cNvSpPr>
          <p:nvPr/>
        </p:nvSpPr>
        <p:spPr bwMode="auto">
          <a:xfrm>
            <a:off x="6324600" y="28956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55" name="Line 138"/>
          <p:cNvSpPr>
            <a:spLocks noChangeShapeType="1"/>
          </p:cNvSpPr>
          <p:nvPr/>
        </p:nvSpPr>
        <p:spPr bwMode="auto">
          <a:xfrm>
            <a:off x="193675" y="3276600"/>
            <a:ext cx="8721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15"/>
          <p:cNvSpPr>
            <a:spLocks noChangeArrowheads="1"/>
          </p:cNvSpPr>
          <p:nvPr/>
        </p:nvSpPr>
        <p:spPr bwMode="auto">
          <a:xfrm>
            <a:off x="3962400" y="43434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57" name="Rectangle 216"/>
          <p:cNvSpPr>
            <a:spLocks noChangeArrowheads="1"/>
          </p:cNvSpPr>
          <p:nvPr/>
        </p:nvSpPr>
        <p:spPr bwMode="auto">
          <a:xfrm>
            <a:off x="6324600" y="43434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58" name="Rectangle 217"/>
          <p:cNvSpPr>
            <a:spLocks noChangeArrowheads="1"/>
          </p:cNvSpPr>
          <p:nvPr/>
        </p:nvSpPr>
        <p:spPr bwMode="auto">
          <a:xfrm>
            <a:off x="1524000" y="5715000"/>
            <a:ext cx="5715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59" name="Line 169"/>
          <p:cNvSpPr>
            <a:spLocks noChangeShapeType="1"/>
          </p:cNvSpPr>
          <p:nvPr/>
        </p:nvSpPr>
        <p:spPr bwMode="auto">
          <a:xfrm>
            <a:off x="152400" y="60960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133"/>
          <p:cNvSpPr>
            <a:spLocks noChangeShapeType="1"/>
          </p:cNvSpPr>
          <p:nvPr/>
        </p:nvSpPr>
        <p:spPr bwMode="auto">
          <a:xfrm>
            <a:off x="152400" y="47244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14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048375" cy="835025"/>
          </a:xfrm>
        </p:spPr>
        <p:txBody>
          <a:bodyPr/>
          <a:lstStyle/>
          <a:p>
            <a:pPr eaLnBrk="1" hangingPunct="1"/>
            <a:r>
              <a:rPr lang="en-US"/>
              <a:t>Communication Example</a:t>
            </a:r>
          </a:p>
        </p:txBody>
      </p:sp>
      <p:sp>
        <p:nvSpPr>
          <p:cNvPr id="502788" name="Rectangle 14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23999"/>
            <a:ext cx="8785225" cy="19124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Polling-based time division multiplex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625µs slots, master polls slaves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SCO (Synchronous Connection Oriented) – Voice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ACL (Asynchronous </a:t>
            </a:r>
            <a:r>
              <a:rPr lang="en-US" sz="2000" err="1"/>
              <a:t>ConnectionLess</a:t>
            </a:r>
            <a:r>
              <a:rPr lang="en-US" sz="2000"/>
              <a:t>) – Data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Variable packet size (1, 3, 5 slots)</a:t>
            </a:r>
          </a:p>
        </p:txBody>
      </p:sp>
      <p:sp>
        <p:nvSpPr>
          <p:cNvPr id="502790" name="Rectangle 4"/>
          <p:cNvSpPr>
            <a:spLocks noChangeArrowheads="1"/>
          </p:cNvSpPr>
          <p:nvPr/>
        </p:nvSpPr>
        <p:spPr bwMode="auto">
          <a:xfrm>
            <a:off x="152400" y="3869876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 b="1"/>
              <a:t>MASTER</a:t>
            </a:r>
          </a:p>
        </p:txBody>
      </p:sp>
      <p:sp>
        <p:nvSpPr>
          <p:cNvPr id="502791" name="Rectangle 5"/>
          <p:cNvSpPr>
            <a:spLocks noChangeArrowheads="1"/>
          </p:cNvSpPr>
          <p:nvPr/>
        </p:nvSpPr>
        <p:spPr bwMode="auto">
          <a:xfrm>
            <a:off x="152400" y="5089076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 b="1">
                <a:solidFill>
                  <a:schemeClr val="accent2"/>
                </a:solidFill>
              </a:rPr>
              <a:t>SLAVE 1</a:t>
            </a:r>
          </a:p>
        </p:txBody>
      </p:sp>
      <p:sp>
        <p:nvSpPr>
          <p:cNvPr id="502792" name="Rectangle 6"/>
          <p:cNvSpPr>
            <a:spLocks noChangeArrowheads="1"/>
          </p:cNvSpPr>
          <p:nvPr/>
        </p:nvSpPr>
        <p:spPr bwMode="auto">
          <a:xfrm>
            <a:off x="152400" y="5830438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 b="1">
                <a:solidFill>
                  <a:srgbClr val="00FF00"/>
                </a:solidFill>
              </a:rPr>
              <a:t>SLAVE 2</a:t>
            </a:r>
          </a:p>
        </p:txBody>
      </p:sp>
      <p:sp>
        <p:nvSpPr>
          <p:cNvPr id="502793" name="Line 8"/>
          <p:cNvSpPr>
            <a:spLocks noChangeShapeType="1"/>
          </p:cNvSpPr>
          <p:nvPr/>
        </p:nvSpPr>
        <p:spPr bwMode="auto">
          <a:xfrm>
            <a:off x="1220788" y="6297163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794" name="Line 9"/>
          <p:cNvSpPr>
            <a:spLocks noChangeShapeType="1"/>
          </p:cNvSpPr>
          <p:nvPr/>
        </p:nvSpPr>
        <p:spPr bwMode="auto">
          <a:xfrm>
            <a:off x="13128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795" name="Line 10"/>
          <p:cNvSpPr>
            <a:spLocks noChangeShapeType="1"/>
          </p:cNvSpPr>
          <p:nvPr/>
        </p:nvSpPr>
        <p:spPr bwMode="auto">
          <a:xfrm>
            <a:off x="16176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796" name="Line 11"/>
          <p:cNvSpPr>
            <a:spLocks noChangeShapeType="1"/>
          </p:cNvSpPr>
          <p:nvPr/>
        </p:nvSpPr>
        <p:spPr bwMode="auto">
          <a:xfrm>
            <a:off x="19224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797" name="Line 12"/>
          <p:cNvSpPr>
            <a:spLocks noChangeShapeType="1"/>
          </p:cNvSpPr>
          <p:nvPr/>
        </p:nvSpPr>
        <p:spPr bwMode="auto">
          <a:xfrm>
            <a:off x="22272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798" name="Line 13"/>
          <p:cNvSpPr>
            <a:spLocks noChangeShapeType="1"/>
          </p:cNvSpPr>
          <p:nvPr/>
        </p:nvSpPr>
        <p:spPr bwMode="auto">
          <a:xfrm>
            <a:off x="25320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799" name="Line 14"/>
          <p:cNvSpPr>
            <a:spLocks noChangeShapeType="1"/>
          </p:cNvSpPr>
          <p:nvPr/>
        </p:nvSpPr>
        <p:spPr bwMode="auto">
          <a:xfrm>
            <a:off x="28368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0" name="Line 15"/>
          <p:cNvSpPr>
            <a:spLocks noChangeShapeType="1"/>
          </p:cNvSpPr>
          <p:nvPr/>
        </p:nvSpPr>
        <p:spPr bwMode="auto">
          <a:xfrm>
            <a:off x="31416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1" name="Line 16"/>
          <p:cNvSpPr>
            <a:spLocks noChangeShapeType="1"/>
          </p:cNvSpPr>
          <p:nvPr/>
        </p:nvSpPr>
        <p:spPr bwMode="auto">
          <a:xfrm>
            <a:off x="34464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2" name="Line 17"/>
          <p:cNvSpPr>
            <a:spLocks noChangeShapeType="1"/>
          </p:cNvSpPr>
          <p:nvPr/>
        </p:nvSpPr>
        <p:spPr bwMode="auto">
          <a:xfrm>
            <a:off x="37512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3" name="Line 18"/>
          <p:cNvSpPr>
            <a:spLocks noChangeShapeType="1"/>
          </p:cNvSpPr>
          <p:nvPr/>
        </p:nvSpPr>
        <p:spPr bwMode="auto">
          <a:xfrm>
            <a:off x="40560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4" name="Line 19"/>
          <p:cNvSpPr>
            <a:spLocks noChangeShapeType="1"/>
          </p:cNvSpPr>
          <p:nvPr/>
        </p:nvSpPr>
        <p:spPr bwMode="auto">
          <a:xfrm>
            <a:off x="43608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5" name="Line 20"/>
          <p:cNvSpPr>
            <a:spLocks noChangeShapeType="1"/>
          </p:cNvSpPr>
          <p:nvPr/>
        </p:nvSpPr>
        <p:spPr bwMode="auto">
          <a:xfrm>
            <a:off x="46656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6" name="Line 21"/>
          <p:cNvSpPr>
            <a:spLocks noChangeShapeType="1"/>
          </p:cNvSpPr>
          <p:nvPr/>
        </p:nvSpPr>
        <p:spPr bwMode="auto">
          <a:xfrm>
            <a:off x="49704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7" name="Line 22"/>
          <p:cNvSpPr>
            <a:spLocks noChangeShapeType="1"/>
          </p:cNvSpPr>
          <p:nvPr/>
        </p:nvSpPr>
        <p:spPr bwMode="auto">
          <a:xfrm>
            <a:off x="52752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8" name="Line 23"/>
          <p:cNvSpPr>
            <a:spLocks noChangeShapeType="1"/>
          </p:cNvSpPr>
          <p:nvPr/>
        </p:nvSpPr>
        <p:spPr bwMode="auto">
          <a:xfrm>
            <a:off x="55800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09" name="Line 24"/>
          <p:cNvSpPr>
            <a:spLocks noChangeShapeType="1"/>
          </p:cNvSpPr>
          <p:nvPr/>
        </p:nvSpPr>
        <p:spPr bwMode="auto">
          <a:xfrm>
            <a:off x="58848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0" name="Line 25"/>
          <p:cNvSpPr>
            <a:spLocks noChangeShapeType="1"/>
          </p:cNvSpPr>
          <p:nvPr/>
        </p:nvSpPr>
        <p:spPr bwMode="auto">
          <a:xfrm>
            <a:off x="61896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1" name="Line 26"/>
          <p:cNvSpPr>
            <a:spLocks noChangeShapeType="1"/>
          </p:cNvSpPr>
          <p:nvPr/>
        </p:nvSpPr>
        <p:spPr bwMode="auto">
          <a:xfrm>
            <a:off x="64944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2" name="Line 27"/>
          <p:cNvSpPr>
            <a:spLocks noChangeShapeType="1"/>
          </p:cNvSpPr>
          <p:nvPr/>
        </p:nvSpPr>
        <p:spPr bwMode="auto">
          <a:xfrm>
            <a:off x="67992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3" name="Line 28"/>
          <p:cNvSpPr>
            <a:spLocks noChangeShapeType="1"/>
          </p:cNvSpPr>
          <p:nvPr/>
        </p:nvSpPr>
        <p:spPr bwMode="auto">
          <a:xfrm>
            <a:off x="71040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4" name="Line 29"/>
          <p:cNvSpPr>
            <a:spLocks noChangeShapeType="1"/>
          </p:cNvSpPr>
          <p:nvPr/>
        </p:nvSpPr>
        <p:spPr bwMode="auto">
          <a:xfrm>
            <a:off x="74088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5" name="Line 30"/>
          <p:cNvSpPr>
            <a:spLocks noChangeShapeType="1"/>
          </p:cNvSpPr>
          <p:nvPr/>
        </p:nvSpPr>
        <p:spPr bwMode="auto">
          <a:xfrm>
            <a:off x="77136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6" name="Line 31"/>
          <p:cNvSpPr>
            <a:spLocks noChangeShapeType="1"/>
          </p:cNvSpPr>
          <p:nvPr/>
        </p:nvSpPr>
        <p:spPr bwMode="auto">
          <a:xfrm>
            <a:off x="80184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7" name="Line 32"/>
          <p:cNvSpPr>
            <a:spLocks noChangeShapeType="1"/>
          </p:cNvSpPr>
          <p:nvPr/>
        </p:nvSpPr>
        <p:spPr bwMode="auto">
          <a:xfrm>
            <a:off x="83232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8" name="Line 33"/>
          <p:cNvSpPr>
            <a:spLocks noChangeShapeType="1"/>
          </p:cNvSpPr>
          <p:nvPr/>
        </p:nvSpPr>
        <p:spPr bwMode="auto">
          <a:xfrm>
            <a:off x="86280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19" name="Line 34"/>
          <p:cNvSpPr>
            <a:spLocks noChangeShapeType="1"/>
          </p:cNvSpPr>
          <p:nvPr/>
        </p:nvSpPr>
        <p:spPr bwMode="auto">
          <a:xfrm>
            <a:off x="8932863" y="6224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0" name="Line 36"/>
          <p:cNvSpPr>
            <a:spLocks noChangeShapeType="1"/>
          </p:cNvSpPr>
          <p:nvPr/>
        </p:nvSpPr>
        <p:spPr bwMode="auto">
          <a:xfrm>
            <a:off x="17700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1" name="Line 37"/>
          <p:cNvSpPr>
            <a:spLocks noChangeShapeType="1"/>
          </p:cNvSpPr>
          <p:nvPr/>
        </p:nvSpPr>
        <p:spPr bwMode="auto">
          <a:xfrm>
            <a:off x="20748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2" name="Line 39"/>
          <p:cNvSpPr>
            <a:spLocks noChangeShapeType="1"/>
          </p:cNvSpPr>
          <p:nvPr/>
        </p:nvSpPr>
        <p:spPr bwMode="auto">
          <a:xfrm>
            <a:off x="35988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3" name="Line 40"/>
          <p:cNvSpPr>
            <a:spLocks noChangeShapeType="1"/>
          </p:cNvSpPr>
          <p:nvPr/>
        </p:nvSpPr>
        <p:spPr bwMode="auto">
          <a:xfrm>
            <a:off x="39036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4" name="Line 41"/>
          <p:cNvSpPr>
            <a:spLocks noChangeShapeType="1"/>
          </p:cNvSpPr>
          <p:nvPr/>
        </p:nvSpPr>
        <p:spPr bwMode="auto">
          <a:xfrm>
            <a:off x="54276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5" name="Line 42"/>
          <p:cNvSpPr>
            <a:spLocks noChangeShapeType="1"/>
          </p:cNvSpPr>
          <p:nvPr/>
        </p:nvSpPr>
        <p:spPr bwMode="auto">
          <a:xfrm>
            <a:off x="57324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6" name="Line 43"/>
          <p:cNvSpPr>
            <a:spLocks noChangeShapeType="1"/>
          </p:cNvSpPr>
          <p:nvPr/>
        </p:nvSpPr>
        <p:spPr bwMode="auto">
          <a:xfrm>
            <a:off x="72564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7" name="Line 44"/>
          <p:cNvSpPr>
            <a:spLocks noChangeShapeType="1"/>
          </p:cNvSpPr>
          <p:nvPr/>
        </p:nvSpPr>
        <p:spPr bwMode="auto">
          <a:xfrm>
            <a:off x="7561263" y="4493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28" name="Rectangle 45"/>
          <p:cNvSpPr>
            <a:spLocks noChangeArrowheads="1"/>
          </p:cNvSpPr>
          <p:nvPr/>
        </p:nvSpPr>
        <p:spPr bwMode="auto">
          <a:xfrm>
            <a:off x="3452813" y="3960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6</a:t>
            </a:r>
            <a:endParaRPr lang="en-US" sz="1400"/>
          </a:p>
        </p:txBody>
      </p:sp>
      <p:sp>
        <p:nvSpPr>
          <p:cNvPr id="502829" name="Rectangle 46"/>
          <p:cNvSpPr>
            <a:spLocks noChangeArrowheads="1"/>
          </p:cNvSpPr>
          <p:nvPr/>
        </p:nvSpPr>
        <p:spPr bwMode="auto">
          <a:xfrm>
            <a:off x="1624013" y="3960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0</a:t>
            </a:r>
            <a:endParaRPr lang="en-US" sz="1400"/>
          </a:p>
        </p:txBody>
      </p:sp>
      <p:sp>
        <p:nvSpPr>
          <p:cNvPr id="502830" name="Rectangle 47"/>
          <p:cNvSpPr>
            <a:spLocks noChangeArrowheads="1"/>
          </p:cNvSpPr>
          <p:nvPr/>
        </p:nvSpPr>
        <p:spPr bwMode="auto">
          <a:xfrm>
            <a:off x="1928813" y="5255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502831" name="Rectangle 48"/>
          <p:cNvSpPr>
            <a:spLocks noChangeArrowheads="1"/>
          </p:cNvSpPr>
          <p:nvPr/>
        </p:nvSpPr>
        <p:spPr bwMode="auto">
          <a:xfrm>
            <a:off x="3757613" y="5255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7</a:t>
            </a:r>
            <a:endParaRPr lang="en-US" sz="1400"/>
          </a:p>
        </p:txBody>
      </p:sp>
      <p:sp>
        <p:nvSpPr>
          <p:cNvPr id="502832" name="Rectangle 49"/>
          <p:cNvSpPr>
            <a:spLocks noChangeArrowheads="1"/>
          </p:cNvSpPr>
          <p:nvPr/>
        </p:nvSpPr>
        <p:spPr bwMode="auto">
          <a:xfrm>
            <a:off x="5281613" y="3960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12</a:t>
            </a:r>
            <a:endParaRPr lang="en-US" sz="1400"/>
          </a:p>
        </p:txBody>
      </p:sp>
      <p:sp>
        <p:nvSpPr>
          <p:cNvPr id="502833" name="Rectangle 50"/>
          <p:cNvSpPr>
            <a:spLocks noChangeArrowheads="1"/>
          </p:cNvSpPr>
          <p:nvPr/>
        </p:nvSpPr>
        <p:spPr bwMode="auto">
          <a:xfrm>
            <a:off x="5586413" y="5255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13</a:t>
            </a:r>
            <a:endParaRPr lang="en-US" sz="1400"/>
          </a:p>
        </p:txBody>
      </p:sp>
      <p:sp>
        <p:nvSpPr>
          <p:cNvPr id="502834" name="Rectangle 51"/>
          <p:cNvSpPr>
            <a:spLocks noChangeArrowheads="1"/>
          </p:cNvSpPr>
          <p:nvPr/>
        </p:nvSpPr>
        <p:spPr bwMode="auto">
          <a:xfrm>
            <a:off x="7415213" y="5255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19</a:t>
            </a:r>
            <a:endParaRPr lang="en-US" sz="1400"/>
          </a:p>
        </p:txBody>
      </p:sp>
      <p:sp>
        <p:nvSpPr>
          <p:cNvPr id="502835" name="Rectangle 52"/>
          <p:cNvSpPr>
            <a:spLocks noChangeArrowheads="1"/>
          </p:cNvSpPr>
          <p:nvPr/>
        </p:nvSpPr>
        <p:spPr bwMode="auto">
          <a:xfrm>
            <a:off x="7110413" y="3960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18</a:t>
            </a:r>
            <a:endParaRPr lang="en-US" sz="1400"/>
          </a:p>
        </p:txBody>
      </p:sp>
      <p:sp>
        <p:nvSpPr>
          <p:cNvPr id="502836" name="Rectangle 53"/>
          <p:cNvSpPr>
            <a:spLocks noChangeArrowheads="1"/>
          </p:cNvSpPr>
          <p:nvPr/>
        </p:nvSpPr>
        <p:spPr bwMode="auto">
          <a:xfrm>
            <a:off x="1447800" y="3704776"/>
            <a:ext cx="5717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SCO</a:t>
            </a:r>
          </a:p>
        </p:txBody>
      </p:sp>
      <p:sp>
        <p:nvSpPr>
          <p:cNvPr id="502837" name="Rectangle 54"/>
          <p:cNvSpPr>
            <a:spLocks noChangeArrowheads="1"/>
          </p:cNvSpPr>
          <p:nvPr/>
        </p:nvSpPr>
        <p:spPr bwMode="auto">
          <a:xfrm>
            <a:off x="3276600" y="3704776"/>
            <a:ext cx="5717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SCO</a:t>
            </a:r>
          </a:p>
        </p:txBody>
      </p:sp>
      <p:sp>
        <p:nvSpPr>
          <p:cNvPr id="502838" name="Rectangle 55"/>
          <p:cNvSpPr>
            <a:spLocks noChangeArrowheads="1"/>
          </p:cNvSpPr>
          <p:nvPr/>
        </p:nvSpPr>
        <p:spPr bwMode="auto">
          <a:xfrm>
            <a:off x="5105400" y="3704776"/>
            <a:ext cx="5717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SCO</a:t>
            </a:r>
          </a:p>
        </p:txBody>
      </p:sp>
      <p:sp>
        <p:nvSpPr>
          <p:cNvPr id="502839" name="Rectangle 56"/>
          <p:cNvSpPr>
            <a:spLocks noChangeArrowheads="1"/>
          </p:cNvSpPr>
          <p:nvPr/>
        </p:nvSpPr>
        <p:spPr bwMode="auto">
          <a:xfrm>
            <a:off x="6934200" y="3704776"/>
            <a:ext cx="5717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SCO</a:t>
            </a:r>
          </a:p>
        </p:txBody>
      </p:sp>
      <p:sp>
        <p:nvSpPr>
          <p:cNvPr id="502840" name="Rectangle 59"/>
          <p:cNvSpPr>
            <a:spLocks noChangeArrowheads="1"/>
          </p:cNvSpPr>
          <p:nvPr/>
        </p:nvSpPr>
        <p:spPr bwMode="auto">
          <a:xfrm>
            <a:off x="2744788" y="3704776"/>
            <a:ext cx="52899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ACL</a:t>
            </a:r>
          </a:p>
        </p:txBody>
      </p:sp>
      <p:sp>
        <p:nvSpPr>
          <p:cNvPr id="502841" name="Rectangle 60"/>
          <p:cNvSpPr>
            <a:spLocks noChangeArrowheads="1"/>
          </p:cNvSpPr>
          <p:nvPr/>
        </p:nvSpPr>
        <p:spPr bwMode="auto">
          <a:xfrm>
            <a:off x="3148013" y="5989188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5</a:t>
            </a:r>
            <a:endParaRPr lang="en-US" sz="1400"/>
          </a:p>
        </p:txBody>
      </p:sp>
      <p:sp>
        <p:nvSpPr>
          <p:cNvPr id="502842" name="Line 61"/>
          <p:cNvSpPr>
            <a:spLocks noChangeShapeType="1"/>
          </p:cNvSpPr>
          <p:nvPr/>
        </p:nvSpPr>
        <p:spPr bwMode="auto">
          <a:xfrm>
            <a:off x="3217863" y="4485826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43" name="Rectangle 62"/>
          <p:cNvSpPr>
            <a:spLocks noChangeArrowheads="1"/>
          </p:cNvSpPr>
          <p:nvPr/>
        </p:nvSpPr>
        <p:spPr bwMode="auto">
          <a:xfrm>
            <a:off x="8024813" y="5989188"/>
            <a:ext cx="8667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21</a:t>
            </a:r>
            <a:endParaRPr lang="en-US" sz="1400"/>
          </a:p>
        </p:txBody>
      </p:sp>
      <p:sp>
        <p:nvSpPr>
          <p:cNvPr id="502844" name="Line 63"/>
          <p:cNvSpPr>
            <a:spLocks noChangeShapeType="1"/>
          </p:cNvSpPr>
          <p:nvPr/>
        </p:nvSpPr>
        <p:spPr bwMode="auto">
          <a:xfrm>
            <a:off x="8458200" y="4489001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45" name="Rectangle 64"/>
          <p:cNvSpPr>
            <a:spLocks noChangeArrowheads="1"/>
          </p:cNvSpPr>
          <p:nvPr/>
        </p:nvSpPr>
        <p:spPr bwMode="auto">
          <a:xfrm>
            <a:off x="2852738" y="3968301"/>
            <a:ext cx="2286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4</a:t>
            </a:r>
            <a:endParaRPr lang="en-US" sz="1400"/>
          </a:p>
        </p:txBody>
      </p:sp>
      <p:sp>
        <p:nvSpPr>
          <p:cNvPr id="502846" name="Line 65"/>
          <p:cNvSpPr>
            <a:spLocks noChangeShapeType="1"/>
          </p:cNvSpPr>
          <p:nvPr/>
        </p:nvSpPr>
        <p:spPr bwMode="auto">
          <a:xfrm>
            <a:off x="2973388" y="4501701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47" name="Rectangle 66"/>
          <p:cNvSpPr>
            <a:spLocks noChangeArrowheads="1"/>
          </p:cNvSpPr>
          <p:nvPr/>
        </p:nvSpPr>
        <p:spPr bwMode="auto">
          <a:xfrm>
            <a:off x="7727950" y="3968301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20</a:t>
            </a:r>
            <a:endParaRPr lang="en-US" sz="1400"/>
          </a:p>
        </p:txBody>
      </p:sp>
      <p:sp>
        <p:nvSpPr>
          <p:cNvPr id="502848" name="Line 67"/>
          <p:cNvSpPr>
            <a:spLocks noChangeShapeType="1"/>
          </p:cNvSpPr>
          <p:nvPr/>
        </p:nvSpPr>
        <p:spPr bwMode="auto">
          <a:xfrm>
            <a:off x="7874000" y="4501701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49" name="Rectangle 68"/>
          <p:cNvSpPr>
            <a:spLocks noChangeArrowheads="1"/>
          </p:cNvSpPr>
          <p:nvPr/>
        </p:nvSpPr>
        <p:spPr bwMode="auto">
          <a:xfrm>
            <a:off x="7620000" y="3704776"/>
            <a:ext cx="52899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ACL</a:t>
            </a:r>
          </a:p>
        </p:txBody>
      </p:sp>
      <p:sp>
        <p:nvSpPr>
          <p:cNvPr id="502850" name="Rectangle 69"/>
          <p:cNvSpPr>
            <a:spLocks noChangeArrowheads="1"/>
          </p:cNvSpPr>
          <p:nvPr/>
        </p:nvSpPr>
        <p:spPr bwMode="auto">
          <a:xfrm>
            <a:off x="3965575" y="3704776"/>
            <a:ext cx="52899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ACL</a:t>
            </a:r>
          </a:p>
        </p:txBody>
      </p:sp>
      <p:sp>
        <p:nvSpPr>
          <p:cNvPr id="502851" name="Rectangle 70"/>
          <p:cNvSpPr>
            <a:spLocks noChangeArrowheads="1"/>
          </p:cNvSpPr>
          <p:nvPr/>
        </p:nvSpPr>
        <p:spPr bwMode="auto">
          <a:xfrm>
            <a:off x="4062413" y="3965126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8</a:t>
            </a:r>
            <a:endParaRPr lang="en-US" sz="1400"/>
          </a:p>
        </p:txBody>
      </p:sp>
      <p:sp>
        <p:nvSpPr>
          <p:cNvPr id="502852" name="Line 71"/>
          <p:cNvSpPr>
            <a:spLocks noChangeShapeType="1"/>
          </p:cNvSpPr>
          <p:nvPr/>
        </p:nvSpPr>
        <p:spPr bwMode="auto">
          <a:xfrm>
            <a:off x="4208463" y="4498526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53" name="Rectangle 72"/>
          <p:cNvSpPr>
            <a:spLocks noChangeArrowheads="1"/>
          </p:cNvSpPr>
          <p:nvPr/>
        </p:nvSpPr>
        <p:spPr bwMode="auto">
          <a:xfrm>
            <a:off x="4367213" y="5257351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9</a:t>
            </a:r>
            <a:endParaRPr lang="en-US" sz="1400"/>
          </a:p>
        </p:txBody>
      </p:sp>
      <p:sp>
        <p:nvSpPr>
          <p:cNvPr id="502854" name="Line 73"/>
          <p:cNvSpPr>
            <a:spLocks noChangeShapeType="1"/>
          </p:cNvSpPr>
          <p:nvPr/>
        </p:nvSpPr>
        <p:spPr bwMode="auto">
          <a:xfrm>
            <a:off x="4513263" y="4495351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55" name="Line 75"/>
          <p:cNvSpPr>
            <a:spLocks noChangeShapeType="1"/>
          </p:cNvSpPr>
          <p:nvPr/>
        </p:nvSpPr>
        <p:spPr bwMode="auto">
          <a:xfrm>
            <a:off x="1220788" y="4260401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56" name="Line 76"/>
          <p:cNvSpPr>
            <a:spLocks noChangeShapeType="1"/>
          </p:cNvSpPr>
          <p:nvPr/>
        </p:nvSpPr>
        <p:spPr bwMode="auto">
          <a:xfrm>
            <a:off x="13128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57" name="Line 77"/>
          <p:cNvSpPr>
            <a:spLocks noChangeShapeType="1"/>
          </p:cNvSpPr>
          <p:nvPr/>
        </p:nvSpPr>
        <p:spPr bwMode="auto">
          <a:xfrm>
            <a:off x="16176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58" name="Line 78"/>
          <p:cNvSpPr>
            <a:spLocks noChangeShapeType="1"/>
          </p:cNvSpPr>
          <p:nvPr/>
        </p:nvSpPr>
        <p:spPr bwMode="auto">
          <a:xfrm>
            <a:off x="19224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59" name="Line 79"/>
          <p:cNvSpPr>
            <a:spLocks noChangeShapeType="1"/>
          </p:cNvSpPr>
          <p:nvPr/>
        </p:nvSpPr>
        <p:spPr bwMode="auto">
          <a:xfrm>
            <a:off x="22272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0" name="Line 80"/>
          <p:cNvSpPr>
            <a:spLocks noChangeShapeType="1"/>
          </p:cNvSpPr>
          <p:nvPr/>
        </p:nvSpPr>
        <p:spPr bwMode="auto">
          <a:xfrm>
            <a:off x="25320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1" name="Line 81"/>
          <p:cNvSpPr>
            <a:spLocks noChangeShapeType="1"/>
          </p:cNvSpPr>
          <p:nvPr/>
        </p:nvSpPr>
        <p:spPr bwMode="auto">
          <a:xfrm>
            <a:off x="28368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2" name="Line 82"/>
          <p:cNvSpPr>
            <a:spLocks noChangeShapeType="1"/>
          </p:cNvSpPr>
          <p:nvPr/>
        </p:nvSpPr>
        <p:spPr bwMode="auto">
          <a:xfrm>
            <a:off x="31416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3" name="Line 83"/>
          <p:cNvSpPr>
            <a:spLocks noChangeShapeType="1"/>
          </p:cNvSpPr>
          <p:nvPr/>
        </p:nvSpPr>
        <p:spPr bwMode="auto">
          <a:xfrm>
            <a:off x="34464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4" name="Line 84"/>
          <p:cNvSpPr>
            <a:spLocks noChangeShapeType="1"/>
          </p:cNvSpPr>
          <p:nvPr/>
        </p:nvSpPr>
        <p:spPr bwMode="auto">
          <a:xfrm>
            <a:off x="37512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5" name="Line 85"/>
          <p:cNvSpPr>
            <a:spLocks noChangeShapeType="1"/>
          </p:cNvSpPr>
          <p:nvPr/>
        </p:nvSpPr>
        <p:spPr bwMode="auto">
          <a:xfrm>
            <a:off x="40560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6" name="Line 86"/>
          <p:cNvSpPr>
            <a:spLocks noChangeShapeType="1"/>
          </p:cNvSpPr>
          <p:nvPr/>
        </p:nvSpPr>
        <p:spPr bwMode="auto">
          <a:xfrm>
            <a:off x="43608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7" name="Line 87"/>
          <p:cNvSpPr>
            <a:spLocks noChangeShapeType="1"/>
          </p:cNvSpPr>
          <p:nvPr/>
        </p:nvSpPr>
        <p:spPr bwMode="auto">
          <a:xfrm>
            <a:off x="46656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8" name="Line 88"/>
          <p:cNvSpPr>
            <a:spLocks noChangeShapeType="1"/>
          </p:cNvSpPr>
          <p:nvPr/>
        </p:nvSpPr>
        <p:spPr bwMode="auto">
          <a:xfrm>
            <a:off x="49704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69" name="Line 89"/>
          <p:cNvSpPr>
            <a:spLocks noChangeShapeType="1"/>
          </p:cNvSpPr>
          <p:nvPr/>
        </p:nvSpPr>
        <p:spPr bwMode="auto">
          <a:xfrm>
            <a:off x="52752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0" name="Line 90"/>
          <p:cNvSpPr>
            <a:spLocks noChangeShapeType="1"/>
          </p:cNvSpPr>
          <p:nvPr/>
        </p:nvSpPr>
        <p:spPr bwMode="auto">
          <a:xfrm>
            <a:off x="55800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1" name="Line 91"/>
          <p:cNvSpPr>
            <a:spLocks noChangeShapeType="1"/>
          </p:cNvSpPr>
          <p:nvPr/>
        </p:nvSpPr>
        <p:spPr bwMode="auto">
          <a:xfrm>
            <a:off x="58848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2" name="Line 92"/>
          <p:cNvSpPr>
            <a:spLocks noChangeShapeType="1"/>
          </p:cNvSpPr>
          <p:nvPr/>
        </p:nvSpPr>
        <p:spPr bwMode="auto">
          <a:xfrm>
            <a:off x="61896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3" name="Line 93"/>
          <p:cNvSpPr>
            <a:spLocks noChangeShapeType="1"/>
          </p:cNvSpPr>
          <p:nvPr/>
        </p:nvSpPr>
        <p:spPr bwMode="auto">
          <a:xfrm>
            <a:off x="64944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4" name="Line 94"/>
          <p:cNvSpPr>
            <a:spLocks noChangeShapeType="1"/>
          </p:cNvSpPr>
          <p:nvPr/>
        </p:nvSpPr>
        <p:spPr bwMode="auto">
          <a:xfrm>
            <a:off x="67992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5" name="Line 95"/>
          <p:cNvSpPr>
            <a:spLocks noChangeShapeType="1"/>
          </p:cNvSpPr>
          <p:nvPr/>
        </p:nvSpPr>
        <p:spPr bwMode="auto">
          <a:xfrm>
            <a:off x="71040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6" name="Line 96"/>
          <p:cNvSpPr>
            <a:spLocks noChangeShapeType="1"/>
          </p:cNvSpPr>
          <p:nvPr/>
        </p:nvSpPr>
        <p:spPr bwMode="auto">
          <a:xfrm>
            <a:off x="74088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7" name="Line 97"/>
          <p:cNvSpPr>
            <a:spLocks noChangeShapeType="1"/>
          </p:cNvSpPr>
          <p:nvPr/>
        </p:nvSpPr>
        <p:spPr bwMode="auto">
          <a:xfrm>
            <a:off x="77136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8" name="Line 98"/>
          <p:cNvSpPr>
            <a:spLocks noChangeShapeType="1"/>
          </p:cNvSpPr>
          <p:nvPr/>
        </p:nvSpPr>
        <p:spPr bwMode="auto">
          <a:xfrm>
            <a:off x="80184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79" name="Line 99"/>
          <p:cNvSpPr>
            <a:spLocks noChangeShapeType="1"/>
          </p:cNvSpPr>
          <p:nvPr/>
        </p:nvSpPr>
        <p:spPr bwMode="auto">
          <a:xfrm>
            <a:off x="83232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0" name="Line 100"/>
          <p:cNvSpPr>
            <a:spLocks noChangeShapeType="1"/>
          </p:cNvSpPr>
          <p:nvPr/>
        </p:nvSpPr>
        <p:spPr bwMode="auto">
          <a:xfrm>
            <a:off x="86280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1" name="Line 101"/>
          <p:cNvSpPr>
            <a:spLocks noChangeShapeType="1"/>
          </p:cNvSpPr>
          <p:nvPr/>
        </p:nvSpPr>
        <p:spPr bwMode="auto">
          <a:xfrm>
            <a:off x="8932863" y="41873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2" name="Line 103"/>
          <p:cNvSpPr>
            <a:spLocks noChangeShapeType="1"/>
          </p:cNvSpPr>
          <p:nvPr/>
        </p:nvSpPr>
        <p:spPr bwMode="auto">
          <a:xfrm>
            <a:off x="1220788" y="5555801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3" name="Line 104"/>
          <p:cNvSpPr>
            <a:spLocks noChangeShapeType="1"/>
          </p:cNvSpPr>
          <p:nvPr/>
        </p:nvSpPr>
        <p:spPr bwMode="auto">
          <a:xfrm>
            <a:off x="13128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4" name="Line 105"/>
          <p:cNvSpPr>
            <a:spLocks noChangeShapeType="1"/>
          </p:cNvSpPr>
          <p:nvPr/>
        </p:nvSpPr>
        <p:spPr bwMode="auto">
          <a:xfrm>
            <a:off x="16176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5" name="Line 106"/>
          <p:cNvSpPr>
            <a:spLocks noChangeShapeType="1"/>
          </p:cNvSpPr>
          <p:nvPr/>
        </p:nvSpPr>
        <p:spPr bwMode="auto">
          <a:xfrm>
            <a:off x="19224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6" name="Line 107"/>
          <p:cNvSpPr>
            <a:spLocks noChangeShapeType="1"/>
          </p:cNvSpPr>
          <p:nvPr/>
        </p:nvSpPr>
        <p:spPr bwMode="auto">
          <a:xfrm>
            <a:off x="22272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7" name="Line 108"/>
          <p:cNvSpPr>
            <a:spLocks noChangeShapeType="1"/>
          </p:cNvSpPr>
          <p:nvPr/>
        </p:nvSpPr>
        <p:spPr bwMode="auto">
          <a:xfrm>
            <a:off x="25320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8" name="Line 109"/>
          <p:cNvSpPr>
            <a:spLocks noChangeShapeType="1"/>
          </p:cNvSpPr>
          <p:nvPr/>
        </p:nvSpPr>
        <p:spPr bwMode="auto">
          <a:xfrm>
            <a:off x="28368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89" name="Line 110"/>
          <p:cNvSpPr>
            <a:spLocks noChangeShapeType="1"/>
          </p:cNvSpPr>
          <p:nvPr/>
        </p:nvSpPr>
        <p:spPr bwMode="auto">
          <a:xfrm>
            <a:off x="31416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0" name="Line 111"/>
          <p:cNvSpPr>
            <a:spLocks noChangeShapeType="1"/>
          </p:cNvSpPr>
          <p:nvPr/>
        </p:nvSpPr>
        <p:spPr bwMode="auto">
          <a:xfrm>
            <a:off x="34464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1" name="Line 112"/>
          <p:cNvSpPr>
            <a:spLocks noChangeShapeType="1"/>
          </p:cNvSpPr>
          <p:nvPr/>
        </p:nvSpPr>
        <p:spPr bwMode="auto">
          <a:xfrm>
            <a:off x="37512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2" name="Line 113"/>
          <p:cNvSpPr>
            <a:spLocks noChangeShapeType="1"/>
          </p:cNvSpPr>
          <p:nvPr/>
        </p:nvSpPr>
        <p:spPr bwMode="auto">
          <a:xfrm>
            <a:off x="40560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3" name="Line 114"/>
          <p:cNvSpPr>
            <a:spLocks noChangeShapeType="1"/>
          </p:cNvSpPr>
          <p:nvPr/>
        </p:nvSpPr>
        <p:spPr bwMode="auto">
          <a:xfrm>
            <a:off x="43608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4" name="Line 115"/>
          <p:cNvSpPr>
            <a:spLocks noChangeShapeType="1"/>
          </p:cNvSpPr>
          <p:nvPr/>
        </p:nvSpPr>
        <p:spPr bwMode="auto">
          <a:xfrm>
            <a:off x="46656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5" name="Line 116"/>
          <p:cNvSpPr>
            <a:spLocks noChangeShapeType="1"/>
          </p:cNvSpPr>
          <p:nvPr/>
        </p:nvSpPr>
        <p:spPr bwMode="auto">
          <a:xfrm>
            <a:off x="49704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6" name="Line 117"/>
          <p:cNvSpPr>
            <a:spLocks noChangeShapeType="1"/>
          </p:cNvSpPr>
          <p:nvPr/>
        </p:nvSpPr>
        <p:spPr bwMode="auto">
          <a:xfrm>
            <a:off x="52752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7" name="Line 118"/>
          <p:cNvSpPr>
            <a:spLocks noChangeShapeType="1"/>
          </p:cNvSpPr>
          <p:nvPr/>
        </p:nvSpPr>
        <p:spPr bwMode="auto">
          <a:xfrm>
            <a:off x="55800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8" name="Line 119"/>
          <p:cNvSpPr>
            <a:spLocks noChangeShapeType="1"/>
          </p:cNvSpPr>
          <p:nvPr/>
        </p:nvSpPr>
        <p:spPr bwMode="auto">
          <a:xfrm>
            <a:off x="58848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899" name="Line 120"/>
          <p:cNvSpPr>
            <a:spLocks noChangeShapeType="1"/>
          </p:cNvSpPr>
          <p:nvPr/>
        </p:nvSpPr>
        <p:spPr bwMode="auto">
          <a:xfrm>
            <a:off x="61896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0" name="Line 121"/>
          <p:cNvSpPr>
            <a:spLocks noChangeShapeType="1"/>
          </p:cNvSpPr>
          <p:nvPr/>
        </p:nvSpPr>
        <p:spPr bwMode="auto">
          <a:xfrm>
            <a:off x="64944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1" name="Line 122"/>
          <p:cNvSpPr>
            <a:spLocks noChangeShapeType="1"/>
          </p:cNvSpPr>
          <p:nvPr/>
        </p:nvSpPr>
        <p:spPr bwMode="auto">
          <a:xfrm>
            <a:off x="67992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2" name="Line 123"/>
          <p:cNvSpPr>
            <a:spLocks noChangeShapeType="1"/>
          </p:cNvSpPr>
          <p:nvPr/>
        </p:nvSpPr>
        <p:spPr bwMode="auto">
          <a:xfrm>
            <a:off x="71040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3" name="Line 124"/>
          <p:cNvSpPr>
            <a:spLocks noChangeShapeType="1"/>
          </p:cNvSpPr>
          <p:nvPr/>
        </p:nvSpPr>
        <p:spPr bwMode="auto">
          <a:xfrm>
            <a:off x="74088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4" name="Line 125"/>
          <p:cNvSpPr>
            <a:spLocks noChangeShapeType="1"/>
          </p:cNvSpPr>
          <p:nvPr/>
        </p:nvSpPr>
        <p:spPr bwMode="auto">
          <a:xfrm>
            <a:off x="77136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5" name="Line 126"/>
          <p:cNvSpPr>
            <a:spLocks noChangeShapeType="1"/>
          </p:cNvSpPr>
          <p:nvPr/>
        </p:nvSpPr>
        <p:spPr bwMode="auto">
          <a:xfrm>
            <a:off x="80184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6" name="Line 127"/>
          <p:cNvSpPr>
            <a:spLocks noChangeShapeType="1"/>
          </p:cNvSpPr>
          <p:nvPr/>
        </p:nvSpPr>
        <p:spPr bwMode="auto">
          <a:xfrm>
            <a:off x="83232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7" name="Line 128"/>
          <p:cNvSpPr>
            <a:spLocks noChangeShapeType="1"/>
          </p:cNvSpPr>
          <p:nvPr/>
        </p:nvSpPr>
        <p:spPr bwMode="auto">
          <a:xfrm>
            <a:off x="86280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8" name="Line 129"/>
          <p:cNvSpPr>
            <a:spLocks noChangeShapeType="1"/>
          </p:cNvSpPr>
          <p:nvPr/>
        </p:nvSpPr>
        <p:spPr bwMode="auto">
          <a:xfrm>
            <a:off x="8932863" y="5482776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09" name="Rectangle 133"/>
          <p:cNvSpPr>
            <a:spLocks noChangeArrowheads="1"/>
          </p:cNvSpPr>
          <p:nvPr/>
        </p:nvSpPr>
        <p:spPr bwMode="auto">
          <a:xfrm>
            <a:off x="6807200" y="5986013"/>
            <a:ext cx="2063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17</a:t>
            </a:r>
            <a:endParaRPr lang="en-US" sz="1400"/>
          </a:p>
        </p:txBody>
      </p:sp>
      <p:sp>
        <p:nvSpPr>
          <p:cNvPr id="502910" name="Line 134"/>
          <p:cNvSpPr>
            <a:spLocks noChangeShapeType="1"/>
          </p:cNvSpPr>
          <p:nvPr/>
        </p:nvSpPr>
        <p:spPr bwMode="auto">
          <a:xfrm>
            <a:off x="6934200" y="4412801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11" name="Rectangle 135"/>
          <p:cNvSpPr>
            <a:spLocks noChangeArrowheads="1"/>
          </p:cNvSpPr>
          <p:nvPr/>
        </p:nvSpPr>
        <p:spPr bwMode="auto">
          <a:xfrm>
            <a:off x="5899150" y="3955601"/>
            <a:ext cx="850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f</a:t>
            </a:r>
            <a:r>
              <a:rPr lang="en-US" sz="1400" baseline="-25000"/>
              <a:t>14</a:t>
            </a:r>
            <a:endParaRPr lang="en-US" sz="1400"/>
          </a:p>
        </p:txBody>
      </p:sp>
      <p:sp>
        <p:nvSpPr>
          <p:cNvPr id="502912" name="Line 136"/>
          <p:cNvSpPr>
            <a:spLocks noChangeShapeType="1"/>
          </p:cNvSpPr>
          <p:nvPr/>
        </p:nvSpPr>
        <p:spPr bwMode="auto">
          <a:xfrm>
            <a:off x="6324600" y="4412801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913" name="Rectangle 143"/>
          <p:cNvSpPr>
            <a:spLocks noChangeArrowheads="1"/>
          </p:cNvSpPr>
          <p:nvPr/>
        </p:nvSpPr>
        <p:spPr bwMode="auto">
          <a:xfrm>
            <a:off x="6102350" y="3704776"/>
            <a:ext cx="52899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ACL</a:t>
            </a:r>
          </a:p>
        </p:txBody>
      </p:sp>
    </p:spTree>
    <p:extLst>
      <p:ext uri="{BB962C8B-B14F-4D97-AF65-F5344CB8AC3E}">
        <p14:creationId xmlns:p14="http://schemas.microsoft.com/office/powerpoint/2010/main" val="249318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B7BF-5B79-DB4D-8CC4-78864D27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Bluetooth Versions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0F4D5-7F40-1544-BB9D-311BFA95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24" y="2438400"/>
            <a:ext cx="6896152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Low Energy (BLE)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charset="0"/>
                <a:ea typeface="新細明體" charset="0"/>
              </a:rPr>
              <a:t>Bluetooth low energy is a new, open, short range radio technology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Blank sheet of paper design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Different to Bluetooth classic 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Optimized for ultra low power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Enable coin cell battery use cases</a:t>
            </a:r>
          </a:p>
          <a:p>
            <a:pPr lvl="2"/>
            <a:r>
              <a:rPr lang="en-US" altLang="zh-TW" dirty="0">
                <a:latin typeface="Calibri" charset="0"/>
                <a:ea typeface="新細明體" charset="0"/>
              </a:rPr>
              <a:t>&lt; 20mA peak current</a:t>
            </a:r>
          </a:p>
          <a:p>
            <a:pPr lvl="2"/>
            <a:r>
              <a:rPr lang="en-US" altLang="zh-TW" dirty="0">
                <a:latin typeface="Calibri" charset="0"/>
                <a:ea typeface="新細明體" charset="0"/>
              </a:rPr>
              <a:t>&lt; 5uA average current</a:t>
            </a:r>
          </a:p>
          <a:p>
            <a:endParaRPr lang="en-US" dirty="0"/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95725"/>
            <a:ext cx="18716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4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 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Calibri" charset="0"/>
                <a:ea typeface="新細明體" charset="0"/>
              </a:rPr>
              <a:t>Everything is optimized for lowest power consumption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Short packets reduce TX (transmit) peak current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Short packets reduce RX (receive) time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Fewer RF channels to improve discovery and connection time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Simple state machine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Single protocol</a:t>
            </a:r>
          </a:p>
          <a:p>
            <a:pPr lvl="1"/>
            <a:r>
              <a:rPr lang="en-US" altLang="zh-TW" dirty="0">
                <a:latin typeface="Calibri" charset="0"/>
                <a:ea typeface="新細明體" charset="0"/>
              </a:rPr>
              <a:t>...</a:t>
            </a:r>
            <a:endParaRPr lang="zh-TW" altLang="en-US" dirty="0">
              <a:latin typeface="Calibri" charset="0"/>
              <a:ea typeface="新細明體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8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“Exposing State” (IoT)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7602"/>
            <a:ext cx="8229600" cy="17893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latin typeface="Calibri" charset="0"/>
                <a:ea typeface="新細明體" charset="0"/>
              </a:rPr>
              <a:t>It’s good at small, discrete data transfers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latin typeface="Calibri" charset="0"/>
                <a:ea typeface="新細明體" charset="0"/>
              </a:rPr>
              <a:t>Data can triggered by local events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latin typeface="Calibri" charset="0"/>
                <a:ea typeface="新細明體" charset="0"/>
              </a:rPr>
              <a:t>Data can be read at any time by a client</a:t>
            </a:r>
          </a:p>
        </p:txBody>
      </p:sp>
      <p:sp>
        <p:nvSpPr>
          <p:cNvPr id="4" name="圓角矩形圖說文字 4"/>
          <p:cNvSpPr/>
          <p:nvPr/>
        </p:nvSpPr>
        <p:spPr>
          <a:xfrm>
            <a:off x="890587" y="1847565"/>
            <a:ext cx="1727200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23.2˚C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5" name="圓角矩形圖說文字 5"/>
          <p:cNvSpPr/>
          <p:nvPr/>
        </p:nvSpPr>
        <p:spPr>
          <a:xfrm>
            <a:off x="2793999" y="2692115"/>
            <a:ext cx="1584325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Gate 10 BOARDING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6" name="圓角矩形圖說文字 6"/>
          <p:cNvSpPr/>
          <p:nvPr/>
        </p:nvSpPr>
        <p:spPr>
          <a:xfrm>
            <a:off x="5786437" y="1847565"/>
            <a:ext cx="1584325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12:23 pm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7" name="圓角矩形圖說文字 7"/>
          <p:cNvSpPr/>
          <p:nvPr/>
        </p:nvSpPr>
        <p:spPr>
          <a:xfrm>
            <a:off x="3595687" y="1847565"/>
            <a:ext cx="1584325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60.5 km/h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8" name="圓角矩形圖說文字 8"/>
          <p:cNvSpPr/>
          <p:nvPr/>
        </p:nvSpPr>
        <p:spPr>
          <a:xfrm>
            <a:off x="4937124" y="2692115"/>
            <a:ext cx="1582738" cy="576262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3.2 kWh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9" name="圓角矩形圖說文字 9"/>
          <p:cNvSpPr/>
          <p:nvPr/>
        </p:nvSpPr>
        <p:spPr>
          <a:xfrm>
            <a:off x="1062037" y="3096927"/>
            <a:ext cx="1584325" cy="576263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PLAY &gt;&gt;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0" name="圓角矩形圖說文字 10"/>
          <p:cNvSpPr/>
          <p:nvPr/>
        </p:nvSpPr>
        <p:spPr>
          <a:xfrm>
            <a:off x="6723062" y="3268377"/>
            <a:ext cx="1584325" cy="574675"/>
          </a:xfrm>
          <a:prstGeom prst="wedgeRoundRectCallout">
            <a:avLst>
              <a:gd name="adj1" fmla="val 5440"/>
              <a:gd name="adj2" fmla="val 86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Network Available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7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 Device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latin typeface="Calibri" charset="0"/>
                <a:ea typeface="新細明體" charset="0"/>
              </a:rPr>
              <a:t>Dual Mode</a:t>
            </a:r>
          </a:p>
          <a:p>
            <a:pPr lvl="1"/>
            <a:r>
              <a:rPr lang="en-US" altLang="zh-TW" sz="2000" dirty="0">
                <a:latin typeface="Calibri" charset="0"/>
                <a:ea typeface="新細明體" charset="0"/>
              </a:rPr>
              <a:t>Bluetooth Classic and LE</a:t>
            </a:r>
          </a:p>
          <a:p>
            <a:pPr lvl="1"/>
            <a:r>
              <a:rPr lang="en-US" altLang="zh-TW" sz="2000" dirty="0">
                <a:latin typeface="Calibri" charset="0"/>
                <a:ea typeface="新細明體" charset="0"/>
              </a:rPr>
              <a:t>Used anywhere BT Classic</a:t>
            </a:r>
            <a:br>
              <a:rPr lang="en-US" altLang="zh-TW" sz="2000" dirty="0">
                <a:latin typeface="Calibri" charset="0"/>
                <a:ea typeface="新細明體" charset="0"/>
              </a:rPr>
            </a:br>
            <a:r>
              <a:rPr lang="en-US" altLang="zh-TW" sz="2000" dirty="0">
                <a:latin typeface="Calibri" charset="0"/>
                <a:ea typeface="新細明體" charset="0"/>
              </a:rPr>
              <a:t>is used today</a:t>
            </a:r>
          </a:p>
          <a:p>
            <a:r>
              <a:rPr lang="en-US" altLang="zh-TW" sz="2400" dirty="0">
                <a:latin typeface="Calibri" charset="0"/>
                <a:ea typeface="新細明體" charset="0"/>
              </a:rPr>
              <a:t>Single Mode</a:t>
            </a:r>
          </a:p>
          <a:p>
            <a:pPr lvl="1"/>
            <a:r>
              <a:rPr lang="en-US" altLang="zh-TW" sz="2000" dirty="0">
                <a:latin typeface="Calibri" charset="0"/>
                <a:ea typeface="新細明體" charset="0"/>
              </a:rPr>
              <a:t>Implements only Bluetooth low energy</a:t>
            </a:r>
          </a:p>
          <a:p>
            <a:pPr lvl="1"/>
            <a:r>
              <a:rPr lang="en-US" altLang="zh-TW" sz="2000" dirty="0">
                <a:latin typeface="Calibri" charset="0"/>
                <a:ea typeface="新細明體" charset="0"/>
              </a:rPr>
              <a:t>Will be used in</a:t>
            </a:r>
            <a:br>
              <a:rPr lang="en-US" altLang="zh-TW" sz="2000" dirty="0">
                <a:latin typeface="Calibri" charset="0"/>
                <a:ea typeface="新細明體" charset="0"/>
              </a:rPr>
            </a:br>
            <a:r>
              <a:rPr lang="en-US" altLang="zh-TW" sz="2000" dirty="0">
                <a:latin typeface="Calibri" charset="0"/>
                <a:ea typeface="新細明體" charset="0"/>
              </a:rPr>
              <a:t>new devices / applications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297782"/>
            <a:ext cx="280987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84763"/>
            <a:ext cx="110013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644900"/>
            <a:ext cx="15494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0" y="4606258"/>
            <a:ext cx="5356669" cy="217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>
                <a:latin typeface="Calibri" charset="0"/>
                <a:ea typeface="新細明體" charset="0"/>
              </a:rPr>
              <a:t>2.4 GHz ISM band</a:t>
            </a:r>
          </a:p>
          <a:p>
            <a:r>
              <a:rPr lang="en-US" altLang="zh-TW" sz="2000" dirty="0">
                <a:latin typeface="Calibri" charset="0"/>
                <a:ea typeface="新細明體" charset="0"/>
              </a:rPr>
              <a:t>40 Channels on 2 MHz spacing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9" y="2597151"/>
            <a:ext cx="648176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8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新細明體" charset="0"/>
              </a:rPr>
              <a:t>Two types of channels</a:t>
            </a:r>
            <a:endParaRPr lang="zh-TW" altLang="en-US">
              <a:latin typeface="Calibri" charset="0"/>
              <a:ea typeface="新細明體" charset="0"/>
            </a:endParaRPr>
          </a:p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01888"/>
            <a:ext cx="7489825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17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新細明體" charset="0"/>
              </a:rPr>
              <a:t>Advertising channels avoid 802.11</a:t>
            </a:r>
            <a:endParaRPr lang="zh-TW" altLang="en-US">
              <a:latin typeface="Calibri" charset="0"/>
              <a:ea typeface="新細明體" charset="0"/>
            </a:endParaRPr>
          </a:p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0928"/>
            <a:ext cx="7785100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87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08FA-5368-4246-80D1-48A1B730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Office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Reminders</a:t>
            </a:r>
            <a:r>
              <a:rPr lang="de-DE" dirty="0"/>
              <a:t> &amp;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285A-06AF-3943-8497-9A216451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1 </a:t>
            </a:r>
            <a:r>
              <a:rPr lang="de-DE" dirty="0" err="1"/>
              <a:t>hour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Mon/</a:t>
            </a:r>
            <a:r>
              <a:rPr lang="de-DE" dirty="0" err="1"/>
              <a:t>Wed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leaving</a:t>
            </a:r>
            <a:r>
              <a:rPr lang="de-DE" dirty="0"/>
              <a:t> last after </a:t>
            </a:r>
            <a:r>
              <a:rPr lang="de-DE" dirty="0" err="1"/>
              <a:t>class</a:t>
            </a:r>
            <a:r>
              <a:rPr lang="de-DE" dirty="0"/>
              <a:t>; </a:t>
            </a:r>
            <a:r>
              <a:rPr lang="de-DE" dirty="0" err="1"/>
              <a:t>Fri</a:t>
            </a:r>
            <a:r>
              <a:rPr lang="de-DE" dirty="0"/>
              <a:t> 9-10.30 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12pm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) + </a:t>
            </a:r>
            <a:r>
              <a:rPr lang="de-DE" dirty="0" err="1"/>
              <a:t>Jess</a:t>
            </a:r>
            <a:r>
              <a:rPr lang="de-DE" dirty="0"/>
              <a:t>‘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hours</a:t>
            </a:r>
            <a:endParaRPr lang="de-DE" dirty="0"/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 (Google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friend</a:t>
            </a:r>
            <a:r>
              <a:rPr lang="de-DE" dirty="0"/>
              <a:t>!)</a:t>
            </a:r>
          </a:p>
          <a:p>
            <a:r>
              <a:rPr lang="de-DE" dirty="0" err="1"/>
              <a:t>If</a:t>
            </a:r>
            <a:r>
              <a:rPr lang="de-DE" dirty="0"/>
              <a:t> stuck, </a:t>
            </a:r>
            <a:r>
              <a:rPr lang="de-DE" dirty="0" err="1"/>
              <a:t>isolate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(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friend</a:t>
            </a:r>
            <a:r>
              <a:rPr lang="de-DE" dirty="0"/>
              <a:t>!)</a:t>
            </a:r>
          </a:p>
          <a:p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(</a:t>
            </a:r>
            <a:r>
              <a:rPr lang="de-DE" dirty="0" err="1"/>
              <a:t>colleagues</a:t>
            </a:r>
            <a:r>
              <a:rPr lang="de-DE" dirty="0"/>
              <a:t>, TA, </a:t>
            </a:r>
            <a:r>
              <a:rPr lang="de-DE" dirty="0" err="1"/>
              <a:t>and</a:t>
            </a:r>
            <a:r>
              <a:rPr lang="de-DE" dirty="0"/>
              <a:t> Prof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friends</a:t>
            </a:r>
            <a:r>
              <a:rPr lang="de-DE" dirty="0"/>
              <a:t>!)</a:t>
            </a:r>
          </a:p>
          <a:p>
            <a:pPr lvl="1"/>
            <a:r>
              <a:rPr lang="de-DE" dirty="0"/>
              <a:t>Keep in </a:t>
            </a: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26 </a:t>
            </a:r>
            <a:r>
              <a:rPr lang="de-DE" dirty="0" err="1"/>
              <a:t>students</a:t>
            </a:r>
            <a:r>
              <a:rPr lang="de-DE" dirty="0"/>
              <a:t>;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 „</a:t>
            </a:r>
            <a:r>
              <a:rPr lang="de-DE" dirty="0" err="1"/>
              <a:t>consumes</a:t>
            </a:r>
            <a:r>
              <a:rPr lang="de-DE" dirty="0"/>
              <a:t>“ 1 </a:t>
            </a:r>
            <a:r>
              <a:rPr lang="de-DE" dirty="0" err="1"/>
              <a:t>hour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Jess</a:t>
            </a:r>
            <a:r>
              <a:rPr lang="de-DE" dirty="0"/>
              <a:t>‘ time,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won‘t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out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Collaborate</a:t>
            </a:r>
            <a:r>
              <a:rPr lang="de-DE" dirty="0"/>
              <a:t>“ versus „</a:t>
            </a:r>
            <a:r>
              <a:rPr lang="de-DE" dirty="0" err="1"/>
              <a:t>tutoring</a:t>
            </a:r>
            <a:r>
              <a:rPr lang="de-DE" dirty="0"/>
              <a:t>“</a:t>
            </a:r>
          </a:p>
          <a:p>
            <a:r>
              <a:rPr lang="de-DE" dirty="0"/>
              <a:t>Do not </a:t>
            </a:r>
            <a:r>
              <a:rPr lang="de-DE" dirty="0" err="1"/>
              <a:t>delay</a:t>
            </a:r>
            <a:r>
              <a:rPr lang="de-DE" dirty="0"/>
              <a:t>!!! (time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friend</a:t>
            </a:r>
            <a:r>
              <a:rPr lang="de-DE" dirty="0"/>
              <a:t>!)</a:t>
            </a:r>
          </a:p>
          <a:p>
            <a:r>
              <a:rPr lang="de-DE" dirty="0"/>
              <a:t>Keep </a:t>
            </a:r>
            <a:r>
              <a:rPr lang="de-DE" dirty="0" err="1"/>
              <a:t>copies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1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新細明體" charset="0"/>
              </a:rPr>
              <a:t>Link Layer state machine</a:t>
            </a:r>
            <a:endParaRPr lang="zh-TW" altLang="en-US">
              <a:latin typeface="Calibri" charset="0"/>
              <a:ea typeface="新細明體" charset="0"/>
            </a:endParaRPr>
          </a:p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14563"/>
            <a:ext cx="6604000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6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 and Internet-of-Things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07" y="3141662"/>
            <a:ext cx="24479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82" y="3152775"/>
            <a:ext cx="2019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32" y="4872037"/>
            <a:ext cx="18764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圓角矩形圖說文字 4"/>
          <p:cNvSpPr/>
          <p:nvPr/>
        </p:nvSpPr>
        <p:spPr>
          <a:xfrm>
            <a:off x="736207" y="2060575"/>
            <a:ext cx="2736850" cy="863600"/>
          </a:xfrm>
          <a:prstGeom prst="wedgeRoundRectCallout">
            <a:avLst>
              <a:gd name="adj1" fmla="val 1829"/>
              <a:gd name="adj2" fmla="val 7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My pulse is …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8" name="圓角矩形圖說文字 8"/>
          <p:cNvSpPr/>
          <p:nvPr/>
        </p:nvSpPr>
        <p:spPr>
          <a:xfrm>
            <a:off x="5562207" y="2133600"/>
            <a:ext cx="2736850" cy="863600"/>
          </a:xfrm>
          <a:prstGeom prst="wedgeRoundRectCallout">
            <a:avLst>
              <a:gd name="adj1" fmla="val 1829"/>
              <a:gd name="adj2" fmla="val 7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My blood glucose is …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9" name="圓角矩形圖說文字 9"/>
          <p:cNvSpPr/>
          <p:nvPr/>
        </p:nvSpPr>
        <p:spPr>
          <a:xfrm>
            <a:off x="3455595" y="3932237"/>
            <a:ext cx="2736850" cy="865188"/>
          </a:xfrm>
          <a:prstGeom prst="wedgeRoundRectCallout">
            <a:avLst>
              <a:gd name="adj1" fmla="val 1829"/>
              <a:gd name="adj2" fmla="val 7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>
                <a:solidFill>
                  <a:srgbClr val="FFFFFF"/>
                </a:solidFill>
                <a:latin typeface="Calibri" charset="0"/>
                <a:ea typeface="新細明體" charset="0"/>
                <a:cs typeface="新細明體" charset="0"/>
              </a:rPr>
              <a:t>My temperature is …</a:t>
            </a:r>
            <a:endParaRPr kumimoji="0" lang="zh-TW" altLang="en-US">
              <a:solidFill>
                <a:srgbClr val="FFFFFF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DE1EC-FA24-2749-B48E-59B6AAD105C1}"/>
              </a:ext>
            </a:extLst>
          </p:cNvPr>
          <p:cNvSpPr txBox="1"/>
          <p:nvPr/>
        </p:nvSpPr>
        <p:spPr>
          <a:xfrm>
            <a:off x="381000" y="5959474"/>
            <a:ext cx="1463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Low power</a:t>
            </a:r>
          </a:p>
          <a:p>
            <a:r>
              <a:rPr lang="de-DE" dirty="0"/>
              <a:t>Low </a:t>
            </a:r>
            <a:r>
              <a:rPr lang="de-DE" dirty="0" err="1"/>
              <a:t>data</a:t>
            </a:r>
            <a:r>
              <a:rPr lang="de-DE" dirty="0"/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177551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76CF-C67D-8441-A4E2-BDF45BA1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259A-27AE-AE45-9411-2BF448B9D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 1: Configure Bluetooth</a:t>
            </a:r>
          </a:p>
          <a:p>
            <a:r>
              <a:rPr lang="en-US" dirty="0"/>
              <a:t>Task 2: Write a client-server based intruder detection system using 2 </a:t>
            </a:r>
            <a:r>
              <a:rPr lang="en-US" dirty="0" err="1"/>
              <a:t>Pis</a:t>
            </a:r>
            <a:r>
              <a:rPr lang="en-US" dirty="0"/>
              <a:t>, a PIR sensor, and an LED (and/or sounder)</a:t>
            </a:r>
          </a:p>
          <a:p>
            <a:pPr lvl="1"/>
            <a:r>
              <a:rPr lang="en-US" dirty="0"/>
              <a:t>One Pi acts as server and uses a callback function that triggers when motion is detected</a:t>
            </a:r>
          </a:p>
          <a:p>
            <a:pPr lvl="1"/>
            <a:r>
              <a:rPr lang="en-US" dirty="0"/>
              <a:t>The other Pi acts as client and queries the server for the PIR value once every 5 seconds; if an intrusion is detected, the alarm is raised</a:t>
            </a:r>
          </a:p>
          <a:p>
            <a:pPr lvl="1"/>
            <a:r>
              <a:rPr lang="en-US" dirty="0"/>
              <a:t>Test both your client AND server program with the help of one (or more) of your classmates</a:t>
            </a:r>
          </a:p>
        </p:txBody>
      </p:sp>
    </p:spTree>
    <p:extLst>
      <p:ext uri="{BB962C8B-B14F-4D97-AF65-F5344CB8AC3E}">
        <p14:creationId xmlns:p14="http://schemas.microsoft.com/office/powerpoint/2010/main" val="3903811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7C35-426D-FE43-8A9D-375A4CC5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Assignment</a:t>
            </a:r>
            <a:r>
              <a:rPr lang="de-DE"/>
              <a:t> 3 </a:t>
            </a:r>
            <a:r>
              <a:rPr lang="de-DE" err="1"/>
              <a:t>Deliverables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4FE4-96BB-B541-BF6B-DCADC8B4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Friday</a:t>
            </a:r>
            <a:r>
              <a:rPr lang="de-DE"/>
              <a:t> </a:t>
            </a:r>
            <a:r>
              <a:rPr lang="de-DE" err="1"/>
              <a:t>midnight</a:t>
            </a:r>
            <a:r>
              <a:rPr lang="de-DE"/>
              <a:t> </a:t>
            </a:r>
            <a:r>
              <a:rPr lang="de-DE" err="1"/>
              <a:t>submit</a:t>
            </a:r>
            <a:r>
              <a:rPr lang="de-DE"/>
              <a:t> a </a:t>
            </a:r>
            <a:r>
              <a:rPr lang="de-DE" err="1"/>
              <a:t>report</a:t>
            </a:r>
            <a:r>
              <a:rPr lang="de-DE"/>
              <a:t> </a:t>
            </a:r>
            <a:r>
              <a:rPr lang="de-DE" err="1"/>
              <a:t>showing</a:t>
            </a:r>
            <a:r>
              <a:rPr lang="de-DE"/>
              <a:t> </a:t>
            </a:r>
            <a:r>
              <a:rPr lang="de-DE" err="1"/>
              <a:t>clearly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client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server</a:t>
            </a:r>
            <a:r>
              <a:rPr lang="de-DE"/>
              <a:t> </a:t>
            </a:r>
            <a:r>
              <a:rPr lang="de-DE" err="1"/>
              <a:t>programs</a:t>
            </a:r>
            <a:endParaRPr lang="de-DE"/>
          </a:p>
          <a:p>
            <a:r>
              <a:rPr lang="de-DE" err="1"/>
              <a:t>Indicate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Bluetooth </a:t>
            </a:r>
            <a:r>
              <a:rPr lang="de-DE" err="1"/>
              <a:t>address</a:t>
            </a:r>
            <a:endParaRPr lang="de-DE"/>
          </a:p>
          <a:p>
            <a:r>
              <a:rPr lang="de-DE" err="1"/>
              <a:t>Indicate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ran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problems</a:t>
            </a:r>
            <a:r>
              <a:rPr lang="de-DE"/>
              <a:t> </a:t>
            </a:r>
            <a:r>
              <a:rPr lang="de-DE" err="1"/>
              <a:t>during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parts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incomplete</a:t>
            </a:r>
            <a:r>
              <a:rPr lang="de-DE"/>
              <a:t>/etc.</a:t>
            </a:r>
          </a:p>
          <a:p>
            <a:r>
              <a:rPr lang="de-DE" err="1"/>
              <a:t>Provide</a:t>
            </a:r>
            <a:r>
              <a:rPr lang="de-DE"/>
              <a:t> a </a:t>
            </a:r>
            <a:r>
              <a:rPr lang="de-DE" err="1"/>
              <a:t>brief</a:t>
            </a:r>
            <a:r>
              <a:rPr lang="de-DE"/>
              <a:t> </a:t>
            </a:r>
            <a:r>
              <a:rPr lang="de-DE" err="1"/>
              <a:t>video</a:t>
            </a:r>
            <a:r>
              <a:rPr lang="de-DE"/>
              <a:t> (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longer</a:t>
            </a:r>
            <a:r>
              <a:rPr lang="de-DE"/>
              <a:t> </a:t>
            </a:r>
            <a:r>
              <a:rPr lang="de-DE" err="1"/>
              <a:t>than</a:t>
            </a:r>
            <a:r>
              <a:rPr lang="de-DE"/>
              <a:t> 30 </a:t>
            </a:r>
            <a:r>
              <a:rPr lang="de-DE" err="1"/>
              <a:t>seconds</a:t>
            </a:r>
            <a:r>
              <a:rPr lang="de-DE"/>
              <a:t> </a:t>
            </a:r>
            <a:r>
              <a:rPr lang="de-DE" err="1"/>
              <a:t>each</a:t>
            </a:r>
            <a:r>
              <a:rPr lang="de-DE"/>
              <a:t>)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shows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Pi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classmate‘s</a:t>
            </a:r>
            <a:r>
              <a:rPr lang="de-DE"/>
              <a:t> Pi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together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intrusion</a:t>
            </a:r>
            <a:r>
              <a:rPr lang="de-DE"/>
              <a:t> </a:t>
            </a:r>
            <a:r>
              <a:rPr lang="de-DE" err="1"/>
              <a:t>detection</a:t>
            </a:r>
            <a:r>
              <a:rPr lang="de-DE"/>
              <a:t> </a:t>
            </a:r>
            <a:r>
              <a:rPr lang="de-DE" err="1"/>
              <a:t>system</a:t>
            </a:r>
            <a:endParaRPr lang="de-DE"/>
          </a:p>
          <a:p>
            <a:r>
              <a:rPr lang="de-DE"/>
              <a:t>Summary: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documents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assignment</a:t>
            </a:r>
            <a:r>
              <a:rPr lang="de-DE"/>
              <a:t>: </a:t>
            </a:r>
            <a:r>
              <a:rPr lang="de-DE" err="1"/>
              <a:t>one</a:t>
            </a:r>
            <a:r>
              <a:rPr lang="de-DE"/>
              <a:t> PDF </a:t>
            </a:r>
            <a:r>
              <a:rPr lang="de-DE" err="1"/>
              <a:t>report</a:t>
            </a:r>
            <a:r>
              <a:rPr lang="de-DE"/>
              <a:t> (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code</a:t>
            </a:r>
            <a:r>
              <a:rPr lang="de-DE"/>
              <a:t>)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video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25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5A0D-C929-BB49-A92E-5DE3281C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Bluetooth </a:t>
            </a:r>
            <a:r>
              <a:rPr lang="de-DE" err="1"/>
              <a:t>Preparation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433A-F5AE-3349-B8B8-F84A989B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Internet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w0rking (e.g., ping a remote IP </a:t>
            </a:r>
            <a:r>
              <a:rPr lang="de-DE" dirty="0" err="1"/>
              <a:t>address</a:t>
            </a:r>
            <a:r>
              <a:rPr lang="de-DE" dirty="0"/>
              <a:t>)</a:t>
            </a:r>
          </a:p>
          <a:p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Bluez</a:t>
            </a:r>
            <a:r>
              <a:rPr lang="de-DE" dirty="0"/>
              <a:t> Bluetooth </a:t>
            </a:r>
            <a:r>
              <a:rPr lang="de-DE" dirty="0" err="1"/>
              <a:t>module</a:t>
            </a:r>
            <a:r>
              <a:rPr lang="de-DE" dirty="0"/>
              <a:t> on </a:t>
            </a:r>
            <a:r>
              <a:rPr lang="de-DE" dirty="0" err="1"/>
              <a:t>your</a:t>
            </a:r>
            <a:r>
              <a:rPr lang="de-DE" dirty="0"/>
              <a:t> Pi: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apt-get</a:t>
            </a:r>
            <a:r>
              <a:rPr lang="de-DE" i="1" dirty="0"/>
              <a:t> update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apt-get</a:t>
            </a:r>
            <a:r>
              <a:rPr lang="de-DE" i="1" dirty="0"/>
              <a:t> </a:t>
            </a:r>
            <a:r>
              <a:rPr lang="de-DE" i="1" dirty="0" err="1"/>
              <a:t>install</a:t>
            </a:r>
            <a:r>
              <a:rPr lang="de-DE" i="1" dirty="0"/>
              <a:t> </a:t>
            </a:r>
            <a:r>
              <a:rPr lang="de-DE" i="1" dirty="0" err="1"/>
              <a:t>python-bluez</a:t>
            </a:r>
            <a:endParaRPr lang="de-DE" i="1" dirty="0"/>
          </a:p>
          <a:p>
            <a:r>
              <a:rPr lang="de-DE" dirty="0" err="1"/>
              <a:t>Configure</a:t>
            </a:r>
            <a:r>
              <a:rPr lang="de-DE" dirty="0"/>
              <a:t> Bluetooth: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bluetoothctl</a:t>
            </a:r>
            <a:r>
              <a:rPr lang="de-DE" i="1" dirty="0"/>
              <a:t> </a:t>
            </a:r>
          </a:p>
          <a:p>
            <a:pPr lvl="2"/>
            <a:r>
              <a:rPr lang="de-DE" dirty="0"/>
              <a:t>type: </a:t>
            </a:r>
            <a:r>
              <a:rPr lang="de-DE" i="1" dirty="0" err="1"/>
              <a:t>agent</a:t>
            </a:r>
            <a:r>
              <a:rPr lang="de-DE" i="1" dirty="0"/>
              <a:t> on</a:t>
            </a:r>
          </a:p>
          <a:p>
            <a:pPr lvl="2"/>
            <a:r>
              <a:rPr lang="de-DE" dirty="0"/>
              <a:t>type: </a:t>
            </a:r>
            <a:r>
              <a:rPr lang="de-DE" i="1" dirty="0" err="1"/>
              <a:t>default</a:t>
            </a:r>
            <a:r>
              <a:rPr lang="de-DE" i="1" dirty="0"/>
              <a:t>-agent</a:t>
            </a:r>
          </a:p>
          <a:p>
            <a:pPr lvl="2"/>
            <a:r>
              <a:rPr lang="de-DE" dirty="0"/>
              <a:t>type: </a:t>
            </a:r>
            <a:r>
              <a:rPr lang="de-DE" i="1" dirty="0" err="1"/>
              <a:t>scan</a:t>
            </a:r>
            <a:r>
              <a:rPr lang="de-DE" i="1" dirty="0"/>
              <a:t> on</a:t>
            </a:r>
          </a:p>
          <a:p>
            <a:pPr lvl="2"/>
            <a:r>
              <a:rPr lang="de-DE" dirty="0"/>
              <a:t>type:</a:t>
            </a:r>
            <a:r>
              <a:rPr lang="de-DE" i="1" dirty="0"/>
              <a:t> </a:t>
            </a:r>
            <a:r>
              <a:rPr lang="de-DE" i="1" dirty="0" err="1"/>
              <a:t>quit</a:t>
            </a:r>
            <a:endParaRPr lang="de-DE" i="1" dirty="0"/>
          </a:p>
          <a:p>
            <a:r>
              <a:rPr lang="de-DE" dirty="0"/>
              <a:t>Activate </a:t>
            </a:r>
            <a:r>
              <a:rPr lang="de-DE" dirty="0" err="1"/>
              <a:t>scanning</a:t>
            </a:r>
            <a:r>
              <a:rPr lang="de-DE" dirty="0"/>
              <a:t>:</a:t>
            </a:r>
          </a:p>
          <a:p>
            <a:pPr lvl="1"/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hciconfig</a:t>
            </a:r>
            <a:r>
              <a:rPr lang="de-DE" i="1" dirty="0"/>
              <a:t> hci0 </a:t>
            </a:r>
            <a:r>
              <a:rPr lang="de-DE" i="1" dirty="0" err="1"/>
              <a:t>piscan</a:t>
            </a:r>
            <a:endParaRPr lang="de-DE" i="1" dirty="0"/>
          </a:p>
          <a:p>
            <a:pPr lvl="1"/>
            <a:r>
              <a:rPr lang="de-DE" dirty="0"/>
              <a:t>This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after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reboot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Pi!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find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Pi‘s</a:t>
            </a:r>
            <a:r>
              <a:rPr lang="de-DE" dirty="0"/>
              <a:t> BT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command</a:t>
            </a:r>
            <a:r>
              <a:rPr lang="de-DE" dirty="0"/>
              <a:t>:</a:t>
            </a:r>
          </a:p>
          <a:p>
            <a:pPr lvl="1"/>
            <a:r>
              <a:rPr lang="de-DE" i="1" dirty="0" err="1"/>
              <a:t>hciconfig</a:t>
            </a:r>
            <a:r>
              <a:rPr lang="de-DE" i="1" dirty="0"/>
              <a:t> </a:t>
            </a:r>
            <a:r>
              <a:rPr lang="de-DE" dirty="0"/>
              <a:t>(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XX:XX:XX:XX:XX:XX)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15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F4E4-5DA8-7346-9027-3F5E067A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Bluetooth Server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6AF4-EF84-C74A-930D-5637A95B2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err="1"/>
              <a:t>import</a:t>
            </a:r>
            <a:r>
              <a:rPr lang="de-DE"/>
              <a:t> </a:t>
            </a:r>
            <a:r>
              <a:rPr lang="de-DE" err="1"/>
              <a:t>bluetooth</a:t>
            </a:r>
            <a:endParaRPr lang="de-DE"/>
          </a:p>
          <a:p>
            <a:pPr marL="0" indent="0">
              <a:buNone/>
            </a:pPr>
            <a:br>
              <a:rPr lang="de-DE"/>
            </a:br>
            <a:r>
              <a:rPr lang="de-DE" err="1"/>
              <a:t>hostMACAddress</a:t>
            </a:r>
            <a:r>
              <a:rPr lang="de-DE"/>
              <a:t> = ''</a:t>
            </a:r>
          </a:p>
          <a:p>
            <a:pPr marL="0" indent="0">
              <a:buNone/>
            </a:pPr>
            <a:r>
              <a:rPr lang="de-DE" err="1"/>
              <a:t>port</a:t>
            </a:r>
            <a:r>
              <a:rPr lang="de-DE"/>
              <a:t> = 3</a:t>
            </a:r>
          </a:p>
          <a:p>
            <a:pPr marL="0" indent="0">
              <a:buNone/>
            </a:pPr>
            <a:r>
              <a:rPr lang="de-DE" err="1"/>
              <a:t>backlog</a:t>
            </a:r>
            <a:r>
              <a:rPr lang="de-DE"/>
              <a:t> = 1</a:t>
            </a:r>
          </a:p>
          <a:p>
            <a:pPr marL="0" indent="0">
              <a:buNone/>
            </a:pPr>
            <a:r>
              <a:rPr lang="de-DE" err="1"/>
              <a:t>size</a:t>
            </a:r>
            <a:r>
              <a:rPr lang="de-DE"/>
              <a:t> = 1024</a:t>
            </a:r>
          </a:p>
          <a:p>
            <a:pPr marL="0" indent="0">
              <a:buNone/>
            </a:pPr>
            <a:r>
              <a:rPr lang="de-DE"/>
              <a:t>s = </a:t>
            </a:r>
            <a:r>
              <a:rPr lang="de-DE" err="1"/>
              <a:t>bluetooth.BluetoothSocket</a:t>
            </a:r>
            <a:r>
              <a:rPr lang="de-DE"/>
              <a:t>(</a:t>
            </a:r>
            <a:r>
              <a:rPr lang="de-DE" err="1"/>
              <a:t>bluetooth.RFCOMM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s.bind</a:t>
            </a:r>
            <a:r>
              <a:rPr lang="de-DE"/>
              <a:t>((</a:t>
            </a:r>
            <a:r>
              <a:rPr lang="de-DE" err="1"/>
              <a:t>hostMACAddress</a:t>
            </a:r>
            <a:r>
              <a:rPr lang="de-DE"/>
              <a:t>, </a:t>
            </a:r>
            <a:r>
              <a:rPr lang="de-DE" err="1"/>
              <a:t>port</a:t>
            </a:r>
            <a:r>
              <a:rPr lang="de-DE"/>
              <a:t>))</a:t>
            </a:r>
          </a:p>
          <a:p>
            <a:pPr marL="0" indent="0">
              <a:buNone/>
            </a:pPr>
            <a:r>
              <a:rPr lang="de-DE" err="1"/>
              <a:t>s.listen</a:t>
            </a:r>
            <a:r>
              <a:rPr lang="de-DE"/>
              <a:t>(</a:t>
            </a:r>
            <a:r>
              <a:rPr lang="de-DE" err="1"/>
              <a:t>backlog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try</a:t>
            </a:r>
            <a:r>
              <a:rPr lang="de-DE"/>
              <a:t>: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client</a:t>
            </a:r>
            <a:r>
              <a:rPr lang="de-DE"/>
              <a:t>, </a:t>
            </a:r>
            <a:r>
              <a:rPr lang="de-DE" err="1"/>
              <a:t>clientInfo</a:t>
            </a:r>
            <a:r>
              <a:rPr lang="de-DE"/>
              <a:t> = </a:t>
            </a:r>
            <a:r>
              <a:rPr lang="de-DE" err="1"/>
              <a:t>s.accept</a:t>
            </a:r>
            <a:r>
              <a:rPr lang="de-DE"/>
              <a:t>()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while</a:t>
            </a:r>
            <a:r>
              <a:rPr lang="de-DE"/>
              <a:t> 1:</a:t>
            </a:r>
          </a:p>
          <a:p>
            <a:pPr marL="0" indent="0">
              <a:buNone/>
            </a:pPr>
            <a:r>
              <a:rPr lang="de-DE"/>
              <a:t>        </a:t>
            </a:r>
            <a:r>
              <a:rPr lang="de-DE" err="1"/>
              <a:t>data</a:t>
            </a:r>
            <a:r>
              <a:rPr lang="de-DE"/>
              <a:t> = </a:t>
            </a:r>
            <a:r>
              <a:rPr lang="de-DE" err="1"/>
              <a:t>client.recv</a:t>
            </a:r>
            <a:r>
              <a:rPr lang="de-DE"/>
              <a:t>(</a:t>
            </a:r>
            <a:r>
              <a:rPr lang="de-DE" err="1"/>
              <a:t>size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   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:</a:t>
            </a:r>
          </a:p>
          <a:p>
            <a:pPr marL="0" indent="0">
              <a:buNone/>
            </a:pPr>
            <a:r>
              <a:rPr lang="de-DE"/>
              <a:t>            </a:t>
            </a:r>
            <a:r>
              <a:rPr lang="de-DE" err="1"/>
              <a:t>print</a:t>
            </a:r>
            <a:r>
              <a:rPr lang="de-DE"/>
              <a:t>(</a:t>
            </a:r>
            <a:r>
              <a:rPr lang="de-DE" err="1"/>
              <a:t>data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        </a:t>
            </a:r>
            <a:r>
              <a:rPr lang="de-DE" err="1"/>
              <a:t>client.send</a:t>
            </a:r>
            <a:r>
              <a:rPr lang="de-DE"/>
              <a:t>("</a:t>
            </a:r>
            <a:r>
              <a:rPr lang="de-DE" err="1"/>
              <a:t>Returning</a:t>
            </a:r>
            <a:r>
              <a:rPr lang="de-DE"/>
              <a:t>: " + </a:t>
            </a:r>
            <a:r>
              <a:rPr lang="de-DE" err="1"/>
              <a:t>data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except</a:t>
            </a:r>
            <a:r>
              <a:rPr lang="de-DE"/>
              <a:t>: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client.close</a:t>
            </a:r>
            <a:r>
              <a:rPr lang="de-DE"/>
              <a:t>()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s.close</a:t>
            </a:r>
            <a:r>
              <a:rPr lang="de-DE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72144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5B30-96A9-F94F-A129-5C99E47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Bluetooth Client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2BD8-234B-8244-854D-53EB35B6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err="1"/>
              <a:t>import</a:t>
            </a:r>
            <a:r>
              <a:rPr lang="de-DE"/>
              <a:t> </a:t>
            </a:r>
            <a:r>
              <a:rPr lang="de-DE" err="1"/>
              <a:t>bluetooth</a:t>
            </a:r>
            <a:br>
              <a:rPr lang="de-DE"/>
            </a:br>
            <a:endParaRPr lang="de-DE"/>
          </a:p>
          <a:p>
            <a:pPr marL="0" indent="0">
              <a:buNone/>
            </a:pPr>
            <a:r>
              <a:rPr lang="de-DE" err="1"/>
              <a:t>serverMACAddress</a:t>
            </a:r>
            <a:r>
              <a:rPr lang="de-DE"/>
              <a:t> = ‘XX:XX:XX:XX:XX:XX'</a:t>
            </a:r>
          </a:p>
          <a:p>
            <a:pPr marL="0" indent="0">
              <a:buNone/>
            </a:pPr>
            <a:r>
              <a:rPr lang="de-DE" err="1"/>
              <a:t>port</a:t>
            </a:r>
            <a:r>
              <a:rPr lang="de-DE"/>
              <a:t> = 3</a:t>
            </a:r>
          </a:p>
          <a:p>
            <a:pPr marL="0" indent="0">
              <a:buNone/>
            </a:pPr>
            <a:r>
              <a:rPr lang="de-DE" err="1"/>
              <a:t>size</a:t>
            </a:r>
            <a:r>
              <a:rPr lang="de-DE"/>
              <a:t> = 1024</a:t>
            </a:r>
          </a:p>
          <a:p>
            <a:pPr marL="0" indent="0">
              <a:buNone/>
            </a:pPr>
            <a:r>
              <a:rPr lang="de-DE"/>
              <a:t>s = </a:t>
            </a:r>
            <a:r>
              <a:rPr lang="de-DE" err="1"/>
              <a:t>bluetooth.BluetoothSocket</a:t>
            </a:r>
            <a:r>
              <a:rPr lang="de-DE"/>
              <a:t>(</a:t>
            </a:r>
            <a:r>
              <a:rPr lang="de-DE" err="1"/>
              <a:t>bluetooth.RFCOMM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s.connect</a:t>
            </a:r>
            <a:r>
              <a:rPr lang="de-DE"/>
              <a:t>((</a:t>
            </a:r>
            <a:r>
              <a:rPr lang="de-DE" err="1"/>
              <a:t>serverMACAddress</a:t>
            </a:r>
            <a:r>
              <a:rPr lang="de-DE"/>
              <a:t>, </a:t>
            </a:r>
            <a:r>
              <a:rPr lang="de-DE" err="1"/>
              <a:t>port</a:t>
            </a:r>
            <a:r>
              <a:rPr lang="de-DE"/>
              <a:t>))</a:t>
            </a:r>
          </a:p>
          <a:p>
            <a:pPr marL="0" indent="0">
              <a:buNone/>
            </a:pPr>
            <a:r>
              <a:rPr lang="de-DE" err="1"/>
              <a:t>while</a:t>
            </a:r>
            <a:r>
              <a:rPr lang="de-DE"/>
              <a:t> 1: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text</a:t>
            </a:r>
            <a:r>
              <a:rPr lang="de-DE"/>
              <a:t> = </a:t>
            </a:r>
            <a:r>
              <a:rPr lang="de-DE" err="1"/>
              <a:t>raw_input</a:t>
            </a:r>
            <a:r>
              <a:rPr lang="de-DE"/>
              <a:t>("Text </a:t>
            </a:r>
            <a:r>
              <a:rPr lang="de-DE" err="1"/>
              <a:t>to</a:t>
            </a:r>
            <a:r>
              <a:rPr lang="de-DE"/>
              <a:t> send: ")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== "</a:t>
            </a:r>
            <a:r>
              <a:rPr lang="de-DE" err="1"/>
              <a:t>quit</a:t>
            </a:r>
            <a:r>
              <a:rPr lang="de-DE"/>
              <a:t>":</a:t>
            </a:r>
          </a:p>
          <a:p>
            <a:pPr marL="0" indent="0">
              <a:buNone/>
            </a:pPr>
            <a:r>
              <a:rPr lang="de-DE"/>
              <a:t>        break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s.send</a:t>
            </a:r>
            <a:r>
              <a:rPr lang="de-DE"/>
              <a:t>(</a:t>
            </a:r>
            <a:r>
              <a:rPr lang="de-DE" err="1"/>
              <a:t>text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data</a:t>
            </a:r>
            <a:r>
              <a:rPr lang="de-DE"/>
              <a:t> = </a:t>
            </a:r>
            <a:r>
              <a:rPr lang="de-DE" err="1"/>
              <a:t>s.recv</a:t>
            </a:r>
            <a:r>
              <a:rPr lang="de-DE"/>
              <a:t>(</a:t>
            </a:r>
            <a:r>
              <a:rPr lang="de-DE" err="1"/>
              <a:t>size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/>
              <a:t>    </a:t>
            </a:r>
            <a:r>
              <a:rPr lang="de-DE" err="1"/>
              <a:t>print</a:t>
            </a:r>
            <a:r>
              <a:rPr lang="de-DE"/>
              <a:t>(</a:t>
            </a:r>
            <a:r>
              <a:rPr lang="de-DE" err="1"/>
              <a:t>data</a:t>
            </a:r>
            <a:r>
              <a:rPr lang="de-DE"/>
              <a:t>)</a:t>
            </a:r>
          </a:p>
          <a:p>
            <a:pPr marL="0" indent="0">
              <a:buNone/>
            </a:pPr>
            <a:r>
              <a:rPr lang="de-DE" err="1"/>
              <a:t>s.close</a:t>
            </a:r>
            <a:r>
              <a:rPr lang="de-DE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08673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BA31-FCB2-D742-AEED-9F5E04D6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1F6-35A5-A643-8A88-CCF4BFB6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The </a:t>
            </a:r>
            <a:r>
              <a:rPr lang="de-DE" err="1"/>
              <a:t>client</a:t>
            </a:r>
            <a:r>
              <a:rPr lang="de-DE"/>
              <a:t> </a:t>
            </a:r>
            <a:r>
              <a:rPr lang="de-DE" err="1"/>
              <a:t>specifies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address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server</a:t>
            </a:r>
            <a:endParaRPr lang="de-DE"/>
          </a:p>
          <a:p>
            <a:r>
              <a:rPr lang="de-DE"/>
              <a:t>The </a:t>
            </a:r>
            <a:r>
              <a:rPr lang="de-DE" err="1"/>
              <a:t>server</a:t>
            </a:r>
            <a:r>
              <a:rPr lang="de-DE"/>
              <a:t> </a:t>
            </a:r>
            <a:r>
              <a:rPr lang="de-DE" err="1"/>
              <a:t>specifies</a:t>
            </a:r>
            <a:r>
              <a:rPr lang="de-DE"/>
              <a:t> an </a:t>
            </a:r>
            <a:r>
              <a:rPr lang="de-DE" err="1"/>
              <a:t>empty</a:t>
            </a:r>
            <a:r>
              <a:rPr lang="de-DE"/>
              <a:t> </a:t>
            </a:r>
            <a:r>
              <a:rPr lang="de-DE" err="1"/>
              <a:t>address</a:t>
            </a:r>
            <a:r>
              <a:rPr lang="de-DE"/>
              <a:t> (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server</a:t>
            </a:r>
            <a:r>
              <a:rPr lang="de-DE"/>
              <a:t> will find </a:t>
            </a:r>
            <a:r>
              <a:rPr lang="de-DE" err="1"/>
              <a:t>its</a:t>
            </a:r>
            <a:r>
              <a:rPr lang="de-DE"/>
              <a:t> BT </a:t>
            </a:r>
            <a:r>
              <a:rPr lang="de-DE" err="1"/>
              <a:t>adapter</a:t>
            </a:r>
            <a:r>
              <a:rPr lang="de-DE"/>
              <a:t> </a:t>
            </a:r>
            <a:r>
              <a:rPr lang="de-DE" err="1"/>
              <a:t>address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itself</a:t>
            </a:r>
            <a:r>
              <a:rPr lang="de-DE"/>
              <a:t>)</a:t>
            </a:r>
          </a:p>
          <a:p>
            <a:r>
              <a:rPr lang="de-DE"/>
              <a:t>The </a:t>
            </a:r>
            <a:r>
              <a:rPr lang="de-DE" err="1"/>
              <a:t>port</a:t>
            </a:r>
            <a:r>
              <a:rPr lang="de-DE"/>
              <a:t> </a:t>
            </a:r>
            <a:r>
              <a:rPr lang="de-DE" err="1"/>
              <a:t>number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, but must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same in </a:t>
            </a:r>
            <a:r>
              <a:rPr lang="de-DE" err="1"/>
              <a:t>both</a:t>
            </a:r>
            <a:r>
              <a:rPr lang="de-DE"/>
              <a:t> </a:t>
            </a:r>
            <a:r>
              <a:rPr lang="de-DE" err="1"/>
              <a:t>client</a:t>
            </a:r>
            <a:r>
              <a:rPr lang="de-DE"/>
              <a:t> &amp; </a:t>
            </a:r>
            <a:r>
              <a:rPr lang="de-DE" err="1"/>
              <a:t>server</a:t>
            </a:r>
            <a:endParaRPr lang="de-DE"/>
          </a:p>
          <a:p>
            <a:r>
              <a:rPr lang="de-DE"/>
              <a:t>The </a:t>
            </a:r>
            <a:r>
              <a:rPr lang="de-DE" err="1"/>
              <a:t>size</a:t>
            </a:r>
            <a:r>
              <a:rPr lang="de-DE"/>
              <a:t> </a:t>
            </a:r>
            <a:r>
              <a:rPr lang="de-DE" err="1"/>
              <a:t>value</a:t>
            </a:r>
            <a:r>
              <a:rPr lang="de-DE"/>
              <a:t> </a:t>
            </a:r>
            <a:r>
              <a:rPr lang="de-DE" err="1"/>
              <a:t>indicates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maximum</a:t>
            </a:r>
            <a:r>
              <a:rPr lang="de-DE"/>
              <a:t> </a:t>
            </a:r>
            <a:r>
              <a:rPr lang="de-DE" err="1"/>
              <a:t>size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a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transfer</a:t>
            </a:r>
            <a:endParaRPr lang="de-DE"/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90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8972-D2CC-D24F-9AD6-8DFD8767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Client/Server Communication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EE771-E323-BA4F-A273-85AADE17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21070"/>
            <a:ext cx="5791200" cy="5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Basic idea</a:t>
            </a:r>
          </a:p>
          <a:p>
            <a:pPr lvl="1"/>
            <a:r>
              <a:rPr lang="en-US" sz="2000" dirty="0"/>
              <a:t>Universal radio interface for </a:t>
            </a:r>
            <a:r>
              <a:rPr lang="en-US" sz="2000" b="1" dirty="0"/>
              <a:t>ad-hoc wireless connectivity</a:t>
            </a:r>
          </a:p>
          <a:p>
            <a:pPr lvl="1"/>
            <a:r>
              <a:rPr lang="en-US" sz="2000" dirty="0"/>
              <a:t>Interconnecting </a:t>
            </a:r>
            <a:r>
              <a:rPr lang="en-US" sz="2000" b="1" dirty="0"/>
              <a:t>computer</a:t>
            </a:r>
            <a:r>
              <a:rPr lang="en-US" sz="2000" dirty="0"/>
              <a:t> and </a:t>
            </a:r>
            <a:r>
              <a:rPr lang="en-US" sz="2000" b="1" dirty="0"/>
              <a:t>peripherals, handheld devices, PDAs, cell phones</a:t>
            </a:r>
            <a:r>
              <a:rPr lang="en-US" sz="2000" dirty="0"/>
              <a:t> – replacement of IrDA (</a:t>
            </a:r>
            <a:r>
              <a:rPr lang="en-US" sz="2000" b="1" dirty="0"/>
              <a:t>I</a:t>
            </a:r>
            <a:r>
              <a:rPr lang="en-US" sz="2000" dirty="0"/>
              <a:t>nfra</a:t>
            </a:r>
            <a:r>
              <a:rPr lang="en-US" sz="2000" b="1" dirty="0"/>
              <a:t>r</a:t>
            </a:r>
            <a:r>
              <a:rPr lang="en-US" sz="2000" dirty="0"/>
              <a:t>ed </a:t>
            </a:r>
            <a:r>
              <a:rPr lang="en-US" sz="2000" b="1" dirty="0"/>
              <a:t>D</a:t>
            </a:r>
            <a:r>
              <a:rPr lang="en-US" sz="2000" dirty="0"/>
              <a:t>ata </a:t>
            </a:r>
            <a:r>
              <a:rPr lang="en-US" sz="2000" b="1" dirty="0"/>
              <a:t>A</a:t>
            </a:r>
            <a:r>
              <a:rPr lang="en-US" sz="2000" dirty="0"/>
              <a:t>ssociation)</a:t>
            </a:r>
          </a:p>
          <a:p>
            <a:pPr lvl="1"/>
            <a:r>
              <a:rPr lang="en-US" sz="2000" dirty="0"/>
              <a:t>Embedded in other devices, very cheap</a:t>
            </a:r>
          </a:p>
          <a:p>
            <a:pPr lvl="1"/>
            <a:r>
              <a:rPr lang="en-US" sz="2000" dirty="0"/>
              <a:t>Short range (10m), low power consumption, license-free 2.45 GHz ISM</a:t>
            </a:r>
          </a:p>
          <a:p>
            <a:pPr lvl="1"/>
            <a:r>
              <a:rPr lang="en-US" sz="2000" dirty="0"/>
              <a:t>Voice and data transmission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A858E40-E41D-4B4E-AAF9-3A38760C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73" y="42672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3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Bluetooth</a:t>
            </a:r>
          </a:p>
        </p:txBody>
      </p:sp>
      <p:sp>
        <p:nvSpPr>
          <p:cNvPr id="476164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/>
              <a:t>History</a:t>
            </a:r>
          </a:p>
          <a:p>
            <a:pPr lvl="1" eaLnBrk="1" hangingPunct="1"/>
            <a:r>
              <a:rPr lang="en-US" sz="1800" dirty="0"/>
              <a:t>1994: Ericsson worked on “MC-link” project</a:t>
            </a:r>
          </a:p>
          <a:p>
            <a:pPr lvl="1" eaLnBrk="1" hangingPunct="1"/>
            <a:r>
              <a:rPr lang="en-US" sz="1800" dirty="0"/>
              <a:t>Later renamed to Bluetooth: Harald “</a:t>
            </a:r>
            <a:r>
              <a:rPr lang="en-US" sz="1800" dirty="0" err="1"/>
              <a:t>Bl</a:t>
            </a:r>
            <a:r>
              <a:rPr lang="en-US" sz="1800" dirty="0" err="1">
                <a:ea typeface="Arial" charset="0"/>
                <a:cs typeface="Arial" charset="0"/>
              </a:rPr>
              <a:t>åtand</a:t>
            </a:r>
            <a:r>
              <a:rPr lang="en-US" sz="1800">
                <a:ea typeface="Arial" charset="0"/>
                <a:cs typeface="Arial" charset="0"/>
              </a:rPr>
              <a:t>” </a:t>
            </a:r>
            <a:r>
              <a:rPr lang="en-US" sz="1800" err="1"/>
              <a:t>Gormsen</a:t>
            </a:r>
            <a:r>
              <a:rPr lang="en-US" sz="1800"/>
              <a:t> [son of </a:t>
            </a:r>
            <a:r>
              <a:rPr lang="en-US" sz="1800" err="1"/>
              <a:t>Gorm</a:t>
            </a:r>
            <a:r>
              <a:rPr lang="en-US" sz="1800"/>
              <a:t>], King of Denmark in the 10</a:t>
            </a:r>
            <a:r>
              <a:rPr lang="en-US" sz="1800" baseline="30000"/>
              <a:t>th</a:t>
            </a:r>
            <a:r>
              <a:rPr lang="en-US" sz="1800"/>
              <a:t> century; united Denmark and spread Christianity</a:t>
            </a:r>
          </a:p>
          <a:p>
            <a:pPr lvl="1" eaLnBrk="1" hangingPunct="1"/>
            <a:r>
              <a:rPr lang="en-US" sz="1800"/>
              <a:t>1998: foundation of Bluetooth SIG (Special Interest Group): </a:t>
            </a:r>
            <a:r>
              <a:rPr lang="en-US" sz="1800">
                <a:hlinkClick r:id="rId3"/>
              </a:rPr>
              <a:t>www.bluetooth.org</a:t>
            </a:r>
            <a:endParaRPr lang="en-US" sz="1800"/>
          </a:p>
          <a:p>
            <a:pPr lvl="1" eaLnBrk="1" hangingPunct="1"/>
            <a:r>
              <a:rPr lang="en-US" sz="1800"/>
              <a:t>2001: first consumer products for mass market, spec. version 1.1 released</a:t>
            </a:r>
          </a:p>
          <a:p>
            <a:pPr lvl="1" eaLnBrk="1" hangingPunct="1"/>
            <a:r>
              <a:rPr lang="en-US" sz="1800"/>
              <a:t>2005: 250 million chips</a:t>
            </a:r>
          </a:p>
          <a:p>
            <a:pPr lvl="1" eaLnBrk="1" hangingPunct="1"/>
            <a:r>
              <a:rPr lang="en-US" sz="1800"/>
              <a:t>2018: 4 billion chips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BA33B-6A40-AE42-ABF9-6EF29D641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191000"/>
            <a:ext cx="2158365" cy="2534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0E69E-3A6C-5943-A381-46358D329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4191000"/>
            <a:ext cx="2335746" cy="25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9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Characteristics</a:t>
            </a:r>
          </a:p>
        </p:txBody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b="1"/>
              <a:t>2.4 GHz </a:t>
            </a:r>
            <a:r>
              <a:rPr lang="en-US" sz="2000"/>
              <a:t>ISM band, </a:t>
            </a:r>
            <a:r>
              <a:rPr lang="en-US" sz="2000" b="1"/>
              <a:t>79 RF channels</a:t>
            </a:r>
            <a:endParaRPr lang="en-US" sz="2000"/>
          </a:p>
          <a:p>
            <a:pPr lvl="1" eaLnBrk="1" hangingPunct="1"/>
            <a:r>
              <a:rPr lang="en-US" sz="1800"/>
              <a:t>Channel 0: 2402 MHz … channel 78: 2480 MHz</a:t>
            </a:r>
          </a:p>
          <a:p>
            <a:pPr lvl="1" eaLnBrk="1" hangingPunct="1"/>
            <a:endParaRPr lang="en-US" sz="1800"/>
          </a:p>
          <a:p>
            <a:pPr eaLnBrk="1" hangingPunct="1"/>
            <a:r>
              <a:rPr lang="en-US" sz="2000" b="1"/>
              <a:t>Frequency hopping</a:t>
            </a:r>
          </a:p>
          <a:p>
            <a:pPr lvl="1" eaLnBrk="1" hangingPunct="1"/>
            <a:r>
              <a:rPr lang="en-US" sz="1800"/>
              <a:t>1600 hops/s</a:t>
            </a:r>
          </a:p>
          <a:p>
            <a:pPr lvl="1" eaLnBrk="1" hangingPunct="1"/>
            <a:r>
              <a:rPr lang="en-US" sz="1800"/>
              <a:t>Hopping sequence in a pseudo random fashion, determined by a master</a:t>
            </a:r>
          </a:p>
          <a:p>
            <a:pPr lvl="1" eaLnBrk="1" hangingPunct="1"/>
            <a:endParaRPr lang="en-US" sz="1800"/>
          </a:p>
          <a:p>
            <a:pPr eaLnBrk="1" hangingPunct="1"/>
            <a:r>
              <a:rPr lang="en-US" sz="2000" b="1"/>
              <a:t>Two types of traffic:</a:t>
            </a:r>
          </a:p>
          <a:p>
            <a:pPr lvl="1"/>
            <a:r>
              <a:rPr lang="en-US" sz="1600" b="1"/>
              <a:t>Voice link – SCO </a:t>
            </a:r>
            <a:r>
              <a:rPr lang="en-US" sz="1600"/>
              <a:t>(Synchronous Connection Oriented)</a:t>
            </a:r>
          </a:p>
          <a:p>
            <a:pPr lvl="1"/>
            <a:r>
              <a:rPr lang="en-US" sz="1600" b="1"/>
              <a:t>Data link – ACL </a:t>
            </a:r>
            <a:r>
              <a:rPr lang="en-US" sz="1600"/>
              <a:t>(Asynchronous Connection Less)</a:t>
            </a:r>
          </a:p>
        </p:txBody>
      </p:sp>
    </p:spTree>
    <p:extLst>
      <p:ext uri="{BB962C8B-B14F-4D97-AF65-F5344CB8AC3E}">
        <p14:creationId xmlns:p14="http://schemas.microsoft.com/office/powerpoint/2010/main" val="37775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2E94-8F00-A041-8FF3-0AA15336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Topology: Piconet &amp; </a:t>
            </a:r>
            <a:r>
              <a:rPr lang="en-US" err="1"/>
              <a:t>Scatternet</a:t>
            </a: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9416EB-7E91-954F-A50E-E574EFBF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962150"/>
            <a:ext cx="81153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FA23-483B-2F43-BAC5-3AD10E8A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Piconet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7302FA7-680D-A048-8D2D-3F5910DEB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0350" y="1600200"/>
            <a:ext cx="4616450" cy="4953000"/>
          </a:xfrm>
        </p:spPr>
        <p:txBody>
          <a:bodyPr/>
          <a:lstStyle/>
          <a:p>
            <a:r>
              <a:rPr lang="en-US" sz="2200"/>
              <a:t>Master gives slaves its </a:t>
            </a:r>
            <a:r>
              <a:rPr lang="en-US" sz="2200" b="1"/>
              <a:t>clock</a:t>
            </a:r>
            <a:r>
              <a:rPr lang="en-US" sz="2200"/>
              <a:t> and </a:t>
            </a:r>
            <a:r>
              <a:rPr lang="en-US" sz="2200" b="1"/>
              <a:t>device ID</a:t>
            </a:r>
          </a:p>
          <a:p>
            <a:pPr lvl="1"/>
            <a:r>
              <a:rPr lang="en-US" sz="2000"/>
              <a:t>Hopping pattern: determined by device ID (48 bit, unique worldwide)</a:t>
            </a:r>
          </a:p>
          <a:p>
            <a:pPr lvl="1"/>
            <a:r>
              <a:rPr lang="en-US" sz="2000"/>
              <a:t>Pseudo random number generator (device ID + clock)</a:t>
            </a:r>
          </a:p>
          <a:p>
            <a:r>
              <a:rPr lang="en-US" sz="2000" b="1"/>
              <a:t>Addressing</a:t>
            </a:r>
          </a:p>
          <a:p>
            <a:pPr lvl="1"/>
            <a:r>
              <a:rPr lang="en-US" sz="1800"/>
              <a:t>Active Member Address (AMA, 3 bit)</a:t>
            </a:r>
          </a:p>
          <a:p>
            <a:pPr lvl="1"/>
            <a:r>
              <a:rPr lang="en-US" sz="1800"/>
              <a:t>Parked Member Address (PMA, 8 bit)</a:t>
            </a:r>
          </a:p>
          <a:p>
            <a:pPr lvl="1"/>
            <a:r>
              <a:rPr lang="en-US" sz="1800"/>
              <a:t>Standby Member (no address)</a:t>
            </a:r>
          </a:p>
          <a:p>
            <a:endParaRPr lang="en-US"/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FC15241C-6D08-C045-B838-B6BE9B5A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5392737"/>
            <a:ext cx="1165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prstTxWarp prst="textNoShape">
              <a:avLst/>
            </a:prstTxWarp>
            <a:spAutoFit/>
          </a:bodyPr>
          <a:lstStyle/>
          <a:p>
            <a:pPr defTabSz="992188"/>
            <a:r>
              <a:rPr lang="en-US" sz="1700"/>
              <a:t>M=Master</a:t>
            </a:r>
          </a:p>
          <a:p>
            <a:pPr defTabSz="992188"/>
            <a:r>
              <a:rPr lang="en-US" sz="1700"/>
              <a:t>S=Slave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9D6F9635-B8F8-EF45-83EE-07B7D120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927" y="5403850"/>
            <a:ext cx="1409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prstTxWarp prst="textNoShape">
              <a:avLst/>
            </a:prstTxWarp>
            <a:spAutoFit/>
          </a:bodyPr>
          <a:lstStyle/>
          <a:p>
            <a:pPr defTabSz="992188"/>
            <a:r>
              <a:rPr lang="en-US" sz="1700"/>
              <a:t>P=Parked</a:t>
            </a:r>
          </a:p>
          <a:p>
            <a:pPr defTabSz="992188"/>
            <a:r>
              <a:rPr lang="en-US" sz="1700"/>
              <a:t>SB=Standby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A751AFF5-29FA-2B47-96C5-DB598ADD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27" y="1905000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BBFDE4E7-9430-9D4A-97A6-1891083D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527" y="31242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6000" anchor="ctr">
            <a:prstTxWarp prst="textNoShape">
              <a:avLst/>
            </a:prstTxWarp>
          </a:bodyPr>
          <a:lstStyle/>
          <a:p>
            <a:r>
              <a:rPr lang="en-US" sz="1600"/>
              <a:t>M</a:t>
            </a:r>
          </a:p>
        </p:txBody>
      </p:sp>
      <p:sp>
        <p:nvSpPr>
          <p:cNvPr id="25" name="Oval 19">
            <a:extLst>
              <a:ext uri="{FF2B5EF4-FFF2-40B4-BE49-F238E27FC236}">
                <a16:creationId xmlns:a16="http://schemas.microsoft.com/office/drawing/2014/main" id="{D5C7BB33-5406-644B-AAC3-9D903D88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27" y="2819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98278F5D-B5BD-2E41-AFFC-805BF967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927" y="41910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P</a:t>
            </a: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07555BE4-5F1F-694A-AFCC-DCE5E336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27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6000" anchor="ctr">
            <a:prstTxWarp prst="textNoShape">
              <a:avLst/>
            </a:prstTxWarp>
          </a:bodyPr>
          <a:lstStyle/>
          <a:p>
            <a:r>
              <a:rPr lang="en-US" sz="1600"/>
              <a:t>SB</a:t>
            </a:r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F2929706-E00C-5F4C-B2D9-FDBAB5F4F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327" y="2362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D3569FA3-2A30-1845-9326-7B9854F26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527" y="3810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S</a:t>
            </a:r>
          </a:p>
        </p:txBody>
      </p:sp>
      <p:sp>
        <p:nvSpPr>
          <p:cNvPr id="30" name="Oval 24">
            <a:extLst>
              <a:ext uri="{FF2B5EF4-FFF2-40B4-BE49-F238E27FC236}">
                <a16:creationId xmlns:a16="http://schemas.microsoft.com/office/drawing/2014/main" id="{95444DDC-8304-6D40-B75F-FB9FA750D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27" y="2209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P</a:t>
            </a:r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06DD5658-FAA5-9B4D-A5AF-31D06007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327" y="31242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P</a:t>
            </a:r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E8B3C65B-EC1C-224E-A492-3B51618A5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527" y="4267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6000" anchor="ctr">
            <a:prstTxWarp prst="textNoShape">
              <a:avLst/>
            </a:prstTxWarp>
          </a:bodyPr>
          <a:lstStyle/>
          <a:p>
            <a:r>
              <a:rPr lang="en-US" sz="1600"/>
              <a:t>SB</a:t>
            </a:r>
          </a:p>
        </p:txBody>
      </p:sp>
      <p:cxnSp>
        <p:nvCxnSpPr>
          <p:cNvPr id="33" name="AutoShape 27">
            <a:extLst>
              <a:ext uri="{FF2B5EF4-FFF2-40B4-BE49-F238E27FC236}">
                <a16:creationId xmlns:a16="http://schemas.microsoft.com/office/drawing/2014/main" id="{309BD5C2-F4CE-9746-AFF2-F0D0694F2E38}"/>
              </a:ext>
            </a:extLst>
          </p:cNvPr>
          <p:cNvCxnSpPr>
            <a:cxnSpLocks noChangeShapeType="1"/>
            <a:stCxn id="24" idx="2"/>
            <a:endCxn id="25" idx="6"/>
          </p:cNvCxnSpPr>
          <p:nvPr/>
        </p:nvCxnSpPr>
        <p:spPr bwMode="auto">
          <a:xfrm flipH="1" flipV="1">
            <a:off x="1454727" y="2971800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28">
            <a:extLst>
              <a:ext uri="{FF2B5EF4-FFF2-40B4-BE49-F238E27FC236}">
                <a16:creationId xmlns:a16="http://schemas.microsoft.com/office/drawing/2014/main" id="{8E0B06AC-9B16-9C4C-824D-FD3C5785EC32}"/>
              </a:ext>
            </a:extLst>
          </p:cNvPr>
          <p:cNvCxnSpPr>
            <a:cxnSpLocks noChangeShapeType="1"/>
            <a:stCxn id="24" idx="7"/>
            <a:endCxn id="28" idx="3"/>
          </p:cNvCxnSpPr>
          <p:nvPr/>
        </p:nvCxnSpPr>
        <p:spPr bwMode="auto">
          <a:xfrm flipV="1">
            <a:off x="2400690" y="2622363"/>
            <a:ext cx="470274" cy="5464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29">
            <a:extLst>
              <a:ext uri="{FF2B5EF4-FFF2-40B4-BE49-F238E27FC236}">
                <a16:creationId xmlns:a16="http://schemas.microsoft.com/office/drawing/2014/main" id="{10AF328A-61AC-A948-A734-702E4685C81F}"/>
              </a:ext>
            </a:extLst>
          </p:cNvPr>
          <p:cNvCxnSpPr>
            <a:cxnSpLocks noChangeShapeType="1"/>
            <a:stCxn id="29" idx="1"/>
            <a:endCxn id="24" idx="5"/>
          </p:cNvCxnSpPr>
          <p:nvPr/>
        </p:nvCxnSpPr>
        <p:spPr bwMode="auto">
          <a:xfrm flipH="1" flipV="1">
            <a:off x="2400690" y="3384363"/>
            <a:ext cx="546474" cy="470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ext Box 41">
            <a:extLst>
              <a:ext uri="{FF2B5EF4-FFF2-40B4-BE49-F238E27FC236}">
                <a16:creationId xmlns:a16="http://schemas.microsoft.com/office/drawing/2014/main" id="{6ECAFA04-E485-B04A-AE63-4BB10C43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527" y="2819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37" name="Rectangle 42">
            <a:extLst>
              <a:ext uri="{FF2B5EF4-FFF2-40B4-BE49-F238E27FC236}">
                <a16:creationId xmlns:a16="http://schemas.microsoft.com/office/drawing/2014/main" id="{2AD8DBBB-27FE-FF4E-A366-812C293C9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527" y="2057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38" name="Rectangle 43">
            <a:extLst>
              <a:ext uri="{FF2B5EF4-FFF2-40B4-BE49-F238E27FC236}">
                <a16:creationId xmlns:a16="http://schemas.microsoft.com/office/drawing/2014/main" id="{D9DD9426-6A86-F047-AFE7-D23FB4F75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727" y="35052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39" name="Rectangle 44">
            <a:extLst>
              <a:ext uri="{FF2B5EF4-FFF2-40B4-BE49-F238E27FC236}">
                <a16:creationId xmlns:a16="http://schemas.microsoft.com/office/drawing/2014/main" id="{A4113770-10F9-F84C-A8C5-25828BB8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27" y="3962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</a:t>
            </a: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id="{A54D4E7E-410A-3240-AA73-9651007CA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27" y="38862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1" name="Rectangle 46">
            <a:extLst>
              <a:ext uri="{FF2B5EF4-FFF2-40B4-BE49-F238E27FC236}">
                <a16:creationId xmlns:a16="http://schemas.microsoft.com/office/drawing/2014/main" id="{00D7F989-6AD5-9946-B41B-B3BD9567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727" y="2819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CAC0A3C-99E4-DA40-A7DE-58125E2DC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27" y="1905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3" name="Rectangle 48">
            <a:extLst>
              <a:ext uri="{FF2B5EF4-FFF2-40B4-BE49-F238E27FC236}">
                <a16:creationId xmlns:a16="http://schemas.microsoft.com/office/drawing/2014/main" id="{07E90FE7-820D-2547-987D-F359D8A2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7" y="2514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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9791ACD-7528-B443-9276-4C97F527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27" y="3429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ym typeface="Wingdings" charset="2"/>
              </a:rPr>
              <a:t></a:t>
            </a:r>
          </a:p>
        </p:txBody>
      </p:sp>
    </p:spTree>
    <p:extLst>
      <p:ext uri="{BB962C8B-B14F-4D97-AF65-F5344CB8AC3E}">
        <p14:creationId xmlns:p14="http://schemas.microsoft.com/office/powerpoint/2010/main" val="29403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477D-4D8A-D646-848B-16632BBB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</a:t>
            </a:r>
            <a:r>
              <a:rPr lang="en-US" err="1"/>
              <a:t>Scatternet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A51EC-AEAE-2841-BC3A-509F07A6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Each piconet has one master, but slaves can participate in different piconets on a </a:t>
            </a:r>
            <a:r>
              <a:rPr lang="en-US" altLang="en-US" b="1"/>
              <a:t>time-division multiplex</a:t>
            </a:r>
            <a:r>
              <a:rPr lang="en-US" altLang="en-US"/>
              <a:t> basis</a:t>
            </a:r>
          </a:p>
          <a:p>
            <a:r>
              <a:rPr lang="en-US" altLang="en-US"/>
              <a:t>A master in one piconet can be a slave in other piconets </a:t>
            </a:r>
          </a:p>
          <a:p>
            <a:r>
              <a:rPr lang="en-US" altLang="en-US"/>
              <a:t>Each piconet has its own hopping sequence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C099A-3741-C04C-BD14-18D5E0E91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/>
        </p:blipFill>
        <p:spPr bwMode="auto">
          <a:xfrm>
            <a:off x="4800600" y="1724025"/>
            <a:ext cx="4371975" cy="2952750"/>
          </a:xfrm>
          <a:prstGeom prst="snip2SameRect">
            <a:avLst>
              <a:gd name="adj1" fmla="val 49815"/>
              <a:gd name="adj2" fmla="val 0"/>
            </a:avLst>
          </a:prstGeom>
          <a:noFill/>
          <a:ln>
            <a:noFill/>
          </a:ln>
          <a:effectLst/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28ABB-00C9-3548-9EF1-EA58E658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5229225"/>
            <a:ext cx="1581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8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FC12-0A8A-9C49-AAF2-9DA8015F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</a:t>
            </a:r>
            <a:r>
              <a:rPr lang="en-US" err="1"/>
              <a:t>Scatternet</a:t>
            </a:r>
            <a:endParaRPr lang="en-US"/>
          </a:p>
        </p:txBody>
      </p:sp>
      <p:sp>
        <p:nvSpPr>
          <p:cNvPr id="4" name="Oval 61">
            <a:extLst>
              <a:ext uri="{FF2B5EF4-FFF2-40B4-BE49-F238E27FC236}">
                <a16:creationId xmlns:a16="http://schemas.microsoft.com/office/drawing/2014/main" id="{04C67475-C4C1-9144-B7FB-EA7AA1D44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507" y="2209800"/>
            <a:ext cx="3048000" cy="31242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Oval 76">
            <a:extLst>
              <a:ext uri="{FF2B5EF4-FFF2-40B4-BE49-F238E27FC236}">
                <a16:creationId xmlns:a16="http://schemas.microsoft.com/office/drawing/2014/main" id="{5D45F634-CDDE-174C-8175-714A258C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907" y="2438400"/>
            <a:ext cx="30480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6BE24B65-AFF4-1A4C-9C87-9EB83A12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07" y="4419600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prstTxWarp prst="textNoShape">
              <a:avLst/>
            </a:prstTxWarp>
            <a:spAutoFit/>
          </a:bodyPr>
          <a:lstStyle/>
          <a:p>
            <a:pPr defTabSz="992188"/>
            <a:r>
              <a:rPr lang="en-US" sz="1700"/>
              <a:t>M=Master</a:t>
            </a:r>
          </a:p>
          <a:p>
            <a:pPr defTabSz="992188"/>
            <a:r>
              <a:rPr lang="en-US" sz="1700"/>
              <a:t>S=Slave</a:t>
            </a:r>
          </a:p>
          <a:p>
            <a:pPr defTabSz="992188"/>
            <a:r>
              <a:rPr lang="en-US" sz="1700"/>
              <a:t>P=Parked</a:t>
            </a:r>
          </a:p>
          <a:p>
            <a:pPr defTabSz="992188"/>
            <a:r>
              <a:rPr lang="en-US" sz="1700"/>
              <a:t>SB=Standby</a:t>
            </a:r>
          </a:p>
        </p:txBody>
      </p:sp>
      <p:sp>
        <p:nvSpPr>
          <p:cNvPr id="7" name="Oval 64">
            <a:extLst>
              <a:ext uri="{FF2B5EF4-FFF2-40B4-BE49-F238E27FC236}">
                <a16:creationId xmlns:a16="http://schemas.microsoft.com/office/drawing/2014/main" id="{5F7AF12A-2DC1-804D-8846-B6C0E0C2E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107" y="35814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M</a:t>
            </a:r>
          </a:p>
        </p:txBody>
      </p:sp>
      <p:sp>
        <p:nvSpPr>
          <p:cNvPr id="8" name="Oval 65">
            <a:extLst>
              <a:ext uri="{FF2B5EF4-FFF2-40B4-BE49-F238E27FC236}">
                <a16:creationId xmlns:a16="http://schemas.microsoft.com/office/drawing/2014/main" id="{C475820C-4DF9-EA48-8D74-212F294A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507" y="3124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9" name="Oval 66">
            <a:extLst>
              <a:ext uri="{FF2B5EF4-FFF2-40B4-BE49-F238E27FC236}">
                <a16:creationId xmlns:a16="http://schemas.microsoft.com/office/drawing/2014/main" id="{D7E28B6F-5B96-F545-8ECA-32B25465D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507" y="4495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10" name="Oval 67">
            <a:extLst>
              <a:ext uri="{FF2B5EF4-FFF2-40B4-BE49-F238E27FC236}">
                <a16:creationId xmlns:a16="http://schemas.microsoft.com/office/drawing/2014/main" id="{578D374E-3647-874B-AAC9-4B3F9909E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307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SB</a:t>
            </a:r>
          </a:p>
        </p:txBody>
      </p:sp>
      <p:sp>
        <p:nvSpPr>
          <p:cNvPr id="11" name="Oval 68">
            <a:extLst>
              <a:ext uri="{FF2B5EF4-FFF2-40B4-BE49-F238E27FC236}">
                <a16:creationId xmlns:a16="http://schemas.microsoft.com/office/drawing/2014/main" id="{56A84FE5-1F28-CF4D-81A6-BBCB2A15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907" y="2667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12" name="Oval 69">
            <a:extLst>
              <a:ext uri="{FF2B5EF4-FFF2-40B4-BE49-F238E27FC236}">
                <a16:creationId xmlns:a16="http://schemas.microsoft.com/office/drawing/2014/main" id="{B8E26441-CE3A-D047-95FD-1C298CCF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507" y="41148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13" name="Oval 70">
            <a:extLst>
              <a:ext uri="{FF2B5EF4-FFF2-40B4-BE49-F238E27FC236}">
                <a16:creationId xmlns:a16="http://schemas.microsoft.com/office/drawing/2014/main" id="{469C94BC-6E1B-6D47-ACF1-E115F050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907" y="25146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14" name="Oval 71">
            <a:extLst>
              <a:ext uri="{FF2B5EF4-FFF2-40B4-BE49-F238E27FC236}">
                <a16:creationId xmlns:a16="http://schemas.microsoft.com/office/drawing/2014/main" id="{5797DFFC-2A66-CA45-A16E-4EF42DC5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907" y="34290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15" name="Oval 72">
            <a:extLst>
              <a:ext uri="{FF2B5EF4-FFF2-40B4-BE49-F238E27FC236}">
                <a16:creationId xmlns:a16="http://schemas.microsoft.com/office/drawing/2014/main" id="{25161B85-85DA-A04F-8825-398D6708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107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SB</a:t>
            </a:r>
          </a:p>
        </p:txBody>
      </p:sp>
      <p:cxnSp>
        <p:nvCxnSpPr>
          <p:cNvPr id="16" name="AutoShape 73">
            <a:extLst>
              <a:ext uri="{FF2B5EF4-FFF2-40B4-BE49-F238E27FC236}">
                <a16:creationId xmlns:a16="http://schemas.microsoft.com/office/drawing/2014/main" id="{EBBE93E8-DF05-3847-BFAB-6CE184332255}"/>
              </a:ext>
            </a:extLst>
          </p:cNvPr>
          <p:cNvCxnSpPr>
            <a:cxnSpLocks noChangeShapeType="1"/>
            <a:stCxn id="7" idx="2"/>
            <a:endCxn id="8" idx="6"/>
          </p:cNvCxnSpPr>
          <p:nvPr/>
        </p:nvCxnSpPr>
        <p:spPr bwMode="auto">
          <a:xfrm flipH="1" flipV="1">
            <a:off x="2505307" y="3276600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AutoShape 74">
            <a:extLst>
              <a:ext uri="{FF2B5EF4-FFF2-40B4-BE49-F238E27FC236}">
                <a16:creationId xmlns:a16="http://schemas.microsoft.com/office/drawing/2014/main" id="{8CB13889-1FDA-A245-A073-91E97E2D0C41}"/>
              </a:ext>
            </a:extLst>
          </p:cNvPr>
          <p:cNvCxnSpPr>
            <a:cxnSpLocks noChangeShapeType="1"/>
            <a:stCxn id="7" idx="7"/>
            <a:endCxn id="11" idx="3"/>
          </p:cNvCxnSpPr>
          <p:nvPr/>
        </p:nvCxnSpPr>
        <p:spPr bwMode="auto">
          <a:xfrm flipV="1">
            <a:off x="3451457" y="2927350"/>
            <a:ext cx="469900" cy="698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75">
            <a:extLst>
              <a:ext uri="{FF2B5EF4-FFF2-40B4-BE49-F238E27FC236}">
                <a16:creationId xmlns:a16="http://schemas.microsoft.com/office/drawing/2014/main" id="{746960F2-9C09-6B49-9862-8453418C3AB4}"/>
              </a:ext>
            </a:extLst>
          </p:cNvPr>
          <p:cNvCxnSpPr>
            <a:cxnSpLocks noChangeShapeType="1"/>
            <a:stCxn id="12" idx="1"/>
            <a:endCxn id="7" idx="5"/>
          </p:cNvCxnSpPr>
          <p:nvPr/>
        </p:nvCxnSpPr>
        <p:spPr bwMode="auto">
          <a:xfrm flipH="1" flipV="1">
            <a:off x="3451457" y="3841750"/>
            <a:ext cx="6985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Oval 77">
            <a:extLst>
              <a:ext uri="{FF2B5EF4-FFF2-40B4-BE49-F238E27FC236}">
                <a16:creationId xmlns:a16="http://schemas.microsoft.com/office/drawing/2014/main" id="{35053840-AA28-C24B-A3E7-C80B1136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707" y="38100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M</a:t>
            </a:r>
          </a:p>
        </p:txBody>
      </p:sp>
      <p:sp>
        <p:nvSpPr>
          <p:cNvPr id="20" name="Oval 78">
            <a:extLst>
              <a:ext uri="{FF2B5EF4-FFF2-40B4-BE49-F238E27FC236}">
                <a16:creationId xmlns:a16="http://schemas.microsoft.com/office/drawing/2014/main" id="{0074D07B-C3F4-CC4B-9E46-DC6BF6B3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507" y="2743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21" name="Oval 79">
            <a:extLst>
              <a:ext uri="{FF2B5EF4-FFF2-40B4-BE49-F238E27FC236}">
                <a16:creationId xmlns:a16="http://schemas.microsoft.com/office/drawing/2014/main" id="{FFC0F864-2464-6D4D-98B0-BA64EE68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307" y="5029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</a:t>
            </a:r>
          </a:p>
        </p:txBody>
      </p:sp>
      <p:sp>
        <p:nvSpPr>
          <p:cNvPr id="22" name="Oval 80">
            <a:extLst>
              <a:ext uri="{FF2B5EF4-FFF2-40B4-BE49-F238E27FC236}">
                <a16:creationId xmlns:a16="http://schemas.microsoft.com/office/drawing/2014/main" id="{5BE51D03-D3D4-6749-B0AD-4FDEF4DFD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507" y="32766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P</a:t>
            </a:r>
          </a:p>
        </p:txBody>
      </p:sp>
      <p:sp>
        <p:nvSpPr>
          <p:cNvPr id="23" name="Oval 81">
            <a:extLst>
              <a:ext uri="{FF2B5EF4-FFF2-40B4-BE49-F238E27FC236}">
                <a16:creationId xmlns:a16="http://schemas.microsoft.com/office/drawing/2014/main" id="{9731A97E-630D-A44C-87F9-82893D7C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107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SB</a:t>
            </a:r>
          </a:p>
        </p:txBody>
      </p:sp>
      <p:cxnSp>
        <p:nvCxnSpPr>
          <p:cNvPr id="24" name="AutoShape 82">
            <a:extLst>
              <a:ext uri="{FF2B5EF4-FFF2-40B4-BE49-F238E27FC236}">
                <a16:creationId xmlns:a16="http://schemas.microsoft.com/office/drawing/2014/main" id="{52D4C2F7-5F5B-8A4C-AB7C-40D8E02811CD}"/>
              </a:ext>
            </a:extLst>
          </p:cNvPr>
          <p:cNvCxnSpPr>
            <a:cxnSpLocks noChangeShapeType="1"/>
            <a:stCxn id="19" idx="0"/>
            <a:endCxn id="20" idx="5"/>
          </p:cNvCxnSpPr>
          <p:nvPr/>
        </p:nvCxnSpPr>
        <p:spPr bwMode="auto">
          <a:xfrm flipH="1" flipV="1">
            <a:off x="5127857" y="3003550"/>
            <a:ext cx="349250" cy="806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83">
            <a:extLst>
              <a:ext uri="{FF2B5EF4-FFF2-40B4-BE49-F238E27FC236}">
                <a16:creationId xmlns:a16="http://schemas.microsoft.com/office/drawing/2014/main" id="{EED81212-F8FB-474A-BE89-BCF35712636D}"/>
              </a:ext>
            </a:extLst>
          </p:cNvPr>
          <p:cNvCxnSpPr>
            <a:cxnSpLocks noChangeShapeType="1"/>
            <a:stCxn id="19" idx="2"/>
            <a:endCxn id="12" idx="6"/>
          </p:cNvCxnSpPr>
          <p:nvPr/>
        </p:nvCxnSpPr>
        <p:spPr bwMode="auto">
          <a:xfrm flipH="1">
            <a:off x="4410307" y="3962400"/>
            <a:ext cx="9144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AutoShape 84">
            <a:extLst>
              <a:ext uri="{FF2B5EF4-FFF2-40B4-BE49-F238E27FC236}">
                <a16:creationId xmlns:a16="http://schemas.microsoft.com/office/drawing/2014/main" id="{98F5373D-A0FB-7947-BB3C-D7F25458472D}"/>
              </a:ext>
            </a:extLst>
          </p:cNvPr>
          <p:cNvCxnSpPr>
            <a:cxnSpLocks noChangeShapeType="1"/>
            <a:stCxn id="19" idx="4"/>
            <a:endCxn id="21" idx="0"/>
          </p:cNvCxnSpPr>
          <p:nvPr/>
        </p:nvCxnSpPr>
        <p:spPr bwMode="auto">
          <a:xfrm flipH="1">
            <a:off x="5324707" y="4114800"/>
            <a:ext cx="152400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Text Box 85">
            <a:extLst>
              <a:ext uri="{FF2B5EF4-FFF2-40B4-BE49-F238E27FC236}">
                <a16:creationId xmlns:a16="http://schemas.microsoft.com/office/drawing/2014/main" id="{65A7179A-2E2D-604B-B7A4-84EEDC4D1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957" y="2192337"/>
            <a:ext cx="888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Piconets</a:t>
            </a:r>
          </a:p>
        </p:txBody>
      </p:sp>
      <p:sp>
        <p:nvSpPr>
          <p:cNvPr id="28" name="Line 86">
            <a:extLst>
              <a:ext uri="{FF2B5EF4-FFF2-40B4-BE49-F238E27FC236}">
                <a16:creationId xmlns:a16="http://schemas.microsoft.com/office/drawing/2014/main" id="{DC7B00D0-908A-0344-A357-6CE88C079D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8482" y="2265362"/>
            <a:ext cx="374491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7">
            <a:extLst>
              <a:ext uri="{FF2B5EF4-FFF2-40B4-BE49-F238E27FC236}">
                <a16:creationId xmlns:a16="http://schemas.microsoft.com/office/drawing/2014/main" id="{9946DEF9-76EF-AE4E-86CD-918933A605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6707" y="2336800"/>
            <a:ext cx="1436688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5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29048</TotalTime>
  <Words>1993</Words>
  <Application>Microsoft Macintosh PowerPoint</Application>
  <PresentationFormat>On-screen Show (4:3)</PresentationFormat>
  <Paragraphs>361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新細明體</vt:lpstr>
      <vt:lpstr>Arial</vt:lpstr>
      <vt:lpstr>Arial Bold</vt:lpstr>
      <vt:lpstr>Calibri</vt:lpstr>
      <vt:lpstr>Georgia</vt:lpstr>
      <vt:lpstr>Times New Roman</vt:lpstr>
      <vt:lpstr>Wingdings</vt:lpstr>
      <vt:lpstr>Template_4</vt:lpstr>
      <vt:lpstr>Internet-of-Things (IoT)</vt:lpstr>
      <vt:lpstr>Office Hours Reminders &amp; Notes</vt:lpstr>
      <vt:lpstr>Bluetooth</vt:lpstr>
      <vt:lpstr>Bluetooth</vt:lpstr>
      <vt:lpstr>Key Characteristics</vt:lpstr>
      <vt:lpstr>Topology: Piconet &amp; Scatternet</vt:lpstr>
      <vt:lpstr>Bluetooth Piconet</vt:lpstr>
      <vt:lpstr>Bluetooth Scatternet</vt:lpstr>
      <vt:lpstr>Bluetooth Scatternet</vt:lpstr>
      <vt:lpstr>Communication</vt:lpstr>
      <vt:lpstr>Communication Example</vt:lpstr>
      <vt:lpstr>Bluetooth Versions</vt:lpstr>
      <vt:lpstr>Bluetooth Low Energy (BLE)</vt:lpstr>
      <vt:lpstr>BLE Basic Concepts</vt:lpstr>
      <vt:lpstr>“Exposing State” (IoT)</vt:lpstr>
      <vt:lpstr>BLE Device Modes</vt:lpstr>
      <vt:lpstr>BLE Physical Layer</vt:lpstr>
      <vt:lpstr>BLE Physical Layer</vt:lpstr>
      <vt:lpstr>BLE Physical Layer</vt:lpstr>
      <vt:lpstr>BLE Link Layer</vt:lpstr>
      <vt:lpstr>BLE and Internet-of-Things</vt:lpstr>
      <vt:lpstr>Assignment 3</vt:lpstr>
      <vt:lpstr>Assignment 3 Deliverables</vt:lpstr>
      <vt:lpstr>Bluetooth Preparation</vt:lpstr>
      <vt:lpstr>Bluetooth Server Template</vt:lpstr>
      <vt:lpstr>Bluetooth Client Template</vt:lpstr>
      <vt:lpstr>Notes</vt:lpstr>
      <vt:lpstr>Client/Server Communication</vt:lpstr>
    </vt:vector>
  </TitlesOfParts>
  <Company>Notre Dame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531</cp:revision>
  <cp:lastPrinted>2017-04-02T21:34:12Z</cp:lastPrinted>
  <dcterms:created xsi:type="dcterms:W3CDTF">2011-06-14T19:03:06Z</dcterms:created>
  <dcterms:modified xsi:type="dcterms:W3CDTF">2018-06-17T14:29:36Z</dcterms:modified>
</cp:coreProperties>
</file>