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525" r:id="rId2"/>
    <p:sldId id="526" r:id="rId3"/>
    <p:sldId id="705" r:id="rId4"/>
    <p:sldId id="706" r:id="rId5"/>
    <p:sldId id="707" r:id="rId6"/>
    <p:sldId id="527" r:id="rId7"/>
    <p:sldId id="528" r:id="rId8"/>
    <p:sldId id="595" r:id="rId9"/>
    <p:sldId id="597" r:id="rId10"/>
    <p:sldId id="600" r:id="rId11"/>
    <p:sldId id="601" r:id="rId12"/>
    <p:sldId id="708" r:id="rId13"/>
    <p:sldId id="612" r:id="rId14"/>
    <p:sldId id="613" r:id="rId15"/>
    <p:sldId id="615" r:id="rId16"/>
    <p:sldId id="614" r:id="rId17"/>
    <p:sldId id="709" r:id="rId18"/>
    <p:sldId id="553" r:id="rId19"/>
    <p:sldId id="554" r:id="rId20"/>
    <p:sldId id="558" r:id="rId21"/>
    <p:sldId id="559" r:id="rId22"/>
    <p:sldId id="560" r:id="rId23"/>
    <p:sldId id="714" r:id="rId24"/>
    <p:sldId id="710" r:id="rId25"/>
    <p:sldId id="596" r:id="rId26"/>
    <p:sldId id="598" r:id="rId27"/>
    <p:sldId id="609" r:id="rId28"/>
    <p:sldId id="599" r:id="rId29"/>
    <p:sldId id="610" r:id="rId30"/>
    <p:sldId id="711" r:id="rId31"/>
    <p:sldId id="715" r:id="rId32"/>
    <p:sldId id="617" r:id="rId33"/>
    <p:sldId id="718" r:id="rId34"/>
    <p:sldId id="717" r:id="rId35"/>
    <p:sldId id="712" r:id="rId36"/>
    <p:sldId id="716" r:id="rId37"/>
    <p:sldId id="719" r:id="rId38"/>
    <p:sldId id="713" r:id="rId39"/>
    <p:sldId id="619" r:id="rId40"/>
    <p:sldId id="620" r:id="rId41"/>
    <p:sldId id="621" r:id="rId42"/>
    <p:sldId id="72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21E4A"/>
    <a:srgbClr val="348ACC"/>
    <a:srgbClr val="A3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31"/>
    <p:restoredTop sz="85915" autoAdjust="0"/>
  </p:normalViewPr>
  <p:slideViewPr>
    <p:cSldViewPr snapToObjects="1">
      <p:cViewPr varScale="1">
        <p:scale>
          <a:sx n="122" d="100"/>
          <a:sy n="122" d="100"/>
        </p:scale>
        <p:origin x="16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0012-5AD7-6D43-A89E-F5CDECF11593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77EC-A3DB-B94A-B677-DBB4EA0F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4CF5-BD37-494E-BB7F-25AE6BC5F1A6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D541-A772-E84E-B5D8-BC95337E8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e.net/about-us/press-centre/understanding-ip-addressing#1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20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13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858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684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16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76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764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916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212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03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39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816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6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84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54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99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37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86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87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92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216.58.216.100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A37B2F"/>
                </a:solidFill>
              </a:rPr>
              <a:t>Internet-of-Things (</a:t>
            </a:r>
            <a:r>
              <a:rPr lang="en-US" sz="5400" dirty="0" err="1">
                <a:solidFill>
                  <a:srgbClr val="A37B2F"/>
                </a:solidFill>
              </a:rPr>
              <a:t>IoT</a:t>
            </a:r>
            <a:r>
              <a:rPr lang="en-US" sz="5400" dirty="0">
                <a:solidFill>
                  <a:srgbClr val="A37B2F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 Engineering Program 2018</a:t>
            </a:r>
          </a:p>
          <a:p>
            <a:r>
              <a:rPr lang="en-US" dirty="0"/>
              <a:t>University of Notre Dame</a:t>
            </a:r>
          </a:p>
        </p:txBody>
      </p:sp>
    </p:spTree>
    <p:extLst>
      <p:ext uri="{BB962C8B-B14F-4D97-AF65-F5344CB8AC3E}">
        <p14:creationId xmlns:p14="http://schemas.microsoft.com/office/powerpoint/2010/main" val="275392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4A8A-7A85-3647-AA84-C24945E2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9F56ED1B-DD88-4547-AFB1-610217662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2596927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4030DB6A-9644-AA4A-A3FB-D91640AF23F9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2742977"/>
            <a:ext cx="355600" cy="933450"/>
            <a:chOff x="4180" y="783"/>
            <a:chExt cx="150" cy="307"/>
          </a:xfrm>
        </p:grpSpPr>
        <p:sp>
          <p:nvSpPr>
            <p:cNvPr id="6" name="AutoShape 17">
              <a:extLst>
                <a:ext uri="{FF2B5EF4-FFF2-40B4-BE49-F238E27FC236}">
                  <a16:creationId xmlns:a16="http://schemas.microsoft.com/office/drawing/2014/main" id="{DB155DAA-D0F9-A049-A780-182C3346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CCD03939-717A-2143-BEB7-1D0546884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3A72E99-FAAA-2C48-9818-72EC3DEC1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>
              <a:extLst>
                <a:ext uri="{FF2B5EF4-FFF2-40B4-BE49-F238E27FC236}">
                  <a16:creationId xmlns:a16="http://schemas.microsoft.com/office/drawing/2014/main" id="{086FFDA2-BCA7-C74F-871B-5E3BAC2B9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4423E958-E03E-2E43-84EE-8EBB26AEE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61B2F22A-0E39-E64E-B2B6-1E502E06B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EF0B9C9-1811-344F-8684-2EA364C17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173A8285-8118-444E-9038-D3A13C7B5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4" name="Object 26">
            <a:extLst>
              <a:ext uri="{FF2B5EF4-FFF2-40B4-BE49-F238E27FC236}">
                <a16:creationId xmlns:a16="http://schemas.microsoft.com/office/drawing/2014/main" id="{6A9181A6-F0E8-8745-A74F-B7DCD37F4FD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43425" y="2457227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7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409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457227"/>
                        <a:ext cx="6223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2" descr="Alice">
            <a:extLst>
              <a:ext uri="{FF2B5EF4-FFF2-40B4-BE49-F238E27FC236}">
                <a16:creationId xmlns:a16="http://schemas.microsoft.com/office/drawing/2014/main" id="{24338B70-F4B5-B741-9A26-58D75BDE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201640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Bob">
            <a:extLst>
              <a:ext uri="{FF2B5EF4-FFF2-40B4-BE49-F238E27FC236}">
                <a16:creationId xmlns:a16="http://schemas.microsoft.com/office/drawing/2014/main" id="{53C02EC9-BAA2-7D41-8D7C-F2209525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96927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4">
            <a:extLst>
              <a:ext uri="{FF2B5EF4-FFF2-40B4-BE49-F238E27FC236}">
                <a16:creationId xmlns:a16="http://schemas.microsoft.com/office/drawing/2014/main" id="{E686EFCF-E6E4-B840-9D4E-024B63431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30959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18" name="Line 66">
            <a:extLst>
              <a:ext uri="{FF2B5EF4-FFF2-40B4-BE49-F238E27FC236}">
                <a16:creationId xmlns:a16="http://schemas.microsoft.com/office/drawing/2014/main" id="{B6B66B51-9C82-2945-9488-2657CC9084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3177952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67">
            <a:extLst>
              <a:ext uri="{FF2B5EF4-FFF2-40B4-BE49-F238E27FC236}">
                <a16:creationId xmlns:a16="http://schemas.microsoft.com/office/drawing/2014/main" id="{90C0C49B-DFA2-DC45-A969-13F2B22FE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96681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0" name="Line 70">
            <a:extLst>
              <a:ext uri="{FF2B5EF4-FFF2-40B4-BE49-F238E27FC236}">
                <a16:creationId xmlns:a16="http://schemas.microsoft.com/office/drawing/2014/main" id="{51B7CF74-AB12-0A48-8AD5-4B9A35694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450" y="3587527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2">
            <a:extLst>
              <a:ext uri="{FF2B5EF4-FFF2-40B4-BE49-F238E27FC236}">
                <a16:creationId xmlns:a16="http://schemas.microsoft.com/office/drawing/2014/main" id="{9FE4CD1A-FFAB-094C-9E61-8ECE0C2EE4DE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519265"/>
            <a:ext cx="1090612" cy="701675"/>
            <a:chOff x="737" y="2747"/>
            <a:chExt cx="687" cy="442"/>
          </a:xfrm>
        </p:grpSpPr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2D9614E2-4126-5748-A6D9-087C92018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69">
              <a:extLst>
                <a:ext uri="{FF2B5EF4-FFF2-40B4-BE49-F238E27FC236}">
                  <a16:creationId xmlns:a16="http://schemas.microsoft.com/office/drawing/2014/main" id="{607DBE20-B978-2546-9D4A-1032CA510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/>
            </a:p>
          </p:txBody>
        </p:sp>
      </p:grpSp>
      <p:sp>
        <p:nvSpPr>
          <p:cNvPr id="24" name="Line 73">
            <a:extLst>
              <a:ext uri="{FF2B5EF4-FFF2-40B4-BE49-F238E27FC236}">
                <a16:creationId xmlns:a16="http://schemas.microsoft.com/office/drawing/2014/main" id="{6271DB9A-19CA-644A-9C00-E63CCF596C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5375" y="4159027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76">
            <a:extLst>
              <a:ext uri="{FF2B5EF4-FFF2-40B4-BE49-F238E27FC236}">
                <a16:creationId xmlns:a16="http://schemas.microsoft.com/office/drawing/2014/main" id="{145DBD9F-D257-3445-9815-20366A741BBB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4186015"/>
            <a:ext cx="831850" cy="457200"/>
            <a:chOff x="1046" y="2771"/>
            <a:chExt cx="524" cy="288"/>
          </a:xfrm>
        </p:grpSpPr>
        <p:sp>
          <p:nvSpPr>
            <p:cNvPr id="26" name="Rectangle 75">
              <a:extLst>
                <a:ext uri="{FF2B5EF4-FFF2-40B4-BE49-F238E27FC236}">
                  <a16:creationId xmlns:a16="http://schemas.microsoft.com/office/drawing/2014/main" id="{BF91E72D-D9D8-434B-B0A4-4672C1906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74">
              <a:extLst>
                <a:ext uri="{FF2B5EF4-FFF2-40B4-BE49-F238E27FC236}">
                  <a16:creationId xmlns:a16="http://schemas.microsoft.com/office/drawing/2014/main" id="{46B61F3B-EEF9-1D44-9D47-F82CF8588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28" name="Text Box 78">
            <a:extLst>
              <a:ext uri="{FF2B5EF4-FFF2-40B4-BE49-F238E27FC236}">
                <a16:creationId xmlns:a16="http://schemas.microsoft.com/office/drawing/2014/main" id="{E012957F-56F0-7D4E-9E03-20F459E8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2538190"/>
            <a:ext cx="1974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29" name="Line 85">
            <a:extLst>
              <a:ext uri="{FF2B5EF4-FFF2-40B4-BE49-F238E27FC236}">
                <a16:creationId xmlns:a16="http://schemas.microsoft.com/office/drawing/2014/main" id="{5B60CA56-AD2A-4449-8CCA-108A17B8B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3475" y="4656559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89">
            <a:extLst>
              <a:ext uri="{FF2B5EF4-FFF2-40B4-BE49-F238E27FC236}">
                <a16:creationId xmlns:a16="http://schemas.microsoft.com/office/drawing/2014/main" id="{4B015154-BDEC-584D-97B0-897C6B33E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806477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90">
            <a:extLst>
              <a:ext uri="{FF2B5EF4-FFF2-40B4-BE49-F238E27FC236}">
                <a16:creationId xmlns:a16="http://schemas.microsoft.com/office/drawing/2014/main" id="{A04412AF-E9AB-E14A-87D7-E4C0AF5A40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5850" y="3301777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93">
            <a:extLst>
              <a:ext uri="{FF2B5EF4-FFF2-40B4-BE49-F238E27FC236}">
                <a16:creationId xmlns:a16="http://schemas.microsoft.com/office/drawing/2014/main" id="{EB2DA6AD-6D6B-B344-95B1-BC918CF4F63B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3233515"/>
            <a:ext cx="1974850" cy="701675"/>
            <a:chOff x="3248" y="2147"/>
            <a:chExt cx="1244" cy="442"/>
          </a:xfrm>
        </p:grpSpPr>
        <p:sp>
          <p:nvSpPr>
            <p:cNvPr id="33" name="Rectangle 92">
              <a:extLst>
                <a:ext uri="{FF2B5EF4-FFF2-40B4-BE49-F238E27FC236}">
                  <a16:creationId xmlns:a16="http://schemas.microsoft.com/office/drawing/2014/main" id="{4605C379-9D33-8145-9D4A-736239E8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91">
              <a:extLst>
                <a:ext uri="{FF2B5EF4-FFF2-40B4-BE49-F238E27FC236}">
                  <a16:creationId xmlns:a16="http://schemas.microsoft.com/office/drawing/2014/main" id="{6B1CE5E0-172B-164E-9216-43F0C711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35" name="Line 94">
            <a:extLst>
              <a:ext uri="{FF2B5EF4-FFF2-40B4-BE49-F238E27FC236}">
                <a16:creationId xmlns:a16="http://schemas.microsoft.com/office/drawing/2014/main" id="{B5EDF9ED-87FC-5048-963E-8B20FB993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3911377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97">
            <a:extLst>
              <a:ext uri="{FF2B5EF4-FFF2-40B4-BE49-F238E27FC236}">
                <a16:creationId xmlns:a16="http://schemas.microsoft.com/office/drawing/2014/main" id="{F160DF84-E380-8546-BDDD-064F5A521A14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4348336"/>
            <a:ext cx="3794125" cy="304800"/>
            <a:chOff x="3212" y="2597"/>
            <a:chExt cx="2390" cy="192"/>
          </a:xfrm>
        </p:grpSpPr>
        <p:sp>
          <p:nvSpPr>
            <p:cNvPr id="37" name="Rectangle 96">
              <a:extLst>
                <a:ext uri="{FF2B5EF4-FFF2-40B4-BE49-F238E27FC236}">
                  <a16:creationId xmlns:a16="http://schemas.microsoft.com/office/drawing/2014/main" id="{027082A9-B8FE-7D46-A539-96B1DFA2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95">
              <a:extLst>
                <a:ext uri="{FF2B5EF4-FFF2-40B4-BE49-F238E27FC236}">
                  <a16:creationId xmlns:a16="http://schemas.microsoft.com/office/drawing/2014/main" id="{FBEE0F89-AE72-DE4A-8FC7-67E885F7D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Comic Sans MS" pitchFamily="66" charset="0"/>
                </a:rPr>
                <a:t>Get http://www.awl.com/kurose-ross</a:t>
              </a:r>
              <a:endParaRPr lang="en-US" dirty="0"/>
            </a:p>
          </p:txBody>
        </p:sp>
      </p:grpSp>
      <p:grpSp>
        <p:nvGrpSpPr>
          <p:cNvPr id="39" name="Group 98">
            <a:extLst>
              <a:ext uri="{FF2B5EF4-FFF2-40B4-BE49-F238E27FC236}">
                <a16:creationId xmlns:a16="http://schemas.microsoft.com/office/drawing/2014/main" id="{1E92B1AF-DE96-424F-86E5-239DBE306917}"/>
              </a:ext>
            </a:extLst>
          </p:cNvPr>
          <p:cNvGrpSpPr>
            <a:grpSpLocks/>
          </p:cNvGrpSpPr>
          <p:nvPr/>
        </p:nvGrpSpPr>
        <p:grpSpPr bwMode="auto">
          <a:xfrm>
            <a:off x="5784850" y="4844008"/>
            <a:ext cx="908050" cy="457200"/>
            <a:chOff x="1046" y="2771"/>
            <a:chExt cx="572" cy="288"/>
          </a:xfrm>
        </p:grpSpPr>
        <p:sp>
          <p:nvSpPr>
            <p:cNvPr id="40" name="Rectangle 99">
              <a:extLst>
                <a:ext uri="{FF2B5EF4-FFF2-40B4-BE49-F238E27FC236}">
                  <a16:creationId xmlns:a16="http://schemas.microsoft.com/office/drawing/2014/main" id="{2CED00DC-0226-D842-BC82-84B4A5DE7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00">
              <a:extLst>
                <a:ext uri="{FF2B5EF4-FFF2-40B4-BE49-F238E27FC236}">
                  <a16:creationId xmlns:a16="http://schemas.microsoft.com/office/drawing/2014/main" id="{7A362106-ED8A-CB48-B41A-7EA8E58F0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 dirty="0"/>
            </a:p>
          </p:txBody>
        </p:sp>
      </p:grpSp>
      <p:sp>
        <p:nvSpPr>
          <p:cNvPr id="42" name="Line 101">
            <a:extLst>
              <a:ext uri="{FF2B5EF4-FFF2-40B4-BE49-F238E27FC236}">
                <a16:creationId xmlns:a16="http://schemas.microsoft.com/office/drawing/2014/main" id="{B838DA1C-48EA-3B49-8EE2-658C95CB5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7650" y="1787302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105">
            <a:extLst>
              <a:ext uri="{FF2B5EF4-FFF2-40B4-BE49-F238E27FC236}">
                <a16:creationId xmlns:a16="http://schemas.microsoft.com/office/drawing/2014/main" id="{3E68BCFE-63DC-7F4C-B73F-8E0FAE6CC509}"/>
              </a:ext>
            </a:extLst>
          </p:cNvPr>
          <p:cNvGrpSpPr>
            <a:grpSpLocks/>
          </p:cNvGrpSpPr>
          <p:nvPr/>
        </p:nvGrpSpPr>
        <p:grpSpPr bwMode="auto">
          <a:xfrm>
            <a:off x="3679825" y="4919440"/>
            <a:ext cx="815975" cy="457200"/>
            <a:chOff x="2198" y="3221"/>
            <a:chExt cx="514" cy="288"/>
          </a:xfrm>
        </p:grpSpPr>
        <p:sp>
          <p:nvSpPr>
            <p:cNvPr id="44" name="Rectangle 104">
              <a:extLst>
                <a:ext uri="{FF2B5EF4-FFF2-40B4-BE49-F238E27FC236}">
                  <a16:creationId xmlns:a16="http://schemas.microsoft.com/office/drawing/2014/main" id="{73DFD637-7E8A-7A4F-942A-9D1346709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02">
              <a:extLst>
                <a:ext uri="{FF2B5EF4-FFF2-40B4-BE49-F238E27FC236}">
                  <a16:creationId xmlns:a16="http://schemas.microsoft.com/office/drawing/2014/main" id="{D25B39E0-F212-4643-8BAD-8F18EAC8E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3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85DC-D71F-8643-95B5-29CE18F7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Client/Server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95CB-B8E4-FD43-BD48-2CFA43FDF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Client: “active” (initiates communication)</a:t>
            </a:r>
          </a:p>
          <a:p>
            <a:r>
              <a:rPr lang="en-US" dirty="0"/>
              <a:t>Server: “passive” (listens and responds)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C76E8-75F3-1D4C-8FAF-2A8A5B999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38500"/>
            <a:ext cx="7442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6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C487-961B-D548-BAE8-A9A813F5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Client/Server Model </a:t>
            </a:r>
            <a:r>
              <a:rPr lang="de-DE" dirty="0" err="1"/>
              <a:t>Examples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217B-761E-CC4B-8010-CB04A964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 (Hypertext Transfer Protocol)</a:t>
            </a:r>
          </a:p>
          <a:p>
            <a:r>
              <a:rPr lang="de-DE" dirty="0"/>
              <a:t>SMTP (Simple Mail Transfer Protocol)</a:t>
            </a:r>
          </a:p>
          <a:p>
            <a:r>
              <a:rPr lang="de-DE" dirty="0"/>
              <a:t>SSH (Secure Shell)</a:t>
            </a:r>
          </a:p>
          <a:p>
            <a:r>
              <a:rPr lang="de-DE" dirty="0"/>
              <a:t>DNS (Domain Name System)</a:t>
            </a:r>
          </a:p>
          <a:p>
            <a:r>
              <a:rPr lang="de-DE" dirty="0"/>
              <a:t>NFS/AFS (Network/Andrew File System)</a:t>
            </a:r>
          </a:p>
        </p:txBody>
      </p:sp>
    </p:spTree>
    <p:extLst>
      <p:ext uri="{BB962C8B-B14F-4D97-AF65-F5344CB8AC3E}">
        <p14:creationId xmlns:p14="http://schemas.microsoft.com/office/powerpoint/2010/main" val="213148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707D-29C1-9640-BEA1-F47D05C0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Protocols (“Protocol Stack”)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0DD66B-6B90-C145-872C-28602B0D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1616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097ABA-07B0-744E-A2A3-FD5DC4721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22897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B6C1D4-B8EE-D743-9730-FF6CB811A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29628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0E5A2B-AAC0-114E-85C3-89BB1E4EC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36359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70DC21B-8708-1D40-A421-2A1393E0B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43090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F63C0B4-7A36-294B-85CD-7BD64C71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49821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334019A-B12A-9D48-A81C-6057E765B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56552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F41D1C1-478F-0D4C-837B-0EF5B690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1616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9706DAB-EBFF-1A4A-AADE-F1FA4B1BA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22897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2A91463-A676-0241-B317-FB27758C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29628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75E7153-2E65-8E4C-9C72-72D9AE2F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36359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3B8CBE0-9A6C-6246-9658-B4E2A331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43090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8B195B7-1CD7-784C-9F78-C2FCBF47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49821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23599D4-8D00-8A44-8520-4297CDF1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56552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515A83F-AAB0-CF4D-A329-55052288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4283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E4F85A6C-8773-0D41-896A-86AE2DB3E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49567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07D5198-3127-534E-89A0-B2DE1926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56298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9708FBD9-3DDE-7047-903A-6B946A41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264" y="1667436"/>
            <a:ext cx="1143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Application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C0100DEE-C7BC-4C49-A212-D42CBAFCB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739" y="2327836"/>
            <a:ext cx="1189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Presentation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8707289D-F7F6-F747-9B73-DB6A99DE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939" y="2988236"/>
            <a:ext cx="803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Session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D92F4AA9-905D-8F46-AD07-37DA1B09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089" y="3648636"/>
            <a:ext cx="973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Transport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BB73A98-9D85-4643-8A3A-A2A7F567C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477" y="4309036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7D6EFF0-B2E3-1647-9D19-CBB7A253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614" y="4969436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A53C81E8-2503-2741-A419-B2246A255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89" y="5629836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Physical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11E73731-4B5A-E846-A553-77C69B9E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1616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E53FDBD8-1A2A-C045-856C-7AF005B0D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22897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04FCB356-CEFC-E44C-B847-D1E9EEDF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29628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7282DBC0-BB89-4445-BE00-7C677C828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36359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C2E4A476-E899-4B40-9D40-D9A01C77F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43090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05602641-6D5E-5D4B-BC98-00C104191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49821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1FB13179-844E-DF44-8DE4-7FDF7969F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56552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AE290004-53E3-E64E-9760-A78C7DC0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264" y="1667436"/>
            <a:ext cx="1143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Application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B708A3D3-8475-EF4F-B6CE-E879C4D3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739" y="2327836"/>
            <a:ext cx="1189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Presentation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30A20BDE-73DB-CA4C-92EE-5F1207A5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939" y="2988236"/>
            <a:ext cx="803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Session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C83D1285-6D9D-B642-BB59-10BBB0B9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089" y="3648636"/>
            <a:ext cx="973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Transport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5F7E9A5C-E70B-FB45-B17C-CE10F15B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477" y="4309036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D64382AF-A336-9345-ABFD-FED0228CF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614" y="4969436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331BD97D-8999-844D-8B71-726055D0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989" y="5629836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182A31D3-DD4F-7146-B1A5-798A765D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4283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1850BABC-E689-264F-B72E-9645A890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49567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88303761-7796-004A-8B51-A9D9F282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677" y="4334436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6" name="Line 44">
            <a:extLst>
              <a:ext uri="{FF2B5EF4-FFF2-40B4-BE49-F238E27FC236}">
                <a16:creationId xmlns:a16="http://schemas.microsoft.com/office/drawing/2014/main" id="{174F1E0D-A9A3-EA44-B689-11D5AAD47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339" y="63410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884FA01C-A985-D242-B8F6-08D34BC87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039" y="63029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C96AEACA-B82D-194F-8B0F-36DBF2AC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439" y="1314450"/>
            <a:ext cx="0" cy="266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CE01C8FF-81CF-AE44-B9E2-30DFA5386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6939" y="1337236"/>
            <a:ext cx="0" cy="266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C44272FD-E47A-0145-8806-CE1D45F6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114" y="4994836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CC6CFAA3-FD87-2241-921D-59BCF5E2B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489" y="5667936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9CD3DE0A-3F05-F44E-911F-05542DDB1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3539" y="63283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id="{EB788478-C962-C846-A059-3EC0A954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42709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4">
            <a:extLst>
              <a:ext uri="{FF2B5EF4-FFF2-40B4-BE49-F238E27FC236}">
                <a16:creationId xmlns:a16="http://schemas.microsoft.com/office/drawing/2014/main" id="{33AE2233-63B4-2243-8ABD-C55114A1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49440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5">
            <a:extLst>
              <a:ext uri="{FF2B5EF4-FFF2-40B4-BE49-F238E27FC236}">
                <a16:creationId xmlns:a16="http://schemas.microsoft.com/office/drawing/2014/main" id="{2E4F7833-C06E-0C44-B116-7500AED7F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56171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B49C78BD-AEE1-C34A-884E-5134EF37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42709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1196F285-C6DE-054E-8E6F-B7BBA991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49440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0DC9646C-C36D-BD47-8B2D-311CD17C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77" y="4321736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42910EDC-E272-D247-8813-CD68013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914" y="4982136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124BA312-3512-E648-A8D7-0C7DBA35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289" y="5655236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3" name="Line 61">
            <a:extLst>
              <a:ext uri="{FF2B5EF4-FFF2-40B4-BE49-F238E27FC236}">
                <a16:creationId xmlns:a16="http://schemas.microsoft.com/office/drawing/2014/main" id="{F8522719-DD57-834F-990E-AC87C83E8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839" y="63029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62">
            <a:extLst>
              <a:ext uri="{FF2B5EF4-FFF2-40B4-BE49-F238E27FC236}">
                <a16:creationId xmlns:a16="http://schemas.microsoft.com/office/drawing/2014/main" id="{140A4E1E-CB96-C74A-9CF2-C0DE8CDE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189" y="4124886"/>
            <a:ext cx="4165600" cy="24638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BFA542D2-63C8-3D4F-8966-4A5156F74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74061"/>
            <a:ext cx="22558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Communication Network</a:t>
            </a:r>
          </a:p>
        </p:txBody>
      </p:sp>
      <p:sp>
        <p:nvSpPr>
          <p:cNvPr id="66" name="Line 64">
            <a:extLst>
              <a:ext uri="{FF2B5EF4-FFF2-40B4-BE49-F238E27FC236}">
                <a16:creationId xmlns:a16="http://schemas.microsoft.com/office/drawing/2014/main" id="{5B7A56F1-93F4-6A4C-825D-393F248D7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139" y="63156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5">
            <a:extLst>
              <a:ext uri="{FF2B5EF4-FFF2-40B4-BE49-F238E27FC236}">
                <a16:creationId xmlns:a16="http://schemas.microsoft.com/office/drawing/2014/main" id="{4FDF17E4-B0FF-F648-9FB8-B9B655504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3039" y="6544236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6">
            <a:extLst>
              <a:ext uri="{FF2B5EF4-FFF2-40B4-BE49-F238E27FC236}">
                <a16:creationId xmlns:a16="http://schemas.microsoft.com/office/drawing/2014/main" id="{8BE86C25-0526-F64A-BEBF-5934B4DEE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9839" y="6518836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7">
            <a:extLst>
              <a:ext uri="{FF2B5EF4-FFF2-40B4-BE49-F238E27FC236}">
                <a16:creationId xmlns:a16="http://schemas.microsoft.com/office/drawing/2014/main" id="{C62700F4-FB5F-0646-8D4C-D7B5B4EF8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739" y="6506136"/>
            <a:ext cx="163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8">
            <a:extLst>
              <a:ext uri="{FF2B5EF4-FFF2-40B4-BE49-F238E27FC236}">
                <a16:creationId xmlns:a16="http://schemas.microsoft.com/office/drawing/2014/main" id="{1F51FAC6-BB20-C148-BDDE-587C80648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3139" y="6341036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0">
            <a:extLst>
              <a:ext uri="{FF2B5EF4-FFF2-40B4-BE49-F238E27FC236}">
                <a16:creationId xmlns:a16="http://schemas.microsoft.com/office/drawing/2014/main" id="{E8C3FAE2-F7B3-E346-A0FE-7A11C1956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077" y="1937311"/>
            <a:ext cx="41370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71">
            <a:extLst>
              <a:ext uri="{FF2B5EF4-FFF2-40B4-BE49-F238E27FC236}">
                <a16:creationId xmlns:a16="http://schemas.microsoft.com/office/drawing/2014/main" id="{ADD8C0F3-A815-7A45-B6B6-9E1EB4033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314" y="2677086"/>
            <a:ext cx="41370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2">
            <a:extLst>
              <a:ext uri="{FF2B5EF4-FFF2-40B4-BE49-F238E27FC236}">
                <a16:creationId xmlns:a16="http://schemas.microsoft.com/office/drawing/2014/main" id="{FE246202-3E24-E24B-92BE-E7A7AAF20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552" y="3313674"/>
            <a:ext cx="41370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73">
            <a:extLst>
              <a:ext uri="{FF2B5EF4-FFF2-40B4-BE49-F238E27FC236}">
                <a16:creationId xmlns:a16="http://schemas.microsoft.com/office/drawing/2014/main" id="{3A4F5220-1B81-E647-9EA5-E6FB20EF1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4889" y="3869299"/>
            <a:ext cx="41370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74">
            <a:extLst>
              <a:ext uri="{FF2B5EF4-FFF2-40B4-BE49-F238E27FC236}">
                <a16:creationId xmlns:a16="http://schemas.microsoft.com/office/drawing/2014/main" id="{10B755CB-752C-CA49-AC96-DA7F76F55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577" y="4642411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75">
            <a:extLst>
              <a:ext uri="{FF2B5EF4-FFF2-40B4-BE49-F238E27FC236}">
                <a16:creationId xmlns:a16="http://schemas.microsoft.com/office/drawing/2014/main" id="{F84C5886-63E3-0347-8E75-4A737D319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502" y="5290111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76">
            <a:extLst>
              <a:ext uri="{FF2B5EF4-FFF2-40B4-BE49-F238E27FC236}">
                <a16:creationId xmlns:a16="http://schemas.microsoft.com/office/drawing/2014/main" id="{5C3D28FD-A08B-5645-8126-EDAAEB938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5027" y="5925111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7">
            <a:extLst>
              <a:ext uri="{FF2B5EF4-FFF2-40B4-BE49-F238E27FC236}">
                <a16:creationId xmlns:a16="http://schemas.microsoft.com/office/drawing/2014/main" id="{41358945-522E-EA49-A539-2443C74D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2564" y="4629711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78">
            <a:extLst>
              <a:ext uri="{FF2B5EF4-FFF2-40B4-BE49-F238E27FC236}">
                <a16:creationId xmlns:a16="http://schemas.microsoft.com/office/drawing/2014/main" id="{0D09ABB3-DDEA-9740-A0E6-476191ADF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789" y="5266299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79">
            <a:extLst>
              <a:ext uri="{FF2B5EF4-FFF2-40B4-BE49-F238E27FC236}">
                <a16:creationId xmlns:a16="http://schemas.microsoft.com/office/drawing/2014/main" id="{14229641-FF1B-5245-9C6D-D1F37F59E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014" y="5902886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80">
            <a:extLst>
              <a:ext uri="{FF2B5EF4-FFF2-40B4-BE49-F238E27FC236}">
                <a16:creationId xmlns:a16="http://schemas.microsoft.com/office/drawing/2014/main" id="{2CB41050-09D1-FB44-90D9-20149002B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4239" y="4609074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81">
            <a:extLst>
              <a:ext uri="{FF2B5EF4-FFF2-40B4-BE49-F238E27FC236}">
                <a16:creationId xmlns:a16="http://schemas.microsoft.com/office/drawing/2014/main" id="{3C7ADEE1-1E64-684F-8826-EED4E1A57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3764" y="5258361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2">
            <a:extLst>
              <a:ext uri="{FF2B5EF4-FFF2-40B4-BE49-F238E27FC236}">
                <a16:creationId xmlns:a16="http://schemas.microsoft.com/office/drawing/2014/main" id="{7D1DDA79-44D4-D440-9677-30A65EB9F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3289" y="5907649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83">
            <a:extLst>
              <a:ext uri="{FF2B5EF4-FFF2-40B4-BE49-F238E27FC236}">
                <a16:creationId xmlns:a16="http://schemas.microsoft.com/office/drawing/2014/main" id="{F1B0269E-B7C1-374F-994D-392896B0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4980" y="6642066"/>
            <a:ext cx="811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Figure 2.6</a:t>
            </a:r>
          </a:p>
        </p:txBody>
      </p:sp>
      <p:sp>
        <p:nvSpPr>
          <p:cNvPr id="86" name="Text Box 85">
            <a:extLst>
              <a:ext uri="{FF2B5EF4-FFF2-40B4-BE49-F238E27FC236}">
                <a16:creationId xmlns:a16="http://schemas.microsoft.com/office/drawing/2014/main" id="{744B4E16-224C-C443-970F-0B76CD46E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65258"/>
            <a:ext cx="2628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Copyright ©2000 The McGraw Hill Companies</a:t>
            </a:r>
          </a:p>
        </p:txBody>
      </p:sp>
    </p:spTree>
    <p:extLst>
      <p:ext uri="{BB962C8B-B14F-4D97-AF65-F5344CB8AC3E}">
        <p14:creationId xmlns:p14="http://schemas.microsoft.com/office/powerpoint/2010/main" val="72594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7F72-7AFD-DF48-B96D-9992F0A2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Protocols (Headers/Trailers)</a:t>
            </a:r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31F0A21F-B5BC-6F4F-AA84-BD23F87C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7" y="18732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5CE3808F-7F15-6745-A6E3-E7CC5493B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7" y="25463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0209F532-9DFF-7840-BC4C-F4768E89F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7" y="32194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B00484FB-8188-F844-9117-E9BC8B21B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7" y="38925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23C9D8BC-8018-2240-9F99-24C3880F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7" y="45656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31">
            <a:extLst>
              <a:ext uri="{FF2B5EF4-FFF2-40B4-BE49-F238E27FC236}">
                <a16:creationId xmlns:a16="http://schemas.microsoft.com/office/drawing/2014/main" id="{9D373B66-6C81-5E4A-84BB-F5D8F97BD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7" y="52387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32">
            <a:extLst>
              <a:ext uri="{FF2B5EF4-FFF2-40B4-BE49-F238E27FC236}">
                <a16:creationId xmlns:a16="http://schemas.microsoft.com/office/drawing/2014/main" id="{13C81C7F-EA9B-014D-BDC7-A910B5E78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7" y="59118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33">
            <a:extLst>
              <a:ext uri="{FF2B5EF4-FFF2-40B4-BE49-F238E27FC236}">
                <a16:creationId xmlns:a16="http://schemas.microsoft.com/office/drawing/2014/main" id="{A903B953-9749-C74B-BF38-4111CDDD5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18732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34">
            <a:extLst>
              <a:ext uri="{FF2B5EF4-FFF2-40B4-BE49-F238E27FC236}">
                <a16:creationId xmlns:a16="http://schemas.microsoft.com/office/drawing/2014/main" id="{4B6E03D3-395D-2A4E-81BA-DE4D28B8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25463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35">
            <a:extLst>
              <a:ext uri="{FF2B5EF4-FFF2-40B4-BE49-F238E27FC236}">
                <a16:creationId xmlns:a16="http://schemas.microsoft.com/office/drawing/2014/main" id="{37813989-05EE-EB47-A6A2-0B8A2C179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32194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6">
            <a:extLst>
              <a:ext uri="{FF2B5EF4-FFF2-40B4-BE49-F238E27FC236}">
                <a16:creationId xmlns:a16="http://schemas.microsoft.com/office/drawing/2014/main" id="{8ECBFC5F-F7F3-2F45-BD7D-70F9D10D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38925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037">
            <a:extLst>
              <a:ext uri="{FF2B5EF4-FFF2-40B4-BE49-F238E27FC236}">
                <a16:creationId xmlns:a16="http://schemas.microsoft.com/office/drawing/2014/main" id="{C4F50AAB-4ABC-3A48-AB6E-1EA59D10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45656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038">
            <a:extLst>
              <a:ext uri="{FF2B5EF4-FFF2-40B4-BE49-F238E27FC236}">
                <a16:creationId xmlns:a16="http://schemas.microsoft.com/office/drawing/2014/main" id="{17682D20-93FB-EC46-AFDF-9608D6F83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52387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39">
            <a:extLst>
              <a:ext uri="{FF2B5EF4-FFF2-40B4-BE49-F238E27FC236}">
                <a16:creationId xmlns:a16="http://schemas.microsoft.com/office/drawing/2014/main" id="{E5CB3452-2EA9-7B4E-AA03-A5591BF87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59118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40">
            <a:extLst>
              <a:ext uri="{FF2B5EF4-FFF2-40B4-BE49-F238E27FC236}">
                <a16:creationId xmlns:a16="http://schemas.microsoft.com/office/drawing/2014/main" id="{E0FD3033-DDC2-DD48-918A-FD7FD7ACB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2" y="1924050"/>
            <a:ext cx="1143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Application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9" name="Rectangle 1041">
            <a:extLst>
              <a:ext uri="{FF2B5EF4-FFF2-40B4-BE49-F238E27FC236}">
                <a16:creationId xmlns:a16="http://schemas.microsoft.com/office/drawing/2014/main" id="{7DF0AF40-BEA2-D349-90BA-9CB743C19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7" y="2584450"/>
            <a:ext cx="1189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Presentation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0" name="Rectangle 1042">
            <a:extLst>
              <a:ext uri="{FF2B5EF4-FFF2-40B4-BE49-F238E27FC236}">
                <a16:creationId xmlns:a16="http://schemas.microsoft.com/office/drawing/2014/main" id="{C8D057B8-7DEB-6549-AD4E-67DF0F965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7" y="3244850"/>
            <a:ext cx="803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Session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1" name="Rectangle 1043">
            <a:extLst>
              <a:ext uri="{FF2B5EF4-FFF2-40B4-BE49-F238E27FC236}">
                <a16:creationId xmlns:a16="http://schemas.microsoft.com/office/drawing/2014/main" id="{FF919CC4-29BD-704A-8BCE-35E0A2E2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7" y="3905250"/>
            <a:ext cx="973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Transport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2" name="Rectangle 1044">
            <a:extLst>
              <a:ext uri="{FF2B5EF4-FFF2-40B4-BE49-F238E27FC236}">
                <a16:creationId xmlns:a16="http://schemas.microsoft.com/office/drawing/2014/main" id="{32888C8C-6185-D24B-9D66-E2D0D5C4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4565650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3" name="Rectangle 1045">
            <a:extLst>
              <a:ext uri="{FF2B5EF4-FFF2-40B4-BE49-F238E27FC236}">
                <a16:creationId xmlns:a16="http://schemas.microsoft.com/office/drawing/2014/main" id="{DB54B303-0EF1-4847-8286-BE3CB55D1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2" y="5226050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" name="Rectangle 1046">
            <a:extLst>
              <a:ext uri="{FF2B5EF4-FFF2-40B4-BE49-F238E27FC236}">
                <a16:creationId xmlns:a16="http://schemas.microsoft.com/office/drawing/2014/main" id="{B677995C-C4D9-8E48-B00B-601F1DF9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37" y="5886450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5" name="Rectangle 1047">
            <a:extLst>
              <a:ext uri="{FF2B5EF4-FFF2-40B4-BE49-F238E27FC236}">
                <a16:creationId xmlns:a16="http://schemas.microsoft.com/office/drawing/2014/main" id="{1DEE3639-466E-0348-83A4-654B468B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18732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048">
            <a:extLst>
              <a:ext uri="{FF2B5EF4-FFF2-40B4-BE49-F238E27FC236}">
                <a16:creationId xmlns:a16="http://schemas.microsoft.com/office/drawing/2014/main" id="{11A5FABB-1784-BB40-9441-77158BF3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2546350"/>
            <a:ext cx="1346200" cy="660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049">
            <a:extLst>
              <a:ext uri="{FF2B5EF4-FFF2-40B4-BE49-F238E27FC236}">
                <a16:creationId xmlns:a16="http://schemas.microsoft.com/office/drawing/2014/main" id="{E382A99F-4B3A-8A49-823A-17F34F90A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32194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050">
            <a:extLst>
              <a:ext uri="{FF2B5EF4-FFF2-40B4-BE49-F238E27FC236}">
                <a16:creationId xmlns:a16="http://schemas.microsoft.com/office/drawing/2014/main" id="{F60E8377-F34A-B24A-90D8-A1468DA25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3892550"/>
            <a:ext cx="1346200" cy="660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051">
            <a:extLst>
              <a:ext uri="{FF2B5EF4-FFF2-40B4-BE49-F238E27FC236}">
                <a16:creationId xmlns:a16="http://schemas.microsoft.com/office/drawing/2014/main" id="{42491C90-0FC4-7E48-835C-C1C06636E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45656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052">
            <a:extLst>
              <a:ext uri="{FF2B5EF4-FFF2-40B4-BE49-F238E27FC236}">
                <a16:creationId xmlns:a16="http://schemas.microsoft.com/office/drawing/2014/main" id="{3CFE3595-6BB9-9041-92AB-66E0858C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5238750"/>
            <a:ext cx="1346200" cy="660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053">
            <a:extLst>
              <a:ext uri="{FF2B5EF4-FFF2-40B4-BE49-F238E27FC236}">
                <a16:creationId xmlns:a16="http://schemas.microsoft.com/office/drawing/2014/main" id="{4CDEF88C-9559-7946-B11B-B14DC0FC7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59118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054">
            <a:extLst>
              <a:ext uri="{FF2B5EF4-FFF2-40B4-BE49-F238E27FC236}">
                <a16:creationId xmlns:a16="http://schemas.microsoft.com/office/drawing/2014/main" id="{29FFB6A9-9A95-484A-92CA-CDC0AAA6B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2" y="1924050"/>
            <a:ext cx="1143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Application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3" name="Rectangle 1055">
            <a:extLst>
              <a:ext uri="{FF2B5EF4-FFF2-40B4-BE49-F238E27FC236}">
                <a16:creationId xmlns:a16="http://schemas.microsoft.com/office/drawing/2014/main" id="{C419524D-21B6-4840-83D9-AD4305D0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7" y="2584450"/>
            <a:ext cx="1189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Presentation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4" name="Rectangle 1056">
            <a:extLst>
              <a:ext uri="{FF2B5EF4-FFF2-40B4-BE49-F238E27FC236}">
                <a16:creationId xmlns:a16="http://schemas.microsoft.com/office/drawing/2014/main" id="{92F9519A-8C89-B84A-914B-840FA6CCC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7" y="3244850"/>
            <a:ext cx="803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Session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5" name="Rectangle 1057">
            <a:extLst>
              <a:ext uri="{FF2B5EF4-FFF2-40B4-BE49-F238E27FC236}">
                <a16:creationId xmlns:a16="http://schemas.microsoft.com/office/drawing/2014/main" id="{E5B1B355-F130-2342-8015-8B32EE97C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7" y="3905250"/>
            <a:ext cx="973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Transport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6" name="Rectangle 1058">
            <a:extLst>
              <a:ext uri="{FF2B5EF4-FFF2-40B4-BE49-F238E27FC236}">
                <a16:creationId xmlns:a16="http://schemas.microsoft.com/office/drawing/2014/main" id="{4A8A6BB7-AC70-CA4C-9453-2902D8834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4565650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7" name="Rectangle 1059">
            <a:extLst>
              <a:ext uri="{FF2B5EF4-FFF2-40B4-BE49-F238E27FC236}">
                <a16:creationId xmlns:a16="http://schemas.microsoft.com/office/drawing/2014/main" id="{EE528B7D-8DD4-DE40-8372-13114EDFD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2" y="5226050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8" name="Rectangle 1060">
            <a:extLst>
              <a:ext uri="{FF2B5EF4-FFF2-40B4-BE49-F238E27FC236}">
                <a16:creationId xmlns:a16="http://schemas.microsoft.com/office/drawing/2014/main" id="{376E44D4-12BA-9E45-9BFE-E4BBCC9C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37" y="5886450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9" name="Line 1061">
            <a:extLst>
              <a:ext uri="{FF2B5EF4-FFF2-40B4-BE49-F238E27FC236}">
                <a16:creationId xmlns:a16="http://schemas.microsoft.com/office/drawing/2014/main" id="{75CC0995-CB6D-3C40-A0AA-3A4E4B2AC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7987" y="6597650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062">
            <a:extLst>
              <a:ext uri="{FF2B5EF4-FFF2-40B4-BE49-F238E27FC236}">
                <a16:creationId xmlns:a16="http://schemas.microsoft.com/office/drawing/2014/main" id="{722DCB08-C4DC-8C47-AE29-94E9EBE3A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44600"/>
            <a:ext cx="1625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Application A</a:t>
            </a:r>
          </a:p>
        </p:txBody>
      </p:sp>
      <p:sp>
        <p:nvSpPr>
          <p:cNvPr id="41" name="Line 1063">
            <a:extLst>
              <a:ext uri="{FF2B5EF4-FFF2-40B4-BE49-F238E27FC236}">
                <a16:creationId xmlns:a16="http://schemas.microsoft.com/office/drawing/2014/main" id="{6380E7BB-0AE9-6845-BD23-B560112AA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087" y="156845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064">
            <a:extLst>
              <a:ext uri="{FF2B5EF4-FFF2-40B4-BE49-F238E27FC236}">
                <a16:creationId xmlns:a16="http://schemas.microsoft.com/office/drawing/2014/main" id="{F1A83C42-3B15-B846-B53A-15EEC4B40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4587" y="159385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065">
            <a:extLst>
              <a:ext uri="{FF2B5EF4-FFF2-40B4-BE49-F238E27FC236}">
                <a16:creationId xmlns:a16="http://schemas.microsoft.com/office/drawing/2014/main" id="{96BC3B05-5C9C-ED49-822F-4C247BF8B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1219200"/>
            <a:ext cx="16113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Application B</a:t>
            </a:r>
          </a:p>
        </p:txBody>
      </p:sp>
      <p:sp>
        <p:nvSpPr>
          <p:cNvPr id="44" name="Line 1066">
            <a:extLst>
              <a:ext uri="{FF2B5EF4-FFF2-40B4-BE49-F238E27FC236}">
                <a16:creationId xmlns:a16="http://schemas.microsoft.com/office/drawing/2014/main" id="{A9483FDB-2DC8-A24C-9E7E-0926BB9DE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687" y="6800850"/>
            <a:ext cx="584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67">
            <a:extLst>
              <a:ext uri="{FF2B5EF4-FFF2-40B4-BE49-F238E27FC236}">
                <a16:creationId xmlns:a16="http://schemas.microsoft.com/office/drawing/2014/main" id="{0B905A27-7B5E-104E-B7B4-55C822F09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787" y="662305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068">
            <a:extLst>
              <a:ext uri="{FF2B5EF4-FFF2-40B4-BE49-F238E27FC236}">
                <a16:creationId xmlns:a16="http://schemas.microsoft.com/office/drawing/2014/main" id="{D34E6B41-9942-9C49-81AD-F15678BA5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7" y="1485900"/>
            <a:ext cx="11684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069">
            <a:extLst>
              <a:ext uri="{FF2B5EF4-FFF2-40B4-BE49-F238E27FC236}">
                <a16:creationId xmlns:a16="http://schemas.microsoft.com/office/drawing/2014/main" id="{438EC631-BF33-D349-8708-8F9052A1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447800"/>
            <a:ext cx="603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48" name="Line 1070">
            <a:extLst>
              <a:ext uri="{FF2B5EF4-FFF2-40B4-BE49-F238E27FC236}">
                <a16:creationId xmlns:a16="http://schemas.microsoft.com/office/drawing/2014/main" id="{A846A6D4-3695-EF4A-B575-1C7CAAAE7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7" y="163195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1071">
            <a:extLst>
              <a:ext uri="{FF2B5EF4-FFF2-40B4-BE49-F238E27FC236}">
                <a16:creationId xmlns:a16="http://schemas.microsoft.com/office/drawing/2014/main" id="{E7246781-0B0D-4D40-82DC-0846307B4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7" y="2095500"/>
            <a:ext cx="11684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1072">
            <a:extLst>
              <a:ext uri="{FF2B5EF4-FFF2-40B4-BE49-F238E27FC236}">
                <a16:creationId xmlns:a16="http://schemas.microsoft.com/office/drawing/2014/main" id="{0EA449E4-EE8B-7A4F-A0EB-89A9C98AF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057400"/>
            <a:ext cx="603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1" name="Rectangle 1073">
            <a:extLst>
              <a:ext uri="{FF2B5EF4-FFF2-40B4-BE49-F238E27FC236}">
                <a16:creationId xmlns:a16="http://schemas.microsoft.com/office/drawing/2014/main" id="{7DAD8F75-F1F0-CA4C-BB01-7CDC1C547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7" y="2806700"/>
            <a:ext cx="16002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1074">
            <a:extLst>
              <a:ext uri="{FF2B5EF4-FFF2-40B4-BE49-F238E27FC236}">
                <a16:creationId xmlns:a16="http://schemas.microsoft.com/office/drawing/2014/main" id="{1CDFE7DC-26BA-4F43-B653-ECF007598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2781300"/>
            <a:ext cx="603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3" name="Rectangle 1075">
            <a:extLst>
              <a:ext uri="{FF2B5EF4-FFF2-40B4-BE49-F238E27FC236}">
                <a16:creationId xmlns:a16="http://schemas.microsoft.com/office/drawing/2014/main" id="{E89F9768-8C22-FC47-94A7-4B8D5FF6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7" y="3403600"/>
            <a:ext cx="19939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076">
            <a:extLst>
              <a:ext uri="{FF2B5EF4-FFF2-40B4-BE49-F238E27FC236}">
                <a16:creationId xmlns:a16="http://schemas.microsoft.com/office/drawing/2014/main" id="{9E7ADFD6-88BA-F24E-BCD9-5FAC6C276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378200"/>
            <a:ext cx="603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5" name="Rectangle 1077">
            <a:extLst>
              <a:ext uri="{FF2B5EF4-FFF2-40B4-BE49-F238E27FC236}">
                <a16:creationId xmlns:a16="http://schemas.microsoft.com/office/drawing/2014/main" id="{86B3BD4D-3DCA-AC4F-BB56-83BFAA51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7" y="4038600"/>
            <a:ext cx="19939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078">
            <a:extLst>
              <a:ext uri="{FF2B5EF4-FFF2-40B4-BE49-F238E27FC236}">
                <a16:creationId xmlns:a16="http://schemas.microsoft.com/office/drawing/2014/main" id="{29B9E159-8E67-9541-BB1B-3D30103D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4000500"/>
            <a:ext cx="603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7" name="Rectangle 1079">
            <a:extLst>
              <a:ext uri="{FF2B5EF4-FFF2-40B4-BE49-F238E27FC236}">
                <a16:creationId xmlns:a16="http://schemas.microsoft.com/office/drawing/2014/main" id="{85E2A7AD-2417-9645-99D4-1EE2491D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7" y="4724400"/>
            <a:ext cx="2400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080">
            <a:extLst>
              <a:ext uri="{FF2B5EF4-FFF2-40B4-BE49-F238E27FC236}">
                <a16:creationId xmlns:a16="http://schemas.microsoft.com/office/drawing/2014/main" id="{027E0922-C223-0842-A757-AE0D8048C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73600"/>
            <a:ext cx="603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9" name="Rectangle 1081">
            <a:extLst>
              <a:ext uri="{FF2B5EF4-FFF2-40B4-BE49-F238E27FC236}">
                <a16:creationId xmlns:a16="http://schemas.microsoft.com/office/drawing/2014/main" id="{A82F9FB0-8E2A-8B4B-ACAD-D86BB1AD9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7" y="5499100"/>
            <a:ext cx="2806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1082">
            <a:extLst>
              <a:ext uri="{FF2B5EF4-FFF2-40B4-BE49-F238E27FC236}">
                <a16:creationId xmlns:a16="http://schemas.microsoft.com/office/drawing/2014/main" id="{3C6DF263-467A-394D-AD0E-CDFA8993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61000"/>
            <a:ext cx="603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1" name="Rectangle 1083">
            <a:extLst>
              <a:ext uri="{FF2B5EF4-FFF2-40B4-BE49-F238E27FC236}">
                <a16:creationId xmlns:a16="http://schemas.microsoft.com/office/drawing/2014/main" id="{D4171DDC-112E-B349-ADB9-7F281512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7" y="2095500"/>
            <a:ext cx="393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084">
            <a:extLst>
              <a:ext uri="{FF2B5EF4-FFF2-40B4-BE49-F238E27FC236}">
                <a16:creationId xmlns:a16="http://schemas.microsoft.com/office/drawing/2014/main" id="{79998BB0-4634-0A40-B944-AC403B56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044700"/>
            <a:ext cx="4206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ah</a:t>
            </a:r>
          </a:p>
        </p:txBody>
      </p:sp>
      <p:sp>
        <p:nvSpPr>
          <p:cNvPr id="63" name="Rectangle 1085">
            <a:extLst>
              <a:ext uri="{FF2B5EF4-FFF2-40B4-BE49-F238E27FC236}">
                <a16:creationId xmlns:a16="http://schemas.microsoft.com/office/drawing/2014/main" id="{0AB93020-6FEB-334F-AE49-519D0D38E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7" y="2806700"/>
            <a:ext cx="393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1086">
            <a:extLst>
              <a:ext uri="{FF2B5EF4-FFF2-40B4-BE49-F238E27FC236}">
                <a16:creationId xmlns:a16="http://schemas.microsoft.com/office/drawing/2014/main" id="{230FC8B8-D2C0-2743-BDE7-C44DFE451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2755900"/>
            <a:ext cx="434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ph</a:t>
            </a:r>
          </a:p>
        </p:txBody>
      </p:sp>
      <p:sp>
        <p:nvSpPr>
          <p:cNvPr id="65" name="Rectangle 1087">
            <a:extLst>
              <a:ext uri="{FF2B5EF4-FFF2-40B4-BE49-F238E27FC236}">
                <a16:creationId xmlns:a16="http://schemas.microsoft.com/office/drawing/2014/main" id="{CC043A22-AD48-4D41-86F3-0BB5CC4BF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7" y="3403600"/>
            <a:ext cx="393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1088">
            <a:extLst>
              <a:ext uri="{FF2B5EF4-FFF2-40B4-BE49-F238E27FC236}">
                <a16:creationId xmlns:a16="http://schemas.microsoft.com/office/drawing/2014/main" id="{6E8873C4-818C-464E-B207-5E7254E1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sh</a:t>
            </a:r>
          </a:p>
        </p:txBody>
      </p:sp>
      <p:sp>
        <p:nvSpPr>
          <p:cNvPr id="67" name="Rectangle 1089">
            <a:extLst>
              <a:ext uri="{FF2B5EF4-FFF2-40B4-BE49-F238E27FC236}">
                <a16:creationId xmlns:a16="http://schemas.microsoft.com/office/drawing/2014/main" id="{F712F11C-48F2-344C-9821-2E83BD78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7" y="4038600"/>
            <a:ext cx="393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1090">
            <a:extLst>
              <a:ext uri="{FF2B5EF4-FFF2-40B4-BE49-F238E27FC236}">
                <a16:creationId xmlns:a16="http://schemas.microsoft.com/office/drawing/2014/main" id="{C0B66D3F-FCB0-9641-B67A-17DDE503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987800"/>
            <a:ext cx="377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th</a:t>
            </a:r>
          </a:p>
        </p:txBody>
      </p:sp>
      <p:sp>
        <p:nvSpPr>
          <p:cNvPr id="69" name="Rectangle 1091">
            <a:extLst>
              <a:ext uri="{FF2B5EF4-FFF2-40B4-BE49-F238E27FC236}">
                <a16:creationId xmlns:a16="http://schemas.microsoft.com/office/drawing/2014/main" id="{B055CFA6-644E-914A-9F49-8F486B57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7" y="4724400"/>
            <a:ext cx="393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092">
            <a:extLst>
              <a:ext uri="{FF2B5EF4-FFF2-40B4-BE49-F238E27FC236}">
                <a16:creationId xmlns:a16="http://schemas.microsoft.com/office/drawing/2014/main" id="{165FABE0-E37E-9A4A-B97F-EE215D05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4673600"/>
            <a:ext cx="434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nh</a:t>
            </a:r>
          </a:p>
        </p:txBody>
      </p:sp>
      <p:sp>
        <p:nvSpPr>
          <p:cNvPr id="71" name="Rectangle 1093">
            <a:extLst>
              <a:ext uri="{FF2B5EF4-FFF2-40B4-BE49-F238E27FC236}">
                <a16:creationId xmlns:a16="http://schemas.microsoft.com/office/drawing/2014/main" id="{A4829795-9DBE-124F-85BD-E87056C7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7" y="5499100"/>
            <a:ext cx="393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094">
            <a:extLst>
              <a:ext uri="{FF2B5EF4-FFF2-40B4-BE49-F238E27FC236}">
                <a16:creationId xmlns:a16="http://schemas.microsoft.com/office/drawing/2014/main" id="{D2FE140E-E91E-8C4C-9728-2BBFBAD4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5448300"/>
            <a:ext cx="434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dh</a:t>
            </a:r>
          </a:p>
        </p:txBody>
      </p:sp>
      <p:sp>
        <p:nvSpPr>
          <p:cNvPr id="73" name="Rectangle 1095">
            <a:extLst>
              <a:ext uri="{FF2B5EF4-FFF2-40B4-BE49-F238E27FC236}">
                <a16:creationId xmlns:a16="http://schemas.microsoft.com/office/drawing/2014/main" id="{0DA60F61-2213-9442-9C16-8617B0BD3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7" y="6057900"/>
            <a:ext cx="36068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096">
            <a:extLst>
              <a:ext uri="{FF2B5EF4-FFF2-40B4-BE49-F238E27FC236}">
                <a16:creationId xmlns:a16="http://schemas.microsoft.com/office/drawing/2014/main" id="{7552DC69-888B-7843-A070-BE296FA6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2" y="6032500"/>
            <a:ext cx="546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bits</a:t>
            </a:r>
          </a:p>
        </p:txBody>
      </p:sp>
      <p:sp>
        <p:nvSpPr>
          <p:cNvPr id="75" name="Rectangle 1097">
            <a:extLst>
              <a:ext uri="{FF2B5EF4-FFF2-40B4-BE49-F238E27FC236}">
                <a16:creationId xmlns:a16="http://schemas.microsoft.com/office/drawing/2014/main" id="{65B2297D-BD14-A345-9AA0-C95A0E78C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6005513"/>
            <a:ext cx="423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1098">
            <a:extLst>
              <a:ext uri="{FF2B5EF4-FFF2-40B4-BE49-F238E27FC236}">
                <a16:creationId xmlns:a16="http://schemas.microsoft.com/office/drawing/2014/main" id="{CD6EB295-3A7A-5744-BD2E-E4F21970E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7" y="5499100"/>
            <a:ext cx="393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1099">
            <a:extLst>
              <a:ext uri="{FF2B5EF4-FFF2-40B4-BE49-F238E27FC236}">
                <a16:creationId xmlns:a16="http://schemas.microsoft.com/office/drawing/2014/main" id="{ADF755A1-5CC1-4549-87AF-CFE3BA30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5448300"/>
            <a:ext cx="377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dt</a:t>
            </a:r>
          </a:p>
        </p:txBody>
      </p:sp>
      <p:sp>
        <p:nvSpPr>
          <p:cNvPr id="78" name="Line 1100">
            <a:extLst>
              <a:ext uri="{FF2B5EF4-FFF2-40B4-BE49-F238E27FC236}">
                <a16:creationId xmlns:a16="http://schemas.microsoft.com/office/drawing/2014/main" id="{F904966D-6A7D-E249-A401-01F5A7CAF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787" y="227965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1101">
            <a:extLst>
              <a:ext uri="{FF2B5EF4-FFF2-40B4-BE49-F238E27FC236}">
                <a16:creationId xmlns:a16="http://schemas.microsoft.com/office/drawing/2014/main" id="{3CF5BF5A-34D9-644B-9482-8159719DB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7137" y="297973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1102">
            <a:extLst>
              <a:ext uri="{FF2B5EF4-FFF2-40B4-BE49-F238E27FC236}">
                <a16:creationId xmlns:a16="http://schemas.microsoft.com/office/drawing/2014/main" id="{F1B2BD40-64FE-5749-91B3-50EA22177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4487" y="357505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103">
            <a:extLst>
              <a:ext uri="{FF2B5EF4-FFF2-40B4-BE49-F238E27FC236}">
                <a16:creationId xmlns:a16="http://schemas.microsoft.com/office/drawing/2014/main" id="{A8E829D4-759B-D54D-843A-1417C8F8A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6712" y="423545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1104">
            <a:extLst>
              <a:ext uri="{FF2B5EF4-FFF2-40B4-BE49-F238E27FC236}">
                <a16:creationId xmlns:a16="http://schemas.microsoft.com/office/drawing/2014/main" id="{AF5AB244-9127-C14E-A240-17A179CF7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9462" y="487045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1105">
            <a:extLst>
              <a:ext uri="{FF2B5EF4-FFF2-40B4-BE49-F238E27FC236}">
                <a16:creationId xmlns:a16="http://schemas.microsoft.com/office/drawing/2014/main" id="{6AE17944-F827-2740-8EF5-4D12A5510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662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106">
            <a:extLst>
              <a:ext uri="{FF2B5EF4-FFF2-40B4-BE49-F238E27FC236}">
                <a16:creationId xmlns:a16="http://schemas.microsoft.com/office/drawing/2014/main" id="{F6B658E5-09A4-D143-99B4-D1D556D66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9037" y="620553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EAA4-49F7-A449-8DB1-5488E4F3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Layered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9E92-20A1-9649-A427-0E8EA3CE7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explicit structure for dealing with a complex system</a:t>
            </a:r>
          </a:p>
          <a:p>
            <a:r>
              <a:rPr lang="en-US" sz="3200" dirty="0"/>
              <a:t>Simplifies the design process</a:t>
            </a:r>
          </a:p>
          <a:p>
            <a:r>
              <a:rPr lang="en-US" sz="3200" dirty="0"/>
              <a:t>Modularity of layers eases maintenance and updating of system components</a:t>
            </a:r>
          </a:p>
          <a:p>
            <a:r>
              <a:rPr lang="en-US" sz="3200" dirty="0"/>
              <a:t>Accommodates incremental changes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4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2627-84B6-8A46-AD52-6695A9D0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System Interconnection (OSI)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F9D18-5740-BC47-B8D3-D098D3798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6894854" cy="52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08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99FE-885F-A041-919F-2BCFB1CF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Physical</a:t>
            </a:r>
            <a:r>
              <a:rPr lang="de-DE" dirty="0"/>
              <a:t> Layer (Layer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942E-7A57-D042-A191-569F1E6AD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latin typeface="Times New Roman"/>
                <a:cs typeface="Times New Roman"/>
              </a:rPr>
              <a:t>Physical/electrical characteristics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Cable type, length, connectors, voltage levels, signal durations, ...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Binary data (bits) as electrical or optical signals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Frequencies (wireless)</a:t>
            </a:r>
          </a:p>
        </p:txBody>
      </p:sp>
    </p:spTree>
    <p:extLst>
      <p:ext uri="{BB962C8B-B14F-4D97-AF65-F5344CB8AC3E}">
        <p14:creationId xmlns:p14="http://schemas.microsoft.com/office/powerpoint/2010/main" val="204356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Wireless Characteristics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/>
              <a:t>VLF = Very Low Frequency		UHF = Ultra High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LF = Low Frequency 				SHF = Super High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MF = Medium Frequency 			EHF = Extra High Frequency	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HF = High Frequency 			UV = Ultraviolet Light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VHF = Very High Frequency</a:t>
            </a:r>
          </a:p>
          <a:p>
            <a:pPr eaLnBrk="1" hangingPunct="1">
              <a:lnSpc>
                <a:spcPct val="90000"/>
              </a:lnSpc>
            </a:pP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Frequency and wave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ym typeface="Symbol" charset="2"/>
              </a:rPr>
              <a:t> </a:t>
            </a:r>
            <a:r>
              <a:rPr lang="en-US" sz="1800" dirty="0">
                <a:latin typeface="Symbol" charset="2"/>
                <a:sym typeface="Symbol" charset="2"/>
              </a:rPr>
              <a:t> </a:t>
            </a:r>
            <a:r>
              <a:rPr lang="en-US" sz="1600" dirty="0">
                <a:sym typeface="Symbol" charset="2"/>
              </a:rPr>
              <a:t>= c/f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ym typeface="Symbol" charset="2"/>
              </a:rPr>
              <a:t>wave length </a:t>
            </a:r>
            <a:r>
              <a:rPr lang="en-US" sz="1800" dirty="0">
                <a:latin typeface="Symbol" charset="2"/>
                <a:sym typeface="Symbol" charset="2"/>
              </a:rPr>
              <a:t></a:t>
            </a:r>
            <a:r>
              <a:rPr lang="en-US" sz="1600" dirty="0">
                <a:sym typeface="Symbol" charset="2"/>
              </a:rPr>
              <a:t>, speed of light c</a:t>
            </a:r>
            <a:r>
              <a:rPr lang="en-US" sz="1800" dirty="0">
                <a:sym typeface="Symbol" charset="2"/>
              </a:rPr>
              <a:t> </a:t>
            </a:r>
            <a:r>
              <a:rPr lang="en-US" sz="1600" dirty="0">
                <a:sym typeface="Symbol" charset="2"/>
              </a:rPr>
              <a:t> 3x10</a:t>
            </a:r>
            <a:r>
              <a:rPr lang="en-US" sz="1600" baseline="30000" dirty="0">
                <a:sym typeface="Symbol" charset="2"/>
              </a:rPr>
              <a:t>8</a:t>
            </a:r>
            <a:r>
              <a:rPr lang="en-US" sz="1600" dirty="0">
                <a:sym typeface="Symbol" charset="2"/>
              </a:rPr>
              <a:t>m/s, frequency f</a:t>
            </a:r>
          </a:p>
          <a:p>
            <a:pPr eaLnBrk="1" hangingPunct="1"/>
            <a:endParaRPr lang="en-US" dirty="0"/>
          </a:p>
        </p:txBody>
      </p:sp>
      <p:sp>
        <p:nvSpPr>
          <p:cNvPr id="17412" name="Text Box 101"/>
          <p:cNvSpPr txBox="1">
            <a:spLocks noChangeArrowheads="1"/>
          </p:cNvSpPr>
          <p:nvPr/>
        </p:nvSpPr>
        <p:spPr bwMode="auto">
          <a:xfrm>
            <a:off x="320675" y="4664075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1 Mm</a:t>
            </a:r>
          </a:p>
          <a:p>
            <a:r>
              <a:rPr lang="en-US" sz="1400"/>
              <a:t>300 Hz</a:t>
            </a:r>
          </a:p>
        </p:txBody>
      </p:sp>
      <p:sp>
        <p:nvSpPr>
          <p:cNvPr id="17428" name="Text Box 146"/>
          <p:cNvSpPr txBox="1">
            <a:spLocks noChangeArrowheads="1"/>
          </p:cNvSpPr>
          <p:nvPr/>
        </p:nvSpPr>
        <p:spPr bwMode="auto">
          <a:xfrm>
            <a:off x="1397000" y="4664075"/>
            <a:ext cx="83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10 km</a:t>
            </a:r>
          </a:p>
          <a:p>
            <a:r>
              <a:rPr lang="en-US" sz="1400"/>
              <a:t>30 kHz</a:t>
            </a:r>
          </a:p>
        </p:txBody>
      </p:sp>
      <p:sp>
        <p:nvSpPr>
          <p:cNvPr id="17429" name="Text Box 147"/>
          <p:cNvSpPr txBox="1">
            <a:spLocks noChangeArrowheads="1"/>
          </p:cNvSpPr>
          <p:nvPr/>
        </p:nvSpPr>
        <p:spPr bwMode="auto">
          <a:xfrm>
            <a:off x="2559050" y="4664075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100 m</a:t>
            </a:r>
          </a:p>
          <a:p>
            <a:r>
              <a:rPr lang="en-US" sz="1400" dirty="0"/>
              <a:t>3 MHz</a:t>
            </a:r>
          </a:p>
        </p:txBody>
      </p:sp>
      <p:sp>
        <p:nvSpPr>
          <p:cNvPr id="17430" name="Text Box 148"/>
          <p:cNvSpPr txBox="1">
            <a:spLocks noChangeArrowheads="1"/>
          </p:cNvSpPr>
          <p:nvPr/>
        </p:nvSpPr>
        <p:spPr bwMode="auto">
          <a:xfrm>
            <a:off x="3617913" y="4664075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 m</a:t>
            </a:r>
          </a:p>
          <a:p>
            <a:r>
              <a:rPr lang="en-US" sz="1400"/>
              <a:t>300 MHz</a:t>
            </a:r>
          </a:p>
        </p:txBody>
      </p:sp>
      <p:sp>
        <p:nvSpPr>
          <p:cNvPr id="17431" name="Text Box 149"/>
          <p:cNvSpPr txBox="1">
            <a:spLocks noChangeArrowheads="1"/>
          </p:cNvSpPr>
          <p:nvPr/>
        </p:nvSpPr>
        <p:spPr bwMode="auto">
          <a:xfrm>
            <a:off x="4730750" y="4664075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10 mm</a:t>
            </a:r>
          </a:p>
          <a:p>
            <a:r>
              <a:rPr lang="en-US" sz="1400"/>
              <a:t>30 GHz</a:t>
            </a:r>
          </a:p>
        </p:txBody>
      </p:sp>
      <p:sp>
        <p:nvSpPr>
          <p:cNvPr id="17432" name="Text Box 150"/>
          <p:cNvSpPr txBox="1">
            <a:spLocks noChangeArrowheads="1"/>
          </p:cNvSpPr>
          <p:nvPr/>
        </p:nvSpPr>
        <p:spPr bwMode="auto">
          <a:xfrm>
            <a:off x="5892800" y="4664075"/>
            <a:ext cx="83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100 </a:t>
            </a:r>
            <a:r>
              <a:rPr lang="en-US" sz="1400">
                <a:sym typeface="Symbol" charset="2"/>
              </a:rPr>
              <a:t>m</a:t>
            </a:r>
          </a:p>
          <a:p>
            <a:r>
              <a:rPr lang="en-US" sz="1400">
                <a:sym typeface="Symbol" charset="2"/>
              </a:rPr>
              <a:t>3 THz</a:t>
            </a:r>
            <a:endParaRPr lang="en-US" sz="1400"/>
          </a:p>
        </p:txBody>
      </p:sp>
      <p:sp>
        <p:nvSpPr>
          <p:cNvPr id="17433" name="Text Box 151"/>
          <p:cNvSpPr txBox="1">
            <a:spLocks noChangeArrowheads="1"/>
          </p:cNvSpPr>
          <p:nvPr/>
        </p:nvSpPr>
        <p:spPr bwMode="auto">
          <a:xfrm>
            <a:off x="6973888" y="4664075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1 </a:t>
            </a:r>
            <a:r>
              <a:rPr lang="en-US" sz="1400">
                <a:sym typeface="Symbol" charset="2"/>
              </a:rPr>
              <a:t>m</a:t>
            </a:r>
          </a:p>
          <a:p>
            <a:r>
              <a:rPr lang="en-US" sz="1400">
                <a:sym typeface="Symbol" charset="2"/>
              </a:rPr>
              <a:t>300 THz</a:t>
            </a:r>
            <a:endParaRPr lang="en-US" sz="1400"/>
          </a:p>
        </p:txBody>
      </p:sp>
      <p:sp>
        <p:nvSpPr>
          <p:cNvPr id="17434" name="Text Box 123"/>
          <p:cNvSpPr txBox="1">
            <a:spLocks noChangeArrowheads="1"/>
          </p:cNvSpPr>
          <p:nvPr/>
        </p:nvSpPr>
        <p:spPr bwMode="auto">
          <a:xfrm>
            <a:off x="7112000" y="5559425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visible light</a:t>
            </a:r>
          </a:p>
        </p:txBody>
      </p:sp>
      <p:sp>
        <p:nvSpPr>
          <p:cNvPr id="17435" name="Line 84"/>
          <p:cNvSpPr>
            <a:spLocks noChangeShapeType="1"/>
          </p:cNvSpPr>
          <p:nvPr/>
        </p:nvSpPr>
        <p:spPr bwMode="auto">
          <a:xfrm>
            <a:off x="701675" y="5321300"/>
            <a:ext cx="7772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Line 85"/>
          <p:cNvSpPr>
            <a:spLocks noChangeShapeType="1"/>
          </p:cNvSpPr>
          <p:nvPr/>
        </p:nvSpPr>
        <p:spPr bwMode="auto">
          <a:xfrm>
            <a:off x="4640263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Line 86"/>
          <p:cNvSpPr>
            <a:spLocks noChangeShapeType="1"/>
          </p:cNvSpPr>
          <p:nvPr/>
        </p:nvSpPr>
        <p:spPr bwMode="auto">
          <a:xfrm>
            <a:off x="2389188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Line 87"/>
          <p:cNvSpPr>
            <a:spLocks noChangeShapeType="1"/>
          </p:cNvSpPr>
          <p:nvPr/>
        </p:nvSpPr>
        <p:spPr bwMode="auto">
          <a:xfrm>
            <a:off x="3514725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" name="Line 88"/>
          <p:cNvSpPr>
            <a:spLocks noChangeShapeType="1"/>
          </p:cNvSpPr>
          <p:nvPr/>
        </p:nvSpPr>
        <p:spPr bwMode="auto">
          <a:xfrm>
            <a:off x="5765800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0" name="Line 89"/>
          <p:cNvSpPr>
            <a:spLocks noChangeShapeType="1"/>
          </p:cNvSpPr>
          <p:nvPr/>
        </p:nvSpPr>
        <p:spPr bwMode="auto">
          <a:xfrm>
            <a:off x="6891338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1" name="Line 90"/>
          <p:cNvSpPr>
            <a:spLocks noChangeShapeType="1"/>
          </p:cNvSpPr>
          <p:nvPr/>
        </p:nvSpPr>
        <p:spPr bwMode="auto">
          <a:xfrm>
            <a:off x="8016875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2" name="Line 91"/>
          <p:cNvSpPr>
            <a:spLocks noChangeShapeType="1"/>
          </p:cNvSpPr>
          <p:nvPr/>
        </p:nvSpPr>
        <p:spPr bwMode="auto">
          <a:xfrm>
            <a:off x="1263650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3" name="Line 92"/>
          <p:cNvSpPr>
            <a:spLocks noChangeShapeType="1"/>
          </p:cNvSpPr>
          <p:nvPr/>
        </p:nvSpPr>
        <p:spPr bwMode="auto">
          <a:xfrm>
            <a:off x="5202238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4" name="Line 93"/>
          <p:cNvSpPr>
            <a:spLocks noChangeShapeType="1"/>
          </p:cNvSpPr>
          <p:nvPr/>
        </p:nvSpPr>
        <p:spPr bwMode="auto">
          <a:xfrm>
            <a:off x="701675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5" name="Line 94"/>
          <p:cNvSpPr>
            <a:spLocks noChangeShapeType="1"/>
          </p:cNvSpPr>
          <p:nvPr/>
        </p:nvSpPr>
        <p:spPr bwMode="auto">
          <a:xfrm>
            <a:off x="7453313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6" name="Line 95"/>
          <p:cNvSpPr>
            <a:spLocks noChangeShapeType="1"/>
          </p:cNvSpPr>
          <p:nvPr/>
        </p:nvSpPr>
        <p:spPr bwMode="auto">
          <a:xfrm>
            <a:off x="1825625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7" name="Line 96"/>
          <p:cNvSpPr>
            <a:spLocks noChangeShapeType="1"/>
          </p:cNvSpPr>
          <p:nvPr/>
        </p:nvSpPr>
        <p:spPr bwMode="auto">
          <a:xfrm>
            <a:off x="2951163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8" name="Line 97"/>
          <p:cNvSpPr>
            <a:spLocks noChangeShapeType="1"/>
          </p:cNvSpPr>
          <p:nvPr/>
        </p:nvSpPr>
        <p:spPr bwMode="auto">
          <a:xfrm>
            <a:off x="4076700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9" name="Line 98"/>
          <p:cNvSpPr>
            <a:spLocks noChangeShapeType="1"/>
          </p:cNvSpPr>
          <p:nvPr/>
        </p:nvSpPr>
        <p:spPr bwMode="auto">
          <a:xfrm>
            <a:off x="6327775" y="51054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0" name="Text Box 114"/>
          <p:cNvSpPr txBox="1">
            <a:spLocks noChangeArrowheads="1"/>
          </p:cNvSpPr>
          <p:nvPr/>
        </p:nvSpPr>
        <p:spPr bwMode="auto">
          <a:xfrm>
            <a:off x="1035050" y="5562600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VLF</a:t>
            </a:r>
          </a:p>
        </p:txBody>
      </p:sp>
      <p:sp>
        <p:nvSpPr>
          <p:cNvPr id="17451" name="Text Box 115"/>
          <p:cNvSpPr txBox="1">
            <a:spLocks noChangeArrowheads="1"/>
          </p:cNvSpPr>
          <p:nvPr/>
        </p:nvSpPr>
        <p:spPr bwMode="auto">
          <a:xfrm>
            <a:off x="1958975" y="5562600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LF</a:t>
            </a:r>
          </a:p>
        </p:txBody>
      </p:sp>
      <p:sp>
        <p:nvSpPr>
          <p:cNvPr id="17452" name="Text Box 116"/>
          <p:cNvSpPr txBox="1">
            <a:spLocks noChangeArrowheads="1"/>
          </p:cNvSpPr>
          <p:nvPr/>
        </p:nvSpPr>
        <p:spPr bwMode="auto">
          <a:xfrm>
            <a:off x="2497138" y="5562600"/>
            <a:ext cx="442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MF</a:t>
            </a:r>
          </a:p>
        </p:txBody>
      </p:sp>
      <p:sp>
        <p:nvSpPr>
          <p:cNvPr id="17453" name="Text Box 117"/>
          <p:cNvSpPr txBox="1">
            <a:spLocks noChangeArrowheads="1"/>
          </p:cNvSpPr>
          <p:nvPr/>
        </p:nvSpPr>
        <p:spPr bwMode="auto">
          <a:xfrm>
            <a:off x="3019425" y="55626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HF</a:t>
            </a:r>
          </a:p>
        </p:txBody>
      </p:sp>
      <p:sp>
        <p:nvSpPr>
          <p:cNvPr id="17454" name="Text Box 118"/>
          <p:cNvSpPr txBox="1">
            <a:spLocks noChangeArrowheads="1"/>
          </p:cNvSpPr>
          <p:nvPr/>
        </p:nvSpPr>
        <p:spPr bwMode="auto">
          <a:xfrm>
            <a:off x="3567113" y="55626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VHF</a:t>
            </a:r>
          </a:p>
        </p:txBody>
      </p:sp>
      <p:sp>
        <p:nvSpPr>
          <p:cNvPr id="17455" name="Text Box 119"/>
          <p:cNvSpPr txBox="1">
            <a:spLocks noChangeArrowheads="1"/>
          </p:cNvSpPr>
          <p:nvPr/>
        </p:nvSpPr>
        <p:spPr bwMode="auto">
          <a:xfrm>
            <a:off x="4111625" y="556260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UHF</a:t>
            </a:r>
          </a:p>
        </p:txBody>
      </p:sp>
      <p:sp>
        <p:nvSpPr>
          <p:cNvPr id="17456" name="Text Box 120"/>
          <p:cNvSpPr txBox="1">
            <a:spLocks noChangeArrowheads="1"/>
          </p:cNvSpPr>
          <p:nvPr/>
        </p:nvSpPr>
        <p:spPr bwMode="auto">
          <a:xfrm>
            <a:off x="4718050" y="55626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SHF</a:t>
            </a:r>
          </a:p>
        </p:txBody>
      </p:sp>
      <p:sp>
        <p:nvSpPr>
          <p:cNvPr id="17457" name="Text Box 121"/>
          <p:cNvSpPr txBox="1">
            <a:spLocks noChangeArrowheads="1"/>
          </p:cNvSpPr>
          <p:nvPr/>
        </p:nvSpPr>
        <p:spPr bwMode="auto">
          <a:xfrm>
            <a:off x="5265738" y="55626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EHF</a:t>
            </a:r>
          </a:p>
        </p:txBody>
      </p:sp>
      <p:sp>
        <p:nvSpPr>
          <p:cNvPr id="17458" name="Text Box 122"/>
          <p:cNvSpPr txBox="1">
            <a:spLocks noChangeArrowheads="1"/>
          </p:cNvSpPr>
          <p:nvPr/>
        </p:nvSpPr>
        <p:spPr bwMode="auto">
          <a:xfrm>
            <a:off x="6129338" y="5562600"/>
            <a:ext cx="78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infrared</a:t>
            </a:r>
          </a:p>
        </p:txBody>
      </p:sp>
      <p:sp>
        <p:nvSpPr>
          <p:cNvPr id="17459" name="Text Box 124"/>
          <p:cNvSpPr txBox="1">
            <a:spLocks noChangeArrowheads="1"/>
          </p:cNvSpPr>
          <p:nvPr/>
        </p:nvSpPr>
        <p:spPr bwMode="auto">
          <a:xfrm>
            <a:off x="8110538" y="556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UV</a:t>
            </a:r>
          </a:p>
        </p:txBody>
      </p:sp>
      <p:cxnSp>
        <p:nvCxnSpPr>
          <p:cNvPr id="17460" name="AutoShape 156"/>
          <p:cNvCxnSpPr>
            <a:cxnSpLocks noChangeShapeType="1"/>
            <a:stCxn id="17444" idx="1"/>
            <a:endCxn id="17446" idx="1"/>
          </p:cNvCxnSpPr>
          <p:nvPr/>
        </p:nvCxnSpPr>
        <p:spPr bwMode="auto">
          <a:xfrm>
            <a:off x="701675" y="5538788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61" name="AutoShape 157"/>
          <p:cNvCxnSpPr>
            <a:cxnSpLocks noChangeShapeType="1"/>
            <a:stCxn id="17446" idx="1"/>
            <a:endCxn id="17437" idx="1"/>
          </p:cNvCxnSpPr>
          <p:nvPr/>
        </p:nvCxnSpPr>
        <p:spPr bwMode="auto">
          <a:xfrm>
            <a:off x="1825625" y="5538788"/>
            <a:ext cx="5635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462" name="AutoShape 159"/>
          <p:cNvCxnSpPr>
            <a:cxnSpLocks noChangeShapeType="1"/>
            <a:stCxn id="17437" idx="1"/>
            <a:endCxn id="17447" idx="1"/>
          </p:cNvCxnSpPr>
          <p:nvPr/>
        </p:nvCxnSpPr>
        <p:spPr bwMode="auto">
          <a:xfrm>
            <a:off x="2389188" y="5538788"/>
            <a:ext cx="561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463" name="AutoShape 160"/>
          <p:cNvCxnSpPr>
            <a:cxnSpLocks noChangeShapeType="1"/>
            <a:stCxn id="17447" idx="1"/>
            <a:endCxn id="17438" idx="1"/>
          </p:cNvCxnSpPr>
          <p:nvPr/>
        </p:nvCxnSpPr>
        <p:spPr bwMode="auto">
          <a:xfrm>
            <a:off x="2951163" y="5538788"/>
            <a:ext cx="563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464" name="AutoShape 161"/>
          <p:cNvCxnSpPr>
            <a:cxnSpLocks noChangeShapeType="1"/>
            <a:stCxn id="17438" idx="1"/>
            <a:endCxn id="17448" idx="1"/>
          </p:cNvCxnSpPr>
          <p:nvPr/>
        </p:nvCxnSpPr>
        <p:spPr bwMode="auto">
          <a:xfrm>
            <a:off x="3514725" y="5538788"/>
            <a:ext cx="561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465" name="AutoShape 162"/>
          <p:cNvCxnSpPr>
            <a:cxnSpLocks noChangeShapeType="1"/>
            <a:stCxn id="17448" idx="1"/>
            <a:endCxn id="17436" idx="1"/>
          </p:cNvCxnSpPr>
          <p:nvPr/>
        </p:nvCxnSpPr>
        <p:spPr bwMode="auto">
          <a:xfrm>
            <a:off x="4076700" y="5538788"/>
            <a:ext cx="5635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466" name="AutoShape 163"/>
          <p:cNvCxnSpPr>
            <a:cxnSpLocks noChangeShapeType="1"/>
            <a:stCxn id="17436" idx="1"/>
            <a:endCxn id="17443" idx="1"/>
          </p:cNvCxnSpPr>
          <p:nvPr/>
        </p:nvCxnSpPr>
        <p:spPr bwMode="auto">
          <a:xfrm>
            <a:off x="4640263" y="5538788"/>
            <a:ext cx="561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467" name="AutoShape 164"/>
          <p:cNvCxnSpPr>
            <a:cxnSpLocks noChangeShapeType="1"/>
            <a:stCxn id="17443" idx="1"/>
            <a:endCxn id="17439" idx="1"/>
          </p:cNvCxnSpPr>
          <p:nvPr/>
        </p:nvCxnSpPr>
        <p:spPr bwMode="auto">
          <a:xfrm>
            <a:off x="5202238" y="5538788"/>
            <a:ext cx="563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468" name="AutoShape 166"/>
          <p:cNvCxnSpPr>
            <a:cxnSpLocks noChangeShapeType="1"/>
            <a:stCxn id="17439" idx="1"/>
            <a:endCxn id="17470" idx="1"/>
          </p:cNvCxnSpPr>
          <p:nvPr/>
        </p:nvCxnSpPr>
        <p:spPr bwMode="auto">
          <a:xfrm>
            <a:off x="5765800" y="5538788"/>
            <a:ext cx="17256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7469" name="Line 167"/>
          <p:cNvSpPr>
            <a:spLocks noChangeShapeType="1"/>
          </p:cNvSpPr>
          <p:nvPr/>
        </p:nvSpPr>
        <p:spPr bwMode="auto">
          <a:xfrm>
            <a:off x="7800975" y="5410200"/>
            <a:ext cx="1588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0" name="Line 168"/>
          <p:cNvSpPr>
            <a:spLocks noChangeShapeType="1"/>
          </p:cNvSpPr>
          <p:nvPr/>
        </p:nvSpPr>
        <p:spPr bwMode="auto">
          <a:xfrm>
            <a:off x="7491413" y="538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471" name="AutoShape 169"/>
          <p:cNvCxnSpPr>
            <a:cxnSpLocks noChangeShapeType="1"/>
            <a:stCxn id="17470" idx="1"/>
            <a:endCxn id="17469" idx="1"/>
          </p:cNvCxnSpPr>
          <p:nvPr/>
        </p:nvCxnSpPr>
        <p:spPr bwMode="auto">
          <a:xfrm>
            <a:off x="7491413" y="5540375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472" name="AutoShape 170"/>
          <p:cNvCxnSpPr>
            <a:cxnSpLocks noChangeShapeType="1"/>
            <a:endCxn id="17469" idx="1"/>
          </p:cNvCxnSpPr>
          <p:nvPr/>
        </p:nvCxnSpPr>
        <p:spPr bwMode="auto">
          <a:xfrm flipH="1" flipV="1">
            <a:off x="7802563" y="5540375"/>
            <a:ext cx="6937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81" name="AutoShape 191"/>
          <p:cNvCxnSpPr>
            <a:cxnSpLocks noChangeShapeType="1"/>
            <a:endCxn id="17440" idx="0"/>
          </p:cNvCxnSpPr>
          <p:nvPr/>
        </p:nvCxnSpPr>
        <p:spPr bwMode="auto">
          <a:xfrm>
            <a:off x="6891338" y="4700588"/>
            <a:ext cx="0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2" name="Line 194"/>
          <p:cNvSpPr>
            <a:spLocks noChangeShapeType="1"/>
          </p:cNvSpPr>
          <p:nvPr/>
        </p:nvSpPr>
        <p:spPr bwMode="auto">
          <a:xfrm flipH="1">
            <a:off x="415925" y="5534025"/>
            <a:ext cx="304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8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Frequencies for Mobile Communication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600" dirty="0"/>
              <a:t>Low Frequencies:</a:t>
            </a:r>
          </a:p>
          <a:p>
            <a:pPr lvl="1"/>
            <a:r>
              <a:rPr lang="en-US" dirty="0"/>
              <a:t>low data rates</a:t>
            </a:r>
          </a:p>
          <a:p>
            <a:pPr lvl="1"/>
            <a:r>
              <a:rPr lang="en-US" dirty="0"/>
              <a:t>travel long distances</a:t>
            </a:r>
          </a:p>
          <a:p>
            <a:pPr lvl="1"/>
            <a:r>
              <a:rPr lang="en-US" dirty="0"/>
              <a:t>follow Earth’s surface</a:t>
            </a:r>
          </a:p>
          <a:p>
            <a:pPr lvl="1"/>
            <a:r>
              <a:rPr lang="en-US" dirty="0"/>
              <a:t>penetrate objects and water (submarine communication)</a:t>
            </a:r>
          </a:p>
          <a:p>
            <a:r>
              <a:rPr lang="en-US" dirty="0"/>
              <a:t>High Frequencies:</a:t>
            </a:r>
          </a:p>
          <a:p>
            <a:pPr lvl="1"/>
            <a:r>
              <a:rPr lang="en-US" dirty="0"/>
              <a:t>high data rates</a:t>
            </a:r>
          </a:p>
          <a:p>
            <a:pPr lvl="1"/>
            <a:r>
              <a:rPr lang="en-US" dirty="0"/>
              <a:t>short distances</a:t>
            </a:r>
          </a:p>
          <a:p>
            <a:pPr lvl="1"/>
            <a:r>
              <a:rPr lang="en-US" dirty="0"/>
              <a:t>straight lines</a:t>
            </a:r>
          </a:p>
          <a:p>
            <a:pPr lvl="1"/>
            <a:r>
              <a:rPr lang="en-US" dirty="0"/>
              <a:t>cannot penetrate objects (“</a:t>
            </a:r>
            <a:r>
              <a:rPr lang="en-US" b="1" dirty="0"/>
              <a:t>Line of Sight</a:t>
            </a:r>
            <a:r>
              <a:rPr lang="en-US" dirty="0"/>
              <a:t>” or </a:t>
            </a:r>
            <a:r>
              <a:rPr lang="en-US" b="1" dirty="0"/>
              <a:t>LOS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719DD-960B-6646-8A19-5CDC73F73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962400"/>
            <a:ext cx="1230630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935C2-1200-0341-8D87-6CC25DDD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177" y="3962400"/>
            <a:ext cx="1230630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1F20C-4196-874D-9DE0-0239523B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474" y="3940366"/>
            <a:ext cx="1179259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8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356548"/>
              </p:ext>
            </p:extLst>
          </p:nvPr>
        </p:nvGraphicFramePr>
        <p:xfrm>
          <a:off x="457200" y="1524000"/>
          <a:ext cx="8229599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Fundamentals of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, basic concepts,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Python programming, meet your Raspberry 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Smart objects, user interfaces, sensing, actuation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Sensor programming, control loops, digital/analog 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Fundamentals of computer and wireless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Wi-Fi and Bluetooth networks, network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Sensor networks, mesh networks, routing, WPANs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ZigBee, WPANs, WBANs, routing, network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Processing</a:t>
                      </a:r>
                      <a:r>
                        <a:rPr lang="en-US" dirty="0"/>
                        <a:t>, IoT cloud, analytics, 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IoT</a:t>
                      </a:r>
                      <a:r>
                        <a:rPr lang="en-US" dirty="0"/>
                        <a:t> cloud integration, sensor fusion, analytics, 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IoT</a:t>
                      </a:r>
                      <a:r>
                        <a:rPr lang="en-US" dirty="0"/>
                        <a:t> ecosystem, security, privacy, ethics, trends, case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8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Propagation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/>
              <a:t>Shadowing</a:t>
            </a:r>
          </a:p>
          <a:p>
            <a:pPr>
              <a:lnSpc>
                <a:spcPct val="90000"/>
              </a:lnSpc>
            </a:pPr>
            <a:r>
              <a:rPr lang="en-US" sz="2200" b="1" dirty="0"/>
              <a:t>Reflection</a:t>
            </a:r>
            <a:r>
              <a:rPr lang="en-US" sz="2200" dirty="0"/>
              <a:t> at large obstacles</a:t>
            </a:r>
          </a:p>
          <a:p>
            <a:pPr>
              <a:lnSpc>
                <a:spcPct val="90000"/>
              </a:lnSpc>
            </a:pPr>
            <a:r>
              <a:rPr lang="en-US" sz="2200" b="1" dirty="0"/>
              <a:t>Refraction</a:t>
            </a:r>
            <a:r>
              <a:rPr lang="en-US" sz="2200" dirty="0"/>
              <a:t> depending on the density of a medium</a:t>
            </a:r>
          </a:p>
          <a:p>
            <a:pPr>
              <a:lnSpc>
                <a:spcPct val="90000"/>
              </a:lnSpc>
            </a:pPr>
            <a:r>
              <a:rPr lang="en-US" sz="2200" b="1" dirty="0"/>
              <a:t>Scattering</a:t>
            </a:r>
            <a:r>
              <a:rPr lang="en-US" sz="2200" dirty="0"/>
              <a:t> at small obstacles</a:t>
            </a:r>
          </a:p>
          <a:p>
            <a:pPr>
              <a:lnSpc>
                <a:spcPct val="90000"/>
              </a:lnSpc>
            </a:pPr>
            <a:r>
              <a:rPr lang="en-US" sz="2200" b="1" dirty="0"/>
              <a:t>Diffraction</a:t>
            </a:r>
            <a:r>
              <a:rPr lang="en-US" sz="2200" dirty="0"/>
              <a:t> at edges</a:t>
            </a: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286000" y="4267200"/>
          <a:ext cx="7016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1" name="Clip" r:id="rId4" imgW="2849040" imgH="3902040" progId="">
                  <p:embed/>
                </p:oleObj>
              </mc:Choice>
              <mc:Fallback>
                <p:oleObj name="Clip" r:id="rId4" imgW="2849040" imgH="3902040" progId="">
                  <p:embed/>
                  <p:pic>
                    <p:nvPicPr>
                      <p:cNvPr id="4" name="Object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67200"/>
                        <a:ext cx="7016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2971800" y="4800600"/>
            <a:ext cx="45720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 flipH="1">
            <a:off x="2971800" y="42672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2357437" y="5334000"/>
            <a:ext cx="1085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reflection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491162" y="460375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2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2" y="460375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/>
          <p:cNvSpPr>
            <a:spLocks noChangeShapeType="1"/>
          </p:cNvSpPr>
          <p:nvPr/>
        </p:nvSpPr>
        <p:spPr bwMode="auto">
          <a:xfrm flipV="1">
            <a:off x="5872162" y="467995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5872162" y="475615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5872162" y="47561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flipH="1">
            <a:off x="5872162" y="429895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186362" y="5334000"/>
            <a:ext cx="1065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scattering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6862762" y="4572000"/>
          <a:ext cx="14255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3" name="Clip" r:id="rId8" imgW="1426320" imgH="691560" progId="">
                  <p:embed/>
                </p:oleObj>
              </mc:Choice>
              <mc:Fallback>
                <p:oleObj name="Clip" r:id="rId8" imgW="1426320" imgH="691560" progId="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2" y="4572000"/>
                        <a:ext cx="1425575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40"/>
          <p:cNvSpPr>
            <a:spLocks noChangeShapeType="1"/>
          </p:cNvSpPr>
          <p:nvPr/>
        </p:nvSpPr>
        <p:spPr bwMode="auto">
          <a:xfrm flipV="1">
            <a:off x="6557962" y="45720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41"/>
          <p:cNvSpPr>
            <a:spLocks noChangeShapeType="1"/>
          </p:cNvSpPr>
          <p:nvPr/>
        </p:nvSpPr>
        <p:spPr bwMode="auto">
          <a:xfrm>
            <a:off x="7319962" y="4572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>
            <a:off x="7319962" y="45720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7015162" y="5334000"/>
            <a:ext cx="1065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diffraction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 flipH="1">
          <a:off x="728662" y="4222750"/>
          <a:ext cx="6492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4" name="Clip" r:id="rId10" imgW="3031560" imgH="4533480" progId="">
                  <p:embed/>
                </p:oleObj>
              </mc:Choice>
              <mc:Fallback>
                <p:oleObj name="Clip" r:id="rId10" imgW="3031560" imgH="4533480" progId="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28662" y="4222750"/>
                        <a:ext cx="649288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51"/>
          <p:cNvSpPr>
            <a:spLocks noChangeShapeType="1"/>
          </p:cNvSpPr>
          <p:nvPr/>
        </p:nvSpPr>
        <p:spPr bwMode="auto">
          <a:xfrm flipH="1">
            <a:off x="1338262" y="437515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52"/>
          <p:cNvSpPr>
            <a:spLocks noChangeShapeType="1"/>
          </p:cNvSpPr>
          <p:nvPr/>
        </p:nvSpPr>
        <p:spPr bwMode="auto">
          <a:xfrm>
            <a:off x="1338262" y="460375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407987" y="53340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shadowing</a:t>
            </a:r>
          </a:p>
        </p:txBody>
      </p:sp>
      <p:sp>
        <p:nvSpPr>
          <p:cNvPr id="23" name="Line 55"/>
          <p:cNvSpPr>
            <a:spLocks noChangeShapeType="1"/>
          </p:cNvSpPr>
          <p:nvPr/>
        </p:nvSpPr>
        <p:spPr bwMode="auto">
          <a:xfrm flipH="1">
            <a:off x="1338262" y="429895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3937000" y="4745038"/>
            <a:ext cx="1008062" cy="503237"/>
          </a:xfrm>
          <a:prstGeom prst="rect">
            <a:avLst/>
          </a:prstGeom>
          <a:solidFill>
            <a:srgbClr val="DADAF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3937000" y="5319713"/>
            <a:ext cx="1085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refraction</a:t>
            </a:r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 flipH="1">
            <a:off x="4368800" y="4359275"/>
            <a:ext cx="504825" cy="388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rot="3912177">
            <a:off x="4123531" y="4769644"/>
            <a:ext cx="292100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Real World </a:t>
            </a:r>
            <a:r>
              <a:rPr lang="de-DE" dirty="0" err="1"/>
              <a:t>Examples</a:t>
            </a:r>
            <a:endParaRPr lang="de-DE" dirty="0"/>
          </a:p>
        </p:txBody>
      </p:sp>
      <p:pic>
        <p:nvPicPr>
          <p:cNvPr id="33796" name="Picture 3" descr="urban-mic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wavepropag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0767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horizontal-polariz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0700" y="1447800"/>
            <a:ext cx="35433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454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Multipath Propagation</a:t>
            </a:r>
          </a:p>
        </p:txBody>
      </p:sp>
      <p:sp>
        <p:nvSpPr>
          <p:cNvPr id="35847" name="Rectangle 7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400" dirty="0"/>
              <a:t>Signal can take </a:t>
            </a:r>
            <a:r>
              <a:rPr lang="en-US" sz="2400" b="1" dirty="0"/>
              <a:t>many different paths</a:t>
            </a:r>
            <a:r>
              <a:rPr lang="en-US" sz="2400" dirty="0"/>
              <a:t> between sender and receiver due to reflection, scattering, diffraction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pSp>
        <p:nvGrpSpPr>
          <p:cNvPr id="35848" name="Group 49"/>
          <p:cNvGrpSpPr>
            <a:grpSpLocks/>
          </p:cNvGrpSpPr>
          <p:nvPr/>
        </p:nvGrpSpPr>
        <p:grpSpPr bwMode="auto">
          <a:xfrm>
            <a:off x="1703387" y="3575050"/>
            <a:ext cx="895350" cy="168275"/>
            <a:chOff x="1358" y="1340"/>
            <a:chExt cx="564" cy="106"/>
          </a:xfrm>
        </p:grpSpPr>
        <p:sp>
          <p:nvSpPr>
            <p:cNvPr id="35892" name="Freeform 45"/>
            <p:cNvSpPr>
              <a:spLocks/>
            </p:cNvSpPr>
            <p:nvPr/>
          </p:nvSpPr>
          <p:spPr bwMode="auto">
            <a:xfrm>
              <a:off x="1747" y="1384"/>
              <a:ext cx="175" cy="62"/>
            </a:xfrm>
            <a:custGeom>
              <a:avLst/>
              <a:gdLst>
                <a:gd name="T0" fmla="*/ 0 w 701"/>
                <a:gd name="T1" fmla="*/ 62 h 368"/>
                <a:gd name="T2" fmla="*/ 46 w 701"/>
                <a:gd name="T3" fmla="*/ 41 h 368"/>
                <a:gd name="T4" fmla="*/ 49 w 701"/>
                <a:gd name="T5" fmla="*/ 51 h 368"/>
                <a:gd name="T6" fmla="*/ 121 w 701"/>
                <a:gd name="T7" fmla="*/ 17 h 368"/>
                <a:gd name="T8" fmla="*/ 124 w 701"/>
                <a:gd name="T9" fmla="*/ 23 h 368"/>
                <a:gd name="T10" fmla="*/ 175 w 701"/>
                <a:gd name="T11" fmla="*/ 0 h 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1"/>
                <a:gd name="T19" fmla="*/ 0 h 368"/>
                <a:gd name="T20" fmla="*/ 701 w 701"/>
                <a:gd name="T21" fmla="*/ 368 h 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1" h="368">
                  <a:moveTo>
                    <a:pt x="0" y="368"/>
                  </a:moveTo>
                  <a:lnTo>
                    <a:pt x="185" y="242"/>
                  </a:lnTo>
                  <a:lnTo>
                    <a:pt x="197" y="303"/>
                  </a:lnTo>
                  <a:lnTo>
                    <a:pt x="483" y="99"/>
                  </a:lnTo>
                  <a:lnTo>
                    <a:pt x="495" y="134"/>
                  </a:lnTo>
                  <a:lnTo>
                    <a:pt x="701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3" name="Freeform 46"/>
            <p:cNvSpPr>
              <a:spLocks/>
            </p:cNvSpPr>
            <p:nvPr/>
          </p:nvSpPr>
          <p:spPr bwMode="auto">
            <a:xfrm>
              <a:off x="1669" y="1340"/>
              <a:ext cx="122" cy="93"/>
            </a:xfrm>
            <a:custGeom>
              <a:avLst/>
              <a:gdLst>
                <a:gd name="T0" fmla="*/ 0 w 488"/>
                <a:gd name="T1" fmla="*/ 93 h 559"/>
                <a:gd name="T2" fmla="*/ 17 w 488"/>
                <a:gd name="T3" fmla="*/ 66 h 559"/>
                <a:gd name="T4" fmla="*/ 38 w 488"/>
                <a:gd name="T5" fmla="*/ 75 h 559"/>
                <a:gd name="T6" fmla="*/ 77 w 488"/>
                <a:gd name="T7" fmla="*/ 26 h 559"/>
                <a:gd name="T8" fmla="*/ 93 w 488"/>
                <a:gd name="T9" fmla="*/ 33 h 559"/>
                <a:gd name="T10" fmla="*/ 122 w 488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559"/>
                <a:gd name="T20" fmla="*/ 488 w 488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559">
                  <a:moveTo>
                    <a:pt x="0" y="559"/>
                  </a:moveTo>
                  <a:lnTo>
                    <a:pt x="69" y="398"/>
                  </a:lnTo>
                  <a:lnTo>
                    <a:pt x="152" y="449"/>
                  </a:lnTo>
                  <a:lnTo>
                    <a:pt x="308" y="158"/>
                  </a:lnTo>
                  <a:lnTo>
                    <a:pt x="373" y="197"/>
                  </a:lnTo>
                  <a:lnTo>
                    <a:pt x="488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4" name="Freeform 47"/>
            <p:cNvSpPr>
              <a:spLocks/>
            </p:cNvSpPr>
            <p:nvPr/>
          </p:nvSpPr>
          <p:spPr bwMode="auto">
            <a:xfrm>
              <a:off x="1487" y="1340"/>
              <a:ext cx="123" cy="93"/>
            </a:xfrm>
            <a:custGeom>
              <a:avLst/>
              <a:gdLst>
                <a:gd name="T0" fmla="*/ 123 w 492"/>
                <a:gd name="T1" fmla="*/ 93 h 559"/>
                <a:gd name="T2" fmla="*/ 105 w 492"/>
                <a:gd name="T3" fmla="*/ 67 h 559"/>
                <a:gd name="T4" fmla="*/ 83 w 492"/>
                <a:gd name="T5" fmla="*/ 75 h 559"/>
                <a:gd name="T6" fmla="*/ 43 w 492"/>
                <a:gd name="T7" fmla="*/ 26 h 559"/>
                <a:gd name="T8" fmla="*/ 27 w 492"/>
                <a:gd name="T9" fmla="*/ 34 h 559"/>
                <a:gd name="T10" fmla="*/ 0 w 492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2"/>
                <a:gd name="T19" fmla="*/ 0 h 559"/>
                <a:gd name="T20" fmla="*/ 492 w 492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2" h="559">
                  <a:moveTo>
                    <a:pt x="492" y="559"/>
                  </a:moveTo>
                  <a:lnTo>
                    <a:pt x="418" y="404"/>
                  </a:lnTo>
                  <a:lnTo>
                    <a:pt x="330" y="451"/>
                  </a:lnTo>
                  <a:lnTo>
                    <a:pt x="170" y="158"/>
                  </a:lnTo>
                  <a:lnTo>
                    <a:pt x="109" y="20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5" name="Freeform 48"/>
            <p:cNvSpPr>
              <a:spLocks/>
            </p:cNvSpPr>
            <p:nvPr/>
          </p:nvSpPr>
          <p:spPr bwMode="auto">
            <a:xfrm>
              <a:off x="1358" y="1385"/>
              <a:ext cx="173" cy="61"/>
            </a:xfrm>
            <a:custGeom>
              <a:avLst/>
              <a:gdLst>
                <a:gd name="T0" fmla="*/ 173 w 690"/>
                <a:gd name="T1" fmla="*/ 61 h 367"/>
                <a:gd name="T2" fmla="*/ 126 w 690"/>
                <a:gd name="T3" fmla="*/ 39 h 367"/>
                <a:gd name="T4" fmla="*/ 125 w 690"/>
                <a:gd name="T5" fmla="*/ 49 h 367"/>
                <a:gd name="T6" fmla="*/ 55 w 690"/>
                <a:gd name="T7" fmla="*/ 14 h 367"/>
                <a:gd name="T8" fmla="*/ 50 w 690"/>
                <a:gd name="T9" fmla="*/ 22 h 367"/>
                <a:gd name="T10" fmla="*/ 0 w 690"/>
                <a:gd name="T11" fmla="*/ 0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367"/>
                <a:gd name="T20" fmla="*/ 690 w 690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367">
                  <a:moveTo>
                    <a:pt x="690" y="367"/>
                  </a:moveTo>
                  <a:lnTo>
                    <a:pt x="504" y="232"/>
                  </a:lnTo>
                  <a:lnTo>
                    <a:pt x="500" y="293"/>
                  </a:lnTo>
                  <a:lnTo>
                    <a:pt x="218" y="86"/>
                  </a:lnTo>
                  <a:lnTo>
                    <a:pt x="200" y="13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49" name="Group 66"/>
          <p:cNvGrpSpPr>
            <a:grpSpLocks/>
          </p:cNvGrpSpPr>
          <p:nvPr/>
        </p:nvGrpSpPr>
        <p:grpSpPr bwMode="auto">
          <a:xfrm>
            <a:off x="2066925" y="3760787"/>
            <a:ext cx="177800" cy="796925"/>
            <a:chOff x="1587" y="1457"/>
            <a:chExt cx="112" cy="502"/>
          </a:xfrm>
        </p:grpSpPr>
        <p:sp>
          <p:nvSpPr>
            <p:cNvPr id="35876" name="Line 50"/>
            <p:cNvSpPr>
              <a:spLocks noChangeShapeType="1"/>
            </p:cNvSpPr>
            <p:nvPr/>
          </p:nvSpPr>
          <p:spPr bwMode="auto">
            <a:xfrm>
              <a:off x="1627" y="1637"/>
              <a:ext cx="3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877" name="Group 65"/>
            <p:cNvGrpSpPr>
              <a:grpSpLocks/>
            </p:cNvGrpSpPr>
            <p:nvPr/>
          </p:nvGrpSpPr>
          <p:grpSpPr bwMode="auto">
            <a:xfrm>
              <a:off x="1587" y="1457"/>
              <a:ext cx="112" cy="502"/>
              <a:chOff x="1587" y="1457"/>
              <a:chExt cx="112" cy="502"/>
            </a:xfrm>
          </p:grpSpPr>
          <p:sp>
            <p:nvSpPr>
              <p:cNvPr id="35878" name="Line 51"/>
              <p:cNvSpPr>
                <a:spLocks noChangeShapeType="1"/>
              </p:cNvSpPr>
              <p:nvPr/>
            </p:nvSpPr>
            <p:spPr bwMode="auto">
              <a:xfrm flipV="1">
                <a:off x="1643" y="1464"/>
                <a:ext cx="1" cy="10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9" name="Line 52"/>
              <p:cNvSpPr>
                <a:spLocks noChangeShapeType="1"/>
              </p:cNvSpPr>
              <p:nvPr/>
            </p:nvSpPr>
            <p:spPr bwMode="auto">
              <a:xfrm flipV="1">
                <a:off x="1587" y="1562"/>
                <a:ext cx="45" cy="39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0" name="Line 53"/>
              <p:cNvSpPr>
                <a:spLocks noChangeShapeType="1"/>
              </p:cNvSpPr>
              <p:nvPr/>
            </p:nvSpPr>
            <p:spPr bwMode="auto">
              <a:xfrm>
                <a:off x="1654" y="1563"/>
                <a:ext cx="45" cy="3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1" name="Line 54"/>
              <p:cNvSpPr>
                <a:spLocks noChangeShapeType="1"/>
              </p:cNvSpPr>
              <p:nvPr/>
            </p:nvSpPr>
            <p:spPr bwMode="auto">
              <a:xfrm>
                <a:off x="1590" y="1948"/>
                <a:ext cx="10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2" name="Line 55"/>
              <p:cNvSpPr>
                <a:spLocks noChangeShapeType="1"/>
              </p:cNvSpPr>
              <p:nvPr/>
            </p:nvSpPr>
            <p:spPr bwMode="auto">
              <a:xfrm>
                <a:off x="1603" y="1840"/>
                <a:ext cx="85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3" name="Line 56"/>
              <p:cNvSpPr>
                <a:spLocks noChangeShapeType="1"/>
              </p:cNvSpPr>
              <p:nvPr/>
            </p:nvSpPr>
            <p:spPr bwMode="auto">
              <a:xfrm>
                <a:off x="1602" y="1841"/>
                <a:ext cx="93" cy="11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4" name="Line 57"/>
              <p:cNvSpPr>
                <a:spLocks noChangeShapeType="1"/>
              </p:cNvSpPr>
              <p:nvPr/>
            </p:nvSpPr>
            <p:spPr bwMode="auto">
              <a:xfrm flipH="1">
                <a:off x="1592" y="1840"/>
                <a:ext cx="94" cy="10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5" name="Line 58"/>
              <p:cNvSpPr>
                <a:spLocks noChangeShapeType="1"/>
              </p:cNvSpPr>
              <p:nvPr/>
            </p:nvSpPr>
            <p:spPr bwMode="auto">
              <a:xfrm>
                <a:off x="1615" y="1735"/>
                <a:ext cx="59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6" name="Line 59"/>
              <p:cNvSpPr>
                <a:spLocks noChangeShapeType="1"/>
              </p:cNvSpPr>
              <p:nvPr/>
            </p:nvSpPr>
            <p:spPr bwMode="auto">
              <a:xfrm>
                <a:off x="1614" y="1734"/>
                <a:ext cx="69" cy="10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7" name="Line 60"/>
              <p:cNvSpPr>
                <a:spLocks noChangeShapeType="1"/>
              </p:cNvSpPr>
              <p:nvPr/>
            </p:nvSpPr>
            <p:spPr bwMode="auto">
              <a:xfrm flipV="1">
                <a:off x="1599" y="1734"/>
                <a:ext cx="72" cy="105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8" name="Line 61"/>
              <p:cNvSpPr>
                <a:spLocks noChangeShapeType="1"/>
              </p:cNvSpPr>
              <p:nvPr/>
            </p:nvSpPr>
            <p:spPr bwMode="auto">
              <a:xfrm>
                <a:off x="1622" y="1637"/>
                <a:ext cx="53" cy="9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9" name="Line 62"/>
              <p:cNvSpPr>
                <a:spLocks noChangeShapeType="1"/>
              </p:cNvSpPr>
              <p:nvPr/>
            </p:nvSpPr>
            <p:spPr bwMode="auto">
              <a:xfrm flipV="1">
                <a:off x="1611" y="1636"/>
                <a:ext cx="50" cy="10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0" name="Line 63"/>
              <p:cNvSpPr>
                <a:spLocks noChangeShapeType="1"/>
              </p:cNvSpPr>
              <p:nvPr/>
            </p:nvSpPr>
            <p:spPr bwMode="auto">
              <a:xfrm flipV="1">
                <a:off x="1620" y="1563"/>
                <a:ext cx="35" cy="77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1" name="Oval 64"/>
              <p:cNvSpPr>
                <a:spLocks noChangeArrowheads="1"/>
              </p:cNvSpPr>
              <p:nvPr/>
            </p:nvSpPr>
            <p:spPr bwMode="auto">
              <a:xfrm>
                <a:off x="1629" y="1457"/>
                <a:ext cx="29" cy="1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850" name="Line 24"/>
          <p:cNvSpPr>
            <a:spLocks noChangeShapeType="1"/>
          </p:cNvSpPr>
          <p:nvPr/>
        </p:nvSpPr>
        <p:spPr bwMode="auto">
          <a:xfrm>
            <a:off x="5446712" y="41910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56133"/>
              </p:ext>
            </p:extLst>
          </p:nvPr>
        </p:nvGraphicFramePr>
        <p:xfrm>
          <a:off x="4856162" y="3276600"/>
          <a:ext cx="5905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2" name="Clip" r:id="rId4" imgW="2849040" imgH="3902040" progId="">
                  <p:embed/>
                </p:oleObj>
              </mc:Choice>
              <mc:Fallback>
                <p:oleObj name="Clip" r:id="rId4" imgW="2849040" imgH="3902040" progId="">
                  <p:embed/>
                  <p:pic>
                    <p:nvPicPr>
                      <p:cNvPr id="35842" name="Object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2" y="3276600"/>
                        <a:ext cx="5905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87876"/>
              </p:ext>
            </p:extLst>
          </p:nvPr>
        </p:nvGraphicFramePr>
        <p:xfrm>
          <a:off x="3935412" y="441960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3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2" y="441960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Freeform 30"/>
          <p:cNvSpPr>
            <a:spLocks/>
          </p:cNvSpPr>
          <p:nvPr/>
        </p:nvSpPr>
        <p:spPr bwMode="auto">
          <a:xfrm>
            <a:off x="2135187" y="3762375"/>
            <a:ext cx="3311525" cy="657225"/>
          </a:xfrm>
          <a:custGeom>
            <a:avLst/>
            <a:gdLst>
              <a:gd name="T0" fmla="*/ 0 w 2976"/>
              <a:gd name="T1" fmla="*/ 0 h 414"/>
              <a:gd name="T2" fmla="*/ 2063027 w 2976"/>
              <a:gd name="T3" fmla="*/ 657225 h 414"/>
              <a:gd name="T4" fmla="*/ 3311525 w 2976"/>
              <a:gd name="T5" fmla="*/ 428625 h 414"/>
              <a:gd name="T6" fmla="*/ 0 60000 65536"/>
              <a:gd name="T7" fmla="*/ 0 60000 65536"/>
              <a:gd name="T8" fmla="*/ 0 60000 65536"/>
              <a:gd name="T9" fmla="*/ 0 w 2976"/>
              <a:gd name="T10" fmla="*/ 0 h 414"/>
              <a:gd name="T11" fmla="*/ 2976 w 2976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414">
                <a:moveTo>
                  <a:pt x="0" y="0"/>
                </a:moveTo>
                <a:lnTo>
                  <a:pt x="1854" y="414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Freeform 32"/>
          <p:cNvSpPr>
            <a:spLocks/>
          </p:cNvSpPr>
          <p:nvPr/>
        </p:nvSpPr>
        <p:spPr bwMode="auto">
          <a:xfrm>
            <a:off x="2135187" y="3762375"/>
            <a:ext cx="3311525" cy="428625"/>
          </a:xfrm>
          <a:custGeom>
            <a:avLst/>
            <a:gdLst>
              <a:gd name="T0" fmla="*/ 0 w 2976"/>
              <a:gd name="T1" fmla="*/ 0 h 270"/>
              <a:gd name="T2" fmla="*/ 2884231 w 2976"/>
              <a:gd name="T3" fmla="*/ 161925 h 270"/>
              <a:gd name="T4" fmla="*/ 3311525 w 2976"/>
              <a:gd name="T5" fmla="*/ 428625 h 270"/>
              <a:gd name="T6" fmla="*/ 0 60000 65536"/>
              <a:gd name="T7" fmla="*/ 0 60000 65536"/>
              <a:gd name="T8" fmla="*/ 0 60000 65536"/>
              <a:gd name="T9" fmla="*/ 0 w 2976"/>
              <a:gd name="T10" fmla="*/ 0 h 270"/>
              <a:gd name="T11" fmla="*/ 2976 w 297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270">
                <a:moveTo>
                  <a:pt x="0" y="0"/>
                </a:moveTo>
                <a:lnTo>
                  <a:pt x="2592" y="102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Freeform 33"/>
          <p:cNvSpPr>
            <a:spLocks/>
          </p:cNvSpPr>
          <p:nvPr/>
        </p:nvSpPr>
        <p:spPr bwMode="auto">
          <a:xfrm>
            <a:off x="2135187" y="3771900"/>
            <a:ext cx="3311525" cy="419100"/>
          </a:xfrm>
          <a:custGeom>
            <a:avLst/>
            <a:gdLst>
              <a:gd name="T0" fmla="*/ 0 w 2982"/>
              <a:gd name="T1" fmla="*/ 0 h 264"/>
              <a:gd name="T2" fmla="*/ 3311525 w 2982"/>
              <a:gd name="T3" fmla="*/ 419100 h 264"/>
              <a:gd name="T4" fmla="*/ 0 60000 65536"/>
              <a:gd name="T5" fmla="*/ 0 60000 65536"/>
              <a:gd name="T6" fmla="*/ 0 w 2982"/>
              <a:gd name="T7" fmla="*/ 0 h 264"/>
              <a:gd name="T8" fmla="*/ 2982 w 2982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82" h="264">
                <a:moveTo>
                  <a:pt x="0" y="0"/>
                </a:moveTo>
                <a:lnTo>
                  <a:pt x="2982" y="2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99782"/>
              </p:ext>
            </p:extLst>
          </p:nvPr>
        </p:nvGraphicFramePr>
        <p:xfrm>
          <a:off x="5446712" y="4267200"/>
          <a:ext cx="11191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4" name="Clip" r:id="rId8" imgW="2238840" imgH="1209240" progId="">
                  <p:embed/>
                </p:oleObj>
              </mc:Choice>
              <mc:Fallback>
                <p:oleObj name="Clip" r:id="rId8" imgW="2238840" imgH="1209240" progId="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2" y="4267200"/>
                        <a:ext cx="11191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Text Box 38"/>
          <p:cNvSpPr txBox="1">
            <a:spLocks noChangeArrowheads="1"/>
          </p:cNvSpPr>
          <p:nvPr/>
        </p:nvSpPr>
        <p:spPr bwMode="auto">
          <a:xfrm>
            <a:off x="838200" y="4876800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signal at sender</a:t>
            </a:r>
          </a:p>
        </p:txBody>
      </p:sp>
      <p:sp>
        <p:nvSpPr>
          <p:cNvPr id="35855" name="Text Box 39"/>
          <p:cNvSpPr txBox="1">
            <a:spLocks noChangeArrowheads="1"/>
          </p:cNvSpPr>
          <p:nvPr/>
        </p:nvSpPr>
        <p:spPr bwMode="auto">
          <a:xfrm>
            <a:off x="6589712" y="5105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signal at receiver</a:t>
            </a:r>
          </a:p>
        </p:txBody>
      </p:sp>
      <p:grpSp>
        <p:nvGrpSpPr>
          <p:cNvPr id="35856" name="Group 67"/>
          <p:cNvGrpSpPr>
            <a:grpSpLocks/>
          </p:cNvGrpSpPr>
          <p:nvPr/>
        </p:nvGrpSpPr>
        <p:grpSpPr bwMode="auto">
          <a:xfrm>
            <a:off x="1006475" y="3800475"/>
            <a:ext cx="1127125" cy="989012"/>
            <a:chOff x="538" y="1769"/>
            <a:chExt cx="432" cy="288"/>
          </a:xfrm>
        </p:grpSpPr>
        <p:grpSp>
          <p:nvGrpSpPr>
            <p:cNvPr id="35871" name="Group 37"/>
            <p:cNvGrpSpPr>
              <a:grpSpLocks/>
            </p:cNvGrpSpPr>
            <p:nvPr/>
          </p:nvGrpSpPr>
          <p:grpSpPr bwMode="auto">
            <a:xfrm>
              <a:off x="538" y="1769"/>
              <a:ext cx="432" cy="288"/>
              <a:chOff x="480" y="1680"/>
              <a:chExt cx="432" cy="288"/>
            </a:xfrm>
          </p:grpSpPr>
          <p:sp>
            <p:nvSpPr>
              <p:cNvPr id="35873" name="Line 15"/>
              <p:cNvSpPr>
                <a:spLocks noChangeShapeType="1"/>
              </p:cNvSpPr>
              <p:nvPr/>
            </p:nvSpPr>
            <p:spPr bwMode="auto">
              <a:xfrm flipV="1">
                <a:off x="480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4" name="Line 16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5" name="Freeform 20"/>
              <p:cNvSpPr>
                <a:spLocks/>
              </p:cNvSpPr>
              <p:nvPr/>
            </p:nvSpPr>
            <p:spPr bwMode="auto">
              <a:xfrm>
                <a:off x="528" y="1680"/>
                <a:ext cx="48" cy="288"/>
              </a:xfrm>
              <a:custGeom>
                <a:avLst/>
                <a:gdLst>
                  <a:gd name="T0" fmla="*/ 48 w 48"/>
                  <a:gd name="T1" fmla="*/ 288 h 288"/>
                  <a:gd name="T2" fmla="*/ 48 w 48"/>
                  <a:gd name="T3" fmla="*/ 96 h 288"/>
                  <a:gd name="T4" fmla="*/ 48 w 48"/>
                  <a:gd name="T5" fmla="*/ 0 h 288"/>
                  <a:gd name="T6" fmla="*/ 0 w 48"/>
                  <a:gd name="T7" fmla="*/ 0 h 288"/>
                  <a:gd name="T8" fmla="*/ 0 w 48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88"/>
                  <a:gd name="T17" fmla="*/ 48 w 48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88">
                    <a:moveTo>
                      <a:pt x="48" y="288"/>
                    </a:moveTo>
                    <a:lnTo>
                      <a:pt x="48" y="96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28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72" name="Freeform 43"/>
            <p:cNvSpPr>
              <a:spLocks/>
            </p:cNvSpPr>
            <p:nvPr/>
          </p:nvSpPr>
          <p:spPr bwMode="auto">
            <a:xfrm>
              <a:off x="720" y="1865"/>
              <a:ext cx="48" cy="192"/>
            </a:xfrm>
            <a:custGeom>
              <a:avLst/>
              <a:gdLst>
                <a:gd name="T0" fmla="*/ 0 w 48"/>
                <a:gd name="T1" fmla="*/ 192 h 192"/>
                <a:gd name="T2" fmla="*/ 0 w 48"/>
                <a:gd name="T3" fmla="*/ 0 h 192"/>
                <a:gd name="T4" fmla="*/ 48 w 48"/>
                <a:gd name="T5" fmla="*/ 0 h 192"/>
                <a:gd name="T6" fmla="*/ 48 w 48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92"/>
                <a:gd name="T14" fmla="*/ 48 w 4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92">
                  <a:moveTo>
                    <a:pt x="0" y="19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92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7" name="Group 68"/>
          <p:cNvGrpSpPr>
            <a:grpSpLocks/>
          </p:cNvGrpSpPr>
          <p:nvPr/>
        </p:nvGrpSpPr>
        <p:grpSpPr bwMode="auto">
          <a:xfrm>
            <a:off x="6834187" y="4160837"/>
            <a:ext cx="1279525" cy="944563"/>
            <a:chOff x="4570" y="2016"/>
            <a:chExt cx="624" cy="240"/>
          </a:xfrm>
        </p:grpSpPr>
        <p:grpSp>
          <p:nvGrpSpPr>
            <p:cNvPr id="35866" name="Group 34"/>
            <p:cNvGrpSpPr>
              <a:grpSpLocks/>
            </p:cNvGrpSpPr>
            <p:nvPr/>
          </p:nvGrpSpPr>
          <p:grpSpPr bwMode="auto">
            <a:xfrm>
              <a:off x="4570" y="2016"/>
              <a:ext cx="624" cy="240"/>
              <a:chOff x="4896" y="1680"/>
              <a:chExt cx="624" cy="240"/>
            </a:xfrm>
          </p:grpSpPr>
          <p:sp>
            <p:nvSpPr>
              <p:cNvPr id="35868" name="Line 17"/>
              <p:cNvSpPr>
                <a:spLocks noChangeShapeType="1"/>
              </p:cNvSpPr>
              <p:nvPr/>
            </p:nvSpPr>
            <p:spPr bwMode="auto">
              <a:xfrm flipV="1">
                <a:off x="4896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9" name="Line 18"/>
              <p:cNvSpPr>
                <a:spLocks noChangeShapeType="1"/>
              </p:cNvSpPr>
              <p:nvPr/>
            </p:nvSpPr>
            <p:spPr bwMode="auto">
              <a:xfrm>
                <a:off x="4896" y="192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0" name="Freeform 21"/>
              <p:cNvSpPr>
                <a:spLocks/>
              </p:cNvSpPr>
              <p:nvPr/>
            </p:nvSpPr>
            <p:spPr bwMode="auto">
              <a:xfrm>
                <a:off x="4992" y="1776"/>
                <a:ext cx="288" cy="144"/>
              </a:xfrm>
              <a:custGeom>
                <a:avLst/>
                <a:gdLst>
                  <a:gd name="T0" fmla="*/ 0 w 288"/>
                  <a:gd name="T1" fmla="*/ 144 h 144"/>
                  <a:gd name="T2" fmla="*/ 48 w 288"/>
                  <a:gd name="T3" fmla="*/ 0 h 144"/>
                  <a:gd name="T4" fmla="*/ 96 w 288"/>
                  <a:gd name="T5" fmla="*/ 144 h 144"/>
                  <a:gd name="T6" fmla="*/ 144 w 288"/>
                  <a:gd name="T7" fmla="*/ 48 h 144"/>
                  <a:gd name="T8" fmla="*/ 192 w 288"/>
                  <a:gd name="T9" fmla="*/ 144 h 144"/>
                  <a:gd name="T10" fmla="*/ 246 w 288"/>
                  <a:gd name="T11" fmla="*/ 90 h 144"/>
                  <a:gd name="T12" fmla="*/ 288 w 288"/>
                  <a:gd name="T13" fmla="*/ 144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44"/>
                  <a:gd name="T23" fmla="*/ 288 w 288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44">
                    <a:moveTo>
                      <a:pt x="0" y="144"/>
                    </a:moveTo>
                    <a:lnTo>
                      <a:pt x="48" y="0"/>
                    </a:lnTo>
                    <a:lnTo>
                      <a:pt x="96" y="144"/>
                    </a:lnTo>
                    <a:lnTo>
                      <a:pt x="144" y="48"/>
                    </a:lnTo>
                    <a:lnTo>
                      <a:pt x="192" y="144"/>
                    </a:lnTo>
                    <a:lnTo>
                      <a:pt x="246" y="90"/>
                    </a:lnTo>
                    <a:lnTo>
                      <a:pt x="288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67" name="Freeform 44"/>
            <p:cNvSpPr>
              <a:spLocks/>
            </p:cNvSpPr>
            <p:nvPr/>
          </p:nvSpPr>
          <p:spPr bwMode="auto">
            <a:xfrm>
              <a:off x="4848" y="2160"/>
              <a:ext cx="288" cy="96"/>
            </a:xfrm>
            <a:custGeom>
              <a:avLst/>
              <a:gdLst>
                <a:gd name="T0" fmla="*/ 0 w 288"/>
                <a:gd name="T1" fmla="*/ 96 h 96"/>
                <a:gd name="T2" fmla="*/ 48 w 288"/>
                <a:gd name="T3" fmla="*/ 0 h 96"/>
                <a:gd name="T4" fmla="*/ 96 w 288"/>
                <a:gd name="T5" fmla="*/ 96 h 96"/>
                <a:gd name="T6" fmla="*/ 144 w 288"/>
                <a:gd name="T7" fmla="*/ 48 h 96"/>
                <a:gd name="T8" fmla="*/ 192 w 288"/>
                <a:gd name="T9" fmla="*/ 96 h 96"/>
                <a:gd name="T10" fmla="*/ 240 w 288"/>
                <a:gd name="T11" fmla="*/ 48 h 96"/>
                <a:gd name="T12" fmla="*/ 288 w 288"/>
                <a:gd name="T13" fmla="*/ 96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96"/>
                <a:gd name="T23" fmla="*/ 288 w 28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96">
                  <a:moveTo>
                    <a:pt x="0" y="96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44" y="48"/>
                  </a:lnTo>
                  <a:lnTo>
                    <a:pt x="192" y="96"/>
                  </a:lnTo>
                  <a:lnTo>
                    <a:pt x="240" y="48"/>
                  </a:lnTo>
                  <a:lnTo>
                    <a:pt x="288" y="96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58" name="Text Box 69"/>
          <p:cNvSpPr txBox="1">
            <a:spLocks noChangeArrowheads="1"/>
          </p:cNvSpPr>
          <p:nvPr/>
        </p:nvSpPr>
        <p:spPr bwMode="auto">
          <a:xfrm>
            <a:off x="6311900" y="3657600"/>
            <a:ext cx="110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/>
              <a:t>LOS pulses</a:t>
            </a:r>
          </a:p>
        </p:txBody>
      </p:sp>
      <p:cxnSp>
        <p:nvCxnSpPr>
          <p:cNvPr id="35859" name="AutoShape 70"/>
          <p:cNvCxnSpPr>
            <a:cxnSpLocks noChangeShapeType="1"/>
            <a:stCxn id="35858" idx="2"/>
          </p:cNvCxnSpPr>
          <p:nvPr/>
        </p:nvCxnSpPr>
        <p:spPr bwMode="auto">
          <a:xfrm>
            <a:off x="6862762" y="3962400"/>
            <a:ext cx="26670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0" name="AutoShape 71"/>
          <p:cNvCxnSpPr>
            <a:cxnSpLocks noChangeShapeType="1"/>
            <a:stCxn id="35858" idx="2"/>
          </p:cNvCxnSpPr>
          <p:nvPr/>
        </p:nvCxnSpPr>
        <p:spPr bwMode="auto">
          <a:xfrm>
            <a:off x="6862762" y="3962400"/>
            <a:ext cx="630238" cy="765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61" name="Text Box 72"/>
          <p:cNvSpPr txBox="1">
            <a:spLocks noChangeArrowheads="1"/>
          </p:cNvSpPr>
          <p:nvPr/>
        </p:nvSpPr>
        <p:spPr bwMode="auto">
          <a:xfrm>
            <a:off x="7391400" y="3513137"/>
            <a:ext cx="903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/>
              <a:t>multipath</a:t>
            </a:r>
          </a:p>
          <a:p>
            <a:r>
              <a:rPr lang="de-DE" sz="1400"/>
              <a:t>pulses</a:t>
            </a:r>
          </a:p>
        </p:txBody>
      </p:sp>
      <p:cxnSp>
        <p:nvCxnSpPr>
          <p:cNvPr id="35862" name="AutoShape 73"/>
          <p:cNvCxnSpPr>
            <a:cxnSpLocks noChangeShapeType="1"/>
            <a:stCxn id="35861" idx="2"/>
          </p:cNvCxnSpPr>
          <p:nvPr/>
        </p:nvCxnSpPr>
        <p:spPr bwMode="auto">
          <a:xfrm>
            <a:off x="7843837" y="4030662"/>
            <a:ext cx="61913" cy="885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3" name="AutoShape 74"/>
          <p:cNvCxnSpPr>
            <a:cxnSpLocks noChangeShapeType="1"/>
            <a:stCxn id="35861" idx="2"/>
          </p:cNvCxnSpPr>
          <p:nvPr/>
        </p:nvCxnSpPr>
        <p:spPr bwMode="auto">
          <a:xfrm flipH="1">
            <a:off x="7699375" y="4030662"/>
            <a:ext cx="144462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4" name="AutoShape 75"/>
          <p:cNvCxnSpPr>
            <a:cxnSpLocks noChangeShapeType="1"/>
            <a:stCxn id="35861" idx="2"/>
          </p:cNvCxnSpPr>
          <p:nvPr/>
        </p:nvCxnSpPr>
        <p:spPr bwMode="auto">
          <a:xfrm flipH="1">
            <a:off x="7326312" y="4030662"/>
            <a:ext cx="517525" cy="696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5" name="AutoShape 76"/>
          <p:cNvCxnSpPr>
            <a:cxnSpLocks noChangeShapeType="1"/>
            <a:stCxn id="35861" idx="2"/>
          </p:cNvCxnSpPr>
          <p:nvPr/>
        </p:nvCxnSpPr>
        <p:spPr bwMode="auto">
          <a:xfrm flipH="1">
            <a:off x="7532687" y="4030662"/>
            <a:ext cx="311150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TextBox 54"/>
          <p:cNvSpPr txBox="1"/>
          <p:nvPr/>
        </p:nvSpPr>
        <p:spPr>
          <a:xfrm>
            <a:off x="6564312" y="3192462"/>
            <a:ext cx="15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Delay Spread</a:t>
            </a:r>
          </a:p>
        </p:txBody>
      </p:sp>
    </p:spTree>
    <p:extLst>
      <p:ext uri="{BB962C8B-B14F-4D97-AF65-F5344CB8AC3E}">
        <p14:creationId xmlns:p14="http://schemas.microsoft.com/office/powerpoint/2010/main" val="425709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32"/>
          <p:cNvSpPr>
            <a:spLocks noChangeShapeType="1"/>
          </p:cNvSpPr>
          <p:nvPr/>
        </p:nvSpPr>
        <p:spPr bwMode="auto">
          <a:xfrm>
            <a:off x="6396038" y="24209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Digital Modulation</a:t>
            </a:r>
          </a:p>
        </p:txBody>
      </p:sp>
      <p:sp>
        <p:nvSpPr>
          <p:cNvPr id="54277" name="Rectangle 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/>
              <a:t>Amplitude Shift Keying (ASK):</a:t>
            </a:r>
          </a:p>
          <a:p>
            <a:pPr lvl="1" eaLnBrk="1" hangingPunct="1"/>
            <a:r>
              <a:rPr lang="en-US" dirty="0"/>
              <a:t>very simple</a:t>
            </a:r>
          </a:p>
          <a:p>
            <a:pPr lvl="1" eaLnBrk="1" hangingPunct="1"/>
            <a:r>
              <a:rPr lang="en-US" dirty="0"/>
              <a:t>low bandwidth requirements</a:t>
            </a:r>
          </a:p>
          <a:p>
            <a:pPr lvl="1" eaLnBrk="1" hangingPunct="1"/>
            <a:r>
              <a:rPr lang="en-US" dirty="0"/>
              <a:t>very susceptible to interference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b="1" dirty="0"/>
              <a:t>Frequency Shift Keying (FSK):</a:t>
            </a:r>
          </a:p>
          <a:p>
            <a:pPr lvl="1" eaLnBrk="1" hangingPunct="1"/>
            <a:r>
              <a:rPr lang="en-US" dirty="0"/>
              <a:t>needs larger bandwidth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b="1" dirty="0"/>
              <a:t>Phase Shift Keying (PSK):</a:t>
            </a:r>
          </a:p>
          <a:p>
            <a:pPr lvl="1" eaLnBrk="1" hangingPunct="1"/>
            <a:r>
              <a:rPr lang="en-US" dirty="0"/>
              <a:t>more complex</a:t>
            </a:r>
          </a:p>
          <a:p>
            <a:pPr lvl="1" eaLnBrk="1" hangingPunct="1"/>
            <a:r>
              <a:rPr lang="en-US" dirty="0"/>
              <a:t>robust against interference</a:t>
            </a:r>
          </a:p>
        </p:txBody>
      </p:sp>
      <p:sp>
        <p:nvSpPr>
          <p:cNvPr id="54278" name="Line 11"/>
          <p:cNvSpPr>
            <a:spLocks noChangeShapeType="1"/>
          </p:cNvSpPr>
          <p:nvPr/>
        </p:nvSpPr>
        <p:spPr bwMode="auto">
          <a:xfrm>
            <a:off x="7386638" y="2420938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Freeform 12"/>
          <p:cNvSpPr>
            <a:spLocks/>
          </p:cNvSpPr>
          <p:nvPr/>
        </p:nvSpPr>
        <p:spPr bwMode="auto">
          <a:xfrm>
            <a:off x="8301038" y="1735138"/>
            <a:ext cx="466725" cy="1465262"/>
          </a:xfrm>
          <a:custGeom>
            <a:avLst/>
            <a:gdLst>
              <a:gd name="T0" fmla="*/ 0 w 294"/>
              <a:gd name="T1" fmla="*/ 709612 h 923"/>
              <a:gd name="T2" fmla="*/ 133350 w 294"/>
              <a:gd name="T3" fmla="*/ 109537 h 923"/>
              <a:gd name="T4" fmla="*/ 323850 w 294"/>
              <a:gd name="T5" fmla="*/ 1366837 h 923"/>
              <a:gd name="T6" fmla="*/ 466725 w 294"/>
              <a:gd name="T7" fmla="*/ 70008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Freeform 8"/>
          <p:cNvSpPr>
            <a:spLocks/>
          </p:cNvSpPr>
          <p:nvPr/>
        </p:nvSpPr>
        <p:spPr bwMode="auto">
          <a:xfrm>
            <a:off x="6472238" y="1735138"/>
            <a:ext cx="438150" cy="1465262"/>
          </a:xfrm>
          <a:custGeom>
            <a:avLst/>
            <a:gdLst>
              <a:gd name="T0" fmla="*/ 0 w 276"/>
              <a:gd name="T1" fmla="*/ 709612 h 923"/>
              <a:gd name="T2" fmla="*/ 133350 w 276"/>
              <a:gd name="T3" fmla="*/ 109537 h 923"/>
              <a:gd name="T4" fmla="*/ 323850 w 276"/>
              <a:gd name="T5" fmla="*/ 1366837 h 923"/>
              <a:gd name="T6" fmla="*/ 438150 w 276"/>
              <a:gd name="T7" fmla="*/ 704850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923"/>
              <a:gd name="T14" fmla="*/ 276 w 276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72" y="799"/>
                  <a:pt x="204" y="861"/>
                </a:cubicBezTo>
                <a:cubicBezTo>
                  <a:pt x="236" y="923"/>
                  <a:pt x="261" y="531"/>
                  <a:pt x="276" y="44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Freeform 10"/>
          <p:cNvSpPr>
            <a:spLocks/>
          </p:cNvSpPr>
          <p:nvPr/>
        </p:nvSpPr>
        <p:spPr bwMode="auto">
          <a:xfrm>
            <a:off x="6919913" y="1731963"/>
            <a:ext cx="466725" cy="1468437"/>
          </a:xfrm>
          <a:custGeom>
            <a:avLst/>
            <a:gdLst>
              <a:gd name="T0" fmla="*/ 0 w 294"/>
              <a:gd name="T1" fmla="*/ 688975 h 925"/>
              <a:gd name="T2" fmla="*/ 133350 w 294"/>
              <a:gd name="T3" fmla="*/ 112712 h 925"/>
              <a:gd name="T4" fmla="*/ 323850 w 294"/>
              <a:gd name="T5" fmla="*/ 1370012 h 925"/>
              <a:gd name="T6" fmla="*/ 466725 w 294"/>
              <a:gd name="T7" fmla="*/ 703262 h 925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5"/>
              <a:gd name="T14" fmla="*/ 294 w 294"/>
              <a:gd name="T15" fmla="*/ 925 h 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5">
                <a:moveTo>
                  <a:pt x="0" y="434"/>
                </a:moveTo>
                <a:cubicBezTo>
                  <a:pt x="13" y="374"/>
                  <a:pt x="50" y="0"/>
                  <a:pt x="84" y="71"/>
                </a:cubicBezTo>
                <a:cubicBezTo>
                  <a:pt x="118" y="142"/>
                  <a:pt x="169" y="801"/>
                  <a:pt x="204" y="863"/>
                </a:cubicBezTo>
                <a:cubicBezTo>
                  <a:pt x="239" y="925"/>
                  <a:pt x="275" y="530"/>
                  <a:pt x="294" y="44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Freeform 15"/>
          <p:cNvSpPr>
            <a:spLocks/>
          </p:cNvSpPr>
          <p:nvPr/>
        </p:nvSpPr>
        <p:spPr bwMode="auto">
          <a:xfrm>
            <a:off x="6472238" y="3259138"/>
            <a:ext cx="438150" cy="1466850"/>
          </a:xfrm>
          <a:custGeom>
            <a:avLst/>
            <a:gdLst>
              <a:gd name="T0" fmla="*/ 0 w 276"/>
              <a:gd name="T1" fmla="*/ 709613 h 924"/>
              <a:gd name="T2" fmla="*/ 133350 w 276"/>
              <a:gd name="T3" fmla="*/ 109538 h 924"/>
              <a:gd name="T4" fmla="*/ 323850 w 276"/>
              <a:gd name="T5" fmla="*/ 1366838 h 924"/>
              <a:gd name="T6" fmla="*/ 438150 w 276"/>
              <a:gd name="T7" fmla="*/ 714375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924"/>
              <a:gd name="T14" fmla="*/ 276 w 276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924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72" y="798"/>
                  <a:pt x="204" y="861"/>
                </a:cubicBezTo>
                <a:cubicBezTo>
                  <a:pt x="236" y="924"/>
                  <a:pt x="261" y="536"/>
                  <a:pt x="276" y="45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Freeform 16"/>
          <p:cNvSpPr>
            <a:spLocks/>
          </p:cNvSpPr>
          <p:nvPr/>
        </p:nvSpPr>
        <p:spPr bwMode="auto">
          <a:xfrm>
            <a:off x="6919913" y="3259138"/>
            <a:ext cx="466725" cy="1465262"/>
          </a:xfrm>
          <a:custGeom>
            <a:avLst/>
            <a:gdLst>
              <a:gd name="T0" fmla="*/ 0 w 294"/>
              <a:gd name="T1" fmla="*/ 709612 h 923"/>
              <a:gd name="T2" fmla="*/ 133350 w 294"/>
              <a:gd name="T3" fmla="*/ 109537 h 923"/>
              <a:gd name="T4" fmla="*/ 323850 w 294"/>
              <a:gd name="T5" fmla="*/ 1366837 h 923"/>
              <a:gd name="T6" fmla="*/ 466725 w 294"/>
              <a:gd name="T7" fmla="*/ 70008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Freeform 17"/>
          <p:cNvSpPr>
            <a:spLocks/>
          </p:cNvSpPr>
          <p:nvPr/>
        </p:nvSpPr>
        <p:spPr bwMode="auto">
          <a:xfrm>
            <a:off x="7377113" y="3267075"/>
            <a:ext cx="876300" cy="1465263"/>
          </a:xfrm>
          <a:custGeom>
            <a:avLst/>
            <a:gdLst>
              <a:gd name="T0" fmla="*/ 0 w 552"/>
              <a:gd name="T1" fmla="*/ 725488 h 923"/>
              <a:gd name="T2" fmla="*/ 238125 w 552"/>
              <a:gd name="T3" fmla="*/ 106363 h 923"/>
              <a:gd name="T4" fmla="*/ 647700 w 552"/>
              <a:gd name="T5" fmla="*/ 1363663 h 923"/>
              <a:gd name="T6" fmla="*/ 876300 w 552"/>
              <a:gd name="T7" fmla="*/ 715963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552"/>
              <a:gd name="T13" fmla="*/ 0 h 923"/>
              <a:gd name="T14" fmla="*/ 552 w 552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2" h="923">
                <a:moveTo>
                  <a:pt x="0" y="457"/>
                </a:moveTo>
                <a:cubicBezTo>
                  <a:pt x="25" y="393"/>
                  <a:pt x="82" y="0"/>
                  <a:pt x="150" y="67"/>
                </a:cubicBezTo>
                <a:cubicBezTo>
                  <a:pt x="218" y="134"/>
                  <a:pt x="341" y="795"/>
                  <a:pt x="408" y="859"/>
                </a:cubicBezTo>
                <a:cubicBezTo>
                  <a:pt x="475" y="923"/>
                  <a:pt x="522" y="536"/>
                  <a:pt x="552" y="45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Freeform 18"/>
          <p:cNvSpPr>
            <a:spLocks/>
          </p:cNvSpPr>
          <p:nvPr/>
        </p:nvSpPr>
        <p:spPr bwMode="auto">
          <a:xfrm>
            <a:off x="8253413" y="3262313"/>
            <a:ext cx="514350" cy="1462087"/>
          </a:xfrm>
          <a:custGeom>
            <a:avLst/>
            <a:gdLst>
              <a:gd name="T0" fmla="*/ 0 w 324"/>
              <a:gd name="T1" fmla="*/ 720725 h 921"/>
              <a:gd name="T2" fmla="*/ 180975 w 324"/>
              <a:gd name="T3" fmla="*/ 106362 h 921"/>
              <a:gd name="T4" fmla="*/ 371475 w 324"/>
              <a:gd name="T5" fmla="*/ 1363662 h 921"/>
              <a:gd name="T6" fmla="*/ 514350 w 324"/>
              <a:gd name="T7" fmla="*/ 696912 h 921"/>
              <a:gd name="T8" fmla="*/ 0 60000 65536"/>
              <a:gd name="T9" fmla="*/ 0 60000 65536"/>
              <a:gd name="T10" fmla="*/ 0 60000 65536"/>
              <a:gd name="T11" fmla="*/ 0 60000 65536"/>
              <a:gd name="T12" fmla="*/ 0 w 324"/>
              <a:gd name="T13" fmla="*/ 0 h 921"/>
              <a:gd name="T14" fmla="*/ 324 w 324"/>
              <a:gd name="T15" fmla="*/ 921 h 9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" h="921">
                <a:moveTo>
                  <a:pt x="0" y="454"/>
                </a:moveTo>
                <a:cubicBezTo>
                  <a:pt x="18" y="389"/>
                  <a:pt x="75" y="0"/>
                  <a:pt x="114" y="67"/>
                </a:cubicBezTo>
                <a:cubicBezTo>
                  <a:pt x="153" y="134"/>
                  <a:pt x="199" y="797"/>
                  <a:pt x="234" y="859"/>
                </a:cubicBezTo>
                <a:cubicBezTo>
                  <a:pt x="269" y="921"/>
                  <a:pt x="305" y="526"/>
                  <a:pt x="324" y="439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Freeform 19"/>
          <p:cNvSpPr>
            <a:spLocks/>
          </p:cNvSpPr>
          <p:nvPr/>
        </p:nvSpPr>
        <p:spPr bwMode="auto">
          <a:xfrm>
            <a:off x="7386638" y="4859338"/>
            <a:ext cx="466725" cy="1465262"/>
          </a:xfrm>
          <a:custGeom>
            <a:avLst/>
            <a:gdLst>
              <a:gd name="T0" fmla="*/ 0 w 294"/>
              <a:gd name="T1" fmla="*/ 709612 h 923"/>
              <a:gd name="T2" fmla="*/ 133350 w 294"/>
              <a:gd name="T3" fmla="*/ 109537 h 923"/>
              <a:gd name="T4" fmla="*/ 323850 w 294"/>
              <a:gd name="T5" fmla="*/ 1366837 h 923"/>
              <a:gd name="T6" fmla="*/ 466725 w 294"/>
              <a:gd name="T7" fmla="*/ 70008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Freeform 20"/>
          <p:cNvSpPr>
            <a:spLocks/>
          </p:cNvSpPr>
          <p:nvPr/>
        </p:nvSpPr>
        <p:spPr bwMode="auto">
          <a:xfrm>
            <a:off x="7843838" y="4859338"/>
            <a:ext cx="466725" cy="1465262"/>
          </a:xfrm>
          <a:custGeom>
            <a:avLst/>
            <a:gdLst>
              <a:gd name="T0" fmla="*/ 0 w 294"/>
              <a:gd name="T1" fmla="*/ 709612 h 923"/>
              <a:gd name="T2" fmla="*/ 133350 w 294"/>
              <a:gd name="T3" fmla="*/ 109537 h 923"/>
              <a:gd name="T4" fmla="*/ 323850 w 294"/>
              <a:gd name="T5" fmla="*/ 1366837 h 923"/>
              <a:gd name="T6" fmla="*/ 466725 w 294"/>
              <a:gd name="T7" fmla="*/ 70008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Freeform 21"/>
          <p:cNvSpPr>
            <a:spLocks/>
          </p:cNvSpPr>
          <p:nvPr/>
        </p:nvSpPr>
        <p:spPr bwMode="auto">
          <a:xfrm flipV="1">
            <a:off x="6472238" y="4859338"/>
            <a:ext cx="466725" cy="1465262"/>
          </a:xfrm>
          <a:custGeom>
            <a:avLst/>
            <a:gdLst>
              <a:gd name="T0" fmla="*/ 0 w 294"/>
              <a:gd name="T1" fmla="*/ 709612 h 923"/>
              <a:gd name="T2" fmla="*/ 133350 w 294"/>
              <a:gd name="T3" fmla="*/ 109537 h 923"/>
              <a:gd name="T4" fmla="*/ 323850 w 294"/>
              <a:gd name="T5" fmla="*/ 1366837 h 923"/>
              <a:gd name="T6" fmla="*/ 466725 w 294"/>
              <a:gd name="T7" fmla="*/ 70008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Freeform 22"/>
          <p:cNvSpPr>
            <a:spLocks/>
          </p:cNvSpPr>
          <p:nvPr/>
        </p:nvSpPr>
        <p:spPr bwMode="auto">
          <a:xfrm flipV="1">
            <a:off x="6929438" y="4859338"/>
            <a:ext cx="466725" cy="1465262"/>
          </a:xfrm>
          <a:custGeom>
            <a:avLst/>
            <a:gdLst>
              <a:gd name="T0" fmla="*/ 0 w 294"/>
              <a:gd name="T1" fmla="*/ 709612 h 923"/>
              <a:gd name="T2" fmla="*/ 133350 w 294"/>
              <a:gd name="T3" fmla="*/ 109537 h 923"/>
              <a:gd name="T4" fmla="*/ 323850 w 294"/>
              <a:gd name="T5" fmla="*/ 1366837 h 923"/>
              <a:gd name="T6" fmla="*/ 466725 w 294"/>
              <a:gd name="T7" fmla="*/ 70008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Freeform 23"/>
          <p:cNvSpPr>
            <a:spLocks/>
          </p:cNvSpPr>
          <p:nvPr/>
        </p:nvSpPr>
        <p:spPr bwMode="auto">
          <a:xfrm flipV="1">
            <a:off x="8301038" y="4859338"/>
            <a:ext cx="466725" cy="1465262"/>
          </a:xfrm>
          <a:custGeom>
            <a:avLst/>
            <a:gdLst>
              <a:gd name="T0" fmla="*/ 0 w 294"/>
              <a:gd name="T1" fmla="*/ 709612 h 923"/>
              <a:gd name="T2" fmla="*/ 133350 w 294"/>
              <a:gd name="T3" fmla="*/ 109537 h 923"/>
              <a:gd name="T4" fmla="*/ 323850 w 294"/>
              <a:gd name="T5" fmla="*/ 1366837 h 923"/>
              <a:gd name="T6" fmla="*/ 466725 w 294"/>
              <a:gd name="T7" fmla="*/ 700087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923"/>
              <a:gd name="T14" fmla="*/ 294 w 29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1" name="Line 25"/>
          <p:cNvSpPr>
            <a:spLocks noChangeShapeType="1"/>
          </p:cNvSpPr>
          <p:nvPr/>
        </p:nvSpPr>
        <p:spPr bwMode="auto">
          <a:xfrm>
            <a:off x="7386638" y="1735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Line 26"/>
          <p:cNvSpPr>
            <a:spLocks noChangeShapeType="1"/>
          </p:cNvSpPr>
          <p:nvPr/>
        </p:nvSpPr>
        <p:spPr bwMode="auto">
          <a:xfrm>
            <a:off x="8301038" y="1735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3" name="Line 27"/>
          <p:cNvSpPr>
            <a:spLocks noChangeShapeType="1"/>
          </p:cNvSpPr>
          <p:nvPr/>
        </p:nvSpPr>
        <p:spPr bwMode="auto">
          <a:xfrm>
            <a:off x="6472238" y="1735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Text Box 29"/>
          <p:cNvSpPr txBox="1">
            <a:spLocks noChangeArrowheads="1"/>
          </p:cNvSpPr>
          <p:nvPr/>
        </p:nvSpPr>
        <p:spPr bwMode="auto">
          <a:xfrm>
            <a:off x="6777038" y="1506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54295" name="Text Box 30"/>
          <p:cNvSpPr txBox="1">
            <a:spLocks noChangeArrowheads="1"/>
          </p:cNvSpPr>
          <p:nvPr/>
        </p:nvSpPr>
        <p:spPr bwMode="auto">
          <a:xfrm>
            <a:off x="7691438" y="1506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54296" name="Text Box 31"/>
          <p:cNvSpPr txBox="1">
            <a:spLocks noChangeArrowheads="1"/>
          </p:cNvSpPr>
          <p:nvPr/>
        </p:nvSpPr>
        <p:spPr bwMode="auto">
          <a:xfrm>
            <a:off x="8529638" y="1506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54297" name="Text Box 33"/>
          <p:cNvSpPr txBox="1">
            <a:spLocks noChangeArrowheads="1"/>
          </p:cNvSpPr>
          <p:nvPr/>
        </p:nvSpPr>
        <p:spPr bwMode="auto">
          <a:xfrm>
            <a:off x="8834438" y="2420938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</a:t>
            </a:r>
          </a:p>
        </p:txBody>
      </p:sp>
      <p:sp>
        <p:nvSpPr>
          <p:cNvPr id="54298" name="Line 34"/>
          <p:cNvSpPr>
            <a:spLocks noChangeShapeType="1"/>
          </p:cNvSpPr>
          <p:nvPr/>
        </p:nvSpPr>
        <p:spPr bwMode="auto">
          <a:xfrm>
            <a:off x="6396038" y="39449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9" name="Line 35"/>
          <p:cNvSpPr>
            <a:spLocks noChangeShapeType="1"/>
          </p:cNvSpPr>
          <p:nvPr/>
        </p:nvSpPr>
        <p:spPr bwMode="auto">
          <a:xfrm>
            <a:off x="7386638" y="3259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0" name="Line 36"/>
          <p:cNvSpPr>
            <a:spLocks noChangeShapeType="1"/>
          </p:cNvSpPr>
          <p:nvPr/>
        </p:nvSpPr>
        <p:spPr bwMode="auto">
          <a:xfrm>
            <a:off x="6472238" y="3259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1" name="Text Box 37"/>
          <p:cNvSpPr txBox="1">
            <a:spLocks noChangeArrowheads="1"/>
          </p:cNvSpPr>
          <p:nvPr/>
        </p:nvSpPr>
        <p:spPr bwMode="auto">
          <a:xfrm>
            <a:off x="6777038" y="3030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54302" name="Text Box 38"/>
          <p:cNvSpPr txBox="1">
            <a:spLocks noChangeArrowheads="1"/>
          </p:cNvSpPr>
          <p:nvPr/>
        </p:nvSpPr>
        <p:spPr bwMode="auto">
          <a:xfrm>
            <a:off x="7691438" y="3030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54303" name="Text Box 39"/>
          <p:cNvSpPr txBox="1">
            <a:spLocks noChangeArrowheads="1"/>
          </p:cNvSpPr>
          <p:nvPr/>
        </p:nvSpPr>
        <p:spPr bwMode="auto">
          <a:xfrm>
            <a:off x="8529638" y="3030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54304" name="Text Box 40"/>
          <p:cNvSpPr txBox="1">
            <a:spLocks noChangeArrowheads="1"/>
          </p:cNvSpPr>
          <p:nvPr/>
        </p:nvSpPr>
        <p:spPr bwMode="auto">
          <a:xfrm>
            <a:off x="8834438" y="3944938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</a:t>
            </a:r>
          </a:p>
        </p:txBody>
      </p:sp>
      <p:sp>
        <p:nvSpPr>
          <p:cNvPr id="54305" name="Line 41"/>
          <p:cNvSpPr>
            <a:spLocks noChangeShapeType="1"/>
          </p:cNvSpPr>
          <p:nvPr/>
        </p:nvSpPr>
        <p:spPr bwMode="auto">
          <a:xfrm>
            <a:off x="6396038" y="55451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6" name="Line 42"/>
          <p:cNvSpPr>
            <a:spLocks noChangeShapeType="1"/>
          </p:cNvSpPr>
          <p:nvPr/>
        </p:nvSpPr>
        <p:spPr bwMode="auto">
          <a:xfrm>
            <a:off x="7386638" y="48593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7" name="Line 43"/>
          <p:cNvSpPr>
            <a:spLocks noChangeShapeType="1"/>
          </p:cNvSpPr>
          <p:nvPr/>
        </p:nvSpPr>
        <p:spPr bwMode="auto">
          <a:xfrm>
            <a:off x="6472238" y="48593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8" name="Text Box 44"/>
          <p:cNvSpPr txBox="1">
            <a:spLocks noChangeArrowheads="1"/>
          </p:cNvSpPr>
          <p:nvPr/>
        </p:nvSpPr>
        <p:spPr bwMode="auto">
          <a:xfrm>
            <a:off x="6777038" y="46307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54309" name="Text Box 45"/>
          <p:cNvSpPr txBox="1">
            <a:spLocks noChangeArrowheads="1"/>
          </p:cNvSpPr>
          <p:nvPr/>
        </p:nvSpPr>
        <p:spPr bwMode="auto">
          <a:xfrm>
            <a:off x="7691438" y="46307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54310" name="Text Box 46"/>
          <p:cNvSpPr txBox="1">
            <a:spLocks noChangeArrowheads="1"/>
          </p:cNvSpPr>
          <p:nvPr/>
        </p:nvSpPr>
        <p:spPr bwMode="auto">
          <a:xfrm>
            <a:off x="8529638" y="46307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54311" name="Text Box 47"/>
          <p:cNvSpPr txBox="1">
            <a:spLocks noChangeArrowheads="1"/>
          </p:cNvSpPr>
          <p:nvPr/>
        </p:nvSpPr>
        <p:spPr bwMode="auto">
          <a:xfrm>
            <a:off x="8834438" y="5545138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</a:t>
            </a:r>
          </a:p>
        </p:txBody>
      </p:sp>
      <p:sp>
        <p:nvSpPr>
          <p:cNvPr id="54312" name="Line 48"/>
          <p:cNvSpPr>
            <a:spLocks noChangeShapeType="1"/>
          </p:cNvSpPr>
          <p:nvPr/>
        </p:nvSpPr>
        <p:spPr bwMode="auto">
          <a:xfrm>
            <a:off x="8301038" y="3259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3" name="Line 49"/>
          <p:cNvSpPr>
            <a:spLocks noChangeShapeType="1"/>
          </p:cNvSpPr>
          <p:nvPr/>
        </p:nvSpPr>
        <p:spPr bwMode="auto">
          <a:xfrm>
            <a:off x="8301038" y="48593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E42A-BBA7-0B4A-A2D9-78217438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Link Layer (Layer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0253-8364-B14F-999E-26884A930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Defines when/how medium will be accessed for transmission</a:t>
            </a:r>
          </a:p>
          <a:p>
            <a:r>
              <a:rPr lang="en-US" sz="2400" dirty="0">
                <a:latin typeface="Times New Roman"/>
                <a:cs typeface="Times New Roman"/>
              </a:rPr>
              <a:t>Units typically called “frames”; error detection/correction; divided into sublayers, including: </a:t>
            </a:r>
            <a:r>
              <a:rPr lang="en-US" sz="2400" b="1" dirty="0">
                <a:latin typeface="Times New Roman"/>
                <a:cs typeface="Times New Roman"/>
              </a:rPr>
              <a:t>MAC = Medium Access Control </a:t>
            </a:r>
            <a:r>
              <a:rPr lang="en-US" sz="2400" dirty="0">
                <a:latin typeface="Times New Roman"/>
                <a:cs typeface="Times New Roman"/>
              </a:rPr>
              <a:t>(MAC address 6f:00:2b:23:1f:32)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Cell phone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E1981-B1D7-BA42-98C8-B6AF9245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038600"/>
            <a:ext cx="6599583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0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EE36-1EDE-1E42-95B4-2714DF00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 (802.3)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9480-950C-1843-BA2C-526D8743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LAN technology, uses bus architecture</a:t>
            </a:r>
          </a:p>
          <a:p>
            <a:r>
              <a:rPr lang="en-US" dirty="0"/>
              <a:t>Easy to install, inexpensive</a:t>
            </a:r>
          </a:p>
          <a:p>
            <a:r>
              <a:rPr lang="en-US" dirty="0"/>
              <a:t>Data is broken into </a:t>
            </a:r>
            <a:r>
              <a:rPr lang="en-US" b="1" dirty="0"/>
              <a:t>packets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224B2-C883-8A41-8369-061C13B2E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959109"/>
            <a:ext cx="5257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5B3E-2F64-5144-9B3F-89692B89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6629-A497-4243-8736-8B9994FA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Medium Access Control (MAC) protocol</a:t>
            </a:r>
          </a:p>
          <a:p>
            <a:r>
              <a:rPr lang="en-US" b="1" dirty="0"/>
              <a:t>CSMA/CD </a:t>
            </a:r>
            <a:r>
              <a:rPr lang="en-US" dirty="0"/>
              <a:t>Protocol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arrier </a:t>
            </a:r>
            <a:r>
              <a:rPr lang="en-US" b="1" dirty="0"/>
              <a:t>S</a:t>
            </a:r>
            <a:r>
              <a:rPr lang="en-US" dirty="0"/>
              <a:t>ense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A</a:t>
            </a:r>
            <a:r>
              <a:rPr lang="en-US" dirty="0"/>
              <a:t>ccess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ollision </a:t>
            </a:r>
            <a:r>
              <a:rPr lang="en-US" b="1" dirty="0"/>
              <a:t>D</a:t>
            </a:r>
            <a:r>
              <a:rPr lang="en-US" dirty="0"/>
              <a:t>etection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880CCF46-16DD-C140-BA6F-CC8D2BE62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486400"/>
            <a:ext cx="5791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AB4CB2A9-2489-0449-A604-A77FF1824B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5029200"/>
            <a:ext cx="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6CCEE25-5AC8-774D-A7FD-D998D2F669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5029200"/>
            <a:ext cx="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589C8A80-921D-954F-B979-538B3C0621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5029200"/>
            <a:ext cx="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5B289C-9EFC-3645-8A65-339269DB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572000"/>
            <a:ext cx="457200" cy="4572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>
                <a:ea typeface="Gungsuh" pitchFamily="18" charset="-127"/>
                <a:cs typeface="Gungsuh" pitchFamily="18" charset="-127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DC9D49-D9A3-4547-9ED8-DA9B451E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457200" cy="4572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>
                <a:ea typeface="Gungsuh" pitchFamily="18" charset="-127"/>
                <a:cs typeface="Gungsuh" pitchFamily="18" charset="-127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8ED6D8-DCD8-E54A-9F3E-880A96630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0"/>
            <a:ext cx="457200" cy="4572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>
                <a:ea typeface="Gungsuh" pitchFamily="18" charset="-127"/>
                <a:cs typeface="Gungsuh" pitchFamily="18" charset="-127"/>
              </a:rPr>
              <a:t>B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446332D1-DE06-4D45-AC85-A4363248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5081588"/>
            <a:ext cx="1485900" cy="885825"/>
          </a:xfrm>
          <a:prstGeom prst="irregularSeal2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collision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EB98C2-645F-D541-A080-B5C40943709A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105400"/>
            <a:ext cx="4267200" cy="228600"/>
            <a:chOff x="1584" y="1200"/>
            <a:chExt cx="2688" cy="144"/>
          </a:xfrm>
        </p:grpSpPr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9DFD5E6F-3036-FC4A-B66A-FDFB808C2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344"/>
              <a:ext cx="1344" cy="0"/>
            </a:xfrm>
            <a:prstGeom prst="line">
              <a:avLst/>
            </a:prstGeom>
            <a:noFill/>
            <a:ln w="57150">
              <a:solidFill>
                <a:srgbClr val="00408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8BDADE76-3114-9644-901F-FB2929EA9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344"/>
              <a:ext cx="1344" cy="0"/>
            </a:xfrm>
            <a:prstGeom prst="line">
              <a:avLst/>
            </a:prstGeom>
            <a:noFill/>
            <a:ln w="57150">
              <a:solidFill>
                <a:srgbClr val="00408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7F2992B6-CB79-A141-B1C5-98A31BB12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0" cy="144"/>
            </a:xfrm>
            <a:prstGeom prst="line">
              <a:avLst/>
            </a:prstGeom>
            <a:noFill/>
            <a:ln w="76200">
              <a:solidFill>
                <a:srgbClr val="004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79A909-508D-D647-91DF-9A4A9C62872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257800"/>
            <a:ext cx="4953000" cy="419100"/>
            <a:chOff x="1152" y="1296"/>
            <a:chExt cx="3120" cy="264"/>
          </a:xfrm>
        </p:grpSpPr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27B9C225-1627-A64B-84C3-3A668FB48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536"/>
              <a:ext cx="312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5DEEAA82-84C1-0546-9421-ECDFF95CC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296"/>
              <a:ext cx="0" cy="26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5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D848-7ECD-AA40-A35C-88CE9969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4B93-773C-A149-8B2F-28779F634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08810"/>
            <a:ext cx="8229600" cy="21205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“Sense” (listen) carrier (“is anyone else talking right now?”)</a:t>
            </a:r>
          </a:p>
          <a:p>
            <a:r>
              <a:rPr lang="en-US" dirty="0"/>
              <a:t>If “busy”: wait; if “idle”: transmit</a:t>
            </a:r>
          </a:p>
          <a:p>
            <a:r>
              <a:rPr lang="en-US" dirty="0"/>
              <a:t>CD: Keep listening while transmitting</a:t>
            </a:r>
          </a:p>
          <a:p>
            <a:pPr lvl="1"/>
            <a:r>
              <a:rPr lang="en-US" dirty="0"/>
              <a:t>If collision detected: retry at a later time</a:t>
            </a:r>
          </a:p>
        </p:txBody>
      </p:sp>
      <p:sp>
        <p:nvSpPr>
          <p:cNvPr id="4" name="Line 1028">
            <a:extLst>
              <a:ext uri="{FF2B5EF4-FFF2-40B4-BE49-F238E27FC236}">
                <a16:creationId xmlns:a16="http://schemas.microsoft.com/office/drawing/2014/main" id="{CB461FE6-FB16-6242-B1C1-7B81E55FB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42010"/>
            <a:ext cx="5791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29">
            <a:extLst>
              <a:ext uri="{FF2B5EF4-FFF2-40B4-BE49-F238E27FC236}">
                <a16:creationId xmlns:a16="http://schemas.microsoft.com/office/drawing/2014/main" id="{8E8C3BF2-DC66-E74B-B1D6-2C5DDD2A6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984810"/>
            <a:ext cx="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30">
            <a:extLst>
              <a:ext uri="{FF2B5EF4-FFF2-40B4-BE49-F238E27FC236}">
                <a16:creationId xmlns:a16="http://schemas.microsoft.com/office/drawing/2014/main" id="{FBECABFA-DC0D-8047-A299-C518BAC57B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984810"/>
            <a:ext cx="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31">
            <a:extLst>
              <a:ext uri="{FF2B5EF4-FFF2-40B4-BE49-F238E27FC236}">
                <a16:creationId xmlns:a16="http://schemas.microsoft.com/office/drawing/2014/main" id="{46E2E7E3-9ACB-174F-8570-8E207E3807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2984810"/>
            <a:ext cx="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1032">
            <a:extLst>
              <a:ext uri="{FF2B5EF4-FFF2-40B4-BE49-F238E27FC236}">
                <a16:creationId xmlns:a16="http://schemas.microsoft.com/office/drawing/2014/main" id="{9FFE2474-0945-7D48-8D97-109CC1A21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27610"/>
            <a:ext cx="457200" cy="4572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>
                <a:ea typeface="Gungsuh" pitchFamily="18" charset="-127"/>
                <a:cs typeface="Gungsuh" pitchFamily="18" charset="-127"/>
              </a:rPr>
              <a:t>A</a:t>
            </a:r>
          </a:p>
        </p:txBody>
      </p:sp>
      <p:sp>
        <p:nvSpPr>
          <p:cNvPr id="9" name="Oval 1033">
            <a:extLst>
              <a:ext uri="{FF2B5EF4-FFF2-40B4-BE49-F238E27FC236}">
                <a16:creationId xmlns:a16="http://schemas.microsoft.com/office/drawing/2014/main" id="{8FAC72F8-0F36-A04F-B563-61DEBE45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27610"/>
            <a:ext cx="457200" cy="4572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>
                <a:ea typeface="Gungsuh" pitchFamily="18" charset="-127"/>
                <a:cs typeface="Gungsuh" pitchFamily="18" charset="-127"/>
              </a:rPr>
              <a:t>C</a:t>
            </a:r>
          </a:p>
        </p:txBody>
      </p:sp>
      <p:sp>
        <p:nvSpPr>
          <p:cNvPr id="10" name="Oval 1034">
            <a:extLst>
              <a:ext uri="{FF2B5EF4-FFF2-40B4-BE49-F238E27FC236}">
                <a16:creationId xmlns:a16="http://schemas.microsoft.com/office/drawing/2014/main" id="{F94F236B-077D-2C4C-B4F9-6082B454A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527610"/>
            <a:ext cx="457200" cy="4572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>
                <a:ea typeface="Gungsuh" pitchFamily="18" charset="-127"/>
                <a:cs typeface="Gungsuh" pitchFamily="18" charset="-127"/>
              </a:rPr>
              <a:t>B</a:t>
            </a:r>
          </a:p>
        </p:txBody>
      </p:sp>
      <p:sp>
        <p:nvSpPr>
          <p:cNvPr id="11" name="AutoShape 1035">
            <a:extLst>
              <a:ext uri="{FF2B5EF4-FFF2-40B4-BE49-F238E27FC236}">
                <a16:creationId xmlns:a16="http://schemas.microsoft.com/office/drawing/2014/main" id="{77677820-60C6-0F43-9649-B306A865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13410"/>
            <a:ext cx="304800" cy="381000"/>
          </a:xfrm>
          <a:custGeom>
            <a:avLst/>
            <a:gdLst>
              <a:gd name="T0" fmla="*/ 217720 w 21600"/>
              <a:gd name="T1" fmla="*/ 0 h 21600"/>
              <a:gd name="T2" fmla="*/ 130627 w 21600"/>
              <a:gd name="T3" fmla="*/ 108850 h 21600"/>
              <a:gd name="T4" fmla="*/ 87080 w 21600"/>
              <a:gd name="T5" fmla="*/ 163283 h 21600"/>
              <a:gd name="T6" fmla="*/ 0 w 21600"/>
              <a:gd name="T7" fmla="*/ 272150 h 21600"/>
              <a:gd name="T8" fmla="*/ 87080 w 21600"/>
              <a:gd name="T9" fmla="*/ 381000 h 21600"/>
              <a:gd name="T10" fmla="*/ 174173 w 21600"/>
              <a:gd name="T11" fmla="*/ 326566 h 21600"/>
              <a:gd name="T12" fmla="*/ 261253 w 21600"/>
              <a:gd name="T13" fmla="*/ 217717 h 21600"/>
              <a:gd name="T14" fmla="*/ 304800 w 21600"/>
              <a:gd name="T15" fmla="*/ 108850 h 21600"/>
              <a:gd name="T16" fmla="*/ 3 60000 65536"/>
              <a:gd name="T17" fmla="*/ 2 60000 65536"/>
              <a:gd name="T18" fmla="*/ 3 60000 65536"/>
              <a:gd name="T19" fmla="*/ 2 60000 65536"/>
              <a:gd name="T20" fmla="*/ 1 60000 65536"/>
              <a:gd name="T21" fmla="*/ 1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036">
            <a:extLst>
              <a:ext uri="{FF2B5EF4-FFF2-40B4-BE49-F238E27FC236}">
                <a16:creationId xmlns:a16="http://schemas.microsoft.com/office/drawing/2014/main" id="{F46B5B76-88B5-1849-BD3B-231DC784133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213410"/>
            <a:ext cx="4953000" cy="419100"/>
            <a:chOff x="1152" y="1296"/>
            <a:chExt cx="3120" cy="264"/>
          </a:xfrm>
        </p:grpSpPr>
        <p:sp>
          <p:nvSpPr>
            <p:cNvPr id="13" name="Line 1037">
              <a:extLst>
                <a:ext uri="{FF2B5EF4-FFF2-40B4-BE49-F238E27FC236}">
                  <a16:creationId xmlns:a16="http://schemas.microsoft.com/office/drawing/2014/main" id="{131C94E9-6EB6-6745-804D-264362D2D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536"/>
              <a:ext cx="312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38">
              <a:extLst>
                <a:ext uri="{FF2B5EF4-FFF2-40B4-BE49-F238E27FC236}">
                  <a16:creationId xmlns:a16="http://schemas.microsoft.com/office/drawing/2014/main" id="{482EA123-393C-0141-A421-2DEEBC4A6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296"/>
              <a:ext cx="0" cy="26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1039">
            <a:extLst>
              <a:ext uri="{FF2B5EF4-FFF2-40B4-BE49-F238E27FC236}">
                <a16:creationId xmlns:a16="http://schemas.microsoft.com/office/drawing/2014/main" id="{9408F661-922A-A44D-A5A5-1EDFE897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537010"/>
            <a:ext cx="1524000" cy="990600"/>
          </a:xfrm>
          <a:prstGeom prst="cloudCallout">
            <a:avLst>
              <a:gd name="adj1" fmla="val -75208"/>
              <a:gd name="adj2" fmla="val 56731"/>
            </a:avLst>
          </a:prstGeom>
          <a:solidFill>
            <a:srgbClr val="ABABAB"/>
          </a:solidFill>
          <a:ln w="9525">
            <a:solidFill>
              <a:srgbClr val="ABABAB"/>
            </a:solidFill>
            <a:round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>
                <a:latin typeface="Chalkboard" charset="0"/>
                <a:ea typeface="Gungsuh" pitchFamily="18" charset="-127"/>
                <a:cs typeface="Gungsuh" pitchFamily="18" charset="-127"/>
              </a:rPr>
              <a:t>Don’t</a:t>
            </a:r>
          </a:p>
          <a:p>
            <a:pPr algn="ctr"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>
                <a:latin typeface="Chalkboard" charset="0"/>
                <a:ea typeface="Gungsuh" pitchFamily="18" charset="-127"/>
                <a:cs typeface="Gungsuh" pitchFamily="18" charset="-127"/>
              </a:rPr>
              <a:t>transmit</a:t>
            </a:r>
          </a:p>
        </p:txBody>
      </p:sp>
      <p:sp>
        <p:nvSpPr>
          <p:cNvPr id="16" name="Rectangle 1040">
            <a:extLst>
              <a:ext uri="{FF2B5EF4-FFF2-40B4-BE49-F238E27FC236}">
                <a16:creationId xmlns:a16="http://schemas.microsoft.com/office/drawing/2014/main" id="{75A77D21-1FBD-1B44-800D-0635AEF2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930960"/>
            <a:ext cx="2784871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Wingdings" charset="2"/>
              <a:buNone/>
              <a:defRPr/>
            </a:pPr>
            <a:r>
              <a:rPr lang="en-US" dirty="0">
                <a:solidFill>
                  <a:schemeClr val="bg1"/>
                </a:solidFill>
                <a:ea typeface="Gungsuh" pitchFamily="18" charset="-127"/>
                <a:cs typeface="Gungsuh" pitchFamily="18" charset="-127"/>
              </a:rPr>
              <a:t>Can collisions still occur?</a:t>
            </a:r>
          </a:p>
        </p:txBody>
      </p:sp>
    </p:spTree>
    <p:extLst>
      <p:ext uri="{BB962C8B-B14F-4D97-AF65-F5344CB8AC3E}">
        <p14:creationId xmlns:p14="http://schemas.microsoft.com/office/powerpoint/2010/main" val="37107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628-AAD0-1A4C-B858-8E2AFD23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Wi-Fi (802.11)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7371-B6CD-B24D-838E-1339A97F3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</a:rPr>
              <a:t>Most popular wireless LAN architecture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3CEA0-B328-8649-B7D7-1F5045D3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16" y="2667000"/>
            <a:ext cx="2857500" cy="313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D5AF9-B16C-1E4F-B718-CA1B43FFEC21}"/>
              </a:ext>
            </a:extLst>
          </p:cNvPr>
          <p:cNvSpPr txBox="1"/>
          <p:nvPr/>
        </p:nvSpPr>
        <p:spPr>
          <a:xfrm>
            <a:off x="6096000" y="3825081"/>
            <a:ext cx="1354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point</a:t>
            </a:r>
          </a:p>
          <a:p>
            <a:r>
              <a:rPr lang="en-US" dirty="0"/>
              <a:t>Wi-Fi router</a:t>
            </a:r>
          </a:p>
          <a:p>
            <a:r>
              <a:rPr lang="en-US" dirty="0"/>
              <a:t>Base station</a:t>
            </a:r>
          </a:p>
          <a:p>
            <a:r>
              <a:rPr lang="en-US" dirty="0"/>
              <a:t>Hotspot</a:t>
            </a:r>
          </a:p>
        </p:txBody>
      </p:sp>
    </p:spTree>
    <p:extLst>
      <p:ext uri="{BB962C8B-B14F-4D97-AF65-F5344CB8AC3E}">
        <p14:creationId xmlns:p14="http://schemas.microsoft.com/office/powerpoint/2010/main" val="4205108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Wi-Fi (802.11)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91B2C-4EB2-9C46-B50E-C4BD1164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34" y="1303337"/>
            <a:ext cx="4194066" cy="2359162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0B59C22-40A2-C147-9B0D-B6FED448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b="1" dirty="0"/>
              <a:t>CSMA/CA </a:t>
            </a:r>
            <a:r>
              <a:rPr lang="en-US" dirty="0"/>
              <a:t>Protocol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arrier </a:t>
            </a:r>
            <a:r>
              <a:rPr lang="en-US" b="1" dirty="0"/>
              <a:t>S</a:t>
            </a:r>
            <a:r>
              <a:rPr lang="en-US" dirty="0"/>
              <a:t>ense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A</a:t>
            </a:r>
            <a:r>
              <a:rPr lang="en-US" dirty="0"/>
              <a:t>ccess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ollision </a:t>
            </a:r>
            <a:r>
              <a:rPr lang="en-US" b="1" dirty="0"/>
              <a:t>A</a:t>
            </a:r>
            <a:r>
              <a:rPr lang="en-US" dirty="0"/>
              <a:t>voidance</a:t>
            </a:r>
          </a:p>
          <a:p>
            <a:pPr lvl="2"/>
            <a:r>
              <a:rPr lang="en-US" dirty="0"/>
              <a:t>Channel reservations:</a:t>
            </a:r>
          </a:p>
          <a:p>
            <a:pPr lvl="3"/>
            <a:r>
              <a:rPr lang="en-US" dirty="0"/>
              <a:t>Transmitter sends request-to-send (RTS)</a:t>
            </a:r>
          </a:p>
          <a:p>
            <a:pPr lvl="3"/>
            <a:r>
              <a:rPr lang="en-US" dirty="0"/>
              <a:t>Receiver sends clear-to-send (CTS)</a:t>
            </a:r>
          </a:p>
          <a:p>
            <a:pPr lvl="2"/>
            <a:r>
              <a:rPr lang="en-US" dirty="0"/>
              <a:t>Advantages:</a:t>
            </a:r>
          </a:p>
          <a:p>
            <a:pPr lvl="3"/>
            <a:r>
              <a:rPr lang="en-US" dirty="0"/>
              <a:t>Nodes hearing RTS and/or CTS keep quiet</a:t>
            </a:r>
          </a:p>
          <a:p>
            <a:pPr lvl="3"/>
            <a:r>
              <a:rPr lang="en-US" dirty="0"/>
              <a:t>If collision, only small RTS or CTS packets are lost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2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E552-C079-5748-8DAB-A1319DEC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Review </a:t>
            </a:r>
            <a:r>
              <a:rPr lang="de-DE" dirty="0" err="1"/>
              <a:t>Munich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57E3-2B53-B748-BF28-13C21FCCF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IBM </a:t>
            </a:r>
            <a:r>
              <a:rPr lang="de-DE" dirty="0" err="1"/>
              <a:t>speaker</a:t>
            </a:r>
            <a:endParaRPr lang="de-DE" dirty="0"/>
          </a:p>
          <a:p>
            <a:pPr lvl="1"/>
            <a:r>
              <a:rPr lang="de-DE" dirty="0"/>
              <a:t>INTELLIGENT </a:t>
            </a:r>
            <a:r>
              <a:rPr lang="de-DE" dirty="0" err="1"/>
              <a:t>IoT</a:t>
            </a:r>
            <a:r>
              <a:rPr lang="de-DE" dirty="0"/>
              <a:t> (</a:t>
            </a:r>
            <a:r>
              <a:rPr lang="de-DE" dirty="0" err="1"/>
              <a:t>collaboration</a:t>
            </a:r>
            <a:r>
              <a:rPr lang="de-DE" dirty="0"/>
              <a:t>, </a:t>
            </a:r>
            <a:r>
              <a:rPr lang="de-DE" dirty="0" err="1"/>
              <a:t>conversational</a:t>
            </a:r>
            <a:r>
              <a:rPr lang="de-DE" dirty="0"/>
              <a:t> </a:t>
            </a:r>
            <a:r>
              <a:rPr lang="de-DE" dirty="0" err="1"/>
              <a:t>interfaces</a:t>
            </a:r>
            <a:r>
              <a:rPr lang="de-DE" dirty="0"/>
              <a:t>, </a:t>
            </a:r>
            <a:r>
              <a:rPr lang="de-DE" dirty="0" err="1"/>
              <a:t>slow</a:t>
            </a:r>
            <a:r>
              <a:rPr lang="de-DE" dirty="0"/>
              <a:t>/</a:t>
            </a:r>
            <a:r>
              <a:rPr lang="de-DE" dirty="0" err="1"/>
              <a:t>focused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)</a:t>
            </a:r>
          </a:p>
          <a:p>
            <a:r>
              <a:rPr lang="de-DE" dirty="0"/>
              <a:t>Samsung </a:t>
            </a:r>
            <a:r>
              <a:rPr lang="de-DE" dirty="0" err="1"/>
              <a:t>speaker</a:t>
            </a:r>
            <a:endParaRPr lang="de-DE" dirty="0"/>
          </a:p>
          <a:p>
            <a:pPr lvl="1"/>
            <a:r>
              <a:rPr lang="de-DE" dirty="0"/>
              <a:t>In-memory </a:t>
            </a:r>
            <a:r>
              <a:rPr lang="de-DE" dirty="0" err="1"/>
              <a:t>analysis</a:t>
            </a:r>
            <a:r>
              <a:rPr lang="de-DE" dirty="0"/>
              <a:t>; “</a:t>
            </a:r>
            <a:r>
              <a:rPr lang="de-DE" dirty="0" err="1"/>
              <a:t>imprecise</a:t>
            </a:r>
            <a:r>
              <a:rPr lang="de-DE" dirty="0"/>
              <a:t> </a:t>
            </a:r>
            <a:r>
              <a:rPr lang="de-DE" dirty="0" err="1"/>
              <a:t>computation</a:t>
            </a:r>
            <a:r>
              <a:rPr lang="de-DE" dirty="0"/>
              <a:t>“</a:t>
            </a:r>
          </a:p>
          <a:p>
            <a:r>
              <a:rPr lang="de-DE" dirty="0"/>
              <a:t>Uppsala </a:t>
            </a:r>
            <a:r>
              <a:rPr lang="de-DE" dirty="0" err="1"/>
              <a:t>speaker</a:t>
            </a:r>
            <a:endParaRPr lang="de-DE" dirty="0"/>
          </a:p>
          <a:p>
            <a:pPr lvl="1"/>
            <a:r>
              <a:rPr lang="de-DE" dirty="0"/>
              <a:t>Inter-network </a:t>
            </a:r>
            <a:r>
              <a:rPr lang="de-DE" dirty="0" err="1"/>
              <a:t>interaction</a:t>
            </a:r>
            <a:r>
              <a:rPr lang="de-DE" dirty="0"/>
              <a:t>; </a:t>
            </a:r>
            <a:r>
              <a:rPr lang="de-DE" dirty="0" err="1"/>
              <a:t>co-locality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  <a:p>
            <a:r>
              <a:rPr lang="de-DE" dirty="0"/>
              <a:t>USC </a:t>
            </a:r>
            <a:r>
              <a:rPr lang="de-DE" dirty="0" err="1"/>
              <a:t>speaker</a:t>
            </a:r>
            <a:endParaRPr lang="de-DE" dirty="0"/>
          </a:p>
          <a:p>
            <a:pPr lvl="1"/>
            <a:r>
              <a:rPr lang="de-DE" dirty="0" err="1"/>
              <a:t>IoT</a:t>
            </a:r>
            <a:r>
              <a:rPr lang="de-DE" dirty="0"/>
              <a:t> </a:t>
            </a:r>
            <a:r>
              <a:rPr lang="de-DE" dirty="0" err="1"/>
              <a:t>marketplace</a:t>
            </a:r>
            <a:r>
              <a:rPr lang="de-DE" dirty="0"/>
              <a:t>; 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742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D1BB-B065-124B-B59C-820EA0F9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 Layer (Layer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062EC-4ACD-7440-9837-2A74F172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latin typeface="Times New Roman"/>
                <a:cs typeface="Times New Roman"/>
              </a:rPr>
              <a:t>Dominant protocol: IP = Internet Protocol</a:t>
            </a:r>
          </a:p>
          <a:p>
            <a:r>
              <a:rPr lang="en-US" sz="2600" dirty="0">
                <a:latin typeface="Times New Roman"/>
                <a:cs typeface="Times New Roman"/>
              </a:rPr>
              <a:t>Addressing and routing (sender &amp; receiver IP address)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32 bit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address space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location information embedded in the structure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IPv4 address is usually expressed in dotted-decimal notation, e.g.: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i="1" dirty="0">
                <a:solidFill>
                  <a:srgbClr val="021E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128.100.11.56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FFFC60-4BCC-E340-9AB8-C8155D04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052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effectLst/>
              </a:rPr>
              <a:t>Network ID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D490996-6C32-C441-A434-79F566DA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05200"/>
            <a:ext cx="1600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tx2"/>
                </a:solidFill>
                <a:effectLst/>
              </a:rPr>
              <a:t>Host ID</a:t>
            </a: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71A519A4-AD14-284A-9FCC-05F7103F7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3838" y="4525962"/>
            <a:ext cx="3557587" cy="301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E14BA3C-4E1F-4A4A-BEC9-25780B50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910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4 bytes</a:t>
            </a:r>
          </a:p>
        </p:txBody>
      </p:sp>
    </p:spTree>
    <p:extLst>
      <p:ext uri="{BB962C8B-B14F-4D97-AF65-F5344CB8AC3E}">
        <p14:creationId xmlns:p14="http://schemas.microsoft.com/office/powerpoint/2010/main" val="600607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FC90-8873-1D4B-B31C-5829F689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IPv4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47009-83DD-F440-A250-D753ED40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69" y="4477197"/>
            <a:ext cx="4505131" cy="2169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4E3AE-5193-AD49-87A8-AB91BB492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419600" cy="30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4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2189-7826-7D4A-A23A-0A435102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68EA2-4424-3C48-9459-B391D6DE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IPv6 addresses are 128 bits long</a:t>
            </a:r>
          </a:p>
          <a:p>
            <a:r>
              <a:rPr lang="en-US" sz="1800" dirty="0"/>
              <a:t>16 bytes of IPv6 address are represented as a group of hexadecimal digits, separated by colons, e.g.</a:t>
            </a:r>
            <a:r>
              <a:rPr lang="en-US" sz="1800" dirty="0">
                <a:solidFill>
                  <a:srgbClr val="0033CC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800000"/>
                </a:solidFill>
              </a:rPr>
              <a:t>2000:fdb8:0000:0000:0001:00ab:853c:39a1</a:t>
            </a:r>
          </a:p>
          <a:p>
            <a:r>
              <a:rPr lang="en-US" sz="1800" dirty="0"/>
              <a:t>Shorthand – leave out groups of zeros and leading zeros: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800000"/>
                </a:solidFill>
              </a:rPr>
              <a:t>   2000:fdb8:::1:ab:853c:39a1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80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FA271-C529-8142-A776-8273D5AC4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05200"/>
            <a:ext cx="5537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05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707D-29C1-9640-BEA1-F47D05C0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Protocols (“Protocol Stack”)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0DD66B-6B90-C145-872C-28602B0D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1616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097ABA-07B0-744E-A2A3-FD5DC4721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22897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B6C1D4-B8EE-D743-9730-FF6CB811A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29628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0E5A2B-AAC0-114E-85C3-89BB1E4EC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36359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70DC21B-8708-1D40-A421-2A1393E0B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43090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F63C0B4-7A36-294B-85CD-7BD64C71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49821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334019A-B12A-9D48-A81C-6057E765B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56552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F41D1C1-478F-0D4C-837B-0EF5B690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1616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9706DAB-EBFF-1A4A-AADE-F1FA4B1BA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22897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2A91463-A676-0241-B317-FB27758C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29628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75E7153-2E65-8E4C-9C72-72D9AE2F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36359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3B8CBE0-9A6C-6246-9658-B4E2A331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43090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8B195B7-1CD7-784C-9F78-C2FCBF47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49821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23599D4-8D00-8A44-8520-4297CDF1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56552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515A83F-AAB0-CF4D-A329-55052288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4283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E4F85A6C-8773-0D41-896A-86AE2DB3E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49567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07D5198-3127-534E-89A0-B2DE1926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56298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9708FBD9-3DDE-7047-903A-6B946A41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264" y="1667436"/>
            <a:ext cx="1143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Application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C0100DEE-C7BC-4C49-A212-D42CBAFCB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739" y="2327836"/>
            <a:ext cx="1189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Presentation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8707289D-F7F6-F747-9B73-DB6A99DE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939" y="2988236"/>
            <a:ext cx="803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Session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D92F4AA9-905D-8F46-AD07-37DA1B09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089" y="3648636"/>
            <a:ext cx="973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Transport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BB73A98-9D85-4643-8A3A-A2A7F567C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477" y="4309036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7D6EFF0-B2E3-1647-9D19-CBB7A253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614" y="4969436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A53C81E8-2503-2741-A419-B2246A255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89" y="5629836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Physical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11E73731-4B5A-E846-A553-77C69B9E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1616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E53FDBD8-1A2A-C045-856C-7AF005B0D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22897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04FCB356-CEFC-E44C-B847-D1E9EEDF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29628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7282DBC0-BB89-4445-BE00-7C677C828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36359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C2E4A476-E899-4B40-9D40-D9A01C77F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43090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05602641-6D5E-5D4B-BC98-00C104191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49821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1FB13179-844E-DF44-8DE4-7FDF7969F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539" y="56552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AE290004-53E3-E64E-9760-A78C7DC0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264" y="1667436"/>
            <a:ext cx="1143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Application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B708A3D3-8475-EF4F-B6CE-E879C4D3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739" y="2327836"/>
            <a:ext cx="1189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Presentation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30A20BDE-73DB-CA4C-92EE-5F1207A5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939" y="2988236"/>
            <a:ext cx="803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Session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C83D1285-6D9D-B642-BB59-10BBB0B9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089" y="3648636"/>
            <a:ext cx="973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Transport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5F7E9A5C-E70B-FB45-B17C-CE10F15B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477" y="4309036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D64382AF-A336-9345-ABFD-FED0228CF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614" y="4969436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331BD97D-8999-844D-8B71-726055D0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989" y="5629836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182A31D3-DD4F-7146-B1A5-798A765D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42836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1850BABC-E689-264F-B72E-9645A890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39" y="49567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88303761-7796-004A-8B51-A9D9F282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677" y="4334436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6" name="Line 44">
            <a:extLst>
              <a:ext uri="{FF2B5EF4-FFF2-40B4-BE49-F238E27FC236}">
                <a16:creationId xmlns:a16="http://schemas.microsoft.com/office/drawing/2014/main" id="{174F1E0D-A9A3-EA44-B689-11D5AAD47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339" y="63410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884FA01C-A985-D242-B8F6-08D34BC87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039" y="63029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C96AEACA-B82D-194F-8B0F-36DBF2AC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439" y="1314450"/>
            <a:ext cx="0" cy="266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CE01C8FF-81CF-AE44-B9E2-30DFA5386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6939" y="1337236"/>
            <a:ext cx="0" cy="266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C44272FD-E47A-0145-8806-CE1D45F6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114" y="4994836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CC6CFAA3-FD87-2241-921D-59BCF5E2B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489" y="5667936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9CD3DE0A-3F05-F44E-911F-05542DDB1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3539" y="63283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id="{EB788478-C962-C846-A059-3EC0A954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42709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4">
            <a:extLst>
              <a:ext uri="{FF2B5EF4-FFF2-40B4-BE49-F238E27FC236}">
                <a16:creationId xmlns:a16="http://schemas.microsoft.com/office/drawing/2014/main" id="{33AE2233-63B4-2243-8ABD-C55114A1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49440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5">
            <a:extLst>
              <a:ext uri="{FF2B5EF4-FFF2-40B4-BE49-F238E27FC236}">
                <a16:creationId xmlns:a16="http://schemas.microsoft.com/office/drawing/2014/main" id="{2E4F7833-C06E-0C44-B116-7500AED7F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56171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B49C78BD-AEE1-C34A-884E-5134EF37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4270936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1196F285-C6DE-054E-8E6F-B7BBA991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339" y="4944036"/>
            <a:ext cx="1346200" cy="66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0DC9646C-C36D-BD47-8B2D-311CD17C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77" y="4321736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42910EDC-E272-D247-8813-CD680133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914" y="4982136"/>
            <a:ext cx="1000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124BA312-3512-E648-A8D7-0C7DBA35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289" y="5655236"/>
            <a:ext cx="871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3" name="Line 61">
            <a:extLst>
              <a:ext uri="{FF2B5EF4-FFF2-40B4-BE49-F238E27FC236}">
                <a16:creationId xmlns:a16="http://schemas.microsoft.com/office/drawing/2014/main" id="{F8522719-DD57-834F-990E-AC87C83E8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839" y="63029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62">
            <a:extLst>
              <a:ext uri="{FF2B5EF4-FFF2-40B4-BE49-F238E27FC236}">
                <a16:creationId xmlns:a16="http://schemas.microsoft.com/office/drawing/2014/main" id="{140A4E1E-CB96-C74A-9CF2-C0DE8CDE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189" y="4124886"/>
            <a:ext cx="4165600" cy="24638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BFA542D2-63C8-3D4F-8966-4A5156F74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74061"/>
            <a:ext cx="22558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Communication Network</a:t>
            </a:r>
          </a:p>
        </p:txBody>
      </p:sp>
      <p:sp>
        <p:nvSpPr>
          <p:cNvPr id="66" name="Line 64">
            <a:extLst>
              <a:ext uri="{FF2B5EF4-FFF2-40B4-BE49-F238E27FC236}">
                <a16:creationId xmlns:a16="http://schemas.microsoft.com/office/drawing/2014/main" id="{5B7A56F1-93F4-6A4C-825D-393F248D7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139" y="6315636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5">
            <a:extLst>
              <a:ext uri="{FF2B5EF4-FFF2-40B4-BE49-F238E27FC236}">
                <a16:creationId xmlns:a16="http://schemas.microsoft.com/office/drawing/2014/main" id="{4FDF17E4-B0FF-F648-9FB8-B9B655504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3039" y="6544236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6">
            <a:extLst>
              <a:ext uri="{FF2B5EF4-FFF2-40B4-BE49-F238E27FC236}">
                <a16:creationId xmlns:a16="http://schemas.microsoft.com/office/drawing/2014/main" id="{8BE86C25-0526-F64A-BEBF-5934B4DEE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9839" y="6518836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7">
            <a:extLst>
              <a:ext uri="{FF2B5EF4-FFF2-40B4-BE49-F238E27FC236}">
                <a16:creationId xmlns:a16="http://schemas.microsoft.com/office/drawing/2014/main" id="{C62700F4-FB5F-0646-8D4C-D7B5B4EF8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739" y="6506136"/>
            <a:ext cx="163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8">
            <a:extLst>
              <a:ext uri="{FF2B5EF4-FFF2-40B4-BE49-F238E27FC236}">
                <a16:creationId xmlns:a16="http://schemas.microsoft.com/office/drawing/2014/main" id="{1F51FAC6-BB20-C148-BDDE-587C80648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3139" y="6341036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0">
            <a:extLst>
              <a:ext uri="{FF2B5EF4-FFF2-40B4-BE49-F238E27FC236}">
                <a16:creationId xmlns:a16="http://schemas.microsoft.com/office/drawing/2014/main" id="{E8C3FAE2-F7B3-E346-A0FE-7A11C1956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077" y="1937311"/>
            <a:ext cx="41370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71">
            <a:extLst>
              <a:ext uri="{FF2B5EF4-FFF2-40B4-BE49-F238E27FC236}">
                <a16:creationId xmlns:a16="http://schemas.microsoft.com/office/drawing/2014/main" id="{ADD8C0F3-A815-7A45-B6B6-9E1EB4033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314" y="2677086"/>
            <a:ext cx="41370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2">
            <a:extLst>
              <a:ext uri="{FF2B5EF4-FFF2-40B4-BE49-F238E27FC236}">
                <a16:creationId xmlns:a16="http://schemas.microsoft.com/office/drawing/2014/main" id="{FE246202-3E24-E24B-92BE-E7A7AAF20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552" y="3313674"/>
            <a:ext cx="41370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73">
            <a:extLst>
              <a:ext uri="{FF2B5EF4-FFF2-40B4-BE49-F238E27FC236}">
                <a16:creationId xmlns:a16="http://schemas.microsoft.com/office/drawing/2014/main" id="{3A4F5220-1B81-E647-9EA5-E6FB20EF1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4889" y="3869299"/>
            <a:ext cx="41370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74">
            <a:extLst>
              <a:ext uri="{FF2B5EF4-FFF2-40B4-BE49-F238E27FC236}">
                <a16:creationId xmlns:a16="http://schemas.microsoft.com/office/drawing/2014/main" id="{10B755CB-752C-CA49-AC96-DA7F76F55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577" y="4642411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75">
            <a:extLst>
              <a:ext uri="{FF2B5EF4-FFF2-40B4-BE49-F238E27FC236}">
                <a16:creationId xmlns:a16="http://schemas.microsoft.com/office/drawing/2014/main" id="{F84C5886-63E3-0347-8E75-4A737D319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502" y="5290111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76">
            <a:extLst>
              <a:ext uri="{FF2B5EF4-FFF2-40B4-BE49-F238E27FC236}">
                <a16:creationId xmlns:a16="http://schemas.microsoft.com/office/drawing/2014/main" id="{5C3D28FD-A08B-5645-8126-EDAAEB938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5027" y="5925111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7">
            <a:extLst>
              <a:ext uri="{FF2B5EF4-FFF2-40B4-BE49-F238E27FC236}">
                <a16:creationId xmlns:a16="http://schemas.microsoft.com/office/drawing/2014/main" id="{41358945-522E-EA49-A539-2443C74D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2564" y="4629711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78">
            <a:extLst>
              <a:ext uri="{FF2B5EF4-FFF2-40B4-BE49-F238E27FC236}">
                <a16:creationId xmlns:a16="http://schemas.microsoft.com/office/drawing/2014/main" id="{0D09ABB3-DDEA-9740-A0E6-476191ADF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789" y="5266299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79">
            <a:extLst>
              <a:ext uri="{FF2B5EF4-FFF2-40B4-BE49-F238E27FC236}">
                <a16:creationId xmlns:a16="http://schemas.microsoft.com/office/drawing/2014/main" id="{14229641-FF1B-5245-9C6D-D1F37F59E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014" y="5902886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80">
            <a:extLst>
              <a:ext uri="{FF2B5EF4-FFF2-40B4-BE49-F238E27FC236}">
                <a16:creationId xmlns:a16="http://schemas.microsoft.com/office/drawing/2014/main" id="{2CB41050-09D1-FB44-90D9-20149002B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4239" y="4609074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81">
            <a:extLst>
              <a:ext uri="{FF2B5EF4-FFF2-40B4-BE49-F238E27FC236}">
                <a16:creationId xmlns:a16="http://schemas.microsoft.com/office/drawing/2014/main" id="{3C7ADEE1-1E64-684F-8826-EED4E1A57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3764" y="5258361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2">
            <a:extLst>
              <a:ext uri="{FF2B5EF4-FFF2-40B4-BE49-F238E27FC236}">
                <a16:creationId xmlns:a16="http://schemas.microsoft.com/office/drawing/2014/main" id="{7D1DDA79-44D4-D440-9677-30A65EB9F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3289" y="5907649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83">
            <a:extLst>
              <a:ext uri="{FF2B5EF4-FFF2-40B4-BE49-F238E27FC236}">
                <a16:creationId xmlns:a16="http://schemas.microsoft.com/office/drawing/2014/main" id="{F1B0269E-B7C1-374F-994D-392896B0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4980" y="6642066"/>
            <a:ext cx="811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Figure 2.6</a:t>
            </a:r>
          </a:p>
        </p:txBody>
      </p:sp>
      <p:sp>
        <p:nvSpPr>
          <p:cNvPr id="86" name="Text Box 85">
            <a:extLst>
              <a:ext uri="{FF2B5EF4-FFF2-40B4-BE49-F238E27FC236}">
                <a16:creationId xmlns:a16="http://schemas.microsoft.com/office/drawing/2014/main" id="{744B4E16-224C-C443-970F-0B76CD46E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65258"/>
            <a:ext cx="2628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Copyright ©2000 The McGraw Hill Companies</a:t>
            </a:r>
          </a:p>
        </p:txBody>
      </p:sp>
    </p:spTree>
    <p:extLst>
      <p:ext uri="{BB962C8B-B14F-4D97-AF65-F5344CB8AC3E}">
        <p14:creationId xmlns:p14="http://schemas.microsoft.com/office/powerpoint/2010/main" val="527361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3494-2DE1-354C-B56D-B29E6A4B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C0A0-556E-3040-A696-5F32493F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Form backbone of the Internet</a:t>
            </a:r>
          </a:p>
          <a:p>
            <a:r>
              <a:rPr lang="en-US" sz="2400" dirty="0"/>
              <a:t>Use IP layer to identify source and destination of packets</a:t>
            </a:r>
          </a:p>
          <a:p>
            <a:r>
              <a:rPr lang="en-US" sz="2400" dirty="0"/>
              <a:t>Look up </a:t>
            </a:r>
            <a:r>
              <a:rPr lang="en-US" sz="2400" b="1" dirty="0"/>
              <a:t>routing tables </a:t>
            </a:r>
            <a:r>
              <a:rPr lang="en-US" sz="2400" dirty="0"/>
              <a:t>that determines </a:t>
            </a:r>
            <a:r>
              <a:rPr lang="en-US" sz="2400" b="1" dirty="0"/>
              <a:t>“next hop”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12B40-C785-D749-8A84-4B13DA18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76832"/>
            <a:ext cx="3937000" cy="29464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584F16-ECC4-8F44-9C8F-8CE4E2740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48379"/>
              </p:ext>
            </p:extLst>
          </p:nvPr>
        </p:nvGraphicFramePr>
        <p:xfrm>
          <a:off x="5308600" y="3999658"/>
          <a:ext cx="3505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9433889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13791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Next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5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147.39.21.X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131.19.18.121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54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89.44.X.X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131.19.22.119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2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203.21.X.X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137.18.47.48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16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068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3B5C-ABD8-9D44-B828-B783766C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 Layer (Layer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CF32D-808F-4048-9573-4CC1E59F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/>
              <a:t>UDP</a:t>
            </a:r>
            <a:r>
              <a:rPr lang="en-US" sz="2400" dirty="0"/>
              <a:t> (User Datagram Protocol)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r>
              <a:rPr lang="en-US" dirty="0"/>
              <a:t>Adds more addressing: “</a:t>
            </a:r>
            <a:r>
              <a:rPr lang="en-US" b="1" dirty="0"/>
              <a:t>ports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IP address tell you which computer</a:t>
            </a:r>
          </a:p>
          <a:p>
            <a:pPr lvl="1"/>
            <a:r>
              <a:rPr lang="en-US" dirty="0"/>
              <a:t>Ports tell you which application on that computer</a:t>
            </a:r>
          </a:p>
          <a:p>
            <a:pPr lvl="1"/>
            <a:r>
              <a:rPr lang="en-US" dirty="0"/>
              <a:t>Example: a web server “listens” to requests on port 80</a:t>
            </a:r>
          </a:p>
          <a:p>
            <a:pPr lvl="1"/>
            <a:r>
              <a:rPr lang="en-US" dirty="0"/>
              <a:t>Web browser: </a:t>
            </a:r>
            <a:r>
              <a:rPr lang="en-US" dirty="0">
                <a:hlinkClick r:id="rId2"/>
              </a:rPr>
              <a:t>http://www.google.com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:80</a:t>
            </a:r>
            <a:r>
              <a:rPr lang="en-US" dirty="0"/>
              <a:t> = </a:t>
            </a:r>
            <a:r>
              <a:rPr lang="en-US" dirty="0">
                <a:hlinkClick r:id="rId3"/>
              </a:rPr>
              <a:t>http://216.58.216.100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:80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“:80": optional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Unreliable!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Packets can get lost; packets can arrive out of order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0120A-240B-4D49-8090-777C4ABCCD79}"/>
              </a:ext>
            </a:extLst>
          </p:cNvPr>
          <p:cNvSpPr/>
          <p:nvPr/>
        </p:nvSpPr>
        <p:spPr>
          <a:xfrm>
            <a:off x="4467771" y="2057400"/>
            <a:ext cx="2518400" cy="376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47066-0CA9-1A42-98D9-1E0355F34A45}"/>
              </a:ext>
            </a:extLst>
          </p:cNvPr>
          <p:cNvSpPr/>
          <p:nvPr/>
        </p:nvSpPr>
        <p:spPr>
          <a:xfrm>
            <a:off x="2971800" y="2057400"/>
            <a:ext cx="1495971" cy="376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UDP Header</a:t>
            </a:r>
          </a:p>
        </p:txBody>
      </p:sp>
    </p:spTree>
    <p:extLst>
      <p:ext uri="{BB962C8B-B14F-4D97-AF65-F5344CB8AC3E}">
        <p14:creationId xmlns:p14="http://schemas.microsoft.com/office/powerpoint/2010/main" val="992986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7181-AD20-C041-8E9D-AB13E8B8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407A-038E-5C40-80B6-16C838FF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TCP</a:t>
            </a:r>
            <a:r>
              <a:rPr lang="en-US" dirty="0"/>
              <a:t> (Transmission Control Protocol)</a:t>
            </a:r>
          </a:p>
          <a:p>
            <a:r>
              <a:rPr lang="en-US" b="1" dirty="0"/>
              <a:t>Reliable</a:t>
            </a:r>
            <a:r>
              <a:rPr lang="en-US" dirty="0"/>
              <a:t> protocol!</a:t>
            </a:r>
          </a:p>
          <a:p>
            <a:r>
              <a:rPr lang="en-US" dirty="0"/>
              <a:t>Adds ports (just like UDP), but also provides:</a:t>
            </a:r>
          </a:p>
          <a:p>
            <a:pPr lvl="1"/>
            <a:r>
              <a:rPr lang="en-US" dirty="0"/>
              <a:t>In-order delivery of packets (using sequence numbers)</a:t>
            </a:r>
          </a:p>
          <a:p>
            <a:pPr lvl="1"/>
            <a:r>
              <a:rPr lang="en-US" dirty="0"/>
              <a:t>Reliable delivery: using acknowledgment (ACK) packets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Flow control &amp; congestion control: </a:t>
            </a:r>
          </a:p>
          <a:p>
            <a:pPr lvl="2"/>
            <a:r>
              <a:rPr lang="en-US" dirty="0"/>
              <a:t>Allows receiver to slow down sender</a:t>
            </a:r>
            <a:endParaRPr lang="en-US" b="1" dirty="0"/>
          </a:p>
          <a:p>
            <a:pPr lvl="2"/>
            <a:r>
              <a:rPr lang="en-US" dirty="0"/>
              <a:t>Allows “network” to slow down sender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71B68-C9D1-9F4B-9506-5B2037C52ED8}"/>
              </a:ext>
            </a:extLst>
          </p:cNvPr>
          <p:cNvSpPr/>
          <p:nvPr/>
        </p:nvSpPr>
        <p:spPr>
          <a:xfrm>
            <a:off x="2685587" y="4114800"/>
            <a:ext cx="710318" cy="7103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D166A-352E-7B4B-A96F-14E10EDE817B}"/>
              </a:ext>
            </a:extLst>
          </p:cNvPr>
          <p:cNvSpPr/>
          <p:nvPr/>
        </p:nvSpPr>
        <p:spPr>
          <a:xfrm>
            <a:off x="5410200" y="4114800"/>
            <a:ext cx="710318" cy="7103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1E3069-A13C-F747-B3D5-D9B2491A0EC3}"/>
              </a:ext>
            </a:extLst>
          </p:cNvPr>
          <p:cNvCxnSpPr/>
          <p:nvPr/>
        </p:nvCxnSpPr>
        <p:spPr>
          <a:xfrm>
            <a:off x="3589628" y="4319276"/>
            <a:ext cx="16143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987C03-3AE3-DA44-9E16-5064E1975286}"/>
              </a:ext>
            </a:extLst>
          </p:cNvPr>
          <p:cNvSpPr txBox="1"/>
          <p:nvPr/>
        </p:nvSpPr>
        <p:spPr>
          <a:xfrm>
            <a:off x="3934025" y="3983944"/>
            <a:ext cx="89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01AF4F-0C19-FD4C-A9AF-8BE341455AED}"/>
              </a:ext>
            </a:extLst>
          </p:cNvPr>
          <p:cNvCxnSpPr/>
          <p:nvPr/>
        </p:nvCxnSpPr>
        <p:spPr>
          <a:xfrm>
            <a:off x="3597462" y="4720894"/>
            <a:ext cx="161435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509D25-C52A-E74B-86ED-8654135BCAE5}"/>
              </a:ext>
            </a:extLst>
          </p:cNvPr>
          <p:cNvSpPr txBox="1"/>
          <p:nvPr/>
        </p:nvSpPr>
        <p:spPr>
          <a:xfrm>
            <a:off x="4038717" y="4385562"/>
            <a:ext cx="6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4194847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</a:t>
            </a:r>
            <a:r>
              <a:rPr lang="en-US" dirty="0" err="1"/>
              <a:t>vs</a:t>
            </a:r>
            <a:r>
              <a:rPr lang="en-US" dirty="0"/>
              <a:t>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TCP:</a:t>
            </a:r>
          </a:p>
          <a:p>
            <a:pPr lvl="1"/>
            <a:r>
              <a:rPr lang="en-US" dirty="0"/>
              <a:t>typical choice of most applications</a:t>
            </a:r>
          </a:p>
          <a:p>
            <a:pPr lvl="1"/>
            <a:r>
              <a:rPr lang="en-US" dirty="0"/>
              <a:t>do not want to lose data, out-of-order arrival, etc.</a:t>
            </a:r>
          </a:p>
          <a:p>
            <a:pPr lvl="1"/>
            <a:r>
              <a:rPr lang="en-US" dirty="0"/>
              <a:t>email, web traffic, financial transactions, etc.</a:t>
            </a:r>
          </a:p>
          <a:p>
            <a:pPr lvl="1"/>
            <a:endParaRPr lang="en-US" dirty="0"/>
          </a:p>
          <a:p>
            <a:r>
              <a:rPr lang="en-US" dirty="0"/>
              <a:t>UDP:</a:t>
            </a:r>
          </a:p>
          <a:p>
            <a:pPr lvl="1"/>
            <a:r>
              <a:rPr lang="en-US" dirty="0"/>
              <a:t>can be “faster”</a:t>
            </a:r>
          </a:p>
          <a:p>
            <a:pPr lvl="2"/>
            <a:r>
              <a:rPr lang="en-US" dirty="0"/>
              <a:t>no flow/congestion control “slowing down” traffic</a:t>
            </a:r>
          </a:p>
          <a:p>
            <a:pPr lvl="2"/>
            <a:r>
              <a:rPr lang="en-US" dirty="0"/>
              <a:t>no retransmissions</a:t>
            </a:r>
          </a:p>
          <a:p>
            <a:pPr lvl="2"/>
            <a:r>
              <a:rPr lang="en-US" dirty="0"/>
              <a:t>good for “real-time” traffic</a:t>
            </a:r>
          </a:p>
          <a:p>
            <a:pPr lvl="1"/>
            <a:r>
              <a:rPr lang="en-US" dirty="0"/>
              <a:t>out-of-order arrival: can also “reorder” at application level</a:t>
            </a:r>
          </a:p>
          <a:p>
            <a:pPr lvl="1"/>
            <a:r>
              <a:rPr lang="en-US" dirty="0"/>
              <a:t>loss of data: can be acceptable</a:t>
            </a:r>
          </a:p>
          <a:p>
            <a:pPr lvl="2"/>
            <a:r>
              <a:rPr lang="en-US" dirty="0"/>
              <a:t>missing frames in video/audio stream</a:t>
            </a:r>
          </a:p>
        </p:txBody>
      </p:sp>
    </p:spTree>
    <p:extLst>
      <p:ext uri="{BB962C8B-B14F-4D97-AF65-F5344CB8AC3E}">
        <p14:creationId xmlns:p14="http://schemas.microsoft.com/office/powerpoint/2010/main" val="1181116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3771-3763-8E4A-9247-57DE7A7CC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Layers</a:t>
            </a:r>
            <a:r>
              <a:rPr lang="de-DE" dirty="0"/>
              <a:t> (</a:t>
            </a:r>
            <a:r>
              <a:rPr lang="de-DE" dirty="0" err="1"/>
              <a:t>Layers</a:t>
            </a:r>
            <a:r>
              <a:rPr lang="de-DE" dirty="0"/>
              <a:t>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CABD-041E-4942-BE40-EF8ABB633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Session Layer</a:t>
            </a:r>
          </a:p>
          <a:p>
            <a:pPr lvl="1"/>
            <a:r>
              <a:rPr lang="en-US" sz="2000" dirty="0"/>
              <a:t>Management of “sessions”</a:t>
            </a:r>
          </a:p>
          <a:p>
            <a:r>
              <a:rPr lang="en-US" sz="2400" dirty="0"/>
              <a:t>Presentation Layer</a:t>
            </a:r>
          </a:p>
          <a:p>
            <a:pPr lvl="1"/>
            <a:r>
              <a:rPr lang="en-US" sz="2000" dirty="0"/>
              <a:t>Data translation, formatting, encryption, compression</a:t>
            </a:r>
          </a:p>
          <a:p>
            <a:r>
              <a:rPr lang="en-US" sz="2400" dirty="0"/>
              <a:t>Application Layer</a:t>
            </a:r>
          </a:p>
          <a:p>
            <a:pPr lvl="1"/>
            <a:r>
              <a:rPr lang="en-US" sz="2000" dirty="0"/>
              <a:t>Interface between user applications and lower network services</a:t>
            </a:r>
          </a:p>
        </p:txBody>
      </p:sp>
    </p:spTree>
    <p:extLst>
      <p:ext uri="{BB962C8B-B14F-4D97-AF65-F5344CB8AC3E}">
        <p14:creationId xmlns:p14="http://schemas.microsoft.com/office/powerpoint/2010/main" val="3310618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3000-6AFC-9043-A1CD-BED5D2AB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Servers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529FAC-B0CF-F44A-9A82-F6A83868E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68" y="1816894"/>
            <a:ext cx="2449512" cy="32146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872F0A-6897-404E-94A4-B97457ABE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392" y="1816893"/>
            <a:ext cx="2409825" cy="32146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1DCB20-D991-FD4C-9259-DDAAA2201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2284413"/>
            <a:ext cx="180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000">
              <a:solidFill>
                <a:schemeClr val="tx1"/>
              </a:solidFill>
              <a:effectLst/>
            </a:endParaRPr>
          </a:p>
          <a:p>
            <a:pPr algn="ctr" latinLnBrk="1">
              <a:lnSpc>
                <a:spcPct val="100000"/>
              </a:lnSpc>
              <a:spcBef>
                <a:spcPct val="0"/>
              </a:spcBef>
            </a:pPr>
            <a:endParaRPr lang="en-US" sz="200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A6F699C-7505-A94D-BDFC-8FF7D042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2857500"/>
            <a:ext cx="10715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effectLst/>
              </a:rPr>
              <a:t>HTTP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effectLst/>
              </a:rPr>
              <a:t>server</a:t>
            </a:r>
            <a:endParaRPr lang="en-US" sz="200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E95F1AE-33A9-6C42-A6DF-DC5611E0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2992438"/>
            <a:ext cx="10715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effectLst/>
              </a:rPr>
              <a:t>HTTP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effectLst/>
              </a:rPr>
              <a:t>client</a:t>
            </a:r>
            <a:endParaRPr lang="en-US" sz="2000">
              <a:solidFill>
                <a:schemeClr val="tx1"/>
              </a:solidFill>
              <a:effectLst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CA6B0196-42C7-FC4F-A20F-561252B9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424238"/>
            <a:ext cx="37877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5E194527-CAFE-F648-90DD-B1A84DCF4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7163" y="2894013"/>
            <a:ext cx="508000" cy="0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B0A8FDBC-2D44-1044-A52E-44619F25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3413" y="3938588"/>
            <a:ext cx="508000" cy="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891CF74-6EDB-FB44-9AB4-9BE850C8D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561" y="2651125"/>
            <a:ext cx="139012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990000"/>
                </a:solidFill>
                <a:effectLst/>
              </a:rPr>
              <a:t>Request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9248B24-357B-4348-97C5-C147C1110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3687415"/>
            <a:ext cx="1890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effectLst/>
                <a:latin typeface="Comic Sans MS" pitchFamily="66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3072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8D80-913D-AD4D-861F-47AECA36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Review </a:t>
            </a:r>
            <a:r>
              <a:rPr lang="de-DE" dirty="0" err="1"/>
              <a:t>Munich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0B5E-5E89-004D-8124-25CF33783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Vint</a:t>
            </a:r>
            <a:r>
              <a:rPr lang="de-DE" dirty="0"/>
              <a:t> Cerf (Google)</a:t>
            </a:r>
          </a:p>
          <a:p>
            <a:pPr lvl="1"/>
            <a:r>
              <a:rPr lang="de-DE" dirty="0" err="1"/>
              <a:t>Reliability</a:t>
            </a:r>
            <a:r>
              <a:rPr lang="de-DE" dirty="0"/>
              <a:t>, </a:t>
            </a:r>
            <a:r>
              <a:rPr lang="de-DE" dirty="0" err="1"/>
              <a:t>safety</a:t>
            </a:r>
            <a:r>
              <a:rPr lang="de-DE" dirty="0"/>
              <a:t>, </a:t>
            </a:r>
            <a:r>
              <a:rPr lang="de-DE" dirty="0" err="1"/>
              <a:t>security</a:t>
            </a:r>
            <a:r>
              <a:rPr lang="de-DE" dirty="0"/>
              <a:t>, </a:t>
            </a:r>
            <a:r>
              <a:rPr lang="de-DE" dirty="0" err="1"/>
              <a:t>privacy</a:t>
            </a:r>
            <a:r>
              <a:rPr lang="de-DE" dirty="0"/>
              <a:t>, </a:t>
            </a:r>
            <a:r>
              <a:rPr lang="de-DE" dirty="0" err="1"/>
              <a:t>interoperability</a:t>
            </a:r>
            <a:r>
              <a:rPr lang="de-DE" dirty="0"/>
              <a:t>, </a:t>
            </a:r>
            <a:r>
              <a:rPr lang="de-DE" dirty="0" err="1"/>
              <a:t>autonomy</a:t>
            </a:r>
            <a:r>
              <a:rPr lang="de-DE" dirty="0"/>
              <a:t>, …</a:t>
            </a:r>
          </a:p>
          <a:p>
            <a:r>
              <a:rPr lang="de-DE" dirty="0"/>
              <a:t>Panel</a:t>
            </a:r>
          </a:p>
          <a:p>
            <a:pPr lvl="1"/>
            <a:r>
              <a:rPr lang="de-DE" dirty="0" err="1"/>
              <a:t>Closed</a:t>
            </a:r>
            <a:r>
              <a:rPr lang="de-DE" dirty="0"/>
              <a:t> vs. open </a:t>
            </a:r>
            <a:r>
              <a:rPr lang="de-DE" dirty="0" err="1"/>
              <a:t>approach</a:t>
            </a:r>
            <a:endParaRPr lang="de-DE" dirty="0"/>
          </a:p>
          <a:p>
            <a:r>
              <a:rPr lang="de-DE" dirty="0" err="1"/>
              <a:t>Data:Lab</a:t>
            </a:r>
            <a:r>
              <a:rPr lang="de-DE" dirty="0"/>
              <a:t> </a:t>
            </a:r>
            <a:r>
              <a:rPr lang="de-DE" dirty="0" err="1"/>
              <a:t>Munich</a:t>
            </a:r>
            <a:endParaRPr lang="de-DE" dirty="0"/>
          </a:p>
          <a:p>
            <a:pPr lvl="1"/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vehicles</a:t>
            </a:r>
            <a:r>
              <a:rPr lang="de-DE" dirty="0"/>
              <a:t>;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;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;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pPr lvl="1"/>
            <a:r>
              <a:rPr lang="de-DE" dirty="0"/>
              <a:t>SDK (Software Development Kit), API (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Interface)</a:t>
            </a:r>
          </a:p>
        </p:txBody>
      </p:sp>
    </p:spTree>
    <p:extLst>
      <p:ext uri="{BB962C8B-B14F-4D97-AF65-F5344CB8AC3E}">
        <p14:creationId xmlns:p14="http://schemas.microsoft.com/office/powerpoint/2010/main" val="4034119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855C-DD82-FF4F-B196-5C585828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Servers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88BF63-B13B-9D4C-B091-1AE48B601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450355"/>
            <a:ext cx="2449512" cy="13105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8C721C-C3FC-7A4B-8A66-8DAE2DA06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1495102"/>
            <a:ext cx="2451100" cy="1395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FF5E24-3041-6A41-88DB-A298F4B8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025" y="1515492"/>
            <a:ext cx="10715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HTTP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server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85B0220-AC89-E342-A36B-18A49DC8E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1587500"/>
            <a:ext cx="10715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HTTP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client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941E5-5DD1-D14F-897C-2B6A8C6B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35400"/>
            <a:ext cx="8115300" cy="287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8A1EA91-5E53-A94C-A1E8-EFEE0F745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4579937"/>
            <a:ext cx="1787525" cy="9794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84A00AE-C1DC-654F-A032-DDE882FA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4510087"/>
            <a:ext cx="1787525" cy="9794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E97529F-C216-394B-994B-3FEB4B0D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3978275"/>
            <a:ext cx="1984375" cy="5349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EB390A2-6530-3343-85E8-29B00D96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776912"/>
            <a:ext cx="1984375" cy="534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F7BAF3A-19EE-F448-8D55-B175DA867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4749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ffectLst/>
              </a:rPr>
              <a:t>TCP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5C0C747F-BADB-2440-AA94-2F3085F7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471805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ffectLst/>
              </a:rPr>
              <a:t>TCP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AA59BE7C-10A5-A442-8218-811484992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4040187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GET     80, #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EE9F461-7A33-F246-8F81-CA3D7A359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5875337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#, 80     STATUS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47F884D1-73E2-3A43-8E6F-7BD46B5D2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8988" y="5767387"/>
            <a:ext cx="0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3624EBFB-D999-5C40-BC33-2AEE4A219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600" y="3979862"/>
            <a:ext cx="0" cy="534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0F92B1FD-D142-C246-983A-1CB17F256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1225" y="4854575"/>
            <a:ext cx="2530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6298C989-E831-E846-913C-0B77748205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3125" y="5311775"/>
            <a:ext cx="25431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C71FD89-7928-EC43-9F61-EC2C3D85F0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26238" y="2890514"/>
            <a:ext cx="0" cy="82899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B465FAB5-2EC7-8C44-9076-58C62295D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3575" y="2880593"/>
            <a:ext cx="0" cy="87401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1A8A0A60-0BDC-1A42-AD5D-A519CE6AD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138" y="3289210"/>
            <a:ext cx="1149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effectLst/>
              </a:rPr>
              <a:t>Port 80</a:t>
            </a: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15892CE9-070C-DF46-B958-D7875E73A7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52625" y="2816398"/>
            <a:ext cx="0" cy="9382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0AFCA585-E670-2144-BD92-6565B9F89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2789411"/>
            <a:ext cx="0" cy="965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2EA7F6FE-EDAE-9545-835C-4565CE89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69" y="3361700"/>
            <a:ext cx="16369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effectLst/>
              </a:rPr>
              <a:t>Ephemeral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effectLst/>
              </a:rPr>
              <a:t>Port #</a:t>
            </a:r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615ED221-BF90-EA47-9B16-2D6BA1A07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6625" y="1882403"/>
            <a:ext cx="2119313" cy="0"/>
          </a:xfrm>
          <a:prstGeom prst="line">
            <a:avLst/>
          </a:prstGeom>
          <a:noFill/>
          <a:ln w="31750">
            <a:solidFill>
              <a:srgbClr val="99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092B9B-0C0F-EA48-888F-28FBBF0D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3759200"/>
            <a:ext cx="665163" cy="195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C05BA0-0C75-ED46-8BF9-7EFB6CE48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743325"/>
            <a:ext cx="665163" cy="195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4A33B0DD-14B4-DB43-973D-48480BE34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6313" y="3978275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2C66F0EC-3E86-5E49-9F72-8C083A8B7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6913" y="3975100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4F8AFE59-56D5-924D-927E-01A8A14F7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3738" y="3935412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112A6637-7DA7-F14F-9491-9022133C8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9738" y="3919537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3C8C34-228A-084D-807B-FF8843BA906F}"/>
              </a:ext>
            </a:extLst>
          </p:cNvPr>
          <p:cNvCxnSpPr/>
          <p:nvPr/>
        </p:nvCxnSpPr>
        <p:spPr bwMode="auto">
          <a:xfrm flipH="1">
            <a:off x="3476625" y="2458467"/>
            <a:ext cx="2119313" cy="0"/>
          </a:xfrm>
          <a:prstGeom prst="straightConnector1">
            <a:avLst/>
          </a:pr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97291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45A8-B541-0E46-AD35-BF233FCB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Servers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B260DB-6FA0-7549-9D6A-26E210396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3946941"/>
            <a:ext cx="24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E016D23-6EC4-154D-93A8-61DAFBA4ED9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477685"/>
            <a:ext cx="3124200" cy="742950"/>
            <a:chOff x="2418" y="321"/>
            <a:chExt cx="2189" cy="468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0F4FDFF-62A2-9F4E-BA76-808D2AC24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321"/>
              <a:ext cx="2189" cy="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03B728A-2039-8D4D-B9CC-8D5D26772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392"/>
              <a:ext cx="10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</a:rPr>
                <a:t>HTTP Request</a:t>
              </a:r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6CC246C2-2CBC-DF4B-9A55-B9BF81DC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94341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228EF60-3BC8-CA47-86FD-E93AC593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2727741"/>
            <a:ext cx="939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TCP Header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40EB415-08C8-D348-809B-B42FED9F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1" y="2651541"/>
            <a:ext cx="3886200" cy="73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657967A-2C04-EE44-BD0E-01745DC94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8800" y="2662654"/>
            <a:ext cx="0" cy="728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635D0BB3-507F-0E4A-84DE-C94DA5419578}"/>
              </a:ext>
            </a:extLst>
          </p:cNvPr>
          <p:cNvSpPr>
            <a:spLocks/>
          </p:cNvSpPr>
          <p:nvPr/>
        </p:nvSpPr>
        <p:spPr bwMode="auto">
          <a:xfrm rot="-5400000">
            <a:off x="5442744" y="1769685"/>
            <a:ext cx="223837" cy="3724275"/>
          </a:xfrm>
          <a:prstGeom prst="leftBrace">
            <a:avLst>
              <a:gd name="adj1" fmla="val 13865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14F1A468-C302-6442-A966-E307C533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3794541"/>
            <a:ext cx="201612" cy="382588"/>
          </a:xfrm>
          <a:prstGeom prst="downArrow">
            <a:avLst>
              <a:gd name="adj1" fmla="val 50000"/>
              <a:gd name="adj2" fmla="val 47441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2B6C49FD-C9F0-334D-B8F3-D1CF2206E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706221"/>
            <a:ext cx="2107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Header contains source and destination port numbers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24797AF6-65B0-9D41-88FF-019A76B5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04" y="4293567"/>
            <a:ext cx="216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Header contains source and destination IP addresses; transport protocol type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32BE6781-C697-E944-8EF7-C05EC89AC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5699541"/>
            <a:ext cx="24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18B2B03-1740-DF4D-9F10-5DF704012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294604"/>
            <a:ext cx="5316537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4366701F-EB9F-0546-9835-7C4C7BD91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4305716"/>
            <a:ext cx="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A79BF10-3350-1E4F-B32E-886D90F7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447004"/>
            <a:ext cx="9064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IP Header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65FF004D-4322-9E4F-9333-2EAF5A577DEF}"/>
              </a:ext>
            </a:extLst>
          </p:cNvPr>
          <p:cNvSpPr>
            <a:spLocks/>
          </p:cNvSpPr>
          <p:nvPr/>
        </p:nvSpPr>
        <p:spPr bwMode="auto">
          <a:xfrm rot="-5400000">
            <a:off x="5308600" y="2745204"/>
            <a:ext cx="177800" cy="5105400"/>
          </a:xfrm>
          <a:prstGeom prst="leftBrace">
            <a:avLst>
              <a:gd name="adj1" fmla="val 23928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4882196B-A85D-C241-8A09-C056D38F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5513804"/>
            <a:ext cx="201613" cy="382587"/>
          </a:xfrm>
          <a:prstGeom prst="downArrow">
            <a:avLst>
              <a:gd name="adj1" fmla="val 50000"/>
              <a:gd name="adj2" fmla="val 47441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62B57D95-A771-0741-A10A-5805FB940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6137"/>
            <a:ext cx="1733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Header contains source and destination physical addresses;  network  protocol type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EEC9354-80CA-A341-B021-6D5B3BD91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5894804"/>
            <a:ext cx="7331521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65FEF51E-8FFE-5D41-A487-32BA6FEF9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5905916"/>
            <a:ext cx="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869036D2-9806-0B49-B740-65AF4FEB1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813" y="5905916"/>
            <a:ext cx="0" cy="779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0A5C7CAF-39BD-7C41-AC1B-11F19B086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5951954"/>
            <a:ext cx="1032321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</a:rPr>
              <a:t>Frame Check Sequence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5FDB1CD4-3191-3E48-A0BD-D1DA5C6F0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6047204"/>
            <a:ext cx="10652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Ethernet Header</a:t>
            </a:r>
          </a:p>
        </p:txBody>
      </p:sp>
    </p:spTree>
    <p:extLst>
      <p:ext uri="{BB962C8B-B14F-4D97-AF65-F5344CB8AC3E}">
        <p14:creationId xmlns:p14="http://schemas.microsoft.com/office/powerpoint/2010/main" val="160485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E4185-52F8-B14F-A0B9-A0F17B56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803" y="1905000"/>
            <a:ext cx="3974193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8B65-C83F-DC4E-9E92-230B7F06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Review </a:t>
            </a:r>
            <a:r>
              <a:rPr lang="de-DE" dirty="0" err="1"/>
              <a:t>Munich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FEE04-1D71-5B4D-AED8-1FA010F5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Prof. Barker</a:t>
            </a:r>
          </a:p>
          <a:p>
            <a:pPr lvl="1"/>
            <a:r>
              <a:rPr lang="de-DE" dirty="0"/>
              <a:t>SWAG</a:t>
            </a:r>
          </a:p>
          <a:p>
            <a:pPr lvl="1"/>
            <a:r>
              <a:rPr lang="de-DE" dirty="0"/>
              <a:t>Circuit-</a:t>
            </a:r>
            <a:r>
              <a:rPr lang="de-DE" dirty="0" err="1"/>
              <a:t>switched</a:t>
            </a:r>
            <a:r>
              <a:rPr lang="de-DE" dirty="0"/>
              <a:t> vs. packet-</a:t>
            </a:r>
            <a:r>
              <a:rPr lang="de-DE" dirty="0" err="1"/>
              <a:t>switched</a:t>
            </a:r>
            <a:endParaRPr lang="de-DE" dirty="0"/>
          </a:p>
          <a:p>
            <a:pPr lvl="1"/>
            <a:r>
              <a:rPr lang="de-DE" i="1" dirty="0"/>
              <a:t>Packet </a:t>
            </a:r>
            <a:r>
              <a:rPr lang="de-DE" i="1" dirty="0" err="1"/>
              <a:t>drop</a:t>
            </a:r>
            <a:r>
              <a:rPr lang="de-DE" i="1" dirty="0"/>
              <a:t> (</a:t>
            </a:r>
            <a:r>
              <a:rPr lang="de-DE" i="1" dirty="0" err="1"/>
              <a:t>routers</a:t>
            </a:r>
            <a:r>
              <a:rPr lang="de-DE" i="1" dirty="0"/>
              <a:t>)</a:t>
            </a:r>
          </a:p>
          <a:p>
            <a:pPr lvl="1"/>
            <a:r>
              <a:rPr lang="de-DE" dirty="0"/>
              <a:t>Real-time </a:t>
            </a:r>
            <a:r>
              <a:rPr lang="de-DE" dirty="0" err="1"/>
              <a:t>focus</a:t>
            </a:r>
            <a:endParaRPr lang="de-DE" dirty="0"/>
          </a:p>
          <a:p>
            <a:pPr lvl="1"/>
            <a:r>
              <a:rPr lang="de-DE" dirty="0"/>
              <a:t>System on a </a:t>
            </a:r>
            <a:r>
              <a:rPr lang="de-DE" dirty="0" err="1"/>
              <a:t>chip</a:t>
            </a:r>
            <a:r>
              <a:rPr lang="de-DE" dirty="0"/>
              <a:t> (</a:t>
            </a:r>
            <a:r>
              <a:rPr lang="de-DE" dirty="0" err="1"/>
              <a:t>SoC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State </a:t>
            </a:r>
            <a:r>
              <a:rPr lang="de-DE" dirty="0" err="1"/>
              <a:t>machines</a:t>
            </a:r>
            <a:endParaRPr lang="de-DE" dirty="0"/>
          </a:p>
          <a:p>
            <a:pPr lvl="1"/>
            <a:r>
              <a:rPr lang="de-DE" dirty="0"/>
              <a:t>Virtual </a:t>
            </a:r>
            <a:r>
              <a:rPr lang="de-DE" dirty="0" err="1"/>
              <a:t>memory</a:t>
            </a:r>
            <a:endParaRPr lang="de-DE" dirty="0"/>
          </a:p>
          <a:p>
            <a:pPr lvl="1"/>
            <a:r>
              <a:rPr lang="de-DE" dirty="0"/>
              <a:t>RPC (remote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call</a:t>
            </a:r>
            <a:r>
              <a:rPr lang="de-DE" dirty="0"/>
              <a:t>)</a:t>
            </a:r>
          </a:p>
          <a:p>
            <a:pPr lvl="1"/>
            <a:r>
              <a:rPr lang="de-DE" i="1" dirty="0"/>
              <a:t>IPv4 vs. IPv6</a:t>
            </a:r>
          </a:p>
          <a:p>
            <a:pPr lvl="1"/>
            <a:r>
              <a:rPr lang="de-DE" dirty="0" err="1"/>
              <a:t>Object-oriented</a:t>
            </a:r>
            <a:r>
              <a:rPr lang="de-DE" dirty="0"/>
              <a:t> vs. </a:t>
            </a:r>
            <a:r>
              <a:rPr lang="de-DE" dirty="0" err="1"/>
              <a:t>predictability</a:t>
            </a:r>
            <a:endParaRPr lang="de-DE" dirty="0"/>
          </a:p>
          <a:p>
            <a:pPr lvl="1"/>
            <a:r>
              <a:rPr lang="de-DE" i="1" dirty="0"/>
              <a:t>6LowPan</a:t>
            </a:r>
          </a:p>
        </p:txBody>
      </p:sp>
    </p:spTree>
    <p:extLst>
      <p:ext uri="{BB962C8B-B14F-4D97-AF65-F5344CB8AC3E}">
        <p14:creationId xmlns:p14="http://schemas.microsoft.com/office/powerpoint/2010/main" val="290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charset="0"/>
              </a:rPr>
              <a:t>Network: </a:t>
            </a:r>
            <a:r>
              <a:rPr lang="en-US" dirty="0">
                <a:latin typeface="Times New Roman" charset="0"/>
              </a:rPr>
              <a:t>group of computers and associated devices that are connected by communication facilities</a:t>
            </a:r>
          </a:p>
          <a:p>
            <a:r>
              <a:rPr lang="en-US" b="1" dirty="0">
                <a:latin typeface="Times New Roman" charset="0"/>
              </a:rPr>
              <a:t>Wide Area Network (WAN)</a:t>
            </a:r>
            <a:r>
              <a:rPr lang="en-US" dirty="0">
                <a:latin typeface="Times New Roman" charset="0"/>
              </a:rPr>
              <a:t>: world-wide (Internet)</a:t>
            </a:r>
          </a:p>
          <a:p>
            <a:r>
              <a:rPr lang="en-US" b="1" dirty="0">
                <a:latin typeface="Times New Roman" charset="0"/>
              </a:rPr>
              <a:t>Metropolitan Area Network (MAN): </a:t>
            </a:r>
            <a:r>
              <a:rPr lang="en-US" dirty="0">
                <a:latin typeface="Times New Roman" charset="0"/>
              </a:rPr>
              <a:t>city-scale</a:t>
            </a:r>
          </a:p>
          <a:p>
            <a:r>
              <a:rPr lang="en-US" b="1" dirty="0">
                <a:latin typeface="Times New Roman" charset="0"/>
              </a:rPr>
              <a:t>Local Area Network (LAN): </a:t>
            </a:r>
            <a:r>
              <a:rPr lang="en-US" dirty="0">
                <a:latin typeface="Times New Roman" charset="0"/>
              </a:rPr>
              <a:t>laboratory/office-scale (Ethernet)</a:t>
            </a:r>
          </a:p>
          <a:p>
            <a:pPr lvl="1"/>
            <a:r>
              <a:rPr lang="en-US" b="1" dirty="0">
                <a:latin typeface="Times New Roman" charset="0"/>
              </a:rPr>
              <a:t>WLAN: </a:t>
            </a:r>
            <a:r>
              <a:rPr lang="en-US" dirty="0">
                <a:latin typeface="Times New Roman" charset="0"/>
              </a:rPr>
              <a:t>wireless LAN (Wi-Fi)</a:t>
            </a:r>
          </a:p>
          <a:p>
            <a:pPr lvl="1"/>
            <a:r>
              <a:rPr lang="en-US" b="1" dirty="0">
                <a:latin typeface="Times New Roman" charset="0"/>
              </a:rPr>
              <a:t>WPAN: </a:t>
            </a:r>
            <a:r>
              <a:rPr lang="en-US" dirty="0">
                <a:latin typeface="Times New Roman" charset="0"/>
              </a:rPr>
              <a:t>wireless personal area network (Bluetooth)</a:t>
            </a:r>
          </a:p>
          <a:p>
            <a:pPr lvl="1"/>
            <a:r>
              <a:rPr lang="en-US" b="1" dirty="0">
                <a:latin typeface="Times New Roman" charset="0"/>
              </a:rPr>
              <a:t>WBAN: </a:t>
            </a:r>
            <a:r>
              <a:rPr lang="en-US" dirty="0">
                <a:latin typeface="Times New Roman" charset="0"/>
              </a:rPr>
              <a:t>wireless body area network</a:t>
            </a:r>
            <a:endParaRPr lang="en-US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3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75BC2-F476-AC48-B01D-5175CC606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447800"/>
            <a:ext cx="6705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1ADB-E521-F746-9CDF-7DD67A51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3AEDD-6657-554E-BCD3-1437E3518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Protocols are the </a:t>
            </a:r>
            <a:r>
              <a:rPr lang="en-US" b="1" dirty="0"/>
              <a:t>building blocks </a:t>
            </a:r>
            <a:r>
              <a:rPr lang="en-US" dirty="0"/>
              <a:t>of a network architecture</a:t>
            </a:r>
          </a:p>
          <a:p>
            <a:pPr>
              <a:lnSpc>
                <a:spcPct val="90000"/>
              </a:lnSpc>
            </a:pPr>
            <a:r>
              <a:rPr lang="en-US" dirty="0"/>
              <a:t>Formal standards and policies enabling communication</a:t>
            </a:r>
          </a:p>
          <a:p>
            <a:pPr>
              <a:lnSpc>
                <a:spcPct val="90000"/>
              </a:lnSpc>
            </a:pPr>
            <a:r>
              <a:rPr lang="en-US" dirty="0"/>
              <a:t>IEEE (Institute of Electrical and Electronics Engineers): standardization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Project 802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802.3: Ethernet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802.11: WLAN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802.15: WPAN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5A0D-F6B1-5145-8D04-059537CE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6507-40CB-014A-A046-9992DE3D3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initiates communication?</a:t>
            </a:r>
          </a:p>
          <a:p>
            <a:r>
              <a:rPr lang="en-US" dirty="0"/>
              <a:t>Order of communication?</a:t>
            </a:r>
          </a:p>
          <a:p>
            <a:r>
              <a:rPr lang="en-US" dirty="0"/>
              <a:t>How long can I talk?</a:t>
            </a:r>
          </a:p>
          <a:p>
            <a:r>
              <a:rPr lang="en-US" dirty="0"/>
              <a:t>How loud can I speak?</a:t>
            </a:r>
          </a:p>
          <a:p>
            <a:r>
              <a:rPr lang="en-US" dirty="0"/>
              <a:t>Do I have to say something specific at beginning or end?</a:t>
            </a:r>
          </a:p>
          <a:p>
            <a:r>
              <a:rPr lang="en-US" dirty="0"/>
              <a:t>Do I have to add meta information?</a:t>
            </a:r>
          </a:p>
          <a:p>
            <a:r>
              <a:rPr lang="en-US" dirty="0"/>
              <a:t>What do I do if I get interrupted?</a:t>
            </a:r>
          </a:p>
          <a:p>
            <a:r>
              <a:rPr lang="en-US" dirty="0"/>
              <a:t>What do I do if I was not understood?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36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41349</TotalTime>
  <Words>2663</Words>
  <Application>Microsoft Macintosh PowerPoint</Application>
  <PresentationFormat>On-screen Show (4:3)</PresentationFormat>
  <Paragraphs>607</Paragraphs>
  <Slides>42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Gungsuh</vt:lpstr>
      <vt:lpstr>Arial</vt:lpstr>
      <vt:lpstr>Arial Bold</vt:lpstr>
      <vt:lpstr>Calibri</vt:lpstr>
      <vt:lpstr>Chalkboard</vt:lpstr>
      <vt:lpstr>Comic Sans MS</vt:lpstr>
      <vt:lpstr>Georgia</vt:lpstr>
      <vt:lpstr>Symbol</vt:lpstr>
      <vt:lpstr>Times New Roman</vt:lpstr>
      <vt:lpstr>Wingdings</vt:lpstr>
      <vt:lpstr>Template_4</vt:lpstr>
      <vt:lpstr>Clip</vt:lpstr>
      <vt:lpstr>Internet-of-Things (IoT)</vt:lpstr>
      <vt:lpstr>Course Overview</vt:lpstr>
      <vt:lpstr>Review Munich</vt:lpstr>
      <vt:lpstr>Review Munich</vt:lpstr>
      <vt:lpstr>Review Munich</vt:lpstr>
      <vt:lpstr>Computer Network Terminology</vt:lpstr>
      <vt:lpstr>Network Topologies</vt:lpstr>
      <vt:lpstr>Network Protocols</vt:lpstr>
      <vt:lpstr>Communication</vt:lpstr>
      <vt:lpstr>Protocols</vt:lpstr>
      <vt:lpstr>Client/Server Model</vt:lpstr>
      <vt:lpstr>Client/Server Model Examples</vt:lpstr>
      <vt:lpstr>Network Protocols (“Protocol Stack”)</vt:lpstr>
      <vt:lpstr>Network Protocols (Headers/Trailers)</vt:lpstr>
      <vt:lpstr>Why A Layered Design?</vt:lpstr>
      <vt:lpstr>Open System Interconnection (OSI)</vt:lpstr>
      <vt:lpstr>Physical Layer (Layer 1)</vt:lpstr>
      <vt:lpstr>Wireless Characteristics</vt:lpstr>
      <vt:lpstr>Frequencies for Mobile Communication</vt:lpstr>
      <vt:lpstr>Other Propagation Effects</vt:lpstr>
      <vt:lpstr>Real World Examples</vt:lpstr>
      <vt:lpstr>Multipath Propagation</vt:lpstr>
      <vt:lpstr>Digital Modulation</vt:lpstr>
      <vt:lpstr>Data Link Layer (Layer 2)</vt:lpstr>
      <vt:lpstr>Example: Ethernet (802.3)</vt:lpstr>
      <vt:lpstr>Example: Ethernet</vt:lpstr>
      <vt:lpstr>Example: Ethernet</vt:lpstr>
      <vt:lpstr>Example: Wi-Fi (802.11)</vt:lpstr>
      <vt:lpstr>Example: Wi-Fi (802.11)</vt:lpstr>
      <vt:lpstr>Network Layer (Layer 3)</vt:lpstr>
      <vt:lpstr>IPv4</vt:lpstr>
      <vt:lpstr>IPv6</vt:lpstr>
      <vt:lpstr>Network Protocols (“Protocol Stack”)</vt:lpstr>
      <vt:lpstr>Routers</vt:lpstr>
      <vt:lpstr>Transport Layer (Layer 4)</vt:lpstr>
      <vt:lpstr>Transport Layer</vt:lpstr>
      <vt:lpstr>UDP vs TCP</vt:lpstr>
      <vt:lpstr>Upper Layers (Layers 5-7)</vt:lpstr>
      <vt:lpstr>Example: Web Servers</vt:lpstr>
      <vt:lpstr>Example: Web Servers</vt:lpstr>
      <vt:lpstr>Example: Web Servers</vt:lpstr>
      <vt:lpstr>BREAK</vt:lpstr>
    </vt:vector>
  </TitlesOfParts>
  <Company>Notre Dame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EastMac</dc:creator>
  <cp:lastModifiedBy>Christian Poellabauer</cp:lastModifiedBy>
  <cp:revision>716</cp:revision>
  <cp:lastPrinted>2017-04-02T21:34:12Z</cp:lastPrinted>
  <dcterms:created xsi:type="dcterms:W3CDTF">2011-06-14T19:03:06Z</dcterms:created>
  <dcterms:modified xsi:type="dcterms:W3CDTF">2018-06-17T14:27:18Z</dcterms:modified>
</cp:coreProperties>
</file>