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525" r:id="rId2"/>
    <p:sldId id="735" r:id="rId3"/>
    <p:sldId id="690" r:id="rId4"/>
    <p:sldId id="691" r:id="rId5"/>
    <p:sldId id="688" r:id="rId6"/>
    <p:sldId id="689" r:id="rId7"/>
    <p:sldId id="273" r:id="rId8"/>
    <p:sldId id="629" r:id="rId9"/>
    <p:sldId id="692" r:id="rId10"/>
    <p:sldId id="693" r:id="rId11"/>
    <p:sldId id="272" r:id="rId12"/>
    <p:sldId id="607" r:id="rId13"/>
    <p:sldId id="611" r:id="rId14"/>
    <p:sldId id="723" r:id="rId15"/>
    <p:sldId id="727" r:id="rId16"/>
    <p:sldId id="618" r:id="rId17"/>
    <p:sldId id="736" r:id="rId18"/>
    <p:sldId id="632" r:id="rId19"/>
    <p:sldId id="633" r:id="rId20"/>
    <p:sldId id="634" r:id="rId21"/>
    <p:sldId id="635" r:id="rId22"/>
    <p:sldId id="636" r:id="rId23"/>
    <p:sldId id="637" r:id="rId24"/>
    <p:sldId id="639" r:id="rId25"/>
    <p:sldId id="641" r:id="rId26"/>
    <p:sldId id="643" r:id="rId27"/>
    <p:sldId id="737" r:id="rId28"/>
    <p:sldId id="655" r:id="rId29"/>
    <p:sldId id="657" r:id="rId30"/>
    <p:sldId id="6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21E4A"/>
    <a:srgbClr val="348ACC"/>
    <a:srgbClr val="A37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4"/>
    <p:restoredTop sz="85890" autoAdjust="0"/>
  </p:normalViewPr>
  <p:slideViewPr>
    <p:cSldViewPr snapToObjects="1">
      <p:cViewPr varScale="1">
        <p:scale>
          <a:sx n="122" d="100"/>
          <a:sy n="122" d="100"/>
        </p:scale>
        <p:origin x="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80012-5AD7-6D43-A89E-F5CDECF11593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77EC-A3DB-B94A-B677-DBB4EA0F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14CF5-BD37-494E-BB7F-25AE6BC5F1A6}" type="datetimeFigureOut">
              <a:rPr lang="en-US" smtClean="0"/>
              <a:t>6/16/18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D541-A772-E84E-B5D8-BC95337E8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9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16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21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843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31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048375" cy="835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348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81075"/>
            <a:ext cx="4316413" cy="5348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9388" y="6437313"/>
            <a:ext cx="7993062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Prof. Dr.-Ing. Jochen H. Schiller	www.jochenschiller.de		MC - 2008	</a:t>
            </a:r>
          </a:p>
        </p:txBody>
      </p:sp>
    </p:spTree>
    <p:extLst>
      <p:ext uri="{BB962C8B-B14F-4D97-AF65-F5344CB8AC3E}">
        <p14:creationId xmlns:p14="http://schemas.microsoft.com/office/powerpoint/2010/main" val="161058349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0"/>
            <a:ext cx="2133600" cy="365125"/>
          </a:xfrm>
        </p:spPr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42180AAE-3EC6-E04F-AED7-1C36A4FDAF0D}" type="datetimeFigureOut">
              <a:rPr lang="en-US" smtClean="0"/>
              <a:pPr/>
              <a:t>6/16/18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fld id="{3BB6BF2F-1907-9045-956D-09045D16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A37B2F"/>
                </a:solidFill>
              </a:rPr>
              <a:t>Internet-of-Things (</a:t>
            </a:r>
            <a:r>
              <a:rPr lang="en-US" sz="5400" dirty="0" err="1">
                <a:solidFill>
                  <a:srgbClr val="A37B2F"/>
                </a:solidFill>
              </a:rPr>
              <a:t>IoT</a:t>
            </a:r>
            <a:r>
              <a:rPr lang="en-US" sz="5400" dirty="0">
                <a:solidFill>
                  <a:srgbClr val="A37B2F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Summer Engineering Program 2018</a:t>
            </a:r>
          </a:p>
          <a:p>
            <a:r>
              <a:rPr lang="en-US" dirty="0"/>
              <a:t>University of Notre Dame</a:t>
            </a:r>
          </a:p>
        </p:txBody>
      </p:sp>
    </p:spTree>
    <p:extLst>
      <p:ext uri="{BB962C8B-B14F-4D97-AF65-F5344CB8AC3E}">
        <p14:creationId xmlns:p14="http://schemas.microsoft.com/office/powerpoint/2010/main" val="2753928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defTabSz="960438"/>
            <a:r>
              <a:rPr lang="en-US" dirty="0"/>
              <a:t>Certificate &amp; Logo</a:t>
            </a:r>
          </a:p>
        </p:txBody>
      </p:sp>
      <p:pic>
        <p:nvPicPr>
          <p:cNvPr id="1313795" name="Picture 3" descr="newsizesa-n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109" y="1939998"/>
            <a:ext cx="1469816" cy="1503930"/>
          </a:xfrm>
          <a:solidFill>
            <a:schemeClr val="bg1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13796" name="Text Box 4"/>
          <p:cNvSpPr txBox="1">
            <a:spLocks noChangeArrowheads="1"/>
          </p:cNvSpPr>
          <p:nvPr/>
        </p:nvSpPr>
        <p:spPr bwMode="auto">
          <a:xfrm>
            <a:off x="93663" y="5848598"/>
            <a:ext cx="6324829" cy="4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005" tIns="43503" rIns="87005" bIns="43503">
            <a:spAutoFit/>
          </a:bodyPr>
          <a:lstStyle>
            <a:lvl1pPr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15900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9950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4925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39900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971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43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15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687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rgbClr val="000000"/>
                </a:solidFill>
              </a:rPr>
              <a:t>Certificate inside packaging (optional)</a:t>
            </a:r>
            <a:r>
              <a:rPr lang="en-US" sz="15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313797" name="Text Box 5"/>
          <p:cNvSpPr txBox="1">
            <a:spLocks noChangeArrowheads="1"/>
          </p:cNvSpPr>
          <p:nvPr/>
        </p:nvSpPr>
        <p:spPr bwMode="auto">
          <a:xfrm>
            <a:off x="5572125" y="5246650"/>
            <a:ext cx="3390900" cy="16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005" tIns="43503" rIns="87005" bIns="43503">
            <a:spAutoFit/>
          </a:bodyPr>
          <a:lstStyle>
            <a:lvl1pPr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215900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9950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4925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39900" algn="l" defTabSz="8699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971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543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15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68700" defTabSz="869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Logo on product packaging (mandatory)</a:t>
            </a:r>
          </a:p>
          <a:p>
            <a:pPr marL="342900" indent="-342900" eaLnBrk="0" hangingPunct="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Helps retailers and consumers</a:t>
            </a:r>
          </a:p>
          <a:p>
            <a:pPr eaLnBrk="0" hangingPunct="0"/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1313798" name="Picture 6" descr="certificate_kim09 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1780536"/>
            <a:ext cx="5067300" cy="4017962"/>
          </a:xfrm>
          <a:solidFill>
            <a:schemeClr val="bg1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Picture 1" descr="a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62" y="3443928"/>
            <a:ext cx="2833848" cy="15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Oval 54"/>
          <p:cNvSpPr>
            <a:spLocks noChangeArrowheads="1"/>
          </p:cNvSpPr>
          <p:nvPr/>
        </p:nvSpPr>
        <p:spPr bwMode="auto">
          <a:xfrm>
            <a:off x="5190935" y="3144641"/>
            <a:ext cx="3048000" cy="12954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292" name="Oval 56"/>
          <p:cNvSpPr>
            <a:spLocks noChangeArrowheads="1"/>
          </p:cNvSpPr>
          <p:nvPr/>
        </p:nvSpPr>
        <p:spPr bwMode="auto">
          <a:xfrm>
            <a:off x="2828735" y="1544441"/>
            <a:ext cx="3048000" cy="12954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293" name="Oval 55"/>
          <p:cNvSpPr>
            <a:spLocks noChangeArrowheads="1"/>
          </p:cNvSpPr>
          <p:nvPr/>
        </p:nvSpPr>
        <p:spPr bwMode="auto">
          <a:xfrm>
            <a:off x="1380935" y="2992241"/>
            <a:ext cx="3048000" cy="12954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2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Infrastructure vs. Ad-Hoc Networks</a:t>
            </a:r>
          </a:p>
        </p:txBody>
      </p:sp>
      <p:sp>
        <p:nvSpPr>
          <p:cNvPr id="396295" name="Text Box 3"/>
          <p:cNvSpPr txBox="1">
            <a:spLocks noChangeArrowheads="1"/>
          </p:cNvSpPr>
          <p:nvPr/>
        </p:nvSpPr>
        <p:spPr bwMode="auto">
          <a:xfrm>
            <a:off x="1071372" y="1539678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 dirty="0" err="1"/>
              <a:t>infrastructure</a:t>
            </a:r>
            <a:br>
              <a:rPr lang="de-DE" sz="2000" dirty="0"/>
            </a:br>
            <a:r>
              <a:rPr lang="de-DE" sz="2000" dirty="0"/>
              <a:t> </a:t>
            </a:r>
            <a:r>
              <a:rPr lang="de-DE" sz="2000" dirty="0" err="1"/>
              <a:t>network</a:t>
            </a:r>
            <a:endParaRPr lang="de-DE" sz="2000" dirty="0"/>
          </a:p>
        </p:txBody>
      </p:sp>
      <p:sp>
        <p:nvSpPr>
          <p:cNvPr id="396296" name="Text Box 4"/>
          <p:cNvSpPr txBox="1">
            <a:spLocks noChangeArrowheads="1"/>
          </p:cNvSpPr>
          <p:nvPr/>
        </p:nvSpPr>
        <p:spPr bwMode="auto">
          <a:xfrm>
            <a:off x="999935" y="4530528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000"/>
              <a:t>ad-hoc network</a:t>
            </a:r>
          </a:p>
        </p:txBody>
      </p:sp>
      <p:grpSp>
        <p:nvGrpSpPr>
          <p:cNvPr id="396297" name="Group 40"/>
          <p:cNvGrpSpPr>
            <a:grpSpLocks/>
          </p:cNvGrpSpPr>
          <p:nvPr/>
        </p:nvGrpSpPr>
        <p:grpSpPr bwMode="auto">
          <a:xfrm>
            <a:off x="2219135" y="3144641"/>
            <a:ext cx="381000" cy="304800"/>
            <a:chOff x="1248" y="2736"/>
            <a:chExt cx="240" cy="192"/>
          </a:xfrm>
        </p:grpSpPr>
        <p:sp>
          <p:nvSpPr>
            <p:cNvPr id="396986" name="Line 4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87" name="Line 4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88" name="Line 4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298" name="Group 44"/>
          <p:cNvGrpSpPr>
            <a:grpSpLocks/>
          </p:cNvGrpSpPr>
          <p:nvPr/>
        </p:nvGrpSpPr>
        <p:grpSpPr bwMode="auto">
          <a:xfrm>
            <a:off x="4352735" y="2001641"/>
            <a:ext cx="381000" cy="304800"/>
            <a:chOff x="1248" y="2736"/>
            <a:chExt cx="240" cy="192"/>
          </a:xfrm>
        </p:grpSpPr>
        <p:sp>
          <p:nvSpPr>
            <p:cNvPr id="396983" name="Line 45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84" name="Line 46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85" name="Line 47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299" name="Group 48"/>
          <p:cNvGrpSpPr>
            <a:grpSpLocks/>
          </p:cNvGrpSpPr>
          <p:nvPr/>
        </p:nvGrpSpPr>
        <p:grpSpPr bwMode="auto">
          <a:xfrm flipH="1">
            <a:off x="2981135" y="3449441"/>
            <a:ext cx="381000" cy="304800"/>
            <a:chOff x="1248" y="2736"/>
            <a:chExt cx="240" cy="192"/>
          </a:xfrm>
        </p:grpSpPr>
        <p:sp>
          <p:nvSpPr>
            <p:cNvPr id="396980" name="Line 4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81" name="Line 5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82" name="Line 5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6300" name="Rectangle 57"/>
          <p:cNvSpPr>
            <a:spLocks noChangeArrowheads="1"/>
          </p:cNvSpPr>
          <p:nvPr/>
        </p:nvSpPr>
        <p:spPr bwMode="auto">
          <a:xfrm>
            <a:off x="6486335" y="3144641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de-DE" sz="1600"/>
              <a:t>AP</a:t>
            </a:r>
          </a:p>
        </p:txBody>
      </p:sp>
      <p:sp>
        <p:nvSpPr>
          <p:cNvPr id="396301" name="Rectangle 60"/>
          <p:cNvSpPr>
            <a:spLocks noChangeArrowheads="1"/>
          </p:cNvSpPr>
          <p:nvPr/>
        </p:nvSpPr>
        <p:spPr bwMode="auto">
          <a:xfrm>
            <a:off x="2676335" y="2992241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de-DE" sz="1600"/>
              <a:t>AP</a:t>
            </a:r>
          </a:p>
        </p:txBody>
      </p:sp>
      <p:sp>
        <p:nvSpPr>
          <p:cNvPr id="396302" name="Rectangle 63"/>
          <p:cNvSpPr>
            <a:spLocks noChangeArrowheads="1"/>
          </p:cNvSpPr>
          <p:nvPr/>
        </p:nvSpPr>
        <p:spPr bwMode="auto">
          <a:xfrm>
            <a:off x="4200335" y="2535041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de-DE" sz="1600"/>
              <a:t>AP</a:t>
            </a:r>
          </a:p>
        </p:txBody>
      </p:sp>
      <p:sp>
        <p:nvSpPr>
          <p:cNvPr id="396303" name="Line 71"/>
          <p:cNvSpPr>
            <a:spLocks noChangeShapeType="1"/>
          </p:cNvSpPr>
          <p:nvPr/>
        </p:nvSpPr>
        <p:spPr bwMode="auto">
          <a:xfrm>
            <a:off x="2142935" y="2916041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4" name="Line 72"/>
          <p:cNvSpPr>
            <a:spLocks noChangeShapeType="1"/>
          </p:cNvSpPr>
          <p:nvPr/>
        </p:nvSpPr>
        <p:spPr bwMode="auto">
          <a:xfrm>
            <a:off x="2904935" y="291604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5" name="Line 73"/>
          <p:cNvSpPr>
            <a:spLocks noChangeShapeType="1"/>
          </p:cNvSpPr>
          <p:nvPr/>
        </p:nvSpPr>
        <p:spPr bwMode="auto">
          <a:xfrm>
            <a:off x="4428935" y="2839841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6" name="Line 74"/>
          <p:cNvSpPr>
            <a:spLocks noChangeShapeType="1"/>
          </p:cNvSpPr>
          <p:nvPr/>
        </p:nvSpPr>
        <p:spPr bwMode="auto">
          <a:xfrm>
            <a:off x="6714935" y="2916041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7" name="Text Box 76"/>
          <p:cNvSpPr txBox="1">
            <a:spLocks noChangeArrowheads="1"/>
          </p:cNvSpPr>
          <p:nvPr/>
        </p:nvSpPr>
        <p:spPr bwMode="auto">
          <a:xfrm>
            <a:off x="3870135" y="2989066"/>
            <a:ext cx="1639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wired network</a:t>
            </a:r>
          </a:p>
        </p:txBody>
      </p:sp>
      <p:grpSp>
        <p:nvGrpSpPr>
          <p:cNvPr id="396308" name="Group 78"/>
          <p:cNvGrpSpPr>
            <a:grpSpLocks/>
          </p:cNvGrpSpPr>
          <p:nvPr/>
        </p:nvGrpSpPr>
        <p:grpSpPr bwMode="auto">
          <a:xfrm>
            <a:off x="6029135" y="3297041"/>
            <a:ext cx="381000" cy="304800"/>
            <a:chOff x="1248" y="2736"/>
            <a:chExt cx="240" cy="192"/>
          </a:xfrm>
        </p:grpSpPr>
        <p:sp>
          <p:nvSpPr>
            <p:cNvPr id="396977" name="Line 7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8" name="Line 8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9" name="Line 8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09" name="Group 86"/>
          <p:cNvGrpSpPr>
            <a:grpSpLocks/>
          </p:cNvGrpSpPr>
          <p:nvPr/>
        </p:nvGrpSpPr>
        <p:grpSpPr bwMode="auto">
          <a:xfrm flipH="1">
            <a:off x="6714935" y="3525641"/>
            <a:ext cx="381000" cy="304800"/>
            <a:chOff x="1248" y="2736"/>
            <a:chExt cx="240" cy="192"/>
          </a:xfrm>
        </p:grpSpPr>
        <p:sp>
          <p:nvSpPr>
            <p:cNvPr id="396974" name="Line 8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5" name="Line 8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6" name="Line 8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6310" name="Text Box 98"/>
          <p:cNvSpPr txBox="1">
            <a:spLocks noChangeArrowheads="1"/>
          </p:cNvSpPr>
          <p:nvPr/>
        </p:nvSpPr>
        <p:spPr bwMode="auto">
          <a:xfrm>
            <a:off x="6029135" y="2379466"/>
            <a:ext cx="187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AP: Access Point</a:t>
            </a:r>
          </a:p>
        </p:txBody>
      </p:sp>
      <p:sp>
        <p:nvSpPr>
          <p:cNvPr id="396311" name="Oval 52"/>
          <p:cNvSpPr>
            <a:spLocks noChangeArrowheads="1"/>
          </p:cNvSpPr>
          <p:nvPr/>
        </p:nvSpPr>
        <p:spPr bwMode="auto">
          <a:xfrm>
            <a:off x="5800535" y="4821041"/>
            <a:ext cx="3048000" cy="18288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6312" name="Group 32"/>
          <p:cNvGrpSpPr>
            <a:grpSpLocks/>
          </p:cNvGrpSpPr>
          <p:nvPr/>
        </p:nvGrpSpPr>
        <p:grpSpPr bwMode="auto">
          <a:xfrm>
            <a:off x="6867335" y="5278241"/>
            <a:ext cx="381000" cy="304800"/>
            <a:chOff x="1248" y="2736"/>
            <a:chExt cx="240" cy="192"/>
          </a:xfrm>
        </p:grpSpPr>
        <p:sp>
          <p:nvSpPr>
            <p:cNvPr id="396971" name="Line 3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2" name="Line 3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3" name="Line 3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13" name="Group 100"/>
          <p:cNvGrpSpPr>
            <a:grpSpLocks/>
          </p:cNvGrpSpPr>
          <p:nvPr/>
        </p:nvGrpSpPr>
        <p:grpSpPr bwMode="auto">
          <a:xfrm flipH="1">
            <a:off x="6943535" y="5964041"/>
            <a:ext cx="381000" cy="304800"/>
            <a:chOff x="1248" y="2736"/>
            <a:chExt cx="240" cy="192"/>
          </a:xfrm>
        </p:grpSpPr>
        <p:sp>
          <p:nvSpPr>
            <p:cNvPr id="396968" name="Line 10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9" name="Line 10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70" name="Line 10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6314" name="Oval 53"/>
          <p:cNvSpPr>
            <a:spLocks noChangeArrowheads="1"/>
          </p:cNvSpPr>
          <p:nvPr/>
        </p:nvSpPr>
        <p:spPr bwMode="auto">
          <a:xfrm>
            <a:off x="1533335" y="4897241"/>
            <a:ext cx="3048000" cy="18288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6315" name="Group 36"/>
          <p:cNvGrpSpPr>
            <a:grpSpLocks/>
          </p:cNvGrpSpPr>
          <p:nvPr/>
        </p:nvGrpSpPr>
        <p:grpSpPr bwMode="auto">
          <a:xfrm flipH="1">
            <a:off x="2889060" y="5643366"/>
            <a:ext cx="381000" cy="304800"/>
            <a:chOff x="1248" y="2736"/>
            <a:chExt cx="240" cy="192"/>
          </a:xfrm>
        </p:grpSpPr>
        <p:sp>
          <p:nvSpPr>
            <p:cNvPr id="396965" name="Line 3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6" name="Line 3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7" name="Line 3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6316" name="Picture 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060" y="5033766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17" name="Picture 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3860" y="5948166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6318" name="Group 107"/>
          <p:cNvGrpSpPr>
            <a:grpSpLocks/>
          </p:cNvGrpSpPr>
          <p:nvPr/>
        </p:nvGrpSpPr>
        <p:grpSpPr bwMode="auto">
          <a:xfrm>
            <a:off x="3041460" y="5262366"/>
            <a:ext cx="381000" cy="304800"/>
            <a:chOff x="1248" y="2736"/>
            <a:chExt cx="240" cy="192"/>
          </a:xfrm>
        </p:grpSpPr>
        <p:sp>
          <p:nvSpPr>
            <p:cNvPr id="396962" name="Line 10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3" name="Line 10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4" name="Line 11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19" name="Group 111"/>
          <p:cNvGrpSpPr>
            <a:grpSpLocks/>
          </p:cNvGrpSpPr>
          <p:nvPr/>
        </p:nvGrpSpPr>
        <p:grpSpPr bwMode="auto">
          <a:xfrm>
            <a:off x="3651060" y="5719566"/>
            <a:ext cx="381000" cy="304800"/>
            <a:chOff x="1248" y="2736"/>
            <a:chExt cx="240" cy="192"/>
          </a:xfrm>
        </p:grpSpPr>
        <p:sp>
          <p:nvSpPr>
            <p:cNvPr id="396959" name="Line 11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0" name="Line 11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61" name="Line 11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0" name="Group 240"/>
          <p:cNvGrpSpPr>
            <a:grpSpLocks/>
          </p:cNvGrpSpPr>
          <p:nvPr/>
        </p:nvGrpSpPr>
        <p:grpSpPr bwMode="auto">
          <a:xfrm>
            <a:off x="6257735" y="5430641"/>
            <a:ext cx="469900" cy="685800"/>
            <a:chOff x="3360" y="3024"/>
            <a:chExt cx="296" cy="432"/>
          </a:xfrm>
        </p:grpSpPr>
        <p:sp>
          <p:nvSpPr>
            <p:cNvPr id="396855" name="Freeform 13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6" name="Freeform 13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7" name="Freeform 13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8" name="Freeform 13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9" name="Freeform 14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0" name="Freeform 14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1" name="Freeform 14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2" name="Freeform 14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3" name="Freeform 14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4" name="Freeform 14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5" name="Freeform 14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6" name="Freeform 14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7" name="Freeform 14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8" name="Freeform 14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69" name="Freeform 15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0" name="Freeform 15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1" name="Freeform 15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2" name="Freeform 15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3" name="Freeform 15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4" name="Freeform 15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5" name="Freeform 15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6" name="Freeform 15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7" name="Freeform 15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8" name="Freeform 15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79" name="Freeform 16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0" name="Freeform 16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1" name="Freeform 16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2" name="Freeform 16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3" name="Freeform 16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4" name="Freeform 16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5" name="Freeform 16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6" name="Freeform 16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7" name="Freeform 16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8" name="Freeform 16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89" name="Freeform 17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0" name="Freeform 17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1" name="Freeform 17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2" name="Freeform 17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3" name="Freeform 17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4" name="Freeform 17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5" name="Freeform 17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6" name="Freeform 17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7" name="Freeform 17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8" name="Freeform 17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99" name="Freeform 18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0" name="Freeform 18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1" name="Freeform 18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2" name="Freeform 18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3" name="Freeform 18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4" name="Freeform 18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5" name="Freeform 18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6" name="Freeform 18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7" name="Freeform 18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8" name="Freeform 18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09" name="Freeform 19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0" name="Freeform 19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1" name="Freeform 19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2" name="Freeform 19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3" name="Freeform 19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4" name="Freeform 19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5" name="Freeform 19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6" name="Freeform 19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7" name="Freeform 19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8" name="Freeform 19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19" name="Freeform 20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0" name="Freeform 20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1" name="Freeform 20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2" name="Freeform 20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3" name="Freeform 20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4" name="Freeform 20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5" name="Freeform 20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6" name="Freeform 20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7" name="Freeform 20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8" name="Freeform 20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29" name="Freeform 21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0" name="Freeform 21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1" name="Freeform 21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2" name="Freeform 21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3" name="Freeform 21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4" name="Freeform 21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5" name="Freeform 21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6" name="Freeform 21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7" name="Freeform 21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8" name="Freeform 21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39" name="Freeform 22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0" name="Freeform 22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1" name="Freeform 22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2" name="Freeform 22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3" name="Freeform 22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4" name="Freeform 22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5" name="Freeform 22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6" name="Freeform 22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7" name="Freeform 22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8" name="Freeform 22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49" name="Freeform 23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0" name="Freeform 23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1" name="Freeform 23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2" name="Freeform 23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3" name="Freeform 23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4" name="Freeform 23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5" name="Freeform 23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6" name="Freeform 23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7" name="Freeform 23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58" name="Freeform 23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1" name="Group 241"/>
          <p:cNvGrpSpPr>
            <a:grpSpLocks/>
          </p:cNvGrpSpPr>
          <p:nvPr/>
        </p:nvGrpSpPr>
        <p:grpSpPr bwMode="auto">
          <a:xfrm>
            <a:off x="7400735" y="4973441"/>
            <a:ext cx="469900" cy="685800"/>
            <a:chOff x="3360" y="3024"/>
            <a:chExt cx="296" cy="432"/>
          </a:xfrm>
        </p:grpSpPr>
        <p:sp>
          <p:nvSpPr>
            <p:cNvPr id="396751" name="Freeform 24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2" name="Freeform 24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3" name="Freeform 24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4" name="Freeform 24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5" name="Freeform 24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6" name="Freeform 24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7" name="Freeform 24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8" name="Freeform 24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9" name="Freeform 25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0" name="Freeform 25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1" name="Freeform 25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2" name="Freeform 25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3" name="Freeform 25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4" name="Freeform 25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5" name="Freeform 25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6" name="Freeform 25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7" name="Freeform 25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8" name="Freeform 25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69" name="Freeform 26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0" name="Freeform 26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1" name="Freeform 26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2" name="Freeform 26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3" name="Freeform 26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4" name="Freeform 26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5" name="Freeform 26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6" name="Freeform 26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7" name="Freeform 26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8" name="Freeform 26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79" name="Freeform 27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0" name="Freeform 27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1" name="Freeform 27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2" name="Freeform 27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3" name="Freeform 27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4" name="Freeform 27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5" name="Freeform 27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6" name="Freeform 27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7" name="Freeform 27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8" name="Freeform 27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89" name="Freeform 28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0" name="Freeform 28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1" name="Freeform 28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2" name="Freeform 28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3" name="Freeform 28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4" name="Freeform 28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5" name="Freeform 28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6" name="Freeform 28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7" name="Freeform 28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8" name="Freeform 28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99" name="Freeform 29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0" name="Freeform 29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1" name="Freeform 29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2" name="Freeform 29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3" name="Freeform 29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4" name="Freeform 29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5" name="Freeform 29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6" name="Freeform 29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7" name="Freeform 29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8" name="Freeform 29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09" name="Freeform 30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0" name="Freeform 30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1" name="Freeform 30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2" name="Freeform 30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3" name="Freeform 30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4" name="Freeform 30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5" name="Freeform 30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6" name="Freeform 30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7" name="Freeform 30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8" name="Freeform 30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19" name="Freeform 31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0" name="Freeform 31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1" name="Freeform 31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2" name="Freeform 31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3" name="Freeform 31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4" name="Freeform 31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5" name="Freeform 31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6" name="Freeform 31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7" name="Freeform 31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8" name="Freeform 31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29" name="Freeform 32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0" name="Freeform 32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1" name="Freeform 32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2" name="Freeform 32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3" name="Freeform 32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4" name="Freeform 32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5" name="Freeform 32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6" name="Freeform 32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7" name="Freeform 32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8" name="Freeform 32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39" name="Freeform 33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0" name="Freeform 33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1" name="Freeform 33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2" name="Freeform 33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3" name="Freeform 33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4" name="Freeform 33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5" name="Freeform 33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6" name="Freeform 33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7" name="Freeform 33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8" name="Freeform 33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49" name="Freeform 34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0" name="Freeform 34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1" name="Freeform 34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2" name="Freeform 34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3" name="Freeform 34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54" name="Freeform 34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2" name="Group 346"/>
          <p:cNvGrpSpPr>
            <a:grpSpLocks/>
          </p:cNvGrpSpPr>
          <p:nvPr/>
        </p:nvGrpSpPr>
        <p:grpSpPr bwMode="auto">
          <a:xfrm>
            <a:off x="7400735" y="5811641"/>
            <a:ext cx="469900" cy="685800"/>
            <a:chOff x="3360" y="3024"/>
            <a:chExt cx="296" cy="432"/>
          </a:xfrm>
        </p:grpSpPr>
        <p:sp>
          <p:nvSpPr>
            <p:cNvPr id="396647" name="Freeform 34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8" name="Freeform 34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9" name="Freeform 34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0" name="Freeform 35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1" name="Freeform 35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2" name="Freeform 35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3" name="Freeform 35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4" name="Freeform 35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5" name="Freeform 35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6" name="Freeform 35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7" name="Freeform 35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8" name="Freeform 35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59" name="Freeform 35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0" name="Freeform 36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1" name="Freeform 36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2" name="Freeform 36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3" name="Freeform 36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4" name="Freeform 36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5" name="Freeform 36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6" name="Freeform 36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7" name="Freeform 36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8" name="Freeform 36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69" name="Freeform 36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0" name="Freeform 37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1" name="Freeform 37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2" name="Freeform 37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3" name="Freeform 37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4" name="Freeform 37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5" name="Freeform 37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6" name="Freeform 37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7" name="Freeform 37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8" name="Freeform 37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79" name="Freeform 37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0" name="Freeform 38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1" name="Freeform 38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2" name="Freeform 38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3" name="Freeform 38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4" name="Freeform 38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5" name="Freeform 38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6" name="Freeform 38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7" name="Freeform 38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8" name="Freeform 38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89" name="Freeform 38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0" name="Freeform 39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1" name="Freeform 39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2" name="Freeform 39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3" name="Freeform 39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4" name="Freeform 39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5" name="Freeform 39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6" name="Freeform 39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7" name="Freeform 39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8" name="Freeform 39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99" name="Freeform 39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0" name="Freeform 40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1" name="Freeform 40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2" name="Freeform 40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3" name="Freeform 40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4" name="Freeform 40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5" name="Freeform 40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6" name="Freeform 40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7" name="Freeform 40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8" name="Freeform 40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09" name="Freeform 40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0" name="Freeform 41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1" name="Freeform 41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2" name="Freeform 41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3" name="Freeform 41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4" name="Freeform 41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5" name="Freeform 41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6" name="Freeform 41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7" name="Freeform 41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8" name="Freeform 41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19" name="Freeform 41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0" name="Freeform 42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1" name="Freeform 42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2" name="Freeform 42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3" name="Freeform 42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4" name="Freeform 42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5" name="Freeform 42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6" name="Freeform 42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7" name="Freeform 42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8" name="Freeform 42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29" name="Freeform 42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0" name="Freeform 43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1" name="Freeform 43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2" name="Freeform 43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3" name="Freeform 43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4" name="Freeform 43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5" name="Freeform 43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6" name="Freeform 43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7" name="Freeform 43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8" name="Freeform 43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39" name="Freeform 43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0" name="Freeform 44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1" name="Freeform 44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2" name="Freeform 44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3" name="Freeform 44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4" name="Freeform 44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5" name="Freeform 44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6" name="Freeform 44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7" name="Freeform 44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8" name="Freeform 44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49" name="Freeform 44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50" name="Freeform 45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3" name="Group 451"/>
          <p:cNvGrpSpPr>
            <a:grpSpLocks/>
          </p:cNvGrpSpPr>
          <p:nvPr/>
        </p:nvGrpSpPr>
        <p:grpSpPr bwMode="auto">
          <a:xfrm>
            <a:off x="3438335" y="3449441"/>
            <a:ext cx="469900" cy="685800"/>
            <a:chOff x="3360" y="3024"/>
            <a:chExt cx="296" cy="432"/>
          </a:xfrm>
        </p:grpSpPr>
        <p:sp>
          <p:nvSpPr>
            <p:cNvPr id="396543" name="Freeform 45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4" name="Freeform 45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5" name="Freeform 45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6" name="Freeform 45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7" name="Freeform 45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8" name="Freeform 45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9" name="Freeform 45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0" name="Freeform 45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1" name="Freeform 46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2" name="Freeform 46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3" name="Freeform 46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4" name="Freeform 46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5" name="Freeform 46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6" name="Freeform 46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7" name="Freeform 46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8" name="Freeform 46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59" name="Freeform 46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0" name="Freeform 46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1" name="Freeform 47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2" name="Freeform 47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3" name="Freeform 47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4" name="Freeform 47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5" name="Freeform 47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6" name="Freeform 47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7" name="Freeform 47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8" name="Freeform 47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69" name="Freeform 47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0" name="Freeform 47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1" name="Freeform 48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2" name="Freeform 48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3" name="Freeform 48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4" name="Freeform 48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5" name="Freeform 48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6" name="Freeform 48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7" name="Freeform 48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8" name="Freeform 48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79" name="Freeform 48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0" name="Freeform 48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1" name="Freeform 49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2" name="Freeform 49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3" name="Freeform 49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4" name="Freeform 49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5" name="Freeform 49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6" name="Freeform 49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7" name="Freeform 49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8" name="Freeform 49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89" name="Freeform 49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0" name="Freeform 49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1" name="Freeform 50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2" name="Freeform 50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3" name="Freeform 50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4" name="Freeform 50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5" name="Freeform 50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6" name="Freeform 50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7" name="Freeform 50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8" name="Freeform 50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99" name="Freeform 50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0" name="Freeform 50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1" name="Freeform 51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2" name="Freeform 51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3" name="Freeform 51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4" name="Freeform 51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5" name="Freeform 51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6" name="Freeform 51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7" name="Freeform 51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8" name="Freeform 51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09" name="Freeform 51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0" name="Freeform 51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1" name="Freeform 52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2" name="Freeform 52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3" name="Freeform 52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4" name="Freeform 52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5" name="Freeform 52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6" name="Freeform 52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7" name="Freeform 52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8" name="Freeform 52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19" name="Freeform 52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0" name="Freeform 52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1" name="Freeform 53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2" name="Freeform 53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3" name="Freeform 53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4" name="Freeform 53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5" name="Freeform 53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6" name="Freeform 53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7" name="Freeform 53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8" name="Freeform 53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29" name="Freeform 53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0" name="Freeform 53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1" name="Freeform 54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2" name="Freeform 54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3" name="Freeform 54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4" name="Freeform 54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5" name="Freeform 54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6" name="Freeform 54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7" name="Freeform 54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8" name="Freeform 54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39" name="Freeform 54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0" name="Freeform 54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1" name="Freeform 55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2" name="Freeform 55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3" name="Freeform 55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4" name="Freeform 55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5" name="Freeform 55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46" name="Freeform 55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4" name="Group 556"/>
          <p:cNvGrpSpPr>
            <a:grpSpLocks/>
          </p:cNvGrpSpPr>
          <p:nvPr/>
        </p:nvGrpSpPr>
        <p:grpSpPr bwMode="auto">
          <a:xfrm>
            <a:off x="4809935" y="1620641"/>
            <a:ext cx="469900" cy="685800"/>
            <a:chOff x="3360" y="3024"/>
            <a:chExt cx="296" cy="432"/>
          </a:xfrm>
        </p:grpSpPr>
        <p:sp>
          <p:nvSpPr>
            <p:cNvPr id="396439" name="Freeform 55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0" name="Freeform 55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1" name="Freeform 55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2" name="Freeform 56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3" name="Freeform 56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4" name="Freeform 56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5" name="Freeform 56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6" name="Freeform 56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7" name="Freeform 56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8" name="Freeform 56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49" name="Freeform 56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0" name="Freeform 56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1" name="Freeform 56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2" name="Freeform 57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3" name="Freeform 57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4" name="Freeform 57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5" name="Freeform 57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6" name="Freeform 57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7" name="Freeform 57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8" name="Freeform 57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59" name="Freeform 57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0" name="Freeform 57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1" name="Freeform 57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2" name="Freeform 58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3" name="Freeform 58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4" name="Freeform 58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5" name="Freeform 58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6" name="Freeform 58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7" name="Freeform 58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8" name="Freeform 58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69" name="Freeform 58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0" name="Freeform 58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1" name="Freeform 58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2" name="Freeform 59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3" name="Freeform 59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4" name="Freeform 59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5" name="Freeform 59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6" name="Freeform 59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7" name="Freeform 59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8" name="Freeform 59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79" name="Freeform 59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0" name="Freeform 59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1" name="Freeform 59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2" name="Freeform 60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3" name="Freeform 60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4" name="Freeform 60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5" name="Freeform 60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6" name="Freeform 60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7" name="Freeform 60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8" name="Freeform 60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89" name="Freeform 60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0" name="Freeform 60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1" name="Freeform 60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2" name="Freeform 61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3" name="Freeform 61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4" name="Freeform 61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5" name="Freeform 61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6" name="Freeform 61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7" name="Freeform 61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8" name="Freeform 61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99" name="Freeform 61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0" name="Freeform 61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1" name="Freeform 61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2" name="Freeform 62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3" name="Freeform 62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4" name="Freeform 62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5" name="Freeform 62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6" name="Freeform 62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7" name="Freeform 62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8" name="Freeform 62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09" name="Freeform 62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0" name="Freeform 62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1" name="Freeform 62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2" name="Freeform 63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3" name="Freeform 63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4" name="Freeform 63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5" name="Freeform 63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6" name="Freeform 63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7" name="Freeform 63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8" name="Freeform 63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19" name="Freeform 63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0" name="Freeform 63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1" name="Freeform 63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2" name="Freeform 64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3" name="Freeform 64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4" name="Freeform 64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5" name="Freeform 64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6" name="Freeform 64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7" name="Freeform 64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8" name="Freeform 64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29" name="Freeform 64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0" name="Freeform 64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1" name="Freeform 64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2" name="Freeform 65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3" name="Freeform 65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4" name="Freeform 65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5" name="Freeform 65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6" name="Freeform 65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7" name="Freeform 65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8" name="Freeform 65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39" name="Freeform 65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0" name="Freeform 65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1" name="Freeform 65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42" name="Freeform 66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5" name="Group 661"/>
          <p:cNvGrpSpPr>
            <a:grpSpLocks/>
          </p:cNvGrpSpPr>
          <p:nvPr/>
        </p:nvGrpSpPr>
        <p:grpSpPr bwMode="auto">
          <a:xfrm>
            <a:off x="3285935" y="1849241"/>
            <a:ext cx="469900" cy="685800"/>
            <a:chOff x="3360" y="3024"/>
            <a:chExt cx="296" cy="432"/>
          </a:xfrm>
        </p:grpSpPr>
        <p:sp>
          <p:nvSpPr>
            <p:cNvPr id="396335" name="Freeform 66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6" name="Freeform 66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7" name="Freeform 66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8" name="Freeform 66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9" name="Freeform 66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0" name="Freeform 66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1" name="Freeform 66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2" name="Freeform 66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3" name="Freeform 67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4" name="Freeform 67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5" name="Freeform 67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6" name="Freeform 67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7" name="Freeform 67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8" name="Freeform 67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49" name="Freeform 67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0" name="Freeform 67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1" name="Freeform 67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2" name="Freeform 67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3" name="Freeform 68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4" name="Freeform 68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5" name="Freeform 68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6" name="Freeform 68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7" name="Freeform 68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8" name="Freeform 68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59" name="Freeform 68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0" name="Freeform 68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1" name="Freeform 68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2" name="Freeform 68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3" name="Freeform 69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4" name="Freeform 69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5" name="Freeform 69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6" name="Freeform 69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7" name="Freeform 69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8" name="Freeform 69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69" name="Freeform 69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0" name="Freeform 69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1" name="Freeform 69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2" name="Freeform 69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3" name="Freeform 70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4" name="Freeform 70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5" name="Freeform 70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6" name="Freeform 70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7" name="Freeform 70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8" name="Freeform 70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79" name="Freeform 70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0" name="Freeform 70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1" name="Freeform 70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2" name="Freeform 70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3" name="Freeform 71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4" name="Freeform 71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5" name="Freeform 71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6" name="Freeform 71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7" name="Freeform 71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8" name="Freeform 71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89" name="Freeform 71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0" name="Freeform 71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1" name="Freeform 71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2" name="Freeform 71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3" name="Freeform 72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4" name="Freeform 72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5" name="Freeform 72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6" name="Freeform 72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7" name="Freeform 72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8" name="Freeform 72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99" name="Freeform 72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0" name="Freeform 72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1" name="Freeform 72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2" name="Freeform 72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3" name="Freeform 73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4" name="Freeform 73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5" name="Freeform 73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6" name="Freeform 73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7" name="Freeform 73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8" name="Freeform 73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09" name="Freeform 73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0" name="Freeform 73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1" name="Freeform 73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2" name="Freeform 73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3" name="Freeform 74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4" name="Freeform 74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5" name="Freeform 74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6" name="Freeform 74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7" name="Freeform 74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8" name="Freeform 74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19" name="Freeform 74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0" name="Freeform 74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1" name="Freeform 74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2" name="Freeform 74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3" name="Freeform 75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4" name="Freeform 75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5" name="Freeform 75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6" name="Freeform 75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7" name="Freeform 75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8" name="Freeform 75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29" name="Freeform 75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0" name="Freeform 75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1" name="Freeform 75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2" name="Freeform 75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3" name="Freeform 76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4" name="Freeform 76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5" name="Freeform 76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6" name="Freeform 76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7" name="Freeform 76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38" name="Freeform 76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6326" name="Group 766"/>
          <p:cNvGrpSpPr>
            <a:grpSpLocks/>
          </p:cNvGrpSpPr>
          <p:nvPr/>
        </p:nvGrpSpPr>
        <p:grpSpPr bwMode="auto">
          <a:xfrm flipH="1">
            <a:off x="3895535" y="2001641"/>
            <a:ext cx="381000" cy="304800"/>
            <a:chOff x="1248" y="2736"/>
            <a:chExt cx="240" cy="192"/>
          </a:xfrm>
        </p:grpSpPr>
        <p:sp>
          <p:nvSpPr>
            <p:cNvPr id="396332" name="Line 76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3" name="Line 76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34" name="Line 76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6327" name="Oval 1689"/>
          <p:cNvSpPr>
            <a:spLocks noChangeArrowheads="1"/>
          </p:cNvSpPr>
          <p:nvPr/>
        </p:nvSpPr>
        <p:spPr bwMode="auto">
          <a:xfrm rot="-1507049">
            <a:off x="1201392" y="1543462"/>
            <a:ext cx="4957762" cy="2625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6328" name="Picture 1692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3485" y="3338316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29" name="Picture 1693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5597" y="3554216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30" name="Picture 1694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9835" y="3627241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331" name="Picture 1695" descr="j02359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285" y="528300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22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Infrastructure-Less (Ad-Hoc)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Ad-hoc means ‘</a:t>
            </a:r>
            <a:r>
              <a:rPr lang="en-AU" i="1" dirty="0"/>
              <a:t>for this purpose’</a:t>
            </a:r>
          </a:p>
          <a:p>
            <a:r>
              <a:rPr lang="en-AU" dirty="0"/>
              <a:t>No need for infrastructure (like routers, cell towers, etc.)</a:t>
            </a:r>
          </a:p>
          <a:p>
            <a:r>
              <a:rPr lang="en-AU" dirty="0"/>
              <a:t>MANET: </a:t>
            </a:r>
            <a:r>
              <a:rPr lang="en-AU" b="1" dirty="0"/>
              <a:t>M</a:t>
            </a:r>
            <a:r>
              <a:rPr lang="en-AU" dirty="0"/>
              <a:t>obile </a:t>
            </a:r>
            <a:r>
              <a:rPr lang="en-AU" b="1" dirty="0"/>
              <a:t>A</a:t>
            </a:r>
            <a:r>
              <a:rPr lang="en-AU" dirty="0"/>
              <a:t>d-Hoc </a:t>
            </a:r>
            <a:r>
              <a:rPr lang="en-AU" b="1" dirty="0"/>
              <a:t>Net</a:t>
            </a:r>
            <a:r>
              <a:rPr lang="en-AU" dirty="0"/>
              <a:t>work</a:t>
            </a:r>
            <a:endParaRPr lang="en-US" dirty="0"/>
          </a:p>
        </p:txBody>
      </p:sp>
      <p:pic>
        <p:nvPicPr>
          <p:cNvPr id="4" name="Picture 3" descr="net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05200"/>
            <a:ext cx="3844160" cy="32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4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may need to traverse multiple links to reach destination</a:t>
            </a:r>
          </a:p>
          <a:p>
            <a:r>
              <a:rPr lang="en-US" dirty="0"/>
              <a:t>Mobility causes route changes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146992" y="3064656"/>
            <a:ext cx="6781800" cy="3124200"/>
            <a:chOff x="1296" y="1680"/>
            <a:chExt cx="4272" cy="196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96" y="1680"/>
              <a:ext cx="1392" cy="13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776" y="2016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92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2400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928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304" y="1872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128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08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513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224" y="2496"/>
              <a:ext cx="384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4704" y="2640"/>
              <a:ext cx="432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640" y="2304"/>
              <a:ext cx="1392" cy="13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12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472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232" y="2688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79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Routing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An ad-hoc routing protocol is a convention that controls how nodes decide which way to route packets between computing devices in a mobile ad-hoc network</a:t>
            </a:r>
          </a:p>
          <a:p>
            <a:r>
              <a:rPr lang="en-US" sz="2400" dirty="0"/>
              <a:t>Foundation in most protocols: </a:t>
            </a:r>
            <a:r>
              <a:rPr lang="en-US" sz="2400" b="1" dirty="0"/>
              <a:t>neighbor discovery</a:t>
            </a:r>
          </a:p>
          <a:p>
            <a:pPr lvl="1"/>
            <a:r>
              <a:rPr lang="en-US" sz="2000" dirty="0"/>
              <a:t>Nodes send periodic announcements as broadcast packets (beacon messages, alive messages, …)</a:t>
            </a:r>
          </a:p>
          <a:p>
            <a:pPr lvl="1"/>
            <a:r>
              <a:rPr lang="en-US" sz="2000" dirty="0"/>
              <a:t>Can embed “neighbor table” into such messages; allows nodes to learn “2-hop neighborhood”</a:t>
            </a:r>
          </a:p>
          <a:p>
            <a:r>
              <a:rPr lang="en-US" sz="2400" dirty="0"/>
              <a:t>Popular types of routing protocols:</a:t>
            </a:r>
          </a:p>
          <a:p>
            <a:pPr lvl="1"/>
            <a:r>
              <a:rPr lang="en-US" sz="2000" b="1" dirty="0"/>
              <a:t>Proactive</a:t>
            </a:r>
          </a:p>
          <a:p>
            <a:pPr lvl="1"/>
            <a:r>
              <a:rPr lang="en-US" sz="2000" b="1" dirty="0"/>
              <a:t>Reactive</a:t>
            </a:r>
          </a:p>
          <a:p>
            <a:pPr lvl="1"/>
            <a:r>
              <a:rPr lang="en-US" sz="2000" b="1" dirty="0"/>
              <a:t>Geographic</a:t>
            </a:r>
          </a:p>
        </p:txBody>
      </p:sp>
    </p:spTree>
    <p:extLst>
      <p:ext uri="{BB962C8B-B14F-4D97-AF65-F5344CB8AC3E}">
        <p14:creationId xmlns:p14="http://schemas.microsoft.com/office/powerpoint/2010/main" val="99664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Proactive: “Link-State” Algorithms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r>
              <a:rPr lang="en-US" sz="2400" dirty="0"/>
              <a:t>Each node shares its link information so that all nodes can build a map of the full network topology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495800" y="1524000"/>
            <a:ext cx="4572000" cy="4267200"/>
            <a:chOff x="990600" y="1600200"/>
            <a:chExt cx="4876800" cy="4267200"/>
          </a:xfrm>
        </p:grpSpPr>
        <p:sp>
          <p:nvSpPr>
            <p:cNvPr id="63" name="Line 3"/>
            <p:cNvSpPr>
              <a:spLocks noChangeShapeType="1"/>
            </p:cNvSpPr>
            <p:nvPr/>
          </p:nvSpPr>
          <p:spPr bwMode="auto">
            <a:xfrm flipV="1">
              <a:off x="3200400" y="3200400"/>
              <a:ext cx="762000" cy="106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"/>
            <p:cNvSpPr>
              <a:spLocks noChangeShapeType="1"/>
            </p:cNvSpPr>
            <p:nvPr/>
          </p:nvSpPr>
          <p:spPr bwMode="auto">
            <a:xfrm>
              <a:off x="2133600" y="3200400"/>
              <a:ext cx="1066800" cy="106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>
              <a:off x="4038600" y="3200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1905000" y="29718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A</a:t>
              </a:r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2971800" y="40386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B</a:t>
              </a:r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3733800" y="29718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C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5257800" y="29718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D</a:t>
              </a:r>
            </a:p>
          </p:txBody>
        </p:sp>
        <p:grpSp>
          <p:nvGrpSpPr>
            <p:cNvPr id="70" name="Group 23"/>
            <p:cNvGrpSpPr>
              <a:grpSpLocks/>
            </p:cNvGrpSpPr>
            <p:nvPr/>
          </p:nvGrpSpPr>
          <p:grpSpPr bwMode="auto">
            <a:xfrm>
              <a:off x="990600" y="2590800"/>
              <a:ext cx="762000" cy="1219200"/>
              <a:chOff x="1248" y="2256"/>
              <a:chExt cx="480" cy="768"/>
            </a:xfrm>
          </p:grpSpPr>
          <p:sp>
            <p:nvSpPr>
              <p:cNvPr id="86" name="Rectangle 11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87" name="Rectangle 12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88" name="Rectangle 17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89" name="Rectangle 20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</p:grpSp>
        <p:grpSp>
          <p:nvGrpSpPr>
            <p:cNvPr id="71" name="Group 24"/>
            <p:cNvGrpSpPr>
              <a:grpSpLocks/>
            </p:cNvGrpSpPr>
            <p:nvPr/>
          </p:nvGrpSpPr>
          <p:grpSpPr bwMode="auto">
            <a:xfrm>
              <a:off x="3581400" y="1600200"/>
              <a:ext cx="762000" cy="1219200"/>
              <a:chOff x="1248" y="2256"/>
              <a:chExt cx="480" cy="768"/>
            </a:xfrm>
          </p:grpSpPr>
          <p:sp>
            <p:nvSpPr>
              <p:cNvPr id="82" name="Rectangle 2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83" name="Rectangle 26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84" name="Rectangle 27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85" name="Rectangle 28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</p:grpSp>
        <p:grpSp>
          <p:nvGrpSpPr>
            <p:cNvPr id="72" name="Group 29"/>
            <p:cNvGrpSpPr>
              <a:grpSpLocks/>
            </p:cNvGrpSpPr>
            <p:nvPr/>
          </p:nvGrpSpPr>
          <p:grpSpPr bwMode="auto">
            <a:xfrm>
              <a:off x="5105400" y="1600200"/>
              <a:ext cx="762000" cy="1219200"/>
              <a:chOff x="1248" y="2256"/>
              <a:chExt cx="480" cy="768"/>
            </a:xfrm>
          </p:grpSpPr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79" name="Rectangle 31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80" name="Rectangle 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81" name="Rectangle 33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</p:grpSp>
        <p:grpSp>
          <p:nvGrpSpPr>
            <p:cNvPr id="73" name="Group 34"/>
            <p:cNvGrpSpPr>
              <a:grpSpLocks/>
            </p:cNvGrpSpPr>
            <p:nvPr/>
          </p:nvGrpSpPr>
          <p:grpSpPr bwMode="auto">
            <a:xfrm>
              <a:off x="2819400" y="4648200"/>
              <a:ext cx="762000" cy="1219200"/>
              <a:chOff x="1248" y="2256"/>
              <a:chExt cx="480" cy="768"/>
            </a:xfrm>
          </p:grpSpPr>
          <p:sp>
            <p:nvSpPr>
              <p:cNvPr id="74" name="Rectangle 3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75" name="Rectangle 36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76" name="Rectangle 37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77" name="Rectangle 38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</p:grpSp>
      </p:grpSp>
      <p:sp>
        <p:nvSpPr>
          <p:cNvPr id="90" name="Rectangle 42"/>
          <p:cNvSpPr txBox="1">
            <a:spLocks noChangeArrowheads="1"/>
          </p:cNvSpPr>
          <p:nvPr/>
        </p:nvSpPr>
        <p:spPr>
          <a:xfrm>
            <a:off x="381000" y="4038600"/>
            <a:ext cx="4572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Assuming the topology is stable for a sufficiently long period, all nodes will have the same topology information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39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317" name="Rectangle 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Proactive: “Link-State” Algorithms</a:t>
            </a:r>
          </a:p>
        </p:txBody>
      </p:sp>
      <p:sp>
        <p:nvSpPr>
          <p:cNvPr id="1077318" name="Rectangle 70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Link information is updated when a link changes state (goes up or down)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by sending small “hello” packets to neighbors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Nodes A and C propagate the existence of link A-C to their neighbors and, eventually, to the entire network</a:t>
            </a:r>
          </a:p>
        </p:txBody>
      </p:sp>
      <p:sp>
        <p:nvSpPr>
          <p:cNvPr id="1077307" name="Text Box 59"/>
          <p:cNvSpPr txBox="1">
            <a:spLocks noChangeArrowheads="1"/>
          </p:cNvSpPr>
          <p:nvPr/>
        </p:nvSpPr>
        <p:spPr bwMode="auto">
          <a:xfrm>
            <a:off x="4114800" y="4784725"/>
            <a:ext cx="42672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>
              <a:buClr>
                <a:schemeClr val="tx2"/>
              </a:buClr>
              <a:buFont typeface="Wingdings" pitchFamily="2" charset="2"/>
              <a:buChar char="n"/>
            </a:pPr>
            <a:endParaRPr lang="en-US" i="0"/>
          </a:p>
        </p:txBody>
      </p:sp>
      <p:grpSp>
        <p:nvGrpSpPr>
          <p:cNvPr id="47" name="Group 46"/>
          <p:cNvGrpSpPr/>
          <p:nvPr/>
        </p:nvGrpSpPr>
        <p:grpSpPr>
          <a:xfrm>
            <a:off x="4953000" y="1447800"/>
            <a:ext cx="4114800" cy="4495800"/>
            <a:chOff x="609600" y="1447800"/>
            <a:chExt cx="5638800" cy="4495800"/>
          </a:xfrm>
        </p:grpSpPr>
        <p:sp>
          <p:nvSpPr>
            <p:cNvPr id="1077278" name="Line 30"/>
            <p:cNvSpPr>
              <a:spLocks noChangeShapeType="1"/>
            </p:cNvSpPr>
            <p:nvPr/>
          </p:nvSpPr>
          <p:spPr bwMode="auto">
            <a:xfrm>
              <a:off x="1905000" y="3352800"/>
              <a:ext cx="1524000" cy="0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51" name="Line 3"/>
            <p:cNvSpPr>
              <a:spLocks noChangeShapeType="1"/>
            </p:cNvSpPr>
            <p:nvPr/>
          </p:nvSpPr>
          <p:spPr bwMode="auto">
            <a:xfrm flipV="1">
              <a:off x="2819400" y="3352800"/>
              <a:ext cx="7620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52" name="Line 4"/>
            <p:cNvSpPr>
              <a:spLocks noChangeShapeType="1"/>
            </p:cNvSpPr>
            <p:nvPr/>
          </p:nvSpPr>
          <p:spPr bwMode="auto">
            <a:xfrm>
              <a:off x="1752600" y="3352800"/>
              <a:ext cx="10668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53" name="Line 5"/>
            <p:cNvSpPr>
              <a:spLocks noChangeShapeType="1"/>
            </p:cNvSpPr>
            <p:nvPr/>
          </p:nvSpPr>
          <p:spPr bwMode="auto">
            <a:xfrm>
              <a:off x="3657600" y="3352800"/>
              <a:ext cx="1447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54" name="Rectangle 6"/>
            <p:cNvSpPr>
              <a:spLocks noChangeArrowheads="1"/>
            </p:cNvSpPr>
            <p:nvPr/>
          </p:nvSpPr>
          <p:spPr bwMode="auto">
            <a:xfrm>
              <a:off x="1524000" y="31242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A</a:t>
              </a:r>
            </a:p>
          </p:txBody>
        </p:sp>
        <p:sp>
          <p:nvSpPr>
            <p:cNvPr id="1077255" name="Rectangle 7"/>
            <p:cNvSpPr>
              <a:spLocks noChangeArrowheads="1"/>
            </p:cNvSpPr>
            <p:nvPr/>
          </p:nvSpPr>
          <p:spPr bwMode="auto">
            <a:xfrm>
              <a:off x="2590800" y="41910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B</a:t>
              </a:r>
            </a:p>
          </p:txBody>
        </p:sp>
        <p:sp>
          <p:nvSpPr>
            <p:cNvPr id="1077256" name="Rectangle 8"/>
            <p:cNvSpPr>
              <a:spLocks noChangeArrowheads="1"/>
            </p:cNvSpPr>
            <p:nvPr/>
          </p:nvSpPr>
          <p:spPr bwMode="auto">
            <a:xfrm>
              <a:off x="3352800" y="31242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C</a:t>
              </a:r>
            </a:p>
          </p:txBody>
        </p:sp>
        <p:sp>
          <p:nvSpPr>
            <p:cNvPr id="1077257" name="Rectangle 9"/>
            <p:cNvSpPr>
              <a:spLocks noChangeArrowheads="1"/>
            </p:cNvSpPr>
            <p:nvPr/>
          </p:nvSpPr>
          <p:spPr bwMode="auto">
            <a:xfrm>
              <a:off x="4876800" y="3124200"/>
              <a:ext cx="457200" cy="457200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i="0"/>
                <a:t>D</a:t>
              </a:r>
            </a:p>
          </p:txBody>
        </p:sp>
        <p:grpSp>
          <p:nvGrpSpPr>
            <p:cNvPr id="2" name="Group 40"/>
            <p:cNvGrpSpPr>
              <a:grpSpLocks/>
            </p:cNvGrpSpPr>
            <p:nvPr/>
          </p:nvGrpSpPr>
          <p:grpSpPr bwMode="auto">
            <a:xfrm>
              <a:off x="3200400" y="1447800"/>
              <a:ext cx="762000" cy="1524000"/>
              <a:chOff x="2640" y="960"/>
              <a:chExt cx="480" cy="960"/>
            </a:xfrm>
          </p:grpSpPr>
          <p:sp>
            <p:nvSpPr>
              <p:cNvPr id="1077264" name="Rectangle 16"/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 dirty="0"/>
                  <a:t>A-B</a:t>
                </a:r>
              </a:p>
            </p:txBody>
          </p:sp>
          <p:sp>
            <p:nvSpPr>
              <p:cNvPr id="1077265" name="Rectangle 17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1077266" name="Rectangle 18"/>
              <p:cNvSpPr>
                <a:spLocks noChangeArrowheads="1"/>
              </p:cNvSpPr>
              <p:nvPr/>
            </p:nvSpPr>
            <p:spPr bwMode="auto">
              <a:xfrm>
                <a:off x="2640" y="153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1077267" name="Rectangle 19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  <p:sp>
            <p:nvSpPr>
              <p:cNvPr id="1077280" name="Rectangle 32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A-C</a:t>
                </a:r>
              </a:p>
            </p:txBody>
          </p:sp>
        </p:grp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609600" y="2590800"/>
              <a:ext cx="762000" cy="1524000"/>
              <a:chOff x="2640" y="960"/>
              <a:chExt cx="480" cy="960"/>
            </a:xfrm>
          </p:grpSpPr>
          <p:sp>
            <p:nvSpPr>
              <p:cNvPr id="1077290" name="Rectangle 42"/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1077291" name="Rectangle 43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1077292" name="Rectangle 44"/>
              <p:cNvSpPr>
                <a:spLocks noChangeArrowheads="1"/>
              </p:cNvSpPr>
              <p:nvPr/>
            </p:nvSpPr>
            <p:spPr bwMode="auto">
              <a:xfrm>
                <a:off x="2640" y="153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 dirty="0"/>
                  <a:t>B-C</a:t>
                </a:r>
              </a:p>
            </p:txBody>
          </p:sp>
          <p:sp>
            <p:nvSpPr>
              <p:cNvPr id="1077293" name="Rectangle 45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  <p:sp>
            <p:nvSpPr>
              <p:cNvPr id="1077294" name="Rectangle 46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A-C</a:t>
                </a:r>
              </a:p>
            </p:txBody>
          </p:sp>
        </p:grp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1676400" y="4419600"/>
              <a:ext cx="762000" cy="1524000"/>
              <a:chOff x="2640" y="960"/>
              <a:chExt cx="480" cy="960"/>
            </a:xfrm>
          </p:grpSpPr>
          <p:sp>
            <p:nvSpPr>
              <p:cNvPr id="1077296" name="Rectangle 48"/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1077297" name="Rectangle 49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1077298" name="Rectangle 50"/>
              <p:cNvSpPr>
                <a:spLocks noChangeArrowheads="1"/>
              </p:cNvSpPr>
              <p:nvPr/>
            </p:nvSpPr>
            <p:spPr bwMode="auto">
              <a:xfrm>
                <a:off x="2640" y="153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1077299" name="Rectangle 51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  <p:sp>
            <p:nvSpPr>
              <p:cNvPr id="1077300" name="Rectangle 52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A-C</a:t>
                </a:r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5486400" y="2590800"/>
              <a:ext cx="762000" cy="1524000"/>
              <a:chOff x="2640" y="960"/>
              <a:chExt cx="480" cy="960"/>
            </a:xfrm>
          </p:grpSpPr>
          <p:sp>
            <p:nvSpPr>
              <p:cNvPr id="1077302" name="Rectangle 54"/>
              <p:cNvSpPr>
                <a:spLocks noChangeArrowheads="1"/>
              </p:cNvSpPr>
              <p:nvPr/>
            </p:nvSpPr>
            <p:spPr bwMode="auto">
              <a:xfrm>
                <a:off x="2640" y="1152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A-B</a:t>
                </a:r>
              </a:p>
            </p:txBody>
          </p:sp>
          <p:sp>
            <p:nvSpPr>
              <p:cNvPr id="1077303" name="Rectangle 55"/>
              <p:cNvSpPr>
                <a:spLocks noChangeArrowheads="1"/>
              </p:cNvSpPr>
              <p:nvPr/>
            </p:nvSpPr>
            <p:spPr bwMode="auto">
              <a:xfrm>
                <a:off x="2640" y="960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/>
                  <a:t>Link</a:t>
                </a:r>
              </a:p>
            </p:txBody>
          </p:sp>
          <p:sp>
            <p:nvSpPr>
              <p:cNvPr id="1077304" name="Rectangle 56"/>
              <p:cNvSpPr>
                <a:spLocks noChangeArrowheads="1"/>
              </p:cNvSpPr>
              <p:nvPr/>
            </p:nvSpPr>
            <p:spPr bwMode="auto">
              <a:xfrm>
                <a:off x="2640" y="1536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B-C</a:t>
                </a:r>
              </a:p>
            </p:txBody>
          </p:sp>
          <p:sp>
            <p:nvSpPr>
              <p:cNvPr id="1077305" name="Rectangle 57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C-D</a:t>
                </a:r>
              </a:p>
            </p:txBody>
          </p:sp>
          <p:sp>
            <p:nvSpPr>
              <p:cNvPr id="1077306" name="Rectangle 58"/>
              <p:cNvSpPr>
                <a:spLocks noChangeArrowheads="1"/>
              </p:cNvSpPr>
              <p:nvPr/>
            </p:nvSpPr>
            <p:spPr bwMode="auto">
              <a:xfrm>
                <a:off x="2640" y="134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b="1" i="0"/>
                  <a:t>A-C</a:t>
                </a:r>
              </a:p>
            </p:txBody>
          </p:sp>
        </p:grpSp>
        <p:sp>
          <p:nvSpPr>
            <p:cNvPr id="1077285" name="Text Box 37"/>
            <p:cNvSpPr txBox="1">
              <a:spLocks noChangeArrowheads="1"/>
            </p:cNvSpPr>
            <p:nvPr/>
          </p:nvSpPr>
          <p:spPr bwMode="auto">
            <a:xfrm>
              <a:off x="2362200" y="2590800"/>
              <a:ext cx="655638" cy="41592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0"/>
                <a:t>A-C</a:t>
              </a:r>
            </a:p>
          </p:txBody>
        </p:sp>
        <p:sp>
          <p:nvSpPr>
            <p:cNvPr id="1077286" name="Text Box 38"/>
            <p:cNvSpPr txBox="1">
              <a:spLocks noChangeArrowheads="1"/>
            </p:cNvSpPr>
            <p:nvPr/>
          </p:nvSpPr>
          <p:spPr bwMode="auto">
            <a:xfrm>
              <a:off x="4114800" y="2590800"/>
              <a:ext cx="655638" cy="41592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0"/>
                <a:t>A-C</a:t>
              </a:r>
            </a:p>
          </p:txBody>
        </p:sp>
        <p:sp>
          <p:nvSpPr>
            <p:cNvPr id="1077287" name="Text Box 39"/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655638" cy="415925"/>
            </a:xfrm>
            <a:prstGeom prst="rect">
              <a:avLst/>
            </a:prstGeom>
            <a:solidFill>
              <a:srgbClr val="EAEAEA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0"/>
                <a:t>A-C</a:t>
              </a:r>
            </a:p>
          </p:txBody>
        </p:sp>
        <p:sp>
          <p:nvSpPr>
            <p:cNvPr id="1077282" name="Line 34"/>
            <p:cNvSpPr>
              <a:spLocks noChangeShapeType="1"/>
            </p:cNvSpPr>
            <p:nvPr/>
          </p:nvSpPr>
          <p:spPr bwMode="auto">
            <a:xfrm flipH="1">
              <a:off x="2286000" y="3200400"/>
              <a:ext cx="990600" cy="0"/>
            </a:xfrm>
            <a:prstGeom prst="line">
              <a:avLst/>
            </a:prstGeom>
            <a:noFill/>
            <a:ln w="5715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83" name="Line 35"/>
            <p:cNvSpPr>
              <a:spLocks noChangeShapeType="1"/>
            </p:cNvSpPr>
            <p:nvPr/>
          </p:nvSpPr>
          <p:spPr bwMode="auto">
            <a:xfrm flipH="1">
              <a:off x="3200400" y="3733800"/>
              <a:ext cx="381000" cy="533400"/>
            </a:xfrm>
            <a:prstGeom prst="line">
              <a:avLst/>
            </a:prstGeom>
            <a:noFill/>
            <a:ln w="57150">
              <a:solidFill>
                <a:srgbClr val="777777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284" name="Line 36"/>
            <p:cNvSpPr>
              <a:spLocks noChangeShapeType="1"/>
            </p:cNvSpPr>
            <p:nvPr/>
          </p:nvSpPr>
          <p:spPr bwMode="auto">
            <a:xfrm flipH="1">
              <a:off x="3886200" y="3200400"/>
              <a:ext cx="838200" cy="0"/>
            </a:xfrm>
            <a:prstGeom prst="line">
              <a:avLst/>
            </a:prstGeom>
            <a:noFill/>
            <a:ln w="57150">
              <a:solidFill>
                <a:srgbClr val="777777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905000" y="3505200"/>
              <a:ext cx="1066800" cy="762000"/>
              <a:chOff x="1584" y="2256"/>
              <a:chExt cx="672" cy="480"/>
            </a:xfrm>
          </p:grpSpPr>
          <p:sp>
            <p:nvSpPr>
              <p:cNvPr id="1077308" name="Line 60"/>
              <p:cNvSpPr>
                <a:spLocks noChangeShapeType="1"/>
              </p:cNvSpPr>
              <p:nvPr/>
            </p:nvSpPr>
            <p:spPr bwMode="auto">
              <a:xfrm flipH="1">
                <a:off x="1728" y="2256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309" name="Line 61"/>
              <p:cNvSpPr>
                <a:spLocks noChangeShapeType="1"/>
              </p:cNvSpPr>
              <p:nvPr/>
            </p:nvSpPr>
            <p:spPr bwMode="auto">
              <a:xfrm flipH="1" flipV="1">
                <a:off x="1584" y="2400"/>
                <a:ext cx="288" cy="3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128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CFEA-9A4B-E947-A249-5A93A09C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Reactive: DSR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078D-8818-6546-BA8E-4C2E1F947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</a:t>
            </a:r>
            <a:r>
              <a:rPr lang="de-DE" dirty="0"/>
              <a:t>ynamic </a:t>
            </a:r>
            <a:r>
              <a:rPr lang="de-DE" b="1" dirty="0"/>
              <a:t>S</a:t>
            </a:r>
            <a:r>
              <a:rPr lang="de-DE" dirty="0"/>
              <a:t>ource </a:t>
            </a:r>
            <a:r>
              <a:rPr lang="de-DE" b="1" dirty="0"/>
              <a:t>R</a:t>
            </a:r>
            <a:r>
              <a:rPr lang="de-DE" dirty="0"/>
              <a:t>outing</a:t>
            </a:r>
          </a:p>
          <a:p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route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only</a:t>
            </a:r>
            <a:endParaRPr lang="de-DE" dirty="0"/>
          </a:p>
          <a:p>
            <a:pPr lvl="1"/>
            <a:r>
              <a:rPr lang="de-DE" dirty="0"/>
              <a:t>Search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b="1" dirty="0"/>
              <a:t>Route Request (RREQ) </a:t>
            </a:r>
            <a:r>
              <a:rPr lang="de-DE" dirty="0" err="1"/>
              <a:t>broadcasts</a:t>
            </a:r>
            <a:endParaRPr lang="de-DE" dirty="0"/>
          </a:p>
          <a:p>
            <a:pPr lvl="1"/>
            <a:r>
              <a:rPr lang="de-DE" dirty="0"/>
              <a:t>Response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b="1" dirty="0"/>
              <a:t>Route Reply (RREP) </a:t>
            </a:r>
            <a:r>
              <a:rPr lang="de-DE" dirty="0" err="1"/>
              <a:t>message</a:t>
            </a:r>
            <a:endParaRPr lang="de-DE" dirty="0"/>
          </a:p>
          <a:p>
            <a:r>
              <a:rPr lang="de-DE" dirty="0"/>
              <a:t>Every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route </a:t>
            </a:r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intermediate </a:t>
            </a:r>
            <a:r>
              <a:rPr lang="de-DE" dirty="0" err="1"/>
              <a:t>nodes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46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Discovery in DSR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2209800" y="3200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447800" y="38862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39941" name="Oval 5" descr="Water droplets"/>
          <p:cNvSpPr>
            <a:spLocks noChangeArrowheads="1"/>
          </p:cNvSpPr>
          <p:nvPr/>
        </p:nvSpPr>
        <p:spPr bwMode="auto">
          <a:xfrm>
            <a:off x="3124200" y="25908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4114800" y="2667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5105400" y="3048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2667000" y="4191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943600" y="3581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6705600" y="4191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3505200" y="3352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4572000" y="38862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3733800" y="4724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5486400" y="4419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19812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2743200" y="3048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057400" y="4267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667000" y="3733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3124200" y="3886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3962400" y="3200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4724400" y="3048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flipH="1">
            <a:off x="5029200" y="3581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4191000" y="4419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4114800" y="38100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200400" y="4648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5638800" y="3505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5105400" y="4419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6477000" y="4038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6096000" y="4572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3733800" y="2895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>
            <a:off x="3505200" y="3200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8" name="Oval 32"/>
          <p:cNvSpPr>
            <a:spLocks noChangeArrowheads="1"/>
          </p:cNvSpPr>
          <p:nvPr/>
        </p:nvSpPr>
        <p:spPr bwMode="auto">
          <a:xfrm>
            <a:off x="7162800" y="2209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39969" name="Oval 33"/>
          <p:cNvSpPr>
            <a:spLocks noChangeArrowheads="1"/>
          </p:cNvSpPr>
          <p:nvPr/>
        </p:nvSpPr>
        <p:spPr bwMode="auto">
          <a:xfrm>
            <a:off x="7467600" y="1447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>
            <a:off x="7543800" y="2057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Oval 35" descr="Water droplets"/>
          <p:cNvSpPr>
            <a:spLocks noChangeArrowheads="1"/>
          </p:cNvSpPr>
          <p:nvPr/>
        </p:nvSpPr>
        <p:spPr bwMode="auto">
          <a:xfrm>
            <a:off x="609600" y="58674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latin typeface="Arial" charset="0"/>
            </a:endParaRP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1447800" y="6019800"/>
            <a:ext cx="694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Represents a node that has received RREQ for D from S</a:t>
            </a:r>
          </a:p>
        </p:txBody>
      </p:sp>
      <p:sp>
        <p:nvSpPr>
          <p:cNvPr id="39973" name="Oval 37"/>
          <p:cNvSpPr>
            <a:spLocks noChangeArrowheads="1"/>
          </p:cNvSpPr>
          <p:nvPr/>
        </p:nvSpPr>
        <p:spPr bwMode="auto">
          <a:xfrm>
            <a:off x="6934200" y="3352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V="1">
            <a:off x="6553200" y="36576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5" name="Oval 39"/>
          <p:cNvSpPr>
            <a:spLocks noChangeArrowheads="1"/>
          </p:cNvSpPr>
          <p:nvPr/>
        </p:nvSpPr>
        <p:spPr bwMode="auto">
          <a:xfrm>
            <a:off x="7391400" y="4724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7239000" y="4724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Oval 41"/>
          <p:cNvSpPr>
            <a:spLocks noChangeArrowheads="1"/>
          </p:cNvSpPr>
          <p:nvPr/>
        </p:nvSpPr>
        <p:spPr bwMode="auto">
          <a:xfrm>
            <a:off x="7848600" y="3352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>
            <a:off x="75438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2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Discovery in DSR</a:t>
            </a:r>
          </a:p>
        </p:txBody>
      </p:sp>
      <p:sp>
        <p:nvSpPr>
          <p:cNvPr id="40963" name="Oval 3" descr="Water droplets"/>
          <p:cNvSpPr>
            <a:spLocks noChangeArrowheads="1"/>
          </p:cNvSpPr>
          <p:nvPr/>
        </p:nvSpPr>
        <p:spPr bwMode="auto">
          <a:xfrm>
            <a:off x="2209800" y="31845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447800" y="38703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0965" name="Oval 5" descr="Water droplets"/>
          <p:cNvSpPr>
            <a:spLocks noChangeArrowheads="1"/>
          </p:cNvSpPr>
          <p:nvPr/>
        </p:nvSpPr>
        <p:spPr bwMode="auto">
          <a:xfrm>
            <a:off x="3124200" y="25749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0966" name="Oval 6" descr="Water droplets"/>
          <p:cNvSpPr>
            <a:spLocks noChangeArrowheads="1"/>
          </p:cNvSpPr>
          <p:nvPr/>
        </p:nvSpPr>
        <p:spPr bwMode="auto">
          <a:xfrm>
            <a:off x="4114800" y="26511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5105400" y="30321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667000" y="41751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5943600" y="35655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6705600" y="41751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0971" name="Oval 11" descr="Water droplets"/>
          <p:cNvSpPr>
            <a:spLocks noChangeArrowheads="1"/>
          </p:cNvSpPr>
          <p:nvPr/>
        </p:nvSpPr>
        <p:spPr bwMode="auto">
          <a:xfrm>
            <a:off x="3505200" y="33369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572000" y="38703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3733800" y="47085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486400" y="44037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1981200" y="36417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V="1">
            <a:off x="2743200" y="3032125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2057400" y="4251325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667000" y="3717925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3124200" y="387032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3962400" y="31845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4724400" y="3032125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5029200" y="3565525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H="1">
            <a:off x="4191000" y="44037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4114800" y="3794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3200400" y="46323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5638800" y="34893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Line 27"/>
          <p:cNvSpPr>
            <a:spLocks noChangeShapeType="1"/>
          </p:cNvSpPr>
          <p:nvPr/>
        </p:nvSpPr>
        <p:spPr bwMode="auto">
          <a:xfrm>
            <a:off x="5105400" y="44037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6477000" y="40227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29"/>
          <p:cNvSpPr>
            <a:spLocks noChangeShapeType="1"/>
          </p:cNvSpPr>
          <p:nvPr/>
        </p:nvSpPr>
        <p:spPr bwMode="auto">
          <a:xfrm flipH="1">
            <a:off x="6096000" y="4556125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30"/>
          <p:cNvSpPr>
            <a:spLocks noChangeShapeType="1"/>
          </p:cNvSpPr>
          <p:nvPr/>
        </p:nvSpPr>
        <p:spPr bwMode="auto">
          <a:xfrm flipH="1">
            <a:off x="3733800" y="28797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3505200" y="3184525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990600" y="6003925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1752600" y="5775325"/>
            <a:ext cx="433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Represents transmission of RREQ</a:t>
            </a:r>
          </a:p>
        </p:txBody>
      </p:sp>
      <p:sp>
        <p:nvSpPr>
          <p:cNvPr id="40994" name="Oval 34"/>
          <p:cNvSpPr>
            <a:spLocks noChangeArrowheads="1"/>
          </p:cNvSpPr>
          <p:nvPr/>
        </p:nvSpPr>
        <p:spPr bwMode="auto">
          <a:xfrm>
            <a:off x="7162800" y="2193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0995" name="Oval 35"/>
          <p:cNvSpPr>
            <a:spLocks noChangeArrowheads="1"/>
          </p:cNvSpPr>
          <p:nvPr/>
        </p:nvSpPr>
        <p:spPr bwMode="auto">
          <a:xfrm>
            <a:off x="7467600" y="1431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0996" name="Line 36"/>
          <p:cNvSpPr>
            <a:spLocks noChangeShapeType="1"/>
          </p:cNvSpPr>
          <p:nvPr/>
        </p:nvSpPr>
        <p:spPr bwMode="auto">
          <a:xfrm flipH="1">
            <a:off x="7543800" y="20415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0" y="1736725"/>
            <a:ext cx="307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Broadcast transmission</a:t>
            </a:r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>
            <a:off x="1143000" y="2117725"/>
            <a:ext cx="1676400" cy="762000"/>
          </a:xfrm>
          <a:custGeom>
            <a:avLst/>
            <a:gdLst>
              <a:gd name="T0" fmla="*/ 0 w 1056"/>
              <a:gd name="T1" fmla="*/ 0 h 480"/>
              <a:gd name="T2" fmla="*/ 672 w 1056"/>
              <a:gd name="T3" fmla="*/ 192 h 480"/>
              <a:gd name="T4" fmla="*/ 1056 w 1056"/>
              <a:gd name="T5" fmla="*/ 480 h 480"/>
              <a:gd name="T6" fmla="*/ 0 60000 65536"/>
              <a:gd name="T7" fmla="*/ 0 60000 65536"/>
              <a:gd name="T8" fmla="*/ 0 60000 65536"/>
              <a:gd name="T9" fmla="*/ 0 w 1056"/>
              <a:gd name="T10" fmla="*/ 0 h 480"/>
              <a:gd name="T11" fmla="*/ 1056 w 105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80">
                <a:moveTo>
                  <a:pt x="0" y="0"/>
                </a:moveTo>
                <a:cubicBezTo>
                  <a:pt x="248" y="56"/>
                  <a:pt x="496" y="112"/>
                  <a:pt x="672" y="192"/>
                </a:cubicBezTo>
                <a:cubicBezTo>
                  <a:pt x="848" y="272"/>
                  <a:pt x="984" y="424"/>
                  <a:pt x="1056" y="4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934200" y="3336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1000" name="Line 40"/>
          <p:cNvSpPr>
            <a:spLocks noChangeShapeType="1"/>
          </p:cNvSpPr>
          <p:nvPr/>
        </p:nvSpPr>
        <p:spPr bwMode="auto">
          <a:xfrm flipV="1">
            <a:off x="6553200" y="364172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7391400" y="47085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1002" name="Line 42"/>
          <p:cNvSpPr>
            <a:spLocks noChangeShapeType="1"/>
          </p:cNvSpPr>
          <p:nvPr/>
        </p:nvSpPr>
        <p:spPr bwMode="auto">
          <a:xfrm>
            <a:off x="7239000" y="47085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Oval 43"/>
          <p:cNvSpPr>
            <a:spLocks noChangeArrowheads="1"/>
          </p:cNvSpPr>
          <p:nvPr/>
        </p:nvSpPr>
        <p:spPr bwMode="auto">
          <a:xfrm>
            <a:off x="7848600" y="3336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1004" name="Line 44"/>
          <p:cNvSpPr>
            <a:spLocks noChangeShapeType="1"/>
          </p:cNvSpPr>
          <p:nvPr/>
        </p:nvSpPr>
        <p:spPr bwMode="auto">
          <a:xfrm>
            <a:off x="7543800" y="364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4251325" y="22240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000" b="1">
              <a:latin typeface="Arial" charset="0"/>
            </a:endParaRP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3657600" y="2270125"/>
            <a:ext cx="522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[S]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838200" y="6461125"/>
            <a:ext cx="690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  <a:latin typeface="Arial" charset="0"/>
              </a:rPr>
              <a:t>[X,Y]     Represents list of identifiers appended to RREQ</a:t>
            </a:r>
          </a:p>
        </p:txBody>
      </p:sp>
    </p:spTree>
    <p:extLst>
      <p:ext uri="{BB962C8B-B14F-4D97-AF65-F5344CB8AC3E}">
        <p14:creationId xmlns:p14="http://schemas.microsoft.com/office/powerpoint/2010/main" val="262461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599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/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Fundamentals of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, basic concepts,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Python programming, meet your Raspberry 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Smart objects, user interfaces, sensing, actuation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Sensor programming, control loops, digital/analog 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Fundamentals of computer and wireless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Wi-Fi and Bluetooth networks,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Sensor networks, mesh networks, routing, WPANs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ZigBee, WPANs, WBANs, routing, network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Processing</a:t>
                      </a:r>
                      <a:r>
                        <a:rPr lang="en-US" dirty="0"/>
                        <a:t>, IoT cloud, analytics,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IoT</a:t>
                      </a:r>
                      <a:r>
                        <a:rPr lang="en-US" dirty="0"/>
                        <a:t> cloud integration, sensor fusion, analytics, visualization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IoT</a:t>
                      </a:r>
                      <a:r>
                        <a:rPr lang="en-US" dirty="0"/>
                        <a:t> ecosystem, security, privacy, ethics, trends, 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55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Discovery in DSR</a:t>
            </a:r>
          </a:p>
        </p:txBody>
      </p:sp>
      <p:sp>
        <p:nvSpPr>
          <p:cNvPr id="41987" name="Oval 3" descr="Water droplets"/>
          <p:cNvSpPr>
            <a:spLocks noChangeArrowheads="1"/>
          </p:cNvSpPr>
          <p:nvPr/>
        </p:nvSpPr>
        <p:spPr bwMode="auto">
          <a:xfrm>
            <a:off x="2209800" y="32766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1988" name="Oval 4" descr="Water droplets"/>
          <p:cNvSpPr>
            <a:spLocks noChangeArrowheads="1"/>
          </p:cNvSpPr>
          <p:nvPr/>
        </p:nvSpPr>
        <p:spPr bwMode="auto">
          <a:xfrm>
            <a:off x="1447800" y="39624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1989" name="Oval 5" descr="Water droplets"/>
          <p:cNvSpPr>
            <a:spLocks noChangeArrowheads="1"/>
          </p:cNvSpPr>
          <p:nvPr/>
        </p:nvSpPr>
        <p:spPr bwMode="auto">
          <a:xfrm>
            <a:off x="3124200" y="26670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1990" name="Oval 6" descr="Water droplets"/>
          <p:cNvSpPr>
            <a:spLocks noChangeArrowheads="1"/>
          </p:cNvSpPr>
          <p:nvPr/>
        </p:nvSpPr>
        <p:spPr bwMode="auto">
          <a:xfrm>
            <a:off x="4114800" y="27432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1991" name="Oval 7" descr="Water droplets"/>
          <p:cNvSpPr>
            <a:spLocks noChangeArrowheads="1"/>
          </p:cNvSpPr>
          <p:nvPr/>
        </p:nvSpPr>
        <p:spPr bwMode="auto">
          <a:xfrm>
            <a:off x="5105400" y="31242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1992" name="Oval 8" descr="Water droplets"/>
          <p:cNvSpPr>
            <a:spLocks noChangeArrowheads="1"/>
          </p:cNvSpPr>
          <p:nvPr/>
        </p:nvSpPr>
        <p:spPr bwMode="auto">
          <a:xfrm>
            <a:off x="2667000" y="42672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943600" y="3657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6705600" y="42672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1995" name="Oval 11" descr="Water droplets"/>
          <p:cNvSpPr>
            <a:spLocks noChangeArrowheads="1"/>
          </p:cNvSpPr>
          <p:nvPr/>
        </p:nvSpPr>
        <p:spPr bwMode="auto">
          <a:xfrm>
            <a:off x="3505200" y="34290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1996" name="Oval 12" descr="Water droplets"/>
          <p:cNvSpPr>
            <a:spLocks noChangeArrowheads="1"/>
          </p:cNvSpPr>
          <p:nvPr/>
        </p:nvSpPr>
        <p:spPr bwMode="auto">
          <a:xfrm>
            <a:off x="4572000" y="3962400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3733800" y="4800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5486400" y="44958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V="1">
            <a:off x="1981200" y="37338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V="1">
            <a:off x="2743200" y="312420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2057400" y="43434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667000" y="3810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>
            <a:off x="3124200" y="3962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3962400" y="32766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>
            <a:off x="4724400" y="3124200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5029200" y="3657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H="1">
            <a:off x="4191000" y="4495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114800" y="388620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3200400" y="4724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638800" y="35814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5105400" y="4495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6477000" y="4114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H="1">
            <a:off x="6096000" y="4648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H="1">
            <a:off x="3733800" y="29718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3505200" y="3276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H="1">
            <a:off x="4114800" y="3352800"/>
            <a:ext cx="2286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1203325" y="5897563"/>
            <a:ext cx="652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b="1">
                <a:latin typeface="Arial" charset="0"/>
              </a:rPr>
              <a:t> Node H receives packet RREQ from two neighbors:</a:t>
            </a:r>
          </a:p>
          <a:p>
            <a:pPr eaLnBrk="0" hangingPunct="0"/>
            <a:r>
              <a:rPr lang="en-US" sz="2000" b="1">
                <a:latin typeface="Arial" charset="0"/>
              </a:rPr>
              <a:t>   </a:t>
            </a:r>
            <a:r>
              <a:rPr lang="en-US" sz="2000" b="1">
                <a:solidFill>
                  <a:srgbClr val="A50021"/>
                </a:solidFill>
                <a:latin typeface="Arial" charset="0"/>
              </a:rPr>
              <a:t>potential for collision</a:t>
            </a:r>
            <a:endParaRPr lang="en-US" sz="2000" b="1">
              <a:latin typeface="Arial" charset="0"/>
            </a:endParaRPr>
          </a:p>
        </p:txBody>
      </p:sp>
      <p:sp>
        <p:nvSpPr>
          <p:cNvPr id="42018" name="Oval 34"/>
          <p:cNvSpPr>
            <a:spLocks noChangeArrowheads="1"/>
          </p:cNvSpPr>
          <p:nvPr/>
        </p:nvSpPr>
        <p:spPr bwMode="auto">
          <a:xfrm>
            <a:off x="7162800" y="2286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2019" name="Oval 35"/>
          <p:cNvSpPr>
            <a:spLocks noChangeArrowheads="1"/>
          </p:cNvSpPr>
          <p:nvPr/>
        </p:nvSpPr>
        <p:spPr bwMode="auto">
          <a:xfrm>
            <a:off x="7467600" y="1524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H="1">
            <a:off x="7543800" y="2133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Oval 37"/>
          <p:cNvSpPr>
            <a:spLocks noChangeArrowheads="1"/>
          </p:cNvSpPr>
          <p:nvPr/>
        </p:nvSpPr>
        <p:spPr bwMode="auto">
          <a:xfrm>
            <a:off x="6934200" y="3429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 flipV="1">
            <a:off x="6553200" y="3733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Oval 39"/>
          <p:cNvSpPr>
            <a:spLocks noChangeArrowheads="1"/>
          </p:cNvSpPr>
          <p:nvPr/>
        </p:nvSpPr>
        <p:spPr bwMode="auto">
          <a:xfrm>
            <a:off x="7391400" y="48006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7239000" y="4800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Oval 41"/>
          <p:cNvSpPr>
            <a:spLocks noChangeArrowheads="1"/>
          </p:cNvSpPr>
          <p:nvPr/>
        </p:nvSpPr>
        <p:spPr bwMode="auto">
          <a:xfrm>
            <a:off x="7848600" y="34290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7543800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4724400" y="26670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[S,E]</a:t>
            </a: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3652838" y="4068763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[S,C]</a:t>
            </a:r>
          </a:p>
        </p:txBody>
      </p:sp>
    </p:spTree>
    <p:extLst>
      <p:ext uri="{BB962C8B-B14F-4D97-AF65-F5344CB8AC3E}">
        <p14:creationId xmlns:p14="http://schemas.microsoft.com/office/powerpoint/2010/main" val="281775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Discovery in DSR</a:t>
            </a:r>
          </a:p>
        </p:txBody>
      </p:sp>
      <p:sp>
        <p:nvSpPr>
          <p:cNvPr id="43011" name="Oval 3" descr="Water droplets"/>
          <p:cNvSpPr>
            <a:spLocks noChangeArrowheads="1"/>
          </p:cNvSpPr>
          <p:nvPr/>
        </p:nvSpPr>
        <p:spPr bwMode="auto">
          <a:xfrm>
            <a:off x="2209800" y="31845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3012" name="Oval 4" descr="Water droplets"/>
          <p:cNvSpPr>
            <a:spLocks noChangeArrowheads="1"/>
          </p:cNvSpPr>
          <p:nvPr/>
        </p:nvSpPr>
        <p:spPr bwMode="auto">
          <a:xfrm>
            <a:off x="1447800" y="38703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3013" name="Oval 5" descr="Water droplets"/>
          <p:cNvSpPr>
            <a:spLocks noChangeArrowheads="1"/>
          </p:cNvSpPr>
          <p:nvPr/>
        </p:nvSpPr>
        <p:spPr bwMode="auto">
          <a:xfrm>
            <a:off x="3124200" y="25749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3014" name="Oval 6" descr="Water droplets"/>
          <p:cNvSpPr>
            <a:spLocks noChangeArrowheads="1"/>
          </p:cNvSpPr>
          <p:nvPr/>
        </p:nvSpPr>
        <p:spPr bwMode="auto">
          <a:xfrm>
            <a:off x="4114800" y="26511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3015" name="Oval 7" descr="Water droplets"/>
          <p:cNvSpPr>
            <a:spLocks noChangeArrowheads="1"/>
          </p:cNvSpPr>
          <p:nvPr/>
        </p:nvSpPr>
        <p:spPr bwMode="auto">
          <a:xfrm>
            <a:off x="5105400" y="30321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3016" name="Oval 8" descr="Water droplets"/>
          <p:cNvSpPr>
            <a:spLocks noChangeArrowheads="1"/>
          </p:cNvSpPr>
          <p:nvPr/>
        </p:nvSpPr>
        <p:spPr bwMode="auto">
          <a:xfrm>
            <a:off x="2667000" y="41751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3017" name="Oval 9" descr="Water droplets"/>
          <p:cNvSpPr>
            <a:spLocks noChangeArrowheads="1"/>
          </p:cNvSpPr>
          <p:nvPr/>
        </p:nvSpPr>
        <p:spPr bwMode="auto">
          <a:xfrm>
            <a:off x="5943600" y="35655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705600" y="41751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3019" name="Oval 11" descr="Water droplets"/>
          <p:cNvSpPr>
            <a:spLocks noChangeArrowheads="1"/>
          </p:cNvSpPr>
          <p:nvPr/>
        </p:nvSpPr>
        <p:spPr bwMode="auto">
          <a:xfrm>
            <a:off x="3505200" y="33369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3020" name="Oval 12" descr="Water droplets"/>
          <p:cNvSpPr>
            <a:spLocks noChangeArrowheads="1"/>
          </p:cNvSpPr>
          <p:nvPr/>
        </p:nvSpPr>
        <p:spPr bwMode="auto">
          <a:xfrm>
            <a:off x="4572000" y="38703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3021" name="Oval 13" descr="Water droplets"/>
          <p:cNvSpPr>
            <a:spLocks noChangeArrowheads="1"/>
          </p:cNvSpPr>
          <p:nvPr/>
        </p:nvSpPr>
        <p:spPr bwMode="auto">
          <a:xfrm>
            <a:off x="3733800" y="47085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3022" name="Oval 14" descr="Water droplets"/>
          <p:cNvSpPr>
            <a:spLocks noChangeArrowheads="1"/>
          </p:cNvSpPr>
          <p:nvPr/>
        </p:nvSpPr>
        <p:spPr bwMode="auto">
          <a:xfrm>
            <a:off x="5486400" y="4403725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1981200" y="3641725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2743200" y="303212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2057400" y="4251325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2667000" y="3717925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 flipH="1">
            <a:off x="3124200" y="3870325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flipH="1">
            <a:off x="3962400" y="31845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4724400" y="3032125"/>
            <a:ext cx="4572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>
            <a:off x="5029200" y="3565525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 flipH="1">
            <a:off x="4191000" y="4403725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4114800" y="3794125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3200400" y="4632325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5638800" y="3489325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5105400" y="4403725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6477000" y="40227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6096000" y="4556125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>
            <a:off x="3733800" y="28797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3505200" y="318452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1981200" y="4403725"/>
            <a:ext cx="6858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 flipH="1">
            <a:off x="5105400" y="3641725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762000" y="5699125"/>
            <a:ext cx="7602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b="1">
                <a:latin typeface="Arial" charset="0"/>
              </a:rPr>
              <a:t> Node C receives RREQ from G and H, but does not forward</a:t>
            </a:r>
          </a:p>
          <a:p>
            <a:pPr eaLnBrk="0" hangingPunct="0"/>
            <a:r>
              <a:rPr lang="en-US" sz="2000" b="1">
                <a:latin typeface="Arial" charset="0"/>
              </a:rPr>
              <a:t>   it again, because node C has </a:t>
            </a:r>
            <a:r>
              <a:rPr lang="en-US" sz="2000" b="1">
                <a:solidFill>
                  <a:srgbClr val="990000"/>
                </a:solidFill>
                <a:latin typeface="Arial" charset="0"/>
              </a:rPr>
              <a:t>already forwarded RREQ</a:t>
            </a:r>
            <a:r>
              <a:rPr lang="en-US" sz="2000" b="1">
                <a:latin typeface="Arial" charset="0"/>
              </a:rPr>
              <a:t> once</a:t>
            </a:r>
          </a:p>
        </p:txBody>
      </p:sp>
      <p:sp>
        <p:nvSpPr>
          <p:cNvPr id="43043" name="Oval 35"/>
          <p:cNvSpPr>
            <a:spLocks noChangeArrowheads="1"/>
          </p:cNvSpPr>
          <p:nvPr/>
        </p:nvSpPr>
        <p:spPr bwMode="auto">
          <a:xfrm>
            <a:off x="7162800" y="2193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3044" name="Oval 36"/>
          <p:cNvSpPr>
            <a:spLocks noChangeArrowheads="1"/>
          </p:cNvSpPr>
          <p:nvPr/>
        </p:nvSpPr>
        <p:spPr bwMode="auto">
          <a:xfrm>
            <a:off x="7467600" y="1431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3045" name="Line 37"/>
          <p:cNvSpPr>
            <a:spLocks noChangeShapeType="1"/>
          </p:cNvSpPr>
          <p:nvPr/>
        </p:nvSpPr>
        <p:spPr bwMode="auto">
          <a:xfrm flipH="1">
            <a:off x="7543800" y="20415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6934200" y="3336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flipV="1">
            <a:off x="6553200" y="364172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Oval 40"/>
          <p:cNvSpPr>
            <a:spLocks noChangeArrowheads="1"/>
          </p:cNvSpPr>
          <p:nvPr/>
        </p:nvSpPr>
        <p:spPr bwMode="auto">
          <a:xfrm>
            <a:off x="7391400" y="47085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7239000" y="47085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Oval 42"/>
          <p:cNvSpPr>
            <a:spLocks noChangeArrowheads="1"/>
          </p:cNvSpPr>
          <p:nvPr/>
        </p:nvSpPr>
        <p:spPr bwMode="auto">
          <a:xfrm>
            <a:off x="7848600" y="3336925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7543800" y="36417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4495800" y="4632325"/>
            <a:ext cx="1042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[S,C,G]</a:t>
            </a:r>
          </a:p>
        </p:txBody>
      </p:sp>
      <p:sp>
        <p:nvSpPr>
          <p:cNvPr id="43053" name="Text Box 45"/>
          <p:cNvSpPr txBox="1">
            <a:spLocks noChangeArrowheads="1"/>
          </p:cNvSpPr>
          <p:nvPr/>
        </p:nvSpPr>
        <p:spPr bwMode="auto">
          <a:xfrm>
            <a:off x="5699125" y="3138488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[S,E,F]</a:t>
            </a:r>
          </a:p>
        </p:txBody>
      </p:sp>
    </p:spTree>
    <p:extLst>
      <p:ext uri="{BB962C8B-B14F-4D97-AF65-F5344CB8AC3E}">
        <p14:creationId xmlns:p14="http://schemas.microsoft.com/office/powerpoint/2010/main" val="204122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Discovery in DSR</a:t>
            </a:r>
          </a:p>
        </p:txBody>
      </p:sp>
      <p:sp>
        <p:nvSpPr>
          <p:cNvPr id="44035" name="Oval 3" descr="Water droplets"/>
          <p:cNvSpPr>
            <a:spLocks noChangeArrowheads="1"/>
          </p:cNvSpPr>
          <p:nvPr/>
        </p:nvSpPr>
        <p:spPr bwMode="auto">
          <a:xfrm>
            <a:off x="2209800" y="31541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4036" name="Oval 4" descr="Water droplets"/>
          <p:cNvSpPr>
            <a:spLocks noChangeArrowheads="1"/>
          </p:cNvSpPr>
          <p:nvPr/>
        </p:nvSpPr>
        <p:spPr bwMode="auto">
          <a:xfrm>
            <a:off x="1447800" y="38399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4037" name="Oval 5" descr="Water droplets"/>
          <p:cNvSpPr>
            <a:spLocks noChangeArrowheads="1"/>
          </p:cNvSpPr>
          <p:nvPr/>
        </p:nvSpPr>
        <p:spPr bwMode="auto">
          <a:xfrm>
            <a:off x="3124200" y="25445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4038" name="Oval 6" descr="Water droplets"/>
          <p:cNvSpPr>
            <a:spLocks noChangeArrowheads="1"/>
          </p:cNvSpPr>
          <p:nvPr/>
        </p:nvSpPr>
        <p:spPr bwMode="auto">
          <a:xfrm>
            <a:off x="4114800" y="26207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4039" name="Oval 7" descr="Water droplets"/>
          <p:cNvSpPr>
            <a:spLocks noChangeArrowheads="1"/>
          </p:cNvSpPr>
          <p:nvPr/>
        </p:nvSpPr>
        <p:spPr bwMode="auto">
          <a:xfrm>
            <a:off x="5105400" y="30017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4040" name="Oval 8" descr="Water droplets"/>
          <p:cNvSpPr>
            <a:spLocks noChangeArrowheads="1"/>
          </p:cNvSpPr>
          <p:nvPr/>
        </p:nvSpPr>
        <p:spPr bwMode="auto">
          <a:xfrm>
            <a:off x="2667000" y="41447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4041" name="Oval 9" descr="Water droplets"/>
          <p:cNvSpPr>
            <a:spLocks noChangeArrowheads="1"/>
          </p:cNvSpPr>
          <p:nvPr/>
        </p:nvSpPr>
        <p:spPr bwMode="auto">
          <a:xfrm>
            <a:off x="5943600" y="35351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4042" name="Oval 10" descr="Water droplets"/>
          <p:cNvSpPr>
            <a:spLocks noChangeArrowheads="1"/>
          </p:cNvSpPr>
          <p:nvPr/>
        </p:nvSpPr>
        <p:spPr bwMode="auto">
          <a:xfrm>
            <a:off x="6705600" y="41447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4043" name="Oval 11" descr="Water droplets"/>
          <p:cNvSpPr>
            <a:spLocks noChangeArrowheads="1"/>
          </p:cNvSpPr>
          <p:nvPr/>
        </p:nvSpPr>
        <p:spPr bwMode="auto">
          <a:xfrm>
            <a:off x="3505200" y="33065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4044" name="Oval 12" descr="Water droplets"/>
          <p:cNvSpPr>
            <a:spLocks noChangeArrowheads="1"/>
          </p:cNvSpPr>
          <p:nvPr/>
        </p:nvSpPr>
        <p:spPr bwMode="auto">
          <a:xfrm>
            <a:off x="4572000" y="38399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4045" name="Oval 13" descr="Water droplets"/>
          <p:cNvSpPr>
            <a:spLocks noChangeArrowheads="1"/>
          </p:cNvSpPr>
          <p:nvPr/>
        </p:nvSpPr>
        <p:spPr bwMode="auto">
          <a:xfrm>
            <a:off x="3733800" y="46781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4046" name="Oval 14" descr="Water droplets"/>
          <p:cNvSpPr>
            <a:spLocks noChangeArrowheads="1"/>
          </p:cNvSpPr>
          <p:nvPr/>
        </p:nvSpPr>
        <p:spPr bwMode="auto">
          <a:xfrm>
            <a:off x="5486400" y="43733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V="1">
            <a:off x="1981200" y="361139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flipV="1">
            <a:off x="2743200" y="300179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2057400" y="4220999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2667000" y="3687599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3124200" y="3839999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H="1">
            <a:off x="3962400" y="3154199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4724400" y="3001799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H="1">
            <a:off x="5029200" y="353519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H="1">
            <a:off x="4191000" y="4373399"/>
            <a:ext cx="4572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4114800" y="376379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3200400" y="4601999"/>
            <a:ext cx="5334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>
            <a:off x="5638800" y="3458999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27"/>
          <p:cNvSpPr>
            <a:spLocks noChangeShapeType="1"/>
          </p:cNvSpPr>
          <p:nvPr/>
        </p:nvSpPr>
        <p:spPr bwMode="auto">
          <a:xfrm>
            <a:off x="5105400" y="4373399"/>
            <a:ext cx="381000" cy="15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>
            <a:off x="6477000" y="3992399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 flipH="1">
            <a:off x="6096000" y="4525799"/>
            <a:ext cx="6096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H="1">
            <a:off x="3733800" y="284939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>
            <a:off x="3505200" y="3154199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Oval 32"/>
          <p:cNvSpPr>
            <a:spLocks noChangeArrowheads="1"/>
          </p:cNvSpPr>
          <p:nvPr/>
        </p:nvSpPr>
        <p:spPr bwMode="auto">
          <a:xfrm>
            <a:off x="7162800" y="216359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4065" name="Oval 33"/>
          <p:cNvSpPr>
            <a:spLocks noChangeArrowheads="1"/>
          </p:cNvSpPr>
          <p:nvPr/>
        </p:nvSpPr>
        <p:spPr bwMode="auto">
          <a:xfrm>
            <a:off x="7467600" y="140159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4066" name="Line 34"/>
          <p:cNvSpPr>
            <a:spLocks noChangeShapeType="1"/>
          </p:cNvSpPr>
          <p:nvPr/>
        </p:nvSpPr>
        <p:spPr bwMode="auto">
          <a:xfrm flipH="1">
            <a:off x="7543800" y="2011199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Oval 35" descr="Water droplets"/>
          <p:cNvSpPr>
            <a:spLocks noChangeArrowheads="1"/>
          </p:cNvSpPr>
          <p:nvPr/>
        </p:nvSpPr>
        <p:spPr bwMode="auto">
          <a:xfrm>
            <a:off x="6934200" y="330659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 flipV="1">
            <a:off x="6553200" y="3611399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492710" y="5394325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b="1" dirty="0">
                <a:latin typeface="Arial" charset="0"/>
              </a:rPr>
              <a:t> Nodes J and K both broadcast RREQ to node D</a:t>
            </a:r>
          </a:p>
          <a:p>
            <a:pPr eaLnBrk="0" hangingPunct="0">
              <a:buFontTx/>
              <a:buChar char="•"/>
            </a:pPr>
            <a:r>
              <a:rPr lang="en-US" sz="2000" b="1" dirty="0">
                <a:latin typeface="Arial" charset="0"/>
              </a:rPr>
              <a:t> Since nodes J and K are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hidden </a:t>
            </a:r>
            <a:r>
              <a:rPr lang="en-US" sz="2000" b="1" dirty="0">
                <a:latin typeface="Arial" charset="0"/>
              </a:rPr>
              <a:t>from each other, their</a:t>
            </a:r>
          </a:p>
          <a:p>
            <a:pPr eaLnBrk="0" hangingPunct="0"/>
            <a:r>
              <a:rPr lang="en-US" sz="2000" b="1" dirty="0">
                <a:latin typeface="Arial" charset="0"/>
              </a:rPr>
              <a:t>   </a:t>
            </a:r>
            <a:r>
              <a:rPr lang="en-US" sz="2000" b="1" dirty="0">
                <a:solidFill>
                  <a:srgbClr val="A50021"/>
                </a:solidFill>
                <a:latin typeface="Arial" charset="0"/>
              </a:rPr>
              <a:t>transmissions may collide</a:t>
            </a:r>
            <a:r>
              <a:rPr lang="en-US" sz="2000" b="1" dirty="0">
                <a:latin typeface="Arial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070" name="Oval 38"/>
          <p:cNvSpPr>
            <a:spLocks noChangeArrowheads="1"/>
          </p:cNvSpPr>
          <p:nvPr/>
        </p:nvSpPr>
        <p:spPr bwMode="auto">
          <a:xfrm>
            <a:off x="7391400" y="467819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4071" name="Line 39"/>
          <p:cNvSpPr>
            <a:spLocks noChangeShapeType="1"/>
          </p:cNvSpPr>
          <p:nvPr/>
        </p:nvSpPr>
        <p:spPr bwMode="auto">
          <a:xfrm>
            <a:off x="7239000" y="4678199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2" name="Oval 40"/>
          <p:cNvSpPr>
            <a:spLocks noChangeArrowheads="1"/>
          </p:cNvSpPr>
          <p:nvPr/>
        </p:nvSpPr>
        <p:spPr bwMode="auto">
          <a:xfrm>
            <a:off x="7848600" y="330659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4073" name="Line 41"/>
          <p:cNvSpPr>
            <a:spLocks noChangeShapeType="1"/>
          </p:cNvSpPr>
          <p:nvPr/>
        </p:nvSpPr>
        <p:spPr bwMode="auto">
          <a:xfrm>
            <a:off x="7543800" y="361139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6019800" y="4754399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[S,C,G,K]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5867400" y="3077999"/>
            <a:ext cx="119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[S,E,F,J]</a:t>
            </a:r>
          </a:p>
        </p:txBody>
      </p:sp>
    </p:spTree>
    <p:extLst>
      <p:ext uri="{BB962C8B-B14F-4D97-AF65-F5344CB8AC3E}">
        <p14:creationId xmlns:p14="http://schemas.microsoft.com/office/powerpoint/2010/main" val="163344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Discovery in DSR</a:t>
            </a:r>
          </a:p>
        </p:txBody>
      </p:sp>
      <p:sp>
        <p:nvSpPr>
          <p:cNvPr id="45059" name="Oval 3" descr="Water droplets"/>
          <p:cNvSpPr>
            <a:spLocks noChangeArrowheads="1"/>
          </p:cNvSpPr>
          <p:nvPr/>
        </p:nvSpPr>
        <p:spPr bwMode="auto">
          <a:xfrm>
            <a:off x="2209800" y="31543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5060" name="Oval 4" descr="Water droplets"/>
          <p:cNvSpPr>
            <a:spLocks noChangeArrowheads="1"/>
          </p:cNvSpPr>
          <p:nvPr/>
        </p:nvSpPr>
        <p:spPr bwMode="auto">
          <a:xfrm>
            <a:off x="1447800" y="38401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5061" name="Oval 5" descr="Water droplets"/>
          <p:cNvSpPr>
            <a:spLocks noChangeArrowheads="1"/>
          </p:cNvSpPr>
          <p:nvPr/>
        </p:nvSpPr>
        <p:spPr bwMode="auto">
          <a:xfrm>
            <a:off x="3124200" y="25447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5062" name="Oval 6" descr="Water droplets"/>
          <p:cNvSpPr>
            <a:spLocks noChangeArrowheads="1"/>
          </p:cNvSpPr>
          <p:nvPr/>
        </p:nvSpPr>
        <p:spPr bwMode="auto">
          <a:xfrm>
            <a:off x="4114800" y="26209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5063" name="Oval 7" descr="Water droplets"/>
          <p:cNvSpPr>
            <a:spLocks noChangeArrowheads="1"/>
          </p:cNvSpPr>
          <p:nvPr/>
        </p:nvSpPr>
        <p:spPr bwMode="auto">
          <a:xfrm>
            <a:off x="5105400" y="30019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5064" name="Oval 8" descr="Water droplets"/>
          <p:cNvSpPr>
            <a:spLocks noChangeArrowheads="1"/>
          </p:cNvSpPr>
          <p:nvPr/>
        </p:nvSpPr>
        <p:spPr bwMode="auto">
          <a:xfrm>
            <a:off x="2667000" y="41449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5065" name="Oval 9" descr="Water droplets"/>
          <p:cNvSpPr>
            <a:spLocks noChangeArrowheads="1"/>
          </p:cNvSpPr>
          <p:nvPr/>
        </p:nvSpPr>
        <p:spPr bwMode="auto">
          <a:xfrm>
            <a:off x="5943600" y="35353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5066" name="Oval 10" descr="Water droplets"/>
          <p:cNvSpPr>
            <a:spLocks noChangeArrowheads="1"/>
          </p:cNvSpPr>
          <p:nvPr/>
        </p:nvSpPr>
        <p:spPr bwMode="auto">
          <a:xfrm>
            <a:off x="6705600" y="41449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5067" name="Oval 11" descr="Water droplets"/>
          <p:cNvSpPr>
            <a:spLocks noChangeArrowheads="1"/>
          </p:cNvSpPr>
          <p:nvPr/>
        </p:nvSpPr>
        <p:spPr bwMode="auto">
          <a:xfrm>
            <a:off x="3505200" y="33067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5068" name="Oval 12" descr="Water droplets"/>
          <p:cNvSpPr>
            <a:spLocks noChangeArrowheads="1"/>
          </p:cNvSpPr>
          <p:nvPr/>
        </p:nvSpPr>
        <p:spPr bwMode="auto">
          <a:xfrm>
            <a:off x="4572000" y="38401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5069" name="Oval 13" descr="Water droplets"/>
          <p:cNvSpPr>
            <a:spLocks noChangeArrowheads="1"/>
          </p:cNvSpPr>
          <p:nvPr/>
        </p:nvSpPr>
        <p:spPr bwMode="auto">
          <a:xfrm>
            <a:off x="3733800" y="46783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5070" name="Oval 14" descr="Water droplets"/>
          <p:cNvSpPr>
            <a:spLocks noChangeArrowheads="1"/>
          </p:cNvSpPr>
          <p:nvPr/>
        </p:nvSpPr>
        <p:spPr bwMode="auto">
          <a:xfrm>
            <a:off x="5486400" y="43735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V="1">
            <a:off x="1981200" y="3611563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V="1">
            <a:off x="2743200" y="3001963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057400" y="4221163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2667000" y="3687763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124200" y="3840163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3962400" y="31543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724400" y="3001963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5029200" y="35353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191000" y="4373563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114800" y="3763963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3200400" y="4602163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>
            <a:off x="5638800" y="3459163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5105400" y="4373563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4" name="Line 28"/>
          <p:cNvSpPr>
            <a:spLocks noChangeShapeType="1"/>
          </p:cNvSpPr>
          <p:nvPr/>
        </p:nvSpPr>
        <p:spPr bwMode="auto">
          <a:xfrm>
            <a:off x="6477000" y="3992563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5" name="Line 29"/>
          <p:cNvSpPr>
            <a:spLocks noChangeShapeType="1"/>
          </p:cNvSpPr>
          <p:nvPr/>
        </p:nvSpPr>
        <p:spPr bwMode="auto">
          <a:xfrm flipH="1">
            <a:off x="6096000" y="4525963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6" name="Line 30"/>
          <p:cNvSpPr>
            <a:spLocks noChangeShapeType="1"/>
          </p:cNvSpPr>
          <p:nvPr/>
        </p:nvSpPr>
        <p:spPr bwMode="auto">
          <a:xfrm flipH="1">
            <a:off x="3733800" y="2849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3505200" y="3154363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Oval 32"/>
          <p:cNvSpPr>
            <a:spLocks noChangeArrowheads="1"/>
          </p:cNvSpPr>
          <p:nvPr/>
        </p:nvSpPr>
        <p:spPr bwMode="auto">
          <a:xfrm>
            <a:off x="7162800" y="2163763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5089" name="Oval 33"/>
          <p:cNvSpPr>
            <a:spLocks noChangeArrowheads="1"/>
          </p:cNvSpPr>
          <p:nvPr/>
        </p:nvSpPr>
        <p:spPr bwMode="auto">
          <a:xfrm>
            <a:off x="7467600" y="1401763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 flipH="1">
            <a:off x="7543800" y="20113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906462" y="5622925"/>
            <a:ext cx="6256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 b="1" dirty="0">
                <a:latin typeface="Arial" charset="0"/>
              </a:rPr>
              <a:t> Node D </a:t>
            </a:r>
            <a:r>
              <a:rPr lang="en-US" sz="2000" b="1" dirty="0">
                <a:solidFill>
                  <a:srgbClr val="A50021"/>
                </a:solidFill>
                <a:latin typeface="Arial" charset="0"/>
              </a:rPr>
              <a:t>does not forward</a:t>
            </a:r>
            <a:r>
              <a:rPr lang="en-US" sz="2000" b="1" dirty="0">
                <a:latin typeface="Arial" charset="0"/>
              </a:rPr>
              <a:t> RREQ, because node D</a:t>
            </a:r>
          </a:p>
          <a:p>
            <a:pPr eaLnBrk="0" hangingPunct="0"/>
            <a:r>
              <a:rPr lang="en-US" sz="2000" b="1" dirty="0">
                <a:latin typeface="Arial" charset="0"/>
              </a:rPr>
              <a:t>   is the </a:t>
            </a:r>
            <a:r>
              <a:rPr lang="en-US" sz="2000" b="1" dirty="0">
                <a:solidFill>
                  <a:srgbClr val="990000"/>
                </a:solidFill>
                <a:latin typeface="Arial" charset="0"/>
              </a:rPr>
              <a:t>intended target</a:t>
            </a:r>
            <a:r>
              <a:rPr lang="en-US" sz="20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of the route discovery</a:t>
            </a:r>
          </a:p>
        </p:txBody>
      </p:sp>
      <p:sp>
        <p:nvSpPr>
          <p:cNvPr id="45092" name="Oval 36" descr="Water droplets"/>
          <p:cNvSpPr>
            <a:spLocks noChangeArrowheads="1"/>
          </p:cNvSpPr>
          <p:nvPr/>
        </p:nvSpPr>
        <p:spPr bwMode="auto">
          <a:xfrm>
            <a:off x="6934200" y="33067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 flipV="1">
            <a:off x="6553200" y="3611563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4" name="Oval 38"/>
          <p:cNvSpPr>
            <a:spLocks noChangeArrowheads="1"/>
          </p:cNvSpPr>
          <p:nvPr/>
        </p:nvSpPr>
        <p:spPr bwMode="auto">
          <a:xfrm>
            <a:off x="7391400" y="4678363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5095" name="Line 39"/>
          <p:cNvSpPr>
            <a:spLocks noChangeShapeType="1"/>
          </p:cNvSpPr>
          <p:nvPr/>
        </p:nvSpPr>
        <p:spPr bwMode="auto">
          <a:xfrm>
            <a:off x="7239000" y="46783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6" name="Oval 40" descr="Water droplets"/>
          <p:cNvSpPr>
            <a:spLocks noChangeArrowheads="1"/>
          </p:cNvSpPr>
          <p:nvPr/>
        </p:nvSpPr>
        <p:spPr bwMode="auto">
          <a:xfrm>
            <a:off x="7848600" y="3306763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5097" name="Line 41"/>
          <p:cNvSpPr>
            <a:spLocks noChangeShapeType="1"/>
          </p:cNvSpPr>
          <p:nvPr/>
        </p:nvSpPr>
        <p:spPr bwMode="auto">
          <a:xfrm>
            <a:off x="7543800" y="3611563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6705600" y="2925763"/>
            <a:ext cx="1479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latin typeface="Arial" charset="0"/>
              </a:rPr>
              <a:t>[S,E,F,J,M]</a:t>
            </a:r>
          </a:p>
        </p:txBody>
      </p:sp>
    </p:spTree>
    <p:extLst>
      <p:ext uri="{BB962C8B-B14F-4D97-AF65-F5344CB8AC3E}">
        <p14:creationId xmlns:p14="http://schemas.microsoft.com/office/powerpoint/2010/main" val="308765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Route Reply in DSR</a:t>
            </a:r>
          </a:p>
        </p:txBody>
      </p:sp>
      <p:sp>
        <p:nvSpPr>
          <p:cNvPr id="47107" name="Oval 3" descr="Water droplets"/>
          <p:cNvSpPr>
            <a:spLocks noChangeArrowheads="1"/>
          </p:cNvSpPr>
          <p:nvPr/>
        </p:nvSpPr>
        <p:spPr bwMode="auto">
          <a:xfrm>
            <a:off x="2209800" y="32182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7108" name="Oval 4" descr="Water droplets"/>
          <p:cNvSpPr>
            <a:spLocks noChangeArrowheads="1"/>
          </p:cNvSpPr>
          <p:nvPr/>
        </p:nvSpPr>
        <p:spPr bwMode="auto">
          <a:xfrm>
            <a:off x="1447800" y="39040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7109" name="Oval 5" descr="Water droplets"/>
          <p:cNvSpPr>
            <a:spLocks noChangeArrowheads="1"/>
          </p:cNvSpPr>
          <p:nvPr/>
        </p:nvSpPr>
        <p:spPr bwMode="auto">
          <a:xfrm>
            <a:off x="3124200" y="26086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7110" name="Oval 6" descr="Water droplets"/>
          <p:cNvSpPr>
            <a:spLocks noChangeArrowheads="1"/>
          </p:cNvSpPr>
          <p:nvPr/>
        </p:nvSpPr>
        <p:spPr bwMode="auto">
          <a:xfrm>
            <a:off x="4114800" y="26848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7111" name="Oval 7" descr="Water droplets"/>
          <p:cNvSpPr>
            <a:spLocks noChangeArrowheads="1"/>
          </p:cNvSpPr>
          <p:nvPr/>
        </p:nvSpPr>
        <p:spPr bwMode="auto">
          <a:xfrm>
            <a:off x="5105400" y="30658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7112" name="Oval 8" descr="Water droplets"/>
          <p:cNvSpPr>
            <a:spLocks noChangeArrowheads="1"/>
          </p:cNvSpPr>
          <p:nvPr/>
        </p:nvSpPr>
        <p:spPr bwMode="auto">
          <a:xfrm>
            <a:off x="2667000" y="42088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7113" name="Oval 9" descr="Water droplets"/>
          <p:cNvSpPr>
            <a:spLocks noChangeArrowheads="1"/>
          </p:cNvSpPr>
          <p:nvPr/>
        </p:nvSpPr>
        <p:spPr bwMode="auto">
          <a:xfrm>
            <a:off x="5943600" y="35992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7114" name="Oval 10" descr="Water droplets"/>
          <p:cNvSpPr>
            <a:spLocks noChangeArrowheads="1"/>
          </p:cNvSpPr>
          <p:nvPr/>
        </p:nvSpPr>
        <p:spPr bwMode="auto">
          <a:xfrm>
            <a:off x="6705600" y="42088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7115" name="Oval 11" descr="Water droplets"/>
          <p:cNvSpPr>
            <a:spLocks noChangeArrowheads="1"/>
          </p:cNvSpPr>
          <p:nvPr/>
        </p:nvSpPr>
        <p:spPr bwMode="auto">
          <a:xfrm>
            <a:off x="3505200" y="33706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7116" name="Oval 12" descr="Water droplets"/>
          <p:cNvSpPr>
            <a:spLocks noChangeArrowheads="1"/>
          </p:cNvSpPr>
          <p:nvPr/>
        </p:nvSpPr>
        <p:spPr bwMode="auto">
          <a:xfrm>
            <a:off x="4572000" y="39040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7117" name="Oval 13" descr="Water droplets"/>
          <p:cNvSpPr>
            <a:spLocks noChangeArrowheads="1"/>
          </p:cNvSpPr>
          <p:nvPr/>
        </p:nvSpPr>
        <p:spPr bwMode="auto">
          <a:xfrm>
            <a:off x="3733800" y="47422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7118" name="Oval 14" descr="Water droplets"/>
          <p:cNvSpPr>
            <a:spLocks noChangeArrowheads="1"/>
          </p:cNvSpPr>
          <p:nvPr/>
        </p:nvSpPr>
        <p:spPr bwMode="auto">
          <a:xfrm>
            <a:off x="5486400" y="44374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flipV="1">
            <a:off x="1981200" y="3675431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V="1">
            <a:off x="2743200" y="3065831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057400" y="4285031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2667000" y="3751631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3124200" y="3904031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H="1">
            <a:off x="3962400" y="3218231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>
            <a:off x="4724400" y="3065831"/>
            <a:ext cx="457200" cy="152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5029200" y="3599231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H="1">
            <a:off x="4191000" y="4437431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114800" y="3827831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200400" y="4666031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638800" y="3523031"/>
            <a:ext cx="381000" cy="152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5105400" y="4437431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6477000" y="4056431"/>
            <a:ext cx="304800" cy="228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>
            <a:off x="6096000" y="4589831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H="1">
            <a:off x="3733800" y="2913431"/>
            <a:ext cx="381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3505200" y="3218231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7162800" y="2227631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7467600" y="1465631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H="1">
            <a:off x="7543800" y="2075231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Oval 35" descr="Water droplets"/>
          <p:cNvSpPr>
            <a:spLocks noChangeArrowheads="1"/>
          </p:cNvSpPr>
          <p:nvPr/>
        </p:nvSpPr>
        <p:spPr bwMode="auto">
          <a:xfrm>
            <a:off x="6934200" y="33706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7140" name="Oval 36"/>
          <p:cNvSpPr>
            <a:spLocks noChangeArrowheads="1"/>
          </p:cNvSpPr>
          <p:nvPr/>
        </p:nvSpPr>
        <p:spPr bwMode="auto">
          <a:xfrm>
            <a:off x="7391400" y="4742231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7141" name="Line 37"/>
          <p:cNvSpPr>
            <a:spLocks noChangeShapeType="1"/>
          </p:cNvSpPr>
          <p:nvPr/>
        </p:nvSpPr>
        <p:spPr bwMode="auto">
          <a:xfrm>
            <a:off x="7239000" y="4742231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 descr="Water droplets"/>
          <p:cNvSpPr>
            <a:spLocks noChangeArrowheads="1"/>
          </p:cNvSpPr>
          <p:nvPr/>
        </p:nvSpPr>
        <p:spPr bwMode="auto">
          <a:xfrm>
            <a:off x="7848600" y="3370631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 flipV="1">
            <a:off x="6553200" y="3675431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7543800" y="367543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Text Box 41"/>
          <p:cNvSpPr txBox="1">
            <a:spLocks noChangeArrowheads="1"/>
          </p:cNvSpPr>
          <p:nvPr/>
        </p:nvSpPr>
        <p:spPr bwMode="auto">
          <a:xfrm>
            <a:off x="4800600" y="2608631"/>
            <a:ext cx="223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A50021"/>
                </a:solidFill>
                <a:latin typeface="Arial" charset="0"/>
              </a:rPr>
              <a:t>RREP [S,E,F,J,D]</a:t>
            </a:r>
            <a:endParaRPr lang="en-US" sz="2000" b="1">
              <a:latin typeface="Arial" charset="0"/>
            </a:endParaRPr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H="1">
            <a:off x="1224670" y="6101470"/>
            <a:ext cx="381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1662112" y="5851525"/>
            <a:ext cx="443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>
                <a:latin typeface="Arial" charset="0"/>
              </a:rPr>
              <a:t>Represents RREP control message</a:t>
            </a:r>
          </a:p>
        </p:txBody>
      </p:sp>
    </p:spTree>
    <p:extLst>
      <p:ext uri="{BB962C8B-B14F-4D97-AF65-F5344CB8AC3E}">
        <p14:creationId xmlns:p14="http://schemas.microsoft.com/office/powerpoint/2010/main" val="1421012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Delivery in DSR</a:t>
            </a:r>
          </a:p>
        </p:txBody>
      </p:sp>
      <p:sp>
        <p:nvSpPr>
          <p:cNvPr id="49155" name="Oval 3" descr="Water droplets"/>
          <p:cNvSpPr>
            <a:spLocks noChangeArrowheads="1"/>
          </p:cNvSpPr>
          <p:nvPr/>
        </p:nvSpPr>
        <p:spPr bwMode="auto">
          <a:xfrm>
            <a:off x="2209800" y="32504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49156" name="Oval 4" descr="Water droplets"/>
          <p:cNvSpPr>
            <a:spLocks noChangeArrowheads="1"/>
          </p:cNvSpPr>
          <p:nvPr/>
        </p:nvSpPr>
        <p:spPr bwMode="auto">
          <a:xfrm>
            <a:off x="1447800" y="39362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A</a:t>
            </a:r>
          </a:p>
        </p:txBody>
      </p:sp>
      <p:sp>
        <p:nvSpPr>
          <p:cNvPr id="49157" name="Oval 5" descr="Water droplets"/>
          <p:cNvSpPr>
            <a:spLocks noChangeArrowheads="1"/>
          </p:cNvSpPr>
          <p:nvPr/>
        </p:nvSpPr>
        <p:spPr bwMode="auto">
          <a:xfrm>
            <a:off x="3124200" y="26408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S</a:t>
            </a:r>
          </a:p>
        </p:txBody>
      </p:sp>
      <p:sp>
        <p:nvSpPr>
          <p:cNvPr id="49158" name="Oval 6" descr="Water droplets"/>
          <p:cNvSpPr>
            <a:spLocks noChangeArrowheads="1"/>
          </p:cNvSpPr>
          <p:nvPr/>
        </p:nvSpPr>
        <p:spPr bwMode="auto">
          <a:xfrm>
            <a:off x="4114800" y="27170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E</a:t>
            </a:r>
          </a:p>
        </p:txBody>
      </p:sp>
      <p:sp>
        <p:nvSpPr>
          <p:cNvPr id="49159" name="Oval 7" descr="Water droplets"/>
          <p:cNvSpPr>
            <a:spLocks noChangeArrowheads="1"/>
          </p:cNvSpPr>
          <p:nvPr/>
        </p:nvSpPr>
        <p:spPr bwMode="auto">
          <a:xfrm>
            <a:off x="5105400" y="30980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F</a:t>
            </a:r>
          </a:p>
        </p:txBody>
      </p:sp>
      <p:sp>
        <p:nvSpPr>
          <p:cNvPr id="49160" name="Oval 8" descr="Water droplets"/>
          <p:cNvSpPr>
            <a:spLocks noChangeArrowheads="1"/>
          </p:cNvSpPr>
          <p:nvPr/>
        </p:nvSpPr>
        <p:spPr bwMode="auto">
          <a:xfrm>
            <a:off x="2667000" y="42410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H</a:t>
            </a:r>
          </a:p>
        </p:txBody>
      </p:sp>
      <p:sp>
        <p:nvSpPr>
          <p:cNvPr id="49161" name="Oval 9" descr="Water droplets"/>
          <p:cNvSpPr>
            <a:spLocks noChangeArrowheads="1"/>
          </p:cNvSpPr>
          <p:nvPr/>
        </p:nvSpPr>
        <p:spPr bwMode="auto">
          <a:xfrm>
            <a:off x="5943600" y="36314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J</a:t>
            </a:r>
          </a:p>
        </p:txBody>
      </p:sp>
      <p:sp>
        <p:nvSpPr>
          <p:cNvPr id="49162" name="Oval 10" descr="Water droplets"/>
          <p:cNvSpPr>
            <a:spLocks noChangeArrowheads="1"/>
          </p:cNvSpPr>
          <p:nvPr/>
        </p:nvSpPr>
        <p:spPr bwMode="auto">
          <a:xfrm>
            <a:off x="6705600" y="42410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D</a:t>
            </a:r>
          </a:p>
        </p:txBody>
      </p:sp>
      <p:sp>
        <p:nvSpPr>
          <p:cNvPr id="49163" name="Oval 11" descr="Water droplets"/>
          <p:cNvSpPr>
            <a:spLocks noChangeArrowheads="1"/>
          </p:cNvSpPr>
          <p:nvPr/>
        </p:nvSpPr>
        <p:spPr bwMode="auto">
          <a:xfrm>
            <a:off x="3505200" y="34028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C</a:t>
            </a:r>
          </a:p>
        </p:txBody>
      </p:sp>
      <p:sp>
        <p:nvSpPr>
          <p:cNvPr id="49164" name="Oval 12" descr="Water droplets"/>
          <p:cNvSpPr>
            <a:spLocks noChangeArrowheads="1"/>
          </p:cNvSpPr>
          <p:nvPr/>
        </p:nvSpPr>
        <p:spPr bwMode="auto">
          <a:xfrm>
            <a:off x="4572000" y="39362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G</a:t>
            </a:r>
          </a:p>
        </p:txBody>
      </p:sp>
      <p:sp>
        <p:nvSpPr>
          <p:cNvPr id="49165" name="Oval 13" descr="Water droplets"/>
          <p:cNvSpPr>
            <a:spLocks noChangeArrowheads="1"/>
          </p:cNvSpPr>
          <p:nvPr/>
        </p:nvSpPr>
        <p:spPr bwMode="auto">
          <a:xfrm>
            <a:off x="3733800" y="47744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I</a:t>
            </a:r>
          </a:p>
        </p:txBody>
      </p:sp>
      <p:sp>
        <p:nvSpPr>
          <p:cNvPr id="49166" name="Oval 14" descr="Water droplets"/>
          <p:cNvSpPr>
            <a:spLocks noChangeArrowheads="1"/>
          </p:cNvSpPr>
          <p:nvPr/>
        </p:nvSpPr>
        <p:spPr bwMode="auto">
          <a:xfrm>
            <a:off x="5486400" y="44696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K</a:t>
            </a:r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1981200" y="3707609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V="1">
            <a:off x="2743200" y="309800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2057400" y="4317209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2667000" y="3783809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3124200" y="3936209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3962400" y="3250409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4724400" y="3098009"/>
            <a:ext cx="4572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>
            <a:off x="5029200" y="3631409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>
            <a:off x="4191000" y="4469609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4114800" y="3860009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3200400" y="4698209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5638800" y="3555209"/>
            <a:ext cx="3810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5105400" y="4469609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6477000" y="4088609"/>
            <a:ext cx="3048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flipH="1">
            <a:off x="6096000" y="4622009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 flipH="1">
            <a:off x="3733800" y="2945609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3505200" y="3250409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7162800" y="225980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Z</a:t>
            </a:r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7467600" y="149780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Y</a:t>
            </a:r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H="1">
            <a:off x="7543800" y="2107409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Oval 35" descr="Water droplets"/>
          <p:cNvSpPr>
            <a:spLocks noChangeArrowheads="1"/>
          </p:cNvSpPr>
          <p:nvPr/>
        </p:nvSpPr>
        <p:spPr bwMode="auto">
          <a:xfrm>
            <a:off x="6934200" y="34028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M</a:t>
            </a:r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V="1">
            <a:off x="6553200" y="3707609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7391400" y="4774409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N</a:t>
            </a:r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7239000" y="4774409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Oval 39" descr="Water droplets"/>
          <p:cNvSpPr>
            <a:spLocks noChangeArrowheads="1"/>
          </p:cNvSpPr>
          <p:nvPr/>
        </p:nvSpPr>
        <p:spPr bwMode="auto">
          <a:xfrm>
            <a:off x="7848600" y="3402809"/>
            <a:ext cx="6096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Arial" charset="0"/>
              </a:rPr>
              <a:t>L</a:t>
            </a:r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7543800" y="3707609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3641725" y="2366172"/>
            <a:ext cx="223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1"/>
                </a:solidFill>
                <a:latin typeface="Arial" charset="0"/>
              </a:rPr>
              <a:t>DATA [S,E,F,J,D]</a:t>
            </a: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822325" y="5851525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latin typeface="Arial" charset="0"/>
              </a:rPr>
              <a:t>Packet header size grows with route length</a:t>
            </a:r>
          </a:p>
        </p:txBody>
      </p:sp>
    </p:spTree>
    <p:extLst>
      <p:ext uri="{BB962C8B-B14F-4D97-AF65-F5344CB8AC3E}">
        <p14:creationId xmlns:p14="http://schemas.microsoft.com/office/powerpoint/2010/main" val="283934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vs Reactive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Reactive: </a:t>
            </a:r>
          </a:p>
          <a:p>
            <a:pPr lvl="1"/>
            <a:r>
              <a:rPr lang="en-US" dirty="0"/>
              <a:t>Only establish/maintain routes between nodes needed them (in contrast: tables store ALL routes)</a:t>
            </a:r>
          </a:p>
          <a:p>
            <a:pPr lvl="1"/>
            <a:r>
              <a:rPr lang="en-US" dirty="0"/>
              <a:t>Store entire route in each message; message size grows with route length</a:t>
            </a:r>
          </a:p>
          <a:p>
            <a:pPr lvl="1"/>
            <a:r>
              <a:rPr lang="en-US" dirty="0"/>
              <a:t>Route requests cause “flooding”</a:t>
            </a:r>
          </a:p>
          <a:p>
            <a:r>
              <a:rPr lang="en-US" dirty="0"/>
              <a:t>Proactive: </a:t>
            </a:r>
          </a:p>
          <a:p>
            <a:pPr lvl="1"/>
            <a:r>
              <a:rPr lang="en-US" dirty="0"/>
              <a:t>Route information always available; no need to search for route (but route information can be outdated)</a:t>
            </a:r>
          </a:p>
          <a:p>
            <a:pPr lvl="1"/>
            <a:r>
              <a:rPr lang="en-US" dirty="0"/>
              <a:t>Continuous exchange of route change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07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E0B1-0EA8-3E45-809E-C3B38514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Geographic</a:t>
            </a:r>
            <a:r>
              <a:rPr lang="de-DE" dirty="0"/>
              <a:t>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A1E6-0635-6649-B1AC-CA77AD2C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Nodes use location information to make routing decisions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charset="0"/>
                <a:ea typeface="ＭＳ Ｐゴシック" charset="0"/>
              </a:rPr>
              <a:t>sender must know the locations of itself, the destination, and its neighbors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charset="0"/>
                <a:ea typeface="ＭＳ Ｐゴシック" charset="0"/>
              </a:rPr>
              <a:t>location information can be queried or obtained from a </a:t>
            </a:r>
            <a:r>
              <a:rPr lang="en-US" b="1" dirty="0">
                <a:solidFill>
                  <a:schemeClr val="tx1"/>
                </a:solidFill>
                <a:latin typeface="Helvetica" charset="0"/>
                <a:ea typeface="ＭＳ Ｐゴシック" charset="0"/>
              </a:rPr>
              <a:t>location broker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Helvetica" charset="0"/>
                <a:ea typeface="ＭＳ Ｐゴシック" charset="0"/>
              </a:rPr>
              <a:t>location information can come from GPS (Global Positioning System) or some other form of positioning technology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67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Unicast Location-Based Routing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One single destination</a:t>
            </a:r>
          </a:p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Each forwarding node makes localized decision based on the location of the destination and the node’s neighbors (</a:t>
            </a:r>
            <a:r>
              <a:rPr lang="en-US" sz="20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greedy forwarding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Challenge: packet may arrive at a node without neighbors that could bring packet closer to the destination (</a:t>
            </a:r>
            <a:r>
              <a:rPr lang="en-US" sz="20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voids</a:t>
            </a:r>
            <a:r>
              <a:rPr lang="en-US" sz="2000" dirty="0">
                <a:solidFill>
                  <a:srgbClr val="009EDD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2000" b="1" dirty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holes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4" name="Picture 3" descr="Poellabauer7_1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3800475"/>
            <a:ext cx="5622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650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Geocasting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715000" cy="4602163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Packet is sent to all or some nodes within specific geographic region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query sent to all sensors within geographic area of interest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Routing challenge: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propagate a packet near the target region (similar to unicast routing)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distribute packet within the target region (similar to flooding)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BFB5C-4C76-2742-850A-EE380F518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67000"/>
            <a:ext cx="2775963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Wi-Fi:</a:t>
            </a:r>
          </a:p>
          <a:p>
            <a:pPr lvl="1"/>
            <a:r>
              <a:rPr lang="en-US" dirty="0"/>
              <a:t>name is NOT an abbreviation</a:t>
            </a:r>
          </a:p>
          <a:p>
            <a:pPr lvl="1"/>
            <a:r>
              <a:rPr lang="en-US" dirty="0"/>
              <a:t>play on “Hi-Fi” (high fidelity)</a:t>
            </a:r>
          </a:p>
          <a:p>
            <a:r>
              <a:rPr lang="en-US" b="1" dirty="0"/>
              <a:t>Wireless Local Area Network (WLAN) </a:t>
            </a:r>
            <a:r>
              <a:rPr lang="en-US" dirty="0"/>
              <a:t>technology</a:t>
            </a:r>
          </a:p>
          <a:p>
            <a:r>
              <a:rPr lang="en-US" dirty="0"/>
              <a:t>WLAN and Wi-Fi often used synonymous</a:t>
            </a:r>
          </a:p>
          <a:p>
            <a:r>
              <a:rPr lang="en-US" dirty="0"/>
              <a:t>Typically </a:t>
            </a:r>
            <a:r>
              <a:rPr lang="en-US" b="1" dirty="0"/>
              <a:t>in 2.4 and 5 GHz bands</a:t>
            </a:r>
          </a:p>
          <a:p>
            <a:r>
              <a:rPr lang="en-US" dirty="0"/>
              <a:t>Based on </a:t>
            </a:r>
            <a:r>
              <a:rPr lang="en-US" b="1" dirty="0"/>
              <a:t>IEEE 802.11</a:t>
            </a:r>
            <a:r>
              <a:rPr lang="en-US" dirty="0"/>
              <a:t> family of standards</a:t>
            </a:r>
          </a:p>
        </p:txBody>
      </p:sp>
    </p:spTree>
    <p:extLst>
      <p:ext uri="{BB962C8B-B14F-4D97-AF65-F5344CB8AC3E}">
        <p14:creationId xmlns:p14="http://schemas.microsoft.com/office/powerpoint/2010/main" val="2504608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4185-52F8-B14F-A0B9-A0F17B56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03" y="1905000"/>
            <a:ext cx="3974193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IEEE (Institute of Electrical and Electronics Engineers) established the 802.11 Group in 1990. Specifications for standard ratified in 1997.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Initial speeds were 1 and 2 Mbps.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IEEE modified the standard in 1999 to include: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802.11b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802.11a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802.11g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802.11n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802.11ac</a:t>
            </a:r>
          </a:p>
        </p:txBody>
      </p:sp>
    </p:spTree>
    <p:extLst>
      <p:ext uri="{BB962C8B-B14F-4D97-AF65-F5344CB8AC3E}">
        <p14:creationId xmlns:p14="http://schemas.microsoft.com/office/powerpoint/2010/main" val="414565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6026-5693-C149-A9D6-9935162A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 (Wi-Fi)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40848-6CD3-344F-BED9-C9216F82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" y="1524000"/>
            <a:ext cx="9144000" cy="50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2E89-6F7A-3A48-894D-45AFD15F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Channels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7033B-3A0F-1146-80C2-67DF03A2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725" y="1600200"/>
            <a:ext cx="635635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A3FE7-AF8E-404C-B409-A19D987C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90950"/>
            <a:ext cx="6306041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76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835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802.11 - Architecture of an Infrastructure Network</a:t>
            </a:r>
          </a:p>
        </p:txBody>
      </p:sp>
      <p:sp>
        <p:nvSpPr>
          <p:cNvPr id="398341" name="Rectangle 76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09712"/>
            <a:ext cx="4316413" cy="5348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Station (STA)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terminal with access mechanisms to the wireless medium and radio contact to the access point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Basic Service Set (BSS)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group of stations using the same radio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Access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station integrated into the wireless LAN and the distribution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Portal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bridge to other (wired)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Distribution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interconnection network to form one logical network (ESS: Extended Service Set) based on several BSS</a:t>
            </a:r>
          </a:p>
        </p:txBody>
      </p:sp>
      <p:sp>
        <p:nvSpPr>
          <p:cNvPr id="398342" name="Freeform 521"/>
          <p:cNvSpPr>
            <a:spLocks/>
          </p:cNvSpPr>
          <p:nvPr/>
        </p:nvSpPr>
        <p:spPr bwMode="auto">
          <a:xfrm>
            <a:off x="136525" y="1617662"/>
            <a:ext cx="4506913" cy="5024438"/>
          </a:xfrm>
          <a:custGeom>
            <a:avLst/>
            <a:gdLst>
              <a:gd name="T0" fmla="*/ 668 w 2839"/>
              <a:gd name="T1" fmla="*/ 28 h 3165"/>
              <a:gd name="T2" fmla="*/ 1306 w 2839"/>
              <a:gd name="T3" fmla="*/ 34 h 3165"/>
              <a:gd name="T4" fmla="*/ 1690 w 2839"/>
              <a:gd name="T5" fmla="*/ 226 h 3165"/>
              <a:gd name="T6" fmla="*/ 1738 w 2839"/>
              <a:gd name="T7" fmla="*/ 802 h 3165"/>
              <a:gd name="T8" fmla="*/ 1786 w 2839"/>
              <a:gd name="T9" fmla="*/ 1138 h 3165"/>
              <a:gd name="T10" fmla="*/ 2122 w 2839"/>
              <a:gd name="T11" fmla="*/ 1666 h 3165"/>
              <a:gd name="T12" fmla="*/ 2698 w 2839"/>
              <a:gd name="T13" fmla="*/ 2290 h 3165"/>
              <a:gd name="T14" fmla="*/ 2771 w 2839"/>
              <a:gd name="T15" fmla="*/ 2885 h 3165"/>
              <a:gd name="T16" fmla="*/ 2291 w 2839"/>
              <a:gd name="T17" fmla="*/ 3080 h 3165"/>
              <a:gd name="T18" fmla="*/ 586 w 2839"/>
              <a:gd name="T19" fmla="*/ 3058 h 3165"/>
              <a:gd name="T20" fmla="*/ 360 w 2839"/>
              <a:gd name="T21" fmla="*/ 2440 h 3165"/>
              <a:gd name="T22" fmla="*/ 463 w 2839"/>
              <a:gd name="T23" fmla="*/ 1748 h 3165"/>
              <a:gd name="T24" fmla="*/ 202 w 2839"/>
              <a:gd name="T25" fmla="*/ 1090 h 3165"/>
              <a:gd name="T26" fmla="*/ 5 w 2839"/>
              <a:gd name="T27" fmla="*/ 628 h 3165"/>
              <a:gd name="T28" fmla="*/ 234 w 2839"/>
              <a:gd name="T29" fmla="*/ 200 h 3165"/>
              <a:gd name="T30" fmla="*/ 668 w 2839"/>
              <a:gd name="T31" fmla="*/ 28 h 31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39"/>
              <a:gd name="T49" fmla="*/ 0 h 3165"/>
              <a:gd name="T50" fmla="*/ 2839 w 2839"/>
              <a:gd name="T51" fmla="*/ 3165 h 31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39" h="3165">
                <a:moveTo>
                  <a:pt x="668" y="28"/>
                </a:moveTo>
                <a:cubicBezTo>
                  <a:pt x="847" y="0"/>
                  <a:pt x="1136" y="1"/>
                  <a:pt x="1306" y="34"/>
                </a:cubicBezTo>
                <a:cubicBezTo>
                  <a:pt x="1476" y="67"/>
                  <a:pt x="1618" y="98"/>
                  <a:pt x="1690" y="226"/>
                </a:cubicBezTo>
                <a:cubicBezTo>
                  <a:pt x="1762" y="354"/>
                  <a:pt x="1722" y="650"/>
                  <a:pt x="1738" y="802"/>
                </a:cubicBezTo>
                <a:cubicBezTo>
                  <a:pt x="1754" y="954"/>
                  <a:pt x="1722" y="994"/>
                  <a:pt x="1786" y="1138"/>
                </a:cubicBezTo>
                <a:cubicBezTo>
                  <a:pt x="1850" y="1282"/>
                  <a:pt x="1970" y="1474"/>
                  <a:pt x="2122" y="1666"/>
                </a:cubicBezTo>
                <a:cubicBezTo>
                  <a:pt x="2274" y="1858"/>
                  <a:pt x="2590" y="2087"/>
                  <a:pt x="2698" y="2290"/>
                </a:cubicBezTo>
                <a:cubicBezTo>
                  <a:pt x="2806" y="2493"/>
                  <a:pt x="2839" y="2753"/>
                  <a:pt x="2771" y="2885"/>
                </a:cubicBezTo>
                <a:cubicBezTo>
                  <a:pt x="2703" y="3017"/>
                  <a:pt x="2655" y="3051"/>
                  <a:pt x="2291" y="3080"/>
                </a:cubicBezTo>
                <a:cubicBezTo>
                  <a:pt x="1927" y="3109"/>
                  <a:pt x="908" y="3165"/>
                  <a:pt x="586" y="3058"/>
                </a:cubicBezTo>
                <a:cubicBezTo>
                  <a:pt x="264" y="2951"/>
                  <a:pt x="380" y="2658"/>
                  <a:pt x="360" y="2440"/>
                </a:cubicBezTo>
                <a:cubicBezTo>
                  <a:pt x="340" y="2222"/>
                  <a:pt x="489" y="1973"/>
                  <a:pt x="463" y="1748"/>
                </a:cubicBezTo>
                <a:cubicBezTo>
                  <a:pt x="437" y="1523"/>
                  <a:pt x="278" y="1277"/>
                  <a:pt x="202" y="1090"/>
                </a:cubicBezTo>
                <a:cubicBezTo>
                  <a:pt x="126" y="903"/>
                  <a:pt x="0" y="776"/>
                  <a:pt x="5" y="628"/>
                </a:cubicBezTo>
                <a:cubicBezTo>
                  <a:pt x="10" y="480"/>
                  <a:pt x="124" y="300"/>
                  <a:pt x="234" y="200"/>
                </a:cubicBezTo>
                <a:cubicBezTo>
                  <a:pt x="344" y="100"/>
                  <a:pt x="489" y="56"/>
                  <a:pt x="668" y="28"/>
                </a:cubicBezTo>
                <a:close/>
              </a:path>
            </a:pathLst>
          </a:cu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43" name="Oval 522"/>
          <p:cNvSpPr>
            <a:spLocks noChangeArrowheads="1"/>
          </p:cNvSpPr>
          <p:nvPr/>
        </p:nvSpPr>
        <p:spPr bwMode="auto">
          <a:xfrm>
            <a:off x="3048000" y="2281237"/>
            <a:ext cx="1600200" cy="99695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44" name="Oval 523"/>
          <p:cNvSpPr>
            <a:spLocks noChangeArrowheads="1"/>
          </p:cNvSpPr>
          <p:nvPr/>
        </p:nvSpPr>
        <p:spPr bwMode="auto">
          <a:xfrm>
            <a:off x="762000" y="2128837"/>
            <a:ext cx="2079625" cy="121285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45" name="Oval 524"/>
          <p:cNvSpPr>
            <a:spLocks noChangeArrowheads="1"/>
          </p:cNvSpPr>
          <p:nvPr/>
        </p:nvSpPr>
        <p:spPr bwMode="auto">
          <a:xfrm>
            <a:off x="1598613" y="4625975"/>
            <a:ext cx="2498725" cy="135731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8346" name="Group 525"/>
          <p:cNvGrpSpPr>
            <a:grpSpLocks/>
          </p:cNvGrpSpPr>
          <p:nvPr/>
        </p:nvGrpSpPr>
        <p:grpSpPr bwMode="auto">
          <a:xfrm>
            <a:off x="1111250" y="3492500"/>
            <a:ext cx="3473450" cy="925512"/>
            <a:chOff x="970" y="1958"/>
            <a:chExt cx="2371" cy="583"/>
          </a:xfrm>
        </p:grpSpPr>
        <p:sp>
          <p:nvSpPr>
            <p:cNvPr id="398585" name="AutoShape 526"/>
            <p:cNvSpPr>
              <a:spLocks noChangeArrowheads="1"/>
            </p:cNvSpPr>
            <p:nvPr/>
          </p:nvSpPr>
          <p:spPr bwMode="auto">
            <a:xfrm>
              <a:off x="970" y="1958"/>
              <a:ext cx="2371" cy="583"/>
            </a:xfrm>
            <a:prstGeom prst="roundRect">
              <a:avLst>
                <a:gd name="adj" fmla="val 17593"/>
              </a:avLst>
            </a:prstGeom>
            <a:solidFill>
              <a:srgbClr val="F4EE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86" name="Rectangle 527"/>
            <p:cNvSpPr>
              <a:spLocks noChangeArrowheads="1"/>
            </p:cNvSpPr>
            <p:nvPr/>
          </p:nvSpPr>
          <p:spPr bwMode="auto">
            <a:xfrm>
              <a:off x="1586" y="2145"/>
              <a:ext cx="1317" cy="210"/>
            </a:xfrm>
            <a:prstGeom prst="rect">
              <a:avLst/>
            </a:prstGeom>
            <a:solidFill>
              <a:srgbClr val="F4EE00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de-DE" sz="1600"/>
                <a:t>Distribution System</a:t>
              </a:r>
            </a:p>
          </p:txBody>
        </p:sp>
      </p:grpSp>
      <p:grpSp>
        <p:nvGrpSpPr>
          <p:cNvPr id="398347" name="Group 528"/>
          <p:cNvGrpSpPr>
            <a:grpSpLocks/>
          </p:cNvGrpSpPr>
          <p:nvPr/>
        </p:nvGrpSpPr>
        <p:grpSpPr bwMode="auto">
          <a:xfrm>
            <a:off x="3429000" y="2828925"/>
            <a:ext cx="685639" cy="868362"/>
            <a:chOff x="2552" y="1540"/>
            <a:chExt cx="469" cy="547"/>
          </a:xfrm>
        </p:grpSpPr>
        <p:sp>
          <p:nvSpPr>
            <p:cNvPr id="398583" name="Rectangle 529"/>
            <p:cNvSpPr>
              <a:spLocks noChangeArrowheads="1"/>
            </p:cNvSpPr>
            <p:nvPr/>
          </p:nvSpPr>
          <p:spPr bwMode="auto">
            <a:xfrm>
              <a:off x="2552" y="1540"/>
              <a:ext cx="469" cy="5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84" name="Rectangle 530"/>
            <p:cNvSpPr>
              <a:spLocks noChangeArrowheads="1"/>
            </p:cNvSpPr>
            <p:nvPr/>
          </p:nvSpPr>
          <p:spPr bwMode="auto">
            <a:xfrm>
              <a:off x="2559" y="1706"/>
              <a:ext cx="44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de-DE" sz="1400" dirty="0"/>
                <a:t>Portal</a:t>
              </a:r>
              <a:endParaRPr lang="de-DE" sz="1600" dirty="0"/>
            </a:p>
          </p:txBody>
        </p:sp>
      </p:grpSp>
      <p:sp>
        <p:nvSpPr>
          <p:cNvPr id="398348" name="Rectangle 531"/>
          <p:cNvSpPr>
            <a:spLocks noChangeArrowheads="1"/>
          </p:cNvSpPr>
          <p:nvPr/>
        </p:nvSpPr>
        <p:spPr bwMode="auto">
          <a:xfrm>
            <a:off x="3452813" y="1889125"/>
            <a:ext cx="11287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600" i="1"/>
              <a:t>802.x LAN</a:t>
            </a:r>
          </a:p>
        </p:txBody>
      </p:sp>
      <p:sp>
        <p:nvSpPr>
          <p:cNvPr id="398349" name="Rectangle 532"/>
          <p:cNvSpPr>
            <a:spLocks noChangeArrowheads="1"/>
          </p:cNvSpPr>
          <p:nvPr/>
        </p:nvSpPr>
        <p:spPr bwMode="auto">
          <a:xfrm>
            <a:off x="2544763" y="4214812"/>
            <a:ext cx="693737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de-DE" sz="1200" dirty="0"/>
              <a:t>Access</a:t>
            </a:r>
          </a:p>
          <a:p>
            <a:r>
              <a:rPr lang="de-DE" sz="1200" dirty="0"/>
              <a:t> Point</a:t>
            </a:r>
          </a:p>
        </p:txBody>
      </p:sp>
      <p:sp>
        <p:nvSpPr>
          <p:cNvPr id="398350" name="Rectangle 533"/>
          <p:cNvSpPr>
            <a:spLocks noChangeArrowheads="1"/>
          </p:cNvSpPr>
          <p:nvPr/>
        </p:nvSpPr>
        <p:spPr bwMode="auto">
          <a:xfrm>
            <a:off x="2290763" y="6078537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600" i="1"/>
              <a:t>802.11 LAN</a:t>
            </a:r>
          </a:p>
        </p:txBody>
      </p:sp>
      <p:sp>
        <p:nvSpPr>
          <p:cNvPr id="398351" name="Rectangle 534"/>
          <p:cNvSpPr>
            <a:spLocks noChangeArrowheads="1"/>
          </p:cNvSpPr>
          <p:nvPr/>
        </p:nvSpPr>
        <p:spPr bwMode="auto">
          <a:xfrm>
            <a:off x="1714500" y="4919662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600"/>
              <a:t>BSS</a:t>
            </a:r>
            <a:r>
              <a:rPr lang="de-DE" sz="1600" baseline="-25000"/>
              <a:t>2</a:t>
            </a:r>
            <a:endParaRPr lang="de-DE" sz="1600"/>
          </a:p>
        </p:txBody>
      </p:sp>
      <p:sp>
        <p:nvSpPr>
          <p:cNvPr id="398352" name="Rectangle 535"/>
          <p:cNvSpPr>
            <a:spLocks noChangeArrowheads="1"/>
          </p:cNvSpPr>
          <p:nvPr/>
        </p:nvSpPr>
        <p:spPr bwMode="auto">
          <a:xfrm>
            <a:off x="1244600" y="1747837"/>
            <a:ext cx="12525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600" i="1"/>
              <a:t>802.11 LAN</a:t>
            </a:r>
          </a:p>
        </p:txBody>
      </p:sp>
      <p:sp>
        <p:nvSpPr>
          <p:cNvPr id="398353" name="Rectangle 536"/>
          <p:cNvSpPr>
            <a:spLocks noChangeArrowheads="1"/>
          </p:cNvSpPr>
          <p:nvPr/>
        </p:nvSpPr>
        <p:spPr bwMode="auto">
          <a:xfrm>
            <a:off x="1017588" y="2830512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de-DE" sz="1600"/>
              <a:t>BSS</a:t>
            </a:r>
            <a:r>
              <a:rPr lang="de-DE" sz="1600" baseline="-25000"/>
              <a:t>1</a:t>
            </a:r>
            <a:endParaRPr lang="de-DE" sz="1600"/>
          </a:p>
        </p:txBody>
      </p:sp>
      <p:sp>
        <p:nvSpPr>
          <p:cNvPr id="398354" name="Rectangle 537"/>
          <p:cNvSpPr>
            <a:spLocks noChangeArrowheads="1"/>
          </p:cNvSpPr>
          <p:nvPr/>
        </p:nvSpPr>
        <p:spPr bwMode="auto">
          <a:xfrm>
            <a:off x="1706563" y="3195637"/>
            <a:ext cx="692150" cy="534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de-DE" sz="1200" dirty="0"/>
              <a:t>Access</a:t>
            </a:r>
          </a:p>
          <a:p>
            <a:r>
              <a:rPr lang="de-DE" sz="1200" dirty="0"/>
              <a:t> Point</a:t>
            </a:r>
          </a:p>
        </p:txBody>
      </p:sp>
      <p:grpSp>
        <p:nvGrpSpPr>
          <p:cNvPr id="398355" name="Group 538"/>
          <p:cNvGrpSpPr>
            <a:grpSpLocks/>
          </p:cNvGrpSpPr>
          <p:nvPr/>
        </p:nvGrpSpPr>
        <p:grpSpPr bwMode="auto">
          <a:xfrm>
            <a:off x="2286000" y="5100637"/>
            <a:ext cx="381000" cy="304800"/>
            <a:chOff x="1248" y="2736"/>
            <a:chExt cx="240" cy="192"/>
          </a:xfrm>
        </p:grpSpPr>
        <p:sp>
          <p:nvSpPr>
            <p:cNvPr id="398580" name="Line 53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81" name="Line 54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82" name="Line 54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8356" name="Text Box 542"/>
          <p:cNvSpPr txBox="1">
            <a:spLocks noChangeArrowheads="1"/>
          </p:cNvSpPr>
          <p:nvPr/>
        </p:nvSpPr>
        <p:spPr bwMode="auto">
          <a:xfrm>
            <a:off x="228600" y="2662237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STA</a:t>
            </a:r>
            <a:r>
              <a:rPr lang="de-DE" sz="1600" baseline="-25000"/>
              <a:t>1</a:t>
            </a:r>
            <a:endParaRPr lang="de-DE" sz="1600"/>
          </a:p>
        </p:txBody>
      </p:sp>
      <p:grpSp>
        <p:nvGrpSpPr>
          <p:cNvPr id="398357" name="Group 543"/>
          <p:cNvGrpSpPr>
            <a:grpSpLocks/>
          </p:cNvGrpSpPr>
          <p:nvPr/>
        </p:nvGrpSpPr>
        <p:grpSpPr bwMode="auto">
          <a:xfrm flipH="1">
            <a:off x="1752600" y="2509837"/>
            <a:ext cx="381000" cy="304800"/>
            <a:chOff x="1248" y="2736"/>
            <a:chExt cx="240" cy="192"/>
          </a:xfrm>
        </p:grpSpPr>
        <p:sp>
          <p:nvSpPr>
            <p:cNvPr id="398577" name="Line 544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8" name="Line 545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9" name="Line 546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8358" name="Line 547"/>
          <p:cNvSpPr>
            <a:spLocks noChangeShapeType="1"/>
          </p:cNvSpPr>
          <p:nvPr/>
        </p:nvSpPr>
        <p:spPr bwMode="auto">
          <a:xfrm flipV="1">
            <a:off x="1981200" y="289083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59" name="Line 548"/>
          <p:cNvSpPr>
            <a:spLocks noChangeShapeType="1"/>
          </p:cNvSpPr>
          <p:nvPr/>
        </p:nvSpPr>
        <p:spPr bwMode="auto">
          <a:xfrm flipV="1">
            <a:off x="2895600" y="471963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8360" name="Group 549"/>
          <p:cNvGrpSpPr>
            <a:grpSpLocks/>
          </p:cNvGrpSpPr>
          <p:nvPr/>
        </p:nvGrpSpPr>
        <p:grpSpPr bwMode="auto">
          <a:xfrm flipH="1">
            <a:off x="3124200" y="5024437"/>
            <a:ext cx="381000" cy="304800"/>
            <a:chOff x="1248" y="2736"/>
            <a:chExt cx="240" cy="192"/>
          </a:xfrm>
        </p:grpSpPr>
        <p:sp>
          <p:nvSpPr>
            <p:cNvPr id="398574" name="Line 550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5" name="Line 551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6" name="Line 552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8361" name="Text Box 553"/>
          <p:cNvSpPr txBox="1">
            <a:spLocks noChangeArrowheads="1"/>
          </p:cNvSpPr>
          <p:nvPr/>
        </p:nvSpPr>
        <p:spPr bwMode="auto">
          <a:xfrm>
            <a:off x="1143000" y="6015037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STA</a:t>
            </a:r>
            <a:r>
              <a:rPr lang="de-DE" sz="1600" baseline="-25000"/>
              <a:t>2</a:t>
            </a:r>
            <a:endParaRPr lang="de-DE" sz="1600"/>
          </a:p>
        </p:txBody>
      </p:sp>
      <p:sp>
        <p:nvSpPr>
          <p:cNvPr id="398362" name="Text Box 554"/>
          <p:cNvSpPr txBox="1">
            <a:spLocks noChangeArrowheads="1"/>
          </p:cNvSpPr>
          <p:nvPr/>
        </p:nvSpPr>
        <p:spPr bwMode="auto">
          <a:xfrm>
            <a:off x="3733800" y="6015037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STA</a:t>
            </a:r>
            <a:r>
              <a:rPr lang="de-DE" sz="1600" baseline="-25000"/>
              <a:t>3</a:t>
            </a:r>
            <a:endParaRPr lang="de-DE" sz="1600"/>
          </a:p>
        </p:txBody>
      </p:sp>
      <p:sp>
        <p:nvSpPr>
          <p:cNvPr id="398363" name="Text Box 555"/>
          <p:cNvSpPr txBox="1">
            <a:spLocks noChangeArrowheads="1"/>
          </p:cNvSpPr>
          <p:nvPr/>
        </p:nvSpPr>
        <p:spPr bwMode="auto">
          <a:xfrm>
            <a:off x="228600" y="4338637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/>
              <a:t>ESS</a:t>
            </a:r>
          </a:p>
        </p:txBody>
      </p:sp>
      <p:grpSp>
        <p:nvGrpSpPr>
          <p:cNvPr id="398364" name="Group 556"/>
          <p:cNvGrpSpPr>
            <a:grpSpLocks/>
          </p:cNvGrpSpPr>
          <p:nvPr/>
        </p:nvGrpSpPr>
        <p:grpSpPr bwMode="auto">
          <a:xfrm>
            <a:off x="1752600" y="5329237"/>
            <a:ext cx="469900" cy="685800"/>
            <a:chOff x="1104" y="3024"/>
            <a:chExt cx="296" cy="432"/>
          </a:xfrm>
        </p:grpSpPr>
        <p:sp>
          <p:nvSpPr>
            <p:cNvPr id="398470" name="Freeform 5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>
                <a:gd name="T0" fmla="*/ 0 w 206"/>
                <a:gd name="T1" fmla="*/ 67 h 84"/>
                <a:gd name="T2" fmla="*/ 199 w 206"/>
                <a:gd name="T3" fmla="*/ 0 h 84"/>
                <a:gd name="T4" fmla="*/ 206 w 206"/>
                <a:gd name="T5" fmla="*/ 17 h 84"/>
                <a:gd name="T6" fmla="*/ 7 w 206"/>
                <a:gd name="T7" fmla="*/ 84 h 84"/>
                <a:gd name="T8" fmla="*/ 0 w 206"/>
                <a:gd name="T9" fmla="*/ 6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84"/>
                <a:gd name="T17" fmla="*/ 206 w 20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1" name="Freeform 5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>
                <a:gd name="T0" fmla="*/ 45 w 82"/>
                <a:gd name="T1" fmla="*/ 0 h 108"/>
                <a:gd name="T2" fmla="*/ 80 w 82"/>
                <a:gd name="T3" fmla="*/ 77 h 108"/>
                <a:gd name="T4" fmla="*/ 82 w 82"/>
                <a:gd name="T5" fmla="*/ 87 h 108"/>
                <a:gd name="T6" fmla="*/ 80 w 82"/>
                <a:gd name="T7" fmla="*/ 95 h 108"/>
                <a:gd name="T8" fmla="*/ 74 w 82"/>
                <a:gd name="T9" fmla="*/ 102 h 108"/>
                <a:gd name="T10" fmla="*/ 66 w 82"/>
                <a:gd name="T11" fmla="*/ 106 h 108"/>
                <a:gd name="T12" fmla="*/ 57 w 82"/>
                <a:gd name="T13" fmla="*/ 108 h 108"/>
                <a:gd name="T14" fmla="*/ 49 w 82"/>
                <a:gd name="T15" fmla="*/ 106 h 108"/>
                <a:gd name="T16" fmla="*/ 41 w 82"/>
                <a:gd name="T17" fmla="*/ 102 h 108"/>
                <a:gd name="T18" fmla="*/ 35 w 82"/>
                <a:gd name="T19" fmla="*/ 93 h 108"/>
                <a:gd name="T20" fmla="*/ 0 w 82"/>
                <a:gd name="T21" fmla="*/ 16 h 108"/>
                <a:gd name="T22" fmla="*/ 45 w 82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108"/>
                <a:gd name="T38" fmla="*/ 82 w 82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2" name="Freeform 5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>
                <a:gd name="T0" fmla="*/ 247 w 293"/>
                <a:gd name="T1" fmla="*/ 317 h 319"/>
                <a:gd name="T2" fmla="*/ 261 w 293"/>
                <a:gd name="T3" fmla="*/ 307 h 319"/>
                <a:gd name="T4" fmla="*/ 275 w 293"/>
                <a:gd name="T5" fmla="*/ 287 h 319"/>
                <a:gd name="T6" fmla="*/ 285 w 293"/>
                <a:gd name="T7" fmla="*/ 256 h 319"/>
                <a:gd name="T8" fmla="*/ 292 w 293"/>
                <a:gd name="T9" fmla="*/ 218 h 319"/>
                <a:gd name="T10" fmla="*/ 293 w 293"/>
                <a:gd name="T11" fmla="*/ 173 h 319"/>
                <a:gd name="T12" fmla="*/ 288 w 293"/>
                <a:gd name="T13" fmla="*/ 120 h 319"/>
                <a:gd name="T14" fmla="*/ 274 w 293"/>
                <a:gd name="T15" fmla="*/ 62 h 319"/>
                <a:gd name="T16" fmla="*/ 251 w 293"/>
                <a:gd name="T17" fmla="*/ 0 h 319"/>
                <a:gd name="T18" fmla="*/ 235 w 293"/>
                <a:gd name="T19" fmla="*/ 5 h 319"/>
                <a:gd name="T20" fmla="*/ 219 w 293"/>
                <a:gd name="T21" fmla="*/ 10 h 319"/>
                <a:gd name="T22" fmla="*/ 204 w 293"/>
                <a:gd name="T23" fmla="*/ 17 h 319"/>
                <a:gd name="T24" fmla="*/ 188 w 293"/>
                <a:gd name="T25" fmla="*/ 22 h 319"/>
                <a:gd name="T26" fmla="*/ 172 w 293"/>
                <a:gd name="T27" fmla="*/ 28 h 319"/>
                <a:gd name="T28" fmla="*/ 157 w 293"/>
                <a:gd name="T29" fmla="*/ 34 h 319"/>
                <a:gd name="T30" fmla="*/ 140 w 293"/>
                <a:gd name="T31" fmla="*/ 40 h 319"/>
                <a:gd name="T32" fmla="*/ 125 w 293"/>
                <a:gd name="T33" fmla="*/ 45 h 319"/>
                <a:gd name="T34" fmla="*/ 110 w 293"/>
                <a:gd name="T35" fmla="*/ 52 h 319"/>
                <a:gd name="T36" fmla="*/ 94 w 293"/>
                <a:gd name="T37" fmla="*/ 58 h 319"/>
                <a:gd name="T38" fmla="*/ 78 w 293"/>
                <a:gd name="T39" fmla="*/ 63 h 319"/>
                <a:gd name="T40" fmla="*/ 63 w 293"/>
                <a:gd name="T41" fmla="*/ 69 h 319"/>
                <a:gd name="T42" fmla="*/ 47 w 293"/>
                <a:gd name="T43" fmla="*/ 75 h 319"/>
                <a:gd name="T44" fmla="*/ 31 w 293"/>
                <a:gd name="T45" fmla="*/ 81 h 319"/>
                <a:gd name="T46" fmla="*/ 15 w 293"/>
                <a:gd name="T47" fmla="*/ 86 h 319"/>
                <a:gd name="T48" fmla="*/ 0 w 293"/>
                <a:gd name="T49" fmla="*/ 92 h 319"/>
                <a:gd name="T50" fmla="*/ 15 w 293"/>
                <a:gd name="T51" fmla="*/ 122 h 319"/>
                <a:gd name="T52" fmla="*/ 30 w 293"/>
                <a:gd name="T53" fmla="*/ 152 h 319"/>
                <a:gd name="T54" fmla="*/ 48 w 293"/>
                <a:gd name="T55" fmla="*/ 177 h 319"/>
                <a:gd name="T56" fmla="*/ 65 w 293"/>
                <a:gd name="T57" fmla="*/ 201 h 319"/>
                <a:gd name="T58" fmla="*/ 82 w 293"/>
                <a:gd name="T59" fmla="*/ 222 h 319"/>
                <a:gd name="T60" fmla="*/ 101 w 293"/>
                <a:gd name="T61" fmla="*/ 242 h 319"/>
                <a:gd name="T62" fmla="*/ 119 w 293"/>
                <a:gd name="T63" fmla="*/ 259 h 319"/>
                <a:gd name="T64" fmla="*/ 136 w 293"/>
                <a:gd name="T65" fmla="*/ 274 h 319"/>
                <a:gd name="T66" fmla="*/ 154 w 293"/>
                <a:gd name="T67" fmla="*/ 287 h 319"/>
                <a:gd name="T68" fmla="*/ 171 w 293"/>
                <a:gd name="T69" fmla="*/ 297 h 319"/>
                <a:gd name="T70" fmla="*/ 186 w 293"/>
                <a:gd name="T71" fmla="*/ 306 h 319"/>
                <a:gd name="T72" fmla="*/ 202 w 293"/>
                <a:gd name="T73" fmla="*/ 312 h 319"/>
                <a:gd name="T74" fmla="*/ 215 w 293"/>
                <a:gd name="T75" fmla="*/ 316 h 319"/>
                <a:gd name="T76" fmla="*/ 227 w 293"/>
                <a:gd name="T77" fmla="*/ 318 h 319"/>
                <a:gd name="T78" fmla="*/ 238 w 293"/>
                <a:gd name="T79" fmla="*/ 319 h 319"/>
                <a:gd name="T80" fmla="*/ 247 w 293"/>
                <a:gd name="T81" fmla="*/ 317 h 3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3"/>
                <a:gd name="T124" fmla="*/ 0 h 319"/>
                <a:gd name="T125" fmla="*/ 293 w 293"/>
                <a:gd name="T126" fmla="*/ 319 h 3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3" name="Freeform 5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>
                <a:gd name="T0" fmla="*/ 198 w 1314"/>
                <a:gd name="T1" fmla="*/ 0 h 2506"/>
                <a:gd name="T2" fmla="*/ 0 w 1314"/>
                <a:gd name="T3" fmla="*/ 66 h 2506"/>
                <a:gd name="T4" fmla="*/ 1064 w 1314"/>
                <a:gd name="T5" fmla="*/ 2506 h 2506"/>
                <a:gd name="T6" fmla="*/ 1314 w 1314"/>
                <a:gd name="T7" fmla="*/ 2421 h 2506"/>
                <a:gd name="T8" fmla="*/ 198 w 1314"/>
                <a:gd name="T9" fmla="*/ 0 h 25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4"/>
                <a:gd name="T16" fmla="*/ 0 h 2506"/>
                <a:gd name="T17" fmla="*/ 1314 w 1314"/>
                <a:gd name="T18" fmla="*/ 2506 h 25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4" name="Freeform 5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>
                <a:gd name="T0" fmla="*/ 235 w 235"/>
                <a:gd name="T1" fmla="*/ 111 h 179"/>
                <a:gd name="T2" fmla="*/ 36 w 235"/>
                <a:gd name="T3" fmla="*/ 179 h 179"/>
                <a:gd name="T4" fmla="*/ 0 w 235"/>
                <a:gd name="T5" fmla="*/ 97 h 179"/>
                <a:gd name="T6" fmla="*/ 70 w 235"/>
                <a:gd name="T7" fmla="*/ 0 h 179"/>
                <a:gd name="T8" fmla="*/ 199 w 235"/>
                <a:gd name="T9" fmla="*/ 30 h 179"/>
                <a:gd name="T10" fmla="*/ 235 w 235"/>
                <a:gd name="T11" fmla="*/ 111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79"/>
                <a:gd name="T20" fmla="*/ 235 w 235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5" name="Freeform 5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>
                <a:gd name="T0" fmla="*/ 0 w 4569"/>
                <a:gd name="T1" fmla="*/ 1626 h 3641"/>
                <a:gd name="T2" fmla="*/ 3650 w 4569"/>
                <a:gd name="T3" fmla="*/ 0 h 3641"/>
                <a:gd name="T4" fmla="*/ 4569 w 4569"/>
                <a:gd name="T5" fmla="*/ 1998 h 3641"/>
                <a:gd name="T6" fmla="*/ 873 w 4569"/>
                <a:gd name="T7" fmla="*/ 3641 h 3641"/>
                <a:gd name="T8" fmla="*/ 0 w 4569"/>
                <a:gd name="T9" fmla="*/ 1626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6" name="Freeform 5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>
                <a:gd name="T0" fmla="*/ 2496 w 5957"/>
                <a:gd name="T1" fmla="*/ 7056 h 7066"/>
                <a:gd name="T2" fmla="*/ 5894 w 5957"/>
                <a:gd name="T3" fmla="*/ 5433 h 7066"/>
                <a:gd name="T4" fmla="*/ 5912 w 5957"/>
                <a:gd name="T5" fmla="*/ 5421 h 7066"/>
                <a:gd name="T6" fmla="*/ 5927 w 5957"/>
                <a:gd name="T7" fmla="*/ 5407 h 7066"/>
                <a:gd name="T8" fmla="*/ 5941 w 5957"/>
                <a:gd name="T9" fmla="*/ 5389 h 7066"/>
                <a:gd name="T10" fmla="*/ 5950 w 5957"/>
                <a:gd name="T11" fmla="*/ 5369 h 7066"/>
                <a:gd name="T12" fmla="*/ 5955 w 5957"/>
                <a:gd name="T13" fmla="*/ 5348 h 7066"/>
                <a:gd name="T14" fmla="*/ 5957 w 5957"/>
                <a:gd name="T15" fmla="*/ 5325 h 7066"/>
                <a:gd name="T16" fmla="*/ 5955 w 5957"/>
                <a:gd name="T17" fmla="*/ 5303 h 7066"/>
                <a:gd name="T18" fmla="*/ 5948 w 5957"/>
                <a:gd name="T19" fmla="*/ 5282 h 7066"/>
                <a:gd name="T20" fmla="*/ 3503 w 5957"/>
                <a:gd name="T21" fmla="*/ 65 h 7066"/>
                <a:gd name="T22" fmla="*/ 3492 w 5957"/>
                <a:gd name="T23" fmla="*/ 47 h 7066"/>
                <a:gd name="T24" fmla="*/ 3477 w 5957"/>
                <a:gd name="T25" fmla="*/ 31 h 7066"/>
                <a:gd name="T26" fmla="*/ 3460 w 5957"/>
                <a:gd name="T27" fmla="*/ 18 h 7066"/>
                <a:gd name="T28" fmla="*/ 3441 w 5957"/>
                <a:gd name="T29" fmla="*/ 9 h 7066"/>
                <a:gd name="T30" fmla="*/ 3420 w 5957"/>
                <a:gd name="T31" fmla="*/ 3 h 7066"/>
                <a:gd name="T32" fmla="*/ 3399 w 5957"/>
                <a:gd name="T33" fmla="*/ 0 h 7066"/>
                <a:gd name="T34" fmla="*/ 3377 w 5957"/>
                <a:gd name="T35" fmla="*/ 3 h 7066"/>
                <a:gd name="T36" fmla="*/ 3357 w 5957"/>
                <a:gd name="T37" fmla="*/ 9 h 7066"/>
                <a:gd name="T38" fmla="*/ 63 w 5957"/>
                <a:gd name="T39" fmla="*/ 1487 h 7066"/>
                <a:gd name="T40" fmla="*/ 45 w 5957"/>
                <a:gd name="T41" fmla="*/ 1497 h 7066"/>
                <a:gd name="T42" fmla="*/ 29 w 5957"/>
                <a:gd name="T43" fmla="*/ 1512 h 7066"/>
                <a:gd name="T44" fmla="*/ 16 w 5957"/>
                <a:gd name="T45" fmla="*/ 1530 h 7066"/>
                <a:gd name="T46" fmla="*/ 7 w 5957"/>
                <a:gd name="T47" fmla="*/ 1550 h 7066"/>
                <a:gd name="T48" fmla="*/ 2 w 5957"/>
                <a:gd name="T49" fmla="*/ 1572 h 7066"/>
                <a:gd name="T50" fmla="*/ 0 w 5957"/>
                <a:gd name="T51" fmla="*/ 1594 h 7066"/>
                <a:gd name="T52" fmla="*/ 3 w 5957"/>
                <a:gd name="T53" fmla="*/ 1616 h 7066"/>
                <a:gd name="T54" fmla="*/ 9 w 5957"/>
                <a:gd name="T55" fmla="*/ 1637 h 7066"/>
                <a:gd name="T56" fmla="*/ 2350 w 5957"/>
                <a:gd name="T57" fmla="*/ 7000 h 7066"/>
                <a:gd name="T58" fmla="*/ 2361 w 5957"/>
                <a:gd name="T59" fmla="*/ 7018 h 7066"/>
                <a:gd name="T60" fmla="*/ 2376 w 5957"/>
                <a:gd name="T61" fmla="*/ 7034 h 7066"/>
                <a:gd name="T62" fmla="*/ 2393 w 5957"/>
                <a:gd name="T63" fmla="*/ 7048 h 7066"/>
                <a:gd name="T64" fmla="*/ 2412 w 5957"/>
                <a:gd name="T65" fmla="*/ 7057 h 7066"/>
                <a:gd name="T66" fmla="*/ 2433 w 5957"/>
                <a:gd name="T67" fmla="*/ 7064 h 7066"/>
                <a:gd name="T68" fmla="*/ 2454 w 5957"/>
                <a:gd name="T69" fmla="*/ 7066 h 7066"/>
                <a:gd name="T70" fmla="*/ 2476 w 5957"/>
                <a:gd name="T71" fmla="*/ 7064 h 7066"/>
                <a:gd name="T72" fmla="*/ 2496 w 5957"/>
                <a:gd name="T73" fmla="*/ 7056 h 70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6"/>
                <a:gd name="T113" fmla="*/ 5957 w 5957"/>
                <a:gd name="T114" fmla="*/ 7066 h 70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7" name="Freeform 5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>
                <a:gd name="T0" fmla="*/ 917 w 1134"/>
                <a:gd name="T1" fmla="*/ 2127 h 2180"/>
                <a:gd name="T2" fmla="*/ 0 w 1134"/>
                <a:gd name="T3" fmla="*/ 131 h 2180"/>
                <a:gd name="T4" fmla="*/ 33 w 1134"/>
                <a:gd name="T5" fmla="*/ 0 h 2180"/>
                <a:gd name="T6" fmla="*/ 70 w 1134"/>
                <a:gd name="T7" fmla="*/ 14 h 2180"/>
                <a:gd name="T8" fmla="*/ 106 w 1134"/>
                <a:gd name="T9" fmla="*/ 29 h 2180"/>
                <a:gd name="T10" fmla="*/ 143 w 1134"/>
                <a:gd name="T11" fmla="*/ 44 h 2180"/>
                <a:gd name="T12" fmla="*/ 180 w 1134"/>
                <a:gd name="T13" fmla="*/ 61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8 w 1134"/>
                <a:gd name="T23" fmla="*/ 159 h 2180"/>
                <a:gd name="T24" fmla="*/ 393 w 1134"/>
                <a:gd name="T25" fmla="*/ 181 h 2180"/>
                <a:gd name="T26" fmla="*/ 428 w 1134"/>
                <a:gd name="T27" fmla="*/ 204 h 2180"/>
                <a:gd name="T28" fmla="*/ 461 w 1134"/>
                <a:gd name="T29" fmla="*/ 228 h 2180"/>
                <a:gd name="T30" fmla="*/ 495 w 1134"/>
                <a:gd name="T31" fmla="*/ 252 h 2180"/>
                <a:gd name="T32" fmla="*/ 528 w 1134"/>
                <a:gd name="T33" fmla="*/ 279 h 2180"/>
                <a:gd name="T34" fmla="*/ 560 w 1134"/>
                <a:gd name="T35" fmla="*/ 305 h 2180"/>
                <a:gd name="T36" fmla="*/ 592 w 1134"/>
                <a:gd name="T37" fmla="*/ 333 h 2180"/>
                <a:gd name="T38" fmla="*/ 624 w 1134"/>
                <a:gd name="T39" fmla="*/ 361 h 2180"/>
                <a:gd name="T40" fmla="*/ 654 w 1134"/>
                <a:gd name="T41" fmla="*/ 389 h 2180"/>
                <a:gd name="T42" fmla="*/ 684 w 1134"/>
                <a:gd name="T43" fmla="*/ 419 h 2180"/>
                <a:gd name="T44" fmla="*/ 713 w 1134"/>
                <a:gd name="T45" fmla="*/ 450 h 2180"/>
                <a:gd name="T46" fmla="*/ 742 w 1134"/>
                <a:gd name="T47" fmla="*/ 481 h 2180"/>
                <a:gd name="T48" fmla="*/ 769 w 1134"/>
                <a:gd name="T49" fmla="*/ 513 h 2180"/>
                <a:gd name="T50" fmla="*/ 796 w 1134"/>
                <a:gd name="T51" fmla="*/ 545 h 2180"/>
                <a:gd name="T52" fmla="*/ 822 w 1134"/>
                <a:gd name="T53" fmla="*/ 578 h 2180"/>
                <a:gd name="T54" fmla="*/ 847 w 1134"/>
                <a:gd name="T55" fmla="*/ 612 h 2180"/>
                <a:gd name="T56" fmla="*/ 871 w 1134"/>
                <a:gd name="T57" fmla="*/ 647 h 2180"/>
                <a:gd name="T58" fmla="*/ 895 w 1134"/>
                <a:gd name="T59" fmla="*/ 681 h 2180"/>
                <a:gd name="T60" fmla="*/ 917 w 1134"/>
                <a:gd name="T61" fmla="*/ 717 h 2180"/>
                <a:gd name="T62" fmla="*/ 939 w 1134"/>
                <a:gd name="T63" fmla="*/ 754 h 2180"/>
                <a:gd name="T64" fmla="*/ 959 w 1134"/>
                <a:gd name="T65" fmla="*/ 791 h 2180"/>
                <a:gd name="T66" fmla="*/ 979 w 1134"/>
                <a:gd name="T67" fmla="*/ 828 h 2180"/>
                <a:gd name="T68" fmla="*/ 997 w 1134"/>
                <a:gd name="T69" fmla="*/ 866 h 2180"/>
                <a:gd name="T70" fmla="*/ 1026 w 1134"/>
                <a:gd name="T71" fmla="*/ 938 h 2180"/>
                <a:gd name="T72" fmla="*/ 1053 w 1134"/>
                <a:gd name="T73" fmla="*/ 1015 h 2180"/>
                <a:gd name="T74" fmla="*/ 1075 w 1134"/>
                <a:gd name="T75" fmla="*/ 1096 h 2180"/>
                <a:gd name="T76" fmla="*/ 1095 w 1134"/>
                <a:gd name="T77" fmla="*/ 1180 h 2180"/>
                <a:gd name="T78" fmla="*/ 1110 w 1134"/>
                <a:gd name="T79" fmla="*/ 1267 h 2180"/>
                <a:gd name="T80" fmla="*/ 1121 w 1134"/>
                <a:gd name="T81" fmla="*/ 1356 h 2180"/>
                <a:gd name="T82" fmla="*/ 1130 w 1134"/>
                <a:gd name="T83" fmla="*/ 1446 h 2180"/>
                <a:gd name="T84" fmla="*/ 1134 w 1134"/>
                <a:gd name="T85" fmla="*/ 1536 h 2180"/>
                <a:gd name="T86" fmla="*/ 1134 w 1134"/>
                <a:gd name="T87" fmla="*/ 1626 h 2180"/>
                <a:gd name="T88" fmla="*/ 1131 w 1134"/>
                <a:gd name="T89" fmla="*/ 1716 h 2180"/>
                <a:gd name="T90" fmla="*/ 1122 w 1134"/>
                <a:gd name="T91" fmla="*/ 1802 h 2180"/>
                <a:gd name="T92" fmla="*/ 1111 w 1134"/>
                <a:gd name="T93" fmla="*/ 1886 h 2180"/>
                <a:gd name="T94" fmla="*/ 1096 w 1134"/>
                <a:gd name="T95" fmla="*/ 1967 h 2180"/>
                <a:gd name="T96" fmla="*/ 1076 w 1134"/>
                <a:gd name="T97" fmla="*/ 2044 h 2180"/>
                <a:gd name="T98" fmla="*/ 1053 w 1134"/>
                <a:gd name="T99" fmla="*/ 2115 h 2180"/>
                <a:gd name="T100" fmla="*/ 1025 w 1134"/>
                <a:gd name="T101" fmla="*/ 2180 h 2180"/>
                <a:gd name="T102" fmla="*/ 917 w 1134"/>
                <a:gd name="T103" fmla="*/ 2127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8" name="Freeform 5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>
                <a:gd name="T0" fmla="*/ 0 w 4569"/>
                <a:gd name="T1" fmla="*/ 1625 h 3641"/>
                <a:gd name="T2" fmla="*/ 3650 w 4569"/>
                <a:gd name="T3" fmla="*/ 0 h 3641"/>
                <a:gd name="T4" fmla="*/ 4569 w 4569"/>
                <a:gd name="T5" fmla="*/ 1997 h 3641"/>
                <a:gd name="T6" fmla="*/ 873 w 4569"/>
                <a:gd name="T7" fmla="*/ 3641 h 3641"/>
                <a:gd name="T8" fmla="*/ 0 w 4569"/>
                <a:gd name="T9" fmla="*/ 1625 h 3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9"/>
                <a:gd name="T16" fmla="*/ 0 h 3641"/>
                <a:gd name="T17" fmla="*/ 4569 w 4569"/>
                <a:gd name="T18" fmla="*/ 3641 h 3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79" name="Freeform 5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>
                <a:gd name="T0" fmla="*/ 2497 w 5957"/>
                <a:gd name="T1" fmla="*/ 7056 h 7065"/>
                <a:gd name="T2" fmla="*/ 5894 w 5957"/>
                <a:gd name="T3" fmla="*/ 5432 h 7065"/>
                <a:gd name="T4" fmla="*/ 5912 w 5957"/>
                <a:gd name="T5" fmla="*/ 5421 h 7065"/>
                <a:gd name="T6" fmla="*/ 5928 w 5957"/>
                <a:gd name="T7" fmla="*/ 5406 h 7065"/>
                <a:gd name="T8" fmla="*/ 5941 w 5957"/>
                <a:gd name="T9" fmla="*/ 5388 h 7065"/>
                <a:gd name="T10" fmla="*/ 5950 w 5957"/>
                <a:gd name="T11" fmla="*/ 5368 h 7065"/>
                <a:gd name="T12" fmla="*/ 5955 w 5957"/>
                <a:gd name="T13" fmla="*/ 5347 h 7065"/>
                <a:gd name="T14" fmla="*/ 5957 w 5957"/>
                <a:gd name="T15" fmla="*/ 5325 h 7065"/>
                <a:gd name="T16" fmla="*/ 5955 w 5957"/>
                <a:gd name="T17" fmla="*/ 5303 h 7065"/>
                <a:gd name="T18" fmla="*/ 5948 w 5957"/>
                <a:gd name="T19" fmla="*/ 5282 h 7065"/>
                <a:gd name="T20" fmla="*/ 3503 w 5957"/>
                <a:gd name="T21" fmla="*/ 64 h 7065"/>
                <a:gd name="T22" fmla="*/ 3492 w 5957"/>
                <a:gd name="T23" fmla="*/ 46 h 7065"/>
                <a:gd name="T24" fmla="*/ 3477 w 5957"/>
                <a:gd name="T25" fmla="*/ 31 h 7065"/>
                <a:gd name="T26" fmla="*/ 3460 w 5957"/>
                <a:gd name="T27" fmla="*/ 18 h 7065"/>
                <a:gd name="T28" fmla="*/ 3441 w 5957"/>
                <a:gd name="T29" fmla="*/ 8 h 7065"/>
                <a:gd name="T30" fmla="*/ 3420 w 5957"/>
                <a:gd name="T31" fmla="*/ 2 h 7065"/>
                <a:gd name="T32" fmla="*/ 3399 w 5957"/>
                <a:gd name="T33" fmla="*/ 0 h 7065"/>
                <a:gd name="T34" fmla="*/ 3377 w 5957"/>
                <a:gd name="T35" fmla="*/ 2 h 7065"/>
                <a:gd name="T36" fmla="*/ 3357 w 5957"/>
                <a:gd name="T37" fmla="*/ 8 h 7065"/>
                <a:gd name="T38" fmla="*/ 63 w 5957"/>
                <a:gd name="T39" fmla="*/ 1486 h 7065"/>
                <a:gd name="T40" fmla="*/ 45 w 5957"/>
                <a:gd name="T41" fmla="*/ 1497 h 7065"/>
                <a:gd name="T42" fmla="*/ 30 w 5957"/>
                <a:gd name="T43" fmla="*/ 1512 h 7065"/>
                <a:gd name="T44" fmla="*/ 16 w 5957"/>
                <a:gd name="T45" fmla="*/ 1530 h 7065"/>
                <a:gd name="T46" fmla="*/ 7 w 5957"/>
                <a:gd name="T47" fmla="*/ 1550 h 7065"/>
                <a:gd name="T48" fmla="*/ 2 w 5957"/>
                <a:gd name="T49" fmla="*/ 1572 h 7065"/>
                <a:gd name="T50" fmla="*/ 0 w 5957"/>
                <a:gd name="T51" fmla="*/ 1594 h 7065"/>
                <a:gd name="T52" fmla="*/ 3 w 5957"/>
                <a:gd name="T53" fmla="*/ 1615 h 7065"/>
                <a:gd name="T54" fmla="*/ 9 w 5957"/>
                <a:gd name="T55" fmla="*/ 1636 h 7065"/>
                <a:gd name="T56" fmla="*/ 2351 w 5957"/>
                <a:gd name="T57" fmla="*/ 6999 h 7065"/>
                <a:gd name="T58" fmla="*/ 2362 w 5957"/>
                <a:gd name="T59" fmla="*/ 7018 h 7065"/>
                <a:gd name="T60" fmla="*/ 2377 w 5957"/>
                <a:gd name="T61" fmla="*/ 7034 h 7065"/>
                <a:gd name="T62" fmla="*/ 2394 w 5957"/>
                <a:gd name="T63" fmla="*/ 7048 h 7065"/>
                <a:gd name="T64" fmla="*/ 2413 w 5957"/>
                <a:gd name="T65" fmla="*/ 7057 h 7065"/>
                <a:gd name="T66" fmla="*/ 2434 w 5957"/>
                <a:gd name="T67" fmla="*/ 7063 h 7065"/>
                <a:gd name="T68" fmla="*/ 2455 w 5957"/>
                <a:gd name="T69" fmla="*/ 7065 h 7065"/>
                <a:gd name="T70" fmla="*/ 2477 w 5957"/>
                <a:gd name="T71" fmla="*/ 7063 h 7065"/>
                <a:gd name="T72" fmla="*/ 2497 w 5957"/>
                <a:gd name="T73" fmla="*/ 7056 h 70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57"/>
                <a:gd name="T112" fmla="*/ 0 h 7065"/>
                <a:gd name="T113" fmla="*/ 5957 w 5957"/>
                <a:gd name="T114" fmla="*/ 7065 h 70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0" name="Freeform 5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>
                <a:gd name="T0" fmla="*/ 3562 w 3562"/>
                <a:gd name="T1" fmla="*/ 183 h 1773"/>
                <a:gd name="T2" fmla="*/ 3502 w 3562"/>
                <a:gd name="T3" fmla="*/ 64 h 1773"/>
                <a:gd name="T4" fmla="*/ 3491 w 3562"/>
                <a:gd name="T5" fmla="*/ 46 h 1773"/>
                <a:gd name="T6" fmla="*/ 3476 w 3562"/>
                <a:gd name="T7" fmla="*/ 31 h 1773"/>
                <a:gd name="T8" fmla="*/ 3459 w 3562"/>
                <a:gd name="T9" fmla="*/ 18 h 1773"/>
                <a:gd name="T10" fmla="*/ 3440 w 3562"/>
                <a:gd name="T11" fmla="*/ 8 h 1773"/>
                <a:gd name="T12" fmla="*/ 3418 w 3562"/>
                <a:gd name="T13" fmla="*/ 2 h 1773"/>
                <a:gd name="T14" fmla="*/ 3397 w 3562"/>
                <a:gd name="T15" fmla="*/ 0 h 1773"/>
                <a:gd name="T16" fmla="*/ 3376 w 3562"/>
                <a:gd name="T17" fmla="*/ 2 h 1773"/>
                <a:gd name="T18" fmla="*/ 3356 w 3562"/>
                <a:gd name="T19" fmla="*/ 8 h 1773"/>
                <a:gd name="T20" fmla="*/ 62 w 3562"/>
                <a:gd name="T21" fmla="*/ 1486 h 1773"/>
                <a:gd name="T22" fmla="*/ 44 w 3562"/>
                <a:gd name="T23" fmla="*/ 1497 h 1773"/>
                <a:gd name="T24" fmla="*/ 29 w 3562"/>
                <a:gd name="T25" fmla="*/ 1512 h 1773"/>
                <a:gd name="T26" fmla="*/ 16 w 3562"/>
                <a:gd name="T27" fmla="*/ 1530 h 1773"/>
                <a:gd name="T28" fmla="*/ 7 w 3562"/>
                <a:gd name="T29" fmla="*/ 1550 h 1773"/>
                <a:gd name="T30" fmla="*/ 2 w 3562"/>
                <a:gd name="T31" fmla="*/ 1572 h 1773"/>
                <a:gd name="T32" fmla="*/ 0 w 3562"/>
                <a:gd name="T33" fmla="*/ 1594 h 1773"/>
                <a:gd name="T34" fmla="*/ 2 w 3562"/>
                <a:gd name="T35" fmla="*/ 1615 h 1773"/>
                <a:gd name="T36" fmla="*/ 8 w 3562"/>
                <a:gd name="T37" fmla="*/ 1636 h 1773"/>
                <a:gd name="T38" fmla="*/ 68 w 3562"/>
                <a:gd name="T39" fmla="*/ 1773 h 1773"/>
                <a:gd name="T40" fmla="*/ 3562 w 3562"/>
                <a:gd name="T41" fmla="*/ 183 h 17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62"/>
                <a:gd name="T64" fmla="*/ 0 h 1773"/>
                <a:gd name="T65" fmla="*/ 3562 w 3562"/>
                <a:gd name="T66" fmla="*/ 1773 h 17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1" name="Freeform 5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>
                <a:gd name="T0" fmla="*/ 3545 w 3550"/>
                <a:gd name="T1" fmla="*/ 153 h 1748"/>
                <a:gd name="T2" fmla="*/ 3538 w 3550"/>
                <a:gd name="T3" fmla="*/ 137 h 1748"/>
                <a:gd name="T4" fmla="*/ 3529 w 3550"/>
                <a:gd name="T5" fmla="*/ 120 h 1748"/>
                <a:gd name="T6" fmla="*/ 3514 w 3550"/>
                <a:gd name="T7" fmla="*/ 90 h 1748"/>
                <a:gd name="T8" fmla="*/ 3491 w 3550"/>
                <a:gd name="T9" fmla="*/ 46 h 1748"/>
                <a:gd name="T10" fmla="*/ 3459 w 3550"/>
                <a:gd name="T11" fmla="*/ 18 h 1748"/>
                <a:gd name="T12" fmla="*/ 3418 w 3550"/>
                <a:gd name="T13" fmla="*/ 2 h 1748"/>
                <a:gd name="T14" fmla="*/ 3376 w 3550"/>
                <a:gd name="T15" fmla="*/ 2 h 1748"/>
                <a:gd name="T16" fmla="*/ 3257 w 3550"/>
                <a:gd name="T17" fmla="*/ 53 h 1748"/>
                <a:gd name="T18" fmla="*/ 3083 w 3550"/>
                <a:gd name="T19" fmla="*/ 131 h 1748"/>
                <a:gd name="T20" fmla="*/ 2932 w 3550"/>
                <a:gd name="T21" fmla="*/ 198 h 1748"/>
                <a:gd name="T22" fmla="*/ 2800 w 3550"/>
                <a:gd name="T23" fmla="*/ 258 h 1748"/>
                <a:gd name="T24" fmla="*/ 2681 w 3550"/>
                <a:gd name="T25" fmla="*/ 312 h 1748"/>
                <a:gd name="T26" fmla="*/ 2565 w 3550"/>
                <a:gd name="T27" fmla="*/ 364 h 1748"/>
                <a:gd name="T28" fmla="*/ 2450 w 3550"/>
                <a:gd name="T29" fmla="*/ 415 h 1748"/>
                <a:gd name="T30" fmla="*/ 2327 w 3550"/>
                <a:gd name="T31" fmla="*/ 471 h 1748"/>
                <a:gd name="T32" fmla="*/ 2189 w 3550"/>
                <a:gd name="T33" fmla="*/ 532 h 1748"/>
                <a:gd name="T34" fmla="*/ 2031 w 3550"/>
                <a:gd name="T35" fmla="*/ 603 h 1748"/>
                <a:gd name="T36" fmla="*/ 1846 w 3550"/>
                <a:gd name="T37" fmla="*/ 686 h 1748"/>
                <a:gd name="T38" fmla="*/ 1628 w 3550"/>
                <a:gd name="T39" fmla="*/ 784 h 1748"/>
                <a:gd name="T40" fmla="*/ 1370 w 3550"/>
                <a:gd name="T41" fmla="*/ 899 h 1748"/>
                <a:gd name="T42" fmla="*/ 1066 w 3550"/>
                <a:gd name="T43" fmla="*/ 1036 h 1748"/>
                <a:gd name="T44" fmla="*/ 710 w 3550"/>
                <a:gd name="T45" fmla="*/ 1195 h 1748"/>
                <a:gd name="T46" fmla="*/ 294 w 3550"/>
                <a:gd name="T47" fmla="*/ 1382 h 1748"/>
                <a:gd name="T48" fmla="*/ 44 w 3550"/>
                <a:gd name="T49" fmla="*/ 1497 h 1748"/>
                <a:gd name="T50" fmla="*/ 16 w 3550"/>
                <a:gd name="T51" fmla="*/ 1530 h 1748"/>
                <a:gd name="T52" fmla="*/ 2 w 3550"/>
                <a:gd name="T53" fmla="*/ 1572 h 1748"/>
                <a:gd name="T54" fmla="*/ 2 w 3550"/>
                <a:gd name="T55" fmla="*/ 1615 h 1748"/>
                <a:gd name="T56" fmla="*/ 14 w 3550"/>
                <a:gd name="T57" fmla="*/ 1648 h 1748"/>
                <a:gd name="T58" fmla="*/ 21 w 3550"/>
                <a:gd name="T59" fmla="*/ 1665 h 1748"/>
                <a:gd name="T60" fmla="*/ 31 w 3550"/>
                <a:gd name="T61" fmla="*/ 1685 h 1748"/>
                <a:gd name="T62" fmla="*/ 46 w 3550"/>
                <a:gd name="T63" fmla="*/ 1719 h 1748"/>
                <a:gd name="T64" fmla="*/ 162 w 3550"/>
                <a:gd name="T65" fmla="*/ 1700 h 1748"/>
                <a:gd name="T66" fmla="*/ 348 w 3550"/>
                <a:gd name="T67" fmla="*/ 1616 h 1748"/>
                <a:gd name="T68" fmla="*/ 508 w 3550"/>
                <a:gd name="T69" fmla="*/ 1543 h 1748"/>
                <a:gd name="T70" fmla="*/ 648 w 3550"/>
                <a:gd name="T71" fmla="*/ 1480 h 1748"/>
                <a:gd name="T72" fmla="*/ 776 w 3550"/>
                <a:gd name="T73" fmla="*/ 1422 h 1748"/>
                <a:gd name="T74" fmla="*/ 898 w 3550"/>
                <a:gd name="T75" fmla="*/ 1367 h 1748"/>
                <a:gd name="T76" fmla="*/ 1021 w 3550"/>
                <a:gd name="T77" fmla="*/ 1311 h 1748"/>
                <a:gd name="T78" fmla="*/ 1153 w 3550"/>
                <a:gd name="T79" fmla="*/ 1251 h 1748"/>
                <a:gd name="T80" fmla="*/ 1299 w 3550"/>
                <a:gd name="T81" fmla="*/ 1186 h 1748"/>
                <a:gd name="T82" fmla="*/ 1466 w 3550"/>
                <a:gd name="T83" fmla="*/ 1110 h 1748"/>
                <a:gd name="T84" fmla="*/ 1662 w 3550"/>
                <a:gd name="T85" fmla="*/ 1020 h 1748"/>
                <a:gd name="T86" fmla="*/ 1892 w 3550"/>
                <a:gd name="T87" fmla="*/ 916 h 1748"/>
                <a:gd name="T88" fmla="*/ 2166 w 3550"/>
                <a:gd name="T89" fmla="*/ 792 h 1748"/>
                <a:gd name="T90" fmla="*/ 2488 w 3550"/>
                <a:gd name="T91" fmla="*/ 646 h 1748"/>
                <a:gd name="T92" fmla="*/ 2864 w 3550"/>
                <a:gd name="T93" fmla="*/ 474 h 1748"/>
                <a:gd name="T94" fmla="*/ 3304 w 3550"/>
                <a:gd name="T95" fmla="*/ 275 h 17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0"/>
                <a:gd name="T145" fmla="*/ 0 h 1748"/>
                <a:gd name="T146" fmla="*/ 3550 w 3550"/>
                <a:gd name="T147" fmla="*/ 1748 h 17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2" name="Freeform 5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>
                <a:gd name="T0" fmla="*/ 3534 w 3539"/>
                <a:gd name="T1" fmla="*/ 135 h 1724"/>
                <a:gd name="T2" fmla="*/ 3529 w 3539"/>
                <a:gd name="T3" fmla="*/ 123 h 1724"/>
                <a:gd name="T4" fmla="*/ 3523 w 3539"/>
                <a:gd name="T5" fmla="*/ 110 h 1724"/>
                <a:gd name="T6" fmla="*/ 3511 w 3539"/>
                <a:gd name="T7" fmla="*/ 84 h 1724"/>
                <a:gd name="T8" fmla="*/ 3491 w 3539"/>
                <a:gd name="T9" fmla="*/ 46 h 1724"/>
                <a:gd name="T10" fmla="*/ 3459 w 3539"/>
                <a:gd name="T11" fmla="*/ 18 h 1724"/>
                <a:gd name="T12" fmla="*/ 3418 w 3539"/>
                <a:gd name="T13" fmla="*/ 2 h 1724"/>
                <a:gd name="T14" fmla="*/ 3376 w 3539"/>
                <a:gd name="T15" fmla="*/ 2 h 1724"/>
                <a:gd name="T16" fmla="*/ 3257 w 3539"/>
                <a:gd name="T17" fmla="*/ 53 h 1724"/>
                <a:gd name="T18" fmla="*/ 3083 w 3539"/>
                <a:gd name="T19" fmla="*/ 131 h 1724"/>
                <a:gd name="T20" fmla="*/ 2932 w 3539"/>
                <a:gd name="T21" fmla="*/ 198 h 1724"/>
                <a:gd name="T22" fmla="*/ 2800 w 3539"/>
                <a:gd name="T23" fmla="*/ 258 h 1724"/>
                <a:gd name="T24" fmla="*/ 2681 w 3539"/>
                <a:gd name="T25" fmla="*/ 312 h 1724"/>
                <a:gd name="T26" fmla="*/ 2565 w 3539"/>
                <a:gd name="T27" fmla="*/ 364 h 1724"/>
                <a:gd name="T28" fmla="*/ 2450 w 3539"/>
                <a:gd name="T29" fmla="*/ 415 h 1724"/>
                <a:gd name="T30" fmla="*/ 2327 w 3539"/>
                <a:gd name="T31" fmla="*/ 471 h 1724"/>
                <a:gd name="T32" fmla="*/ 2189 w 3539"/>
                <a:gd name="T33" fmla="*/ 532 h 1724"/>
                <a:gd name="T34" fmla="*/ 2031 w 3539"/>
                <a:gd name="T35" fmla="*/ 603 h 1724"/>
                <a:gd name="T36" fmla="*/ 1846 w 3539"/>
                <a:gd name="T37" fmla="*/ 686 h 1724"/>
                <a:gd name="T38" fmla="*/ 1628 w 3539"/>
                <a:gd name="T39" fmla="*/ 784 h 1724"/>
                <a:gd name="T40" fmla="*/ 1370 w 3539"/>
                <a:gd name="T41" fmla="*/ 899 h 1724"/>
                <a:gd name="T42" fmla="*/ 1066 w 3539"/>
                <a:gd name="T43" fmla="*/ 1036 h 1724"/>
                <a:gd name="T44" fmla="*/ 710 w 3539"/>
                <a:gd name="T45" fmla="*/ 1195 h 1724"/>
                <a:gd name="T46" fmla="*/ 294 w 3539"/>
                <a:gd name="T47" fmla="*/ 1382 h 1724"/>
                <a:gd name="T48" fmla="*/ 44 w 3539"/>
                <a:gd name="T49" fmla="*/ 1497 h 1724"/>
                <a:gd name="T50" fmla="*/ 16 w 3539"/>
                <a:gd name="T51" fmla="*/ 1530 h 1724"/>
                <a:gd name="T52" fmla="*/ 2 w 3539"/>
                <a:gd name="T53" fmla="*/ 1572 h 1724"/>
                <a:gd name="T54" fmla="*/ 2 w 3539"/>
                <a:gd name="T55" fmla="*/ 1615 h 1724"/>
                <a:gd name="T56" fmla="*/ 13 w 3539"/>
                <a:gd name="T57" fmla="*/ 1646 h 1724"/>
                <a:gd name="T58" fmla="*/ 19 w 3539"/>
                <a:gd name="T59" fmla="*/ 1658 h 1724"/>
                <a:gd name="T60" fmla="*/ 26 w 3539"/>
                <a:gd name="T61" fmla="*/ 1674 h 1724"/>
                <a:gd name="T62" fmla="*/ 37 w 3539"/>
                <a:gd name="T63" fmla="*/ 1702 h 1724"/>
                <a:gd name="T64" fmla="*/ 151 w 3539"/>
                <a:gd name="T65" fmla="*/ 1676 h 1724"/>
                <a:gd name="T66" fmla="*/ 337 w 3539"/>
                <a:gd name="T67" fmla="*/ 1592 h 1724"/>
                <a:gd name="T68" fmla="*/ 497 w 3539"/>
                <a:gd name="T69" fmla="*/ 1520 h 1724"/>
                <a:gd name="T70" fmla="*/ 637 w 3539"/>
                <a:gd name="T71" fmla="*/ 1457 h 1724"/>
                <a:gd name="T72" fmla="*/ 765 w 3539"/>
                <a:gd name="T73" fmla="*/ 1399 h 1724"/>
                <a:gd name="T74" fmla="*/ 886 w 3539"/>
                <a:gd name="T75" fmla="*/ 1344 h 1724"/>
                <a:gd name="T76" fmla="*/ 1010 w 3539"/>
                <a:gd name="T77" fmla="*/ 1288 h 1724"/>
                <a:gd name="T78" fmla="*/ 1141 w 3539"/>
                <a:gd name="T79" fmla="*/ 1229 h 1724"/>
                <a:gd name="T80" fmla="*/ 1287 w 3539"/>
                <a:gd name="T81" fmla="*/ 1163 h 1724"/>
                <a:gd name="T82" fmla="*/ 1455 w 3539"/>
                <a:gd name="T83" fmla="*/ 1087 h 1724"/>
                <a:gd name="T84" fmla="*/ 1650 w 3539"/>
                <a:gd name="T85" fmla="*/ 998 h 1724"/>
                <a:gd name="T86" fmla="*/ 1881 w 3539"/>
                <a:gd name="T87" fmla="*/ 894 h 1724"/>
                <a:gd name="T88" fmla="*/ 2154 w 3539"/>
                <a:gd name="T89" fmla="*/ 771 h 1724"/>
                <a:gd name="T90" fmla="*/ 2477 w 3539"/>
                <a:gd name="T91" fmla="*/ 625 h 1724"/>
                <a:gd name="T92" fmla="*/ 2853 w 3539"/>
                <a:gd name="T93" fmla="*/ 453 h 1724"/>
                <a:gd name="T94" fmla="*/ 3293 w 3539"/>
                <a:gd name="T95" fmla="*/ 254 h 17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39"/>
                <a:gd name="T145" fmla="*/ 0 h 1724"/>
                <a:gd name="T146" fmla="*/ 3539 w 3539"/>
                <a:gd name="T147" fmla="*/ 1724 h 17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3" name="Freeform 5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>
                <a:gd name="T0" fmla="*/ 3522 w 3526"/>
                <a:gd name="T1" fmla="*/ 112 h 1698"/>
                <a:gd name="T2" fmla="*/ 3513 w 3526"/>
                <a:gd name="T3" fmla="*/ 91 h 1698"/>
                <a:gd name="T4" fmla="*/ 3491 w 3526"/>
                <a:gd name="T5" fmla="*/ 46 h 1698"/>
                <a:gd name="T6" fmla="*/ 3459 w 3526"/>
                <a:gd name="T7" fmla="*/ 18 h 1698"/>
                <a:gd name="T8" fmla="*/ 3418 w 3526"/>
                <a:gd name="T9" fmla="*/ 2 h 1698"/>
                <a:gd name="T10" fmla="*/ 3376 w 3526"/>
                <a:gd name="T11" fmla="*/ 2 h 1698"/>
                <a:gd name="T12" fmla="*/ 3257 w 3526"/>
                <a:gd name="T13" fmla="*/ 53 h 1698"/>
                <a:gd name="T14" fmla="*/ 3083 w 3526"/>
                <a:gd name="T15" fmla="*/ 131 h 1698"/>
                <a:gd name="T16" fmla="*/ 2932 w 3526"/>
                <a:gd name="T17" fmla="*/ 198 h 1698"/>
                <a:gd name="T18" fmla="*/ 2800 w 3526"/>
                <a:gd name="T19" fmla="*/ 258 h 1698"/>
                <a:gd name="T20" fmla="*/ 2681 w 3526"/>
                <a:gd name="T21" fmla="*/ 312 h 1698"/>
                <a:gd name="T22" fmla="*/ 2565 w 3526"/>
                <a:gd name="T23" fmla="*/ 364 h 1698"/>
                <a:gd name="T24" fmla="*/ 2450 w 3526"/>
                <a:gd name="T25" fmla="*/ 415 h 1698"/>
                <a:gd name="T26" fmla="*/ 2327 w 3526"/>
                <a:gd name="T27" fmla="*/ 471 h 1698"/>
                <a:gd name="T28" fmla="*/ 2189 w 3526"/>
                <a:gd name="T29" fmla="*/ 532 h 1698"/>
                <a:gd name="T30" fmla="*/ 2031 w 3526"/>
                <a:gd name="T31" fmla="*/ 603 h 1698"/>
                <a:gd name="T32" fmla="*/ 1846 w 3526"/>
                <a:gd name="T33" fmla="*/ 686 h 1698"/>
                <a:gd name="T34" fmla="*/ 1628 w 3526"/>
                <a:gd name="T35" fmla="*/ 784 h 1698"/>
                <a:gd name="T36" fmla="*/ 1370 w 3526"/>
                <a:gd name="T37" fmla="*/ 899 h 1698"/>
                <a:gd name="T38" fmla="*/ 1066 w 3526"/>
                <a:gd name="T39" fmla="*/ 1036 h 1698"/>
                <a:gd name="T40" fmla="*/ 710 w 3526"/>
                <a:gd name="T41" fmla="*/ 1195 h 1698"/>
                <a:gd name="T42" fmla="*/ 294 w 3526"/>
                <a:gd name="T43" fmla="*/ 1382 h 1698"/>
                <a:gd name="T44" fmla="*/ 44 w 3526"/>
                <a:gd name="T45" fmla="*/ 1497 h 1698"/>
                <a:gd name="T46" fmla="*/ 16 w 3526"/>
                <a:gd name="T47" fmla="*/ 1530 h 1698"/>
                <a:gd name="T48" fmla="*/ 2 w 3526"/>
                <a:gd name="T49" fmla="*/ 1572 h 1698"/>
                <a:gd name="T50" fmla="*/ 2 w 3526"/>
                <a:gd name="T51" fmla="*/ 1615 h 1698"/>
                <a:gd name="T52" fmla="*/ 14 w 3526"/>
                <a:gd name="T53" fmla="*/ 1648 h 1698"/>
                <a:gd name="T54" fmla="*/ 25 w 3526"/>
                <a:gd name="T55" fmla="*/ 1671 h 1698"/>
                <a:gd name="T56" fmla="*/ 141 w 3526"/>
                <a:gd name="T57" fmla="*/ 1651 h 1698"/>
                <a:gd name="T58" fmla="*/ 326 w 3526"/>
                <a:gd name="T59" fmla="*/ 1568 h 1698"/>
                <a:gd name="T60" fmla="*/ 486 w 3526"/>
                <a:gd name="T61" fmla="*/ 1496 h 1698"/>
                <a:gd name="T62" fmla="*/ 626 w 3526"/>
                <a:gd name="T63" fmla="*/ 1433 h 1698"/>
                <a:gd name="T64" fmla="*/ 754 w 3526"/>
                <a:gd name="T65" fmla="*/ 1375 h 1698"/>
                <a:gd name="T66" fmla="*/ 875 w 3526"/>
                <a:gd name="T67" fmla="*/ 1320 h 1698"/>
                <a:gd name="T68" fmla="*/ 999 w 3526"/>
                <a:gd name="T69" fmla="*/ 1264 h 1698"/>
                <a:gd name="T70" fmla="*/ 1130 w 3526"/>
                <a:gd name="T71" fmla="*/ 1205 h 1698"/>
                <a:gd name="T72" fmla="*/ 1276 w 3526"/>
                <a:gd name="T73" fmla="*/ 1140 h 1698"/>
                <a:gd name="T74" fmla="*/ 1443 w 3526"/>
                <a:gd name="T75" fmla="*/ 1064 h 1698"/>
                <a:gd name="T76" fmla="*/ 1639 w 3526"/>
                <a:gd name="T77" fmla="*/ 975 h 1698"/>
                <a:gd name="T78" fmla="*/ 1870 w 3526"/>
                <a:gd name="T79" fmla="*/ 872 h 1698"/>
                <a:gd name="T80" fmla="*/ 2143 w 3526"/>
                <a:gd name="T81" fmla="*/ 749 h 1698"/>
                <a:gd name="T82" fmla="*/ 2464 w 3526"/>
                <a:gd name="T83" fmla="*/ 603 h 1698"/>
                <a:gd name="T84" fmla="*/ 2841 w 3526"/>
                <a:gd name="T85" fmla="*/ 432 h 1698"/>
                <a:gd name="T86" fmla="*/ 3281 w 3526"/>
                <a:gd name="T87" fmla="*/ 234 h 16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6"/>
                <a:gd name="T133" fmla="*/ 0 h 1698"/>
                <a:gd name="T134" fmla="*/ 3526 w 3526"/>
                <a:gd name="T135" fmla="*/ 1698 h 16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4" name="Freeform 5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>
                <a:gd name="T0" fmla="*/ 3513 w 3515"/>
                <a:gd name="T1" fmla="*/ 96 h 1674"/>
                <a:gd name="T2" fmla="*/ 3508 w 3515"/>
                <a:gd name="T3" fmla="*/ 81 h 1674"/>
                <a:gd name="T4" fmla="*/ 3491 w 3515"/>
                <a:gd name="T5" fmla="*/ 46 h 1674"/>
                <a:gd name="T6" fmla="*/ 3459 w 3515"/>
                <a:gd name="T7" fmla="*/ 18 h 1674"/>
                <a:gd name="T8" fmla="*/ 3418 w 3515"/>
                <a:gd name="T9" fmla="*/ 2 h 1674"/>
                <a:gd name="T10" fmla="*/ 3376 w 3515"/>
                <a:gd name="T11" fmla="*/ 2 h 1674"/>
                <a:gd name="T12" fmla="*/ 3257 w 3515"/>
                <a:gd name="T13" fmla="*/ 53 h 1674"/>
                <a:gd name="T14" fmla="*/ 3083 w 3515"/>
                <a:gd name="T15" fmla="*/ 131 h 1674"/>
                <a:gd name="T16" fmla="*/ 2932 w 3515"/>
                <a:gd name="T17" fmla="*/ 198 h 1674"/>
                <a:gd name="T18" fmla="*/ 2800 w 3515"/>
                <a:gd name="T19" fmla="*/ 258 h 1674"/>
                <a:gd name="T20" fmla="*/ 2681 w 3515"/>
                <a:gd name="T21" fmla="*/ 312 h 1674"/>
                <a:gd name="T22" fmla="*/ 2565 w 3515"/>
                <a:gd name="T23" fmla="*/ 364 h 1674"/>
                <a:gd name="T24" fmla="*/ 2450 w 3515"/>
                <a:gd name="T25" fmla="*/ 415 h 1674"/>
                <a:gd name="T26" fmla="*/ 2327 w 3515"/>
                <a:gd name="T27" fmla="*/ 471 h 1674"/>
                <a:gd name="T28" fmla="*/ 2189 w 3515"/>
                <a:gd name="T29" fmla="*/ 532 h 1674"/>
                <a:gd name="T30" fmla="*/ 2031 w 3515"/>
                <a:gd name="T31" fmla="*/ 603 h 1674"/>
                <a:gd name="T32" fmla="*/ 1846 w 3515"/>
                <a:gd name="T33" fmla="*/ 686 h 1674"/>
                <a:gd name="T34" fmla="*/ 1628 w 3515"/>
                <a:gd name="T35" fmla="*/ 784 h 1674"/>
                <a:gd name="T36" fmla="*/ 1370 w 3515"/>
                <a:gd name="T37" fmla="*/ 899 h 1674"/>
                <a:gd name="T38" fmla="*/ 1066 w 3515"/>
                <a:gd name="T39" fmla="*/ 1036 h 1674"/>
                <a:gd name="T40" fmla="*/ 710 w 3515"/>
                <a:gd name="T41" fmla="*/ 1195 h 1674"/>
                <a:gd name="T42" fmla="*/ 294 w 3515"/>
                <a:gd name="T43" fmla="*/ 1382 h 1674"/>
                <a:gd name="T44" fmla="*/ 44 w 3515"/>
                <a:gd name="T45" fmla="*/ 1497 h 1674"/>
                <a:gd name="T46" fmla="*/ 16 w 3515"/>
                <a:gd name="T47" fmla="*/ 1530 h 1674"/>
                <a:gd name="T48" fmla="*/ 2 w 3515"/>
                <a:gd name="T49" fmla="*/ 1572 h 1674"/>
                <a:gd name="T50" fmla="*/ 2 w 3515"/>
                <a:gd name="T51" fmla="*/ 1615 h 1674"/>
                <a:gd name="T52" fmla="*/ 12 w 3515"/>
                <a:gd name="T53" fmla="*/ 1644 h 1674"/>
                <a:gd name="T54" fmla="*/ 18 w 3515"/>
                <a:gd name="T55" fmla="*/ 1657 h 1674"/>
                <a:gd name="T56" fmla="*/ 130 w 3515"/>
                <a:gd name="T57" fmla="*/ 1627 h 1674"/>
                <a:gd name="T58" fmla="*/ 315 w 3515"/>
                <a:gd name="T59" fmla="*/ 1543 h 1674"/>
                <a:gd name="T60" fmla="*/ 474 w 3515"/>
                <a:gd name="T61" fmla="*/ 1472 h 1674"/>
                <a:gd name="T62" fmla="*/ 615 w 3515"/>
                <a:gd name="T63" fmla="*/ 1408 h 1674"/>
                <a:gd name="T64" fmla="*/ 743 w 3515"/>
                <a:gd name="T65" fmla="*/ 1352 h 1674"/>
                <a:gd name="T66" fmla="*/ 864 w 3515"/>
                <a:gd name="T67" fmla="*/ 1297 h 1674"/>
                <a:gd name="T68" fmla="*/ 987 w 3515"/>
                <a:gd name="T69" fmla="*/ 1241 h 1674"/>
                <a:gd name="T70" fmla="*/ 1119 w 3515"/>
                <a:gd name="T71" fmla="*/ 1182 h 1674"/>
                <a:gd name="T72" fmla="*/ 1265 w 3515"/>
                <a:gd name="T73" fmla="*/ 1116 h 1674"/>
                <a:gd name="T74" fmla="*/ 1432 w 3515"/>
                <a:gd name="T75" fmla="*/ 1042 h 1674"/>
                <a:gd name="T76" fmla="*/ 1628 w 3515"/>
                <a:gd name="T77" fmla="*/ 953 h 1674"/>
                <a:gd name="T78" fmla="*/ 1859 w 3515"/>
                <a:gd name="T79" fmla="*/ 850 h 1674"/>
                <a:gd name="T80" fmla="*/ 2132 w 3515"/>
                <a:gd name="T81" fmla="*/ 726 h 1674"/>
                <a:gd name="T82" fmla="*/ 2453 w 3515"/>
                <a:gd name="T83" fmla="*/ 582 h 1674"/>
                <a:gd name="T84" fmla="*/ 2830 w 3515"/>
                <a:gd name="T85" fmla="*/ 412 h 1674"/>
                <a:gd name="T86" fmla="*/ 3269 w 3515"/>
                <a:gd name="T87" fmla="*/ 214 h 16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15"/>
                <a:gd name="T133" fmla="*/ 0 h 1674"/>
                <a:gd name="T134" fmla="*/ 3515 w 3515"/>
                <a:gd name="T135" fmla="*/ 1674 h 16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5" name="Freeform 5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>
                <a:gd name="T0" fmla="*/ 3503 w 3503"/>
                <a:gd name="T1" fmla="*/ 83 h 1649"/>
                <a:gd name="T2" fmla="*/ 3502 w 3503"/>
                <a:gd name="T3" fmla="*/ 64 h 1649"/>
                <a:gd name="T4" fmla="*/ 3491 w 3503"/>
                <a:gd name="T5" fmla="*/ 46 h 1649"/>
                <a:gd name="T6" fmla="*/ 3476 w 3503"/>
                <a:gd name="T7" fmla="*/ 31 h 1649"/>
                <a:gd name="T8" fmla="*/ 3459 w 3503"/>
                <a:gd name="T9" fmla="*/ 18 h 1649"/>
                <a:gd name="T10" fmla="*/ 3440 w 3503"/>
                <a:gd name="T11" fmla="*/ 8 h 1649"/>
                <a:gd name="T12" fmla="*/ 3418 w 3503"/>
                <a:gd name="T13" fmla="*/ 2 h 1649"/>
                <a:gd name="T14" fmla="*/ 3397 w 3503"/>
                <a:gd name="T15" fmla="*/ 0 h 1649"/>
                <a:gd name="T16" fmla="*/ 3376 w 3503"/>
                <a:gd name="T17" fmla="*/ 2 h 1649"/>
                <a:gd name="T18" fmla="*/ 3356 w 3503"/>
                <a:gd name="T19" fmla="*/ 8 h 1649"/>
                <a:gd name="T20" fmla="*/ 62 w 3503"/>
                <a:gd name="T21" fmla="*/ 1486 h 1649"/>
                <a:gd name="T22" fmla="*/ 44 w 3503"/>
                <a:gd name="T23" fmla="*/ 1497 h 1649"/>
                <a:gd name="T24" fmla="*/ 29 w 3503"/>
                <a:gd name="T25" fmla="*/ 1512 h 1649"/>
                <a:gd name="T26" fmla="*/ 16 w 3503"/>
                <a:gd name="T27" fmla="*/ 1530 h 1649"/>
                <a:gd name="T28" fmla="*/ 7 w 3503"/>
                <a:gd name="T29" fmla="*/ 1550 h 1649"/>
                <a:gd name="T30" fmla="*/ 2 w 3503"/>
                <a:gd name="T31" fmla="*/ 1572 h 1649"/>
                <a:gd name="T32" fmla="*/ 0 w 3503"/>
                <a:gd name="T33" fmla="*/ 1594 h 1649"/>
                <a:gd name="T34" fmla="*/ 2 w 3503"/>
                <a:gd name="T35" fmla="*/ 1615 h 1649"/>
                <a:gd name="T36" fmla="*/ 8 w 3503"/>
                <a:gd name="T37" fmla="*/ 1636 h 1649"/>
                <a:gd name="T38" fmla="*/ 13 w 3503"/>
                <a:gd name="T39" fmla="*/ 1649 h 1649"/>
                <a:gd name="T40" fmla="*/ 3503 w 3503"/>
                <a:gd name="T41" fmla="*/ 83 h 16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03"/>
                <a:gd name="T64" fmla="*/ 0 h 1649"/>
                <a:gd name="T65" fmla="*/ 3503 w 3503"/>
                <a:gd name="T66" fmla="*/ 1649 h 16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6" name="Freeform 5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7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7" name="Freeform 5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>
                <a:gd name="T0" fmla="*/ 8 w 3529"/>
                <a:gd name="T1" fmla="*/ 1596 h 1614"/>
                <a:gd name="T2" fmla="*/ 0 w 3529"/>
                <a:gd name="T3" fmla="*/ 1577 h 1614"/>
                <a:gd name="T4" fmla="*/ 3513 w 3529"/>
                <a:gd name="T5" fmla="*/ 0 h 1614"/>
                <a:gd name="T6" fmla="*/ 3529 w 3529"/>
                <a:gd name="T7" fmla="*/ 38 h 1614"/>
                <a:gd name="T8" fmla="*/ 16 w 3529"/>
                <a:gd name="T9" fmla="*/ 1614 h 1614"/>
                <a:gd name="T10" fmla="*/ 8 w 3529"/>
                <a:gd name="T11" fmla="*/ 1596 h 16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29"/>
                <a:gd name="T19" fmla="*/ 0 h 1614"/>
                <a:gd name="T20" fmla="*/ 3529 w 3529"/>
                <a:gd name="T21" fmla="*/ 1614 h 16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8" name="Freeform 5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>
                <a:gd name="T0" fmla="*/ 28 w 28"/>
                <a:gd name="T1" fmla="*/ 37 h 40"/>
                <a:gd name="T2" fmla="*/ 19 w 28"/>
                <a:gd name="T3" fmla="*/ 40 h 40"/>
                <a:gd name="T4" fmla="*/ 12 w 28"/>
                <a:gd name="T5" fmla="*/ 37 h 40"/>
                <a:gd name="T6" fmla="*/ 6 w 28"/>
                <a:gd name="T7" fmla="*/ 33 h 40"/>
                <a:gd name="T8" fmla="*/ 2 w 28"/>
                <a:gd name="T9" fmla="*/ 26 h 40"/>
                <a:gd name="T10" fmla="*/ 0 w 28"/>
                <a:gd name="T11" fmla="*/ 19 h 40"/>
                <a:gd name="T12" fmla="*/ 1 w 28"/>
                <a:gd name="T13" fmla="*/ 11 h 40"/>
                <a:gd name="T14" fmla="*/ 5 w 28"/>
                <a:gd name="T15" fmla="*/ 5 h 40"/>
                <a:gd name="T16" fmla="*/ 12 w 28"/>
                <a:gd name="T17" fmla="*/ 0 h 40"/>
                <a:gd name="T18" fmla="*/ 28 w 28"/>
                <a:gd name="T19" fmla="*/ 3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89" name="Freeform 5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>
                <a:gd name="T0" fmla="*/ 0 w 28"/>
                <a:gd name="T1" fmla="*/ 2 h 40"/>
                <a:gd name="T2" fmla="*/ 9 w 28"/>
                <a:gd name="T3" fmla="*/ 0 h 40"/>
                <a:gd name="T4" fmla="*/ 16 w 28"/>
                <a:gd name="T5" fmla="*/ 2 h 40"/>
                <a:gd name="T6" fmla="*/ 22 w 28"/>
                <a:gd name="T7" fmla="*/ 6 h 40"/>
                <a:gd name="T8" fmla="*/ 26 w 28"/>
                <a:gd name="T9" fmla="*/ 13 h 40"/>
                <a:gd name="T10" fmla="*/ 28 w 28"/>
                <a:gd name="T11" fmla="*/ 21 h 40"/>
                <a:gd name="T12" fmla="*/ 27 w 28"/>
                <a:gd name="T13" fmla="*/ 29 h 40"/>
                <a:gd name="T14" fmla="*/ 23 w 28"/>
                <a:gd name="T15" fmla="*/ 35 h 40"/>
                <a:gd name="T16" fmla="*/ 16 w 28"/>
                <a:gd name="T17" fmla="*/ 40 h 40"/>
                <a:gd name="T18" fmla="*/ 0 w 28"/>
                <a:gd name="T19" fmla="*/ 2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40"/>
                <a:gd name="T32" fmla="*/ 28 w 28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0" name="Freeform 5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>
                <a:gd name="T0" fmla="*/ 8 w 3547"/>
                <a:gd name="T1" fmla="*/ 1614 h 1633"/>
                <a:gd name="T2" fmla="*/ 0 w 3547"/>
                <a:gd name="T3" fmla="*/ 1595 h 1633"/>
                <a:gd name="T4" fmla="*/ 3531 w 3547"/>
                <a:gd name="T5" fmla="*/ 0 h 1633"/>
                <a:gd name="T6" fmla="*/ 3547 w 3547"/>
                <a:gd name="T7" fmla="*/ 38 h 1633"/>
                <a:gd name="T8" fmla="*/ 17 w 3547"/>
                <a:gd name="T9" fmla="*/ 1633 h 1633"/>
                <a:gd name="T10" fmla="*/ 8 w 3547"/>
                <a:gd name="T11" fmla="*/ 1614 h 1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47"/>
                <a:gd name="T19" fmla="*/ 0 h 1633"/>
                <a:gd name="T20" fmla="*/ 3547 w 3547"/>
                <a:gd name="T21" fmla="*/ 1633 h 1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1" name="Freeform 5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>
                <a:gd name="T0" fmla="*/ 29 w 29"/>
                <a:gd name="T1" fmla="*/ 38 h 40"/>
                <a:gd name="T2" fmla="*/ 19 w 29"/>
                <a:gd name="T3" fmla="*/ 40 h 40"/>
                <a:gd name="T4" fmla="*/ 12 w 29"/>
                <a:gd name="T5" fmla="*/ 38 h 40"/>
                <a:gd name="T6" fmla="*/ 6 w 29"/>
                <a:gd name="T7" fmla="*/ 34 h 40"/>
                <a:gd name="T8" fmla="*/ 2 w 29"/>
                <a:gd name="T9" fmla="*/ 27 h 40"/>
                <a:gd name="T10" fmla="*/ 0 w 29"/>
                <a:gd name="T11" fmla="*/ 19 h 40"/>
                <a:gd name="T12" fmla="*/ 1 w 29"/>
                <a:gd name="T13" fmla="*/ 12 h 40"/>
                <a:gd name="T14" fmla="*/ 5 w 29"/>
                <a:gd name="T15" fmla="*/ 6 h 40"/>
                <a:gd name="T16" fmla="*/ 12 w 29"/>
                <a:gd name="T17" fmla="*/ 0 h 40"/>
                <a:gd name="T18" fmla="*/ 29 w 29"/>
                <a:gd name="T19" fmla="*/ 38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40"/>
                <a:gd name="T32" fmla="*/ 29 w 2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2" name="Freeform 5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>
                <a:gd name="T0" fmla="*/ 230 w 1103"/>
                <a:gd name="T1" fmla="*/ 56 h 2201"/>
                <a:gd name="T2" fmla="*/ 1103 w 1103"/>
                <a:gd name="T3" fmla="*/ 2072 h 2201"/>
                <a:gd name="T4" fmla="*/ 1067 w 1103"/>
                <a:gd name="T5" fmla="*/ 2201 h 2201"/>
                <a:gd name="T6" fmla="*/ 1031 w 1103"/>
                <a:gd name="T7" fmla="*/ 2186 h 2201"/>
                <a:gd name="T8" fmla="*/ 994 w 1103"/>
                <a:gd name="T9" fmla="*/ 2172 h 2201"/>
                <a:gd name="T10" fmla="*/ 958 w 1103"/>
                <a:gd name="T11" fmla="*/ 2155 h 2201"/>
                <a:gd name="T12" fmla="*/ 921 w 1103"/>
                <a:gd name="T13" fmla="*/ 2138 h 2201"/>
                <a:gd name="T14" fmla="*/ 886 w 1103"/>
                <a:gd name="T15" fmla="*/ 2119 h 2201"/>
                <a:gd name="T16" fmla="*/ 850 w 1103"/>
                <a:gd name="T17" fmla="*/ 2100 h 2201"/>
                <a:gd name="T18" fmla="*/ 814 w 1103"/>
                <a:gd name="T19" fmla="*/ 2079 h 2201"/>
                <a:gd name="T20" fmla="*/ 780 w 1103"/>
                <a:gd name="T21" fmla="*/ 2058 h 2201"/>
                <a:gd name="T22" fmla="*/ 745 w 1103"/>
                <a:gd name="T23" fmla="*/ 2036 h 2201"/>
                <a:gd name="T24" fmla="*/ 711 w 1103"/>
                <a:gd name="T25" fmla="*/ 2012 h 2201"/>
                <a:gd name="T26" fmla="*/ 677 w 1103"/>
                <a:gd name="T27" fmla="*/ 1988 h 2201"/>
                <a:gd name="T28" fmla="*/ 644 w 1103"/>
                <a:gd name="T29" fmla="*/ 1964 h 2201"/>
                <a:gd name="T30" fmla="*/ 610 w 1103"/>
                <a:gd name="T31" fmla="*/ 1939 h 2201"/>
                <a:gd name="T32" fmla="*/ 579 w 1103"/>
                <a:gd name="T33" fmla="*/ 1911 h 2201"/>
                <a:gd name="T34" fmla="*/ 547 w 1103"/>
                <a:gd name="T35" fmla="*/ 1884 h 2201"/>
                <a:gd name="T36" fmla="*/ 515 w 1103"/>
                <a:gd name="T37" fmla="*/ 1856 h 2201"/>
                <a:gd name="T38" fmla="*/ 485 w 1103"/>
                <a:gd name="T39" fmla="*/ 1827 h 2201"/>
                <a:gd name="T40" fmla="*/ 455 w 1103"/>
                <a:gd name="T41" fmla="*/ 1797 h 2201"/>
                <a:gd name="T42" fmla="*/ 426 w 1103"/>
                <a:gd name="T43" fmla="*/ 1767 h 2201"/>
                <a:gd name="T44" fmla="*/ 397 w 1103"/>
                <a:gd name="T45" fmla="*/ 1736 h 2201"/>
                <a:gd name="T46" fmla="*/ 370 w 1103"/>
                <a:gd name="T47" fmla="*/ 1705 h 2201"/>
                <a:gd name="T48" fmla="*/ 342 w 1103"/>
                <a:gd name="T49" fmla="*/ 1672 h 2201"/>
                <a:gd name="T50" fmla="*/ 316 w 1103"/>
                <a:gd name="T51" fmla="*/ 1638 h 2201"/>
                <a:gd name="T52" fmla="*/ 291 w 1103"/>
                <a:gd name="T53" fmla="*/ 1604 h 2201"/>
                <a:gd name="T54" fmla="*/ 267 w 1103"/>
                <a:gd name="T55" fmla="*/ 1571 h 2201"/>
                <a:gd name="T56" fmla="*/ 243 w 1103"/>
                <a:gd name="T57" fmla="*/ 1536 h 2201"/>
                <a:gd name="T58" fmla="*/ 221 w 1103"/>
                <a:gd name="T59" fmla="*/ 1500 h 2201"/>
                <a:gd name="T60" fmla="*/ 199 w 1103"/>
                <a:gd name="T61" fmla="*/ 1463 h 2201"/>
                <a:gd name="T62" fmla="*/ 178 w 1103"/>
                <a:gd name="T63" fmla="*/ 1427 h 2201"/>
                <a:gd name="T64" fmla="*/ 158 w 1103"/>
                <a:gd name="T65" fmla="*/ 1389 h 2201"/>
                <a:gd name="T66" fmla="*/ 140 w 1103"/>
                <a:gd name="T67" fmla="*/ 1351 h 2201"/>
                <a:gd name="T68" fmla="*/ 123 w 1103"/>
                <a:gd name="T69" fmla="*/ 1314 h 2201"/>
                <a:gd name="T70" fmla="*/ 94 w 1103"/>
                <a:gd name="T71" fmla="*/ 1241 h 2201"/>
                <a:gd name="T72" fmla="*/ 70 w 1103"/>
                <a:gd name="T73" fmla="*/ 1164 h 2201"/>
                <a:gd name="T74" fmla="*/ 49 w 1103"/>
                <a:gd name="T75" fmla="*/ 1083 h 2201"/>
                <a:gd name="T76" fmla="*/ 32 w 1103"/>
                <a:gd name="T77" fmla="*/ 997 h 2201"/>
                <a:gd name="T78" fmla="*/ 19 w 1103"/>
                <a:gd name="T79" fmla="*/ 910 h 2201"/>
                <a:gd name="T80" fmla="*/ 8 w 1103"/>
                <a:gd name="T81" fmla="*/ 822 h 2201"/>
                <a:gd name="T82" fmla="*/ 2 w 1103"/>
                <a:gd name="T83" fmla="*/ 732 h 2201"/>
                <a:gd name="T84" fmla="*/ 0 w 1103"/>
                <a:gd name="T85" fmla="*/ 641 h 2201"/>
                <a:gd name="T86" fmla="*/ 2 w 1103"/>
                <a:gd name="T87" fmla="*/ 551 h 2201"/>
                <a:gd name="T88" fmla="*/ 8 w 1103"/>
                <a:gd name="T89" fmla="*/ 463 h 2201"/>
                <a:gd name="T90" fmla="*/ 18 w 1103"/>
                <a:gd name="T91" fmla="*/ 375 h 2201"/>
                <a:gd name="T92" fmla="*/ 31 w 1103"/>
                <a:gd name="T93" fmla="*/ 292 h 2201"/>
                <a:gd name="T94" fmla="*/ 48 w 1103"/>
                <a:gd name="T95" fmla="*/ 212 h 2201"/>
                <a:gd name="T96" fmla="*/ 69 w 1103"/>
                <a:gd name="T97" fmla="*/ 136 h 2201"/>
                <a:gd name="T98" fmla="*/ 94 w 1103"/>
                <a:gd name="T99" fmla="*/ 65 h 2201"/>
                <a:gd name="T100" fmla="*/ 123 w 1103"/>
                <a:gd name="T101" fmla="*/ 0 h 2201"/>
                <a:gd name="T102" fmla="*/ 230 w 1103"/>
                <a:gd name="T103" fmla="*/ 56 h 2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1"/>
                <a:gd name="T158" fmla="*/ 1103 w 1103"/>
                <a:gd name="T159" fmla="*/ 2201 h 2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3" name="Freeform 5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>
                <a:gd name="T0" fmla="*/ 230 w 1103"/>
                <a:gd name="T1" fmla="*/ 56 h 2202"/>
                <a:gd name="T2" fmla="*/ 1103 w 1103"/>
                <a:gd name="T3" fmla="*/ 2072 h 2202"/>
                <a:gd name="T4" fmla="*/ 1067 w 1103"/>
                <a:gd name="T5" fmla="*/ 2202 h 2202"/>
                <a:gd name="T6" fmla="*/ 1030 w 1103"/>
                <a:gd name="T7" fmla="*/ 2187 h 2202"/>
                <a:gd name="T8" fmla="*/ 994 w 1103"/>
                <a:gd name="T9" fmla="*/ 2172 h 2202"/>
                <a:gd name="T10" fmla="*/ 958 w 1103"/>
                <a:gd name="T11" fmla="*/ 2155 h 2202"/>
                <a:gd name="T12" fmla="*/ 921 w 1103"/>
                <a:gd name="T13" fmla="*/ 2138 h 2202"/>
                <a:gd name="T14" fmla="*/ 886 w 1103"/>
                <a:gd name="T15" fmla="*/ 2119 h 2202"/>
                <a:gd name="T16" fmla="*/ 850 w 1103"/>
                <a:gd name="T17" fmla="*/ 2100 h 2202"/>
                <a:gd name="T18" fmla="*/ 814 w 1103"/>
                <a:gd name="T19" fmla="*/ 2079 h 2202"/>
                <a:gd name="T20" fmla="*/ 779 w 1103"/>
                <a:gd name="T21" fmla="*/ 2058 h 2202"/>
                <a:gd name="T22" fmla="*/ 745 w 1103"/>
                <a:gd name="T23" fmla="*/ 2036 h 2202"/>
                <a:gd name="T24" fmla="*/ 711 w 1103"/>
                <a:gd name="T25" fmla="*/ 2013 h 2202"/>
                <a:gd name="T26" fmla="*/ 676 w 1103"/>
                <a:gd name="T27" fmla="*/ 1989 h 2202"/>
                <a:gd name="T28" fmla="*/ 644 w 1103"/>
                <a:gd name="T29" fmla="*/ 1964 h 2202"/>
                <a:gd name="T30" fmla="*/ 610 w 1103"/>
                <a:gd name="T31" fmla="*/ 1939 h 2202"/>
                <a:gd name="T32" fmla="*/ 578 w 1103"/>
                <a:gd name="T33" fmla="*/ 1912 h 2202"/>
                <a:gd name="T34" fmla="*/ 547 w 1103"/>
                <a:gd name="T35" fmla="*/ 1884 h 2202"/>
                <a:gd name="T36" fmla="*/ 515 w 1103"/>
                <a:gd name="T37" fmla="*/ 1857 h 2202"/>
                <a:gd name="T38" fmla="*/ 485 w 1103"/>
                <a:gd name="T39" fmla="*/ 1827 h 2202"/>
                <a:gd name="T40" fmla="*/ 455 w 1103"/>
                <a:gd name="T41" fmla="*/ 1798 h 2202"/>
                <a:gd name="T42" fmla="*/ 425 w 1103"/>
                <a:gd name="T43" fmla="*/ 1767 h 2202"/>
                <a:gd name="T44" fmla="*/ 397 w 1103"/>
                <a:gd name="T45" fmla="*/ 1737 h 2202"/>
                <a:gd name="T46" fmla="*/ 369 w 1103"/>
                <a:gd name="T47" fmla="*/ 1705 h 2202"/>
                <a:gd name="T48" fmla="*/ 342 w 1103"/>
                <a:gd name="T49" fmla="*/ 1672 h 2202"/>
                <a:gd name="T50" fmla="*/ 316 w 1103"/>
                <a:gd name="T51" fmla="*/ 1639 h 2202"/>
                <a:gd name="T52" fmla="*/ 291 w 1103"/>
                <a:gd name="T53" fmla="*/ 1605 h 2202"/>
                <a:gd name="T54" fmla="*/ 266 w 1103"/>
                <a:gd name="T55" fmla="*/ 1571 h 2202"/>
                <a:gd name="T56" fmla="*/ 243 w 1103"/>
                <a:gd name="T57" fmla="*/ 1536 h 2202"/>
                <a:gd name="T58" fmla="*/ 220 w 1103"/>
                <a:gd name="T59" fmla="*/ 1500 h 2202"/>
                <a:gd name="T60" fmla="*/ 199 w 1103"/>
                <a:gd name="T61" fmla="*/ 1464 h 2202"/>
                <a:gd name="T62" fmla="*/ 178 w 1103"/>
                <a:gd name="T63" fmla="*/ 1428 h 2202"/>
                <a:gd name="T64" fmla="*/ 158 w 1103"/>
                <a:gd name="T65" fmla="*/ 1390 h 2202"/>
                <a:gd name="T66" fmla="*/ 140 w 1103"/>
                <a:gd name="T67" fmla="*/ 1352 h 2202"/>
                <a:gd name="T68" fmla="*/ 123 w 1103"/>
                <a:gd name="T69" fmla="*/ 1314 h 2202"/>
                <a:gd name="T70" fmla="*/ 94 w 1103"/>
                <a:gd name="T71" fmla="*/ 1241 h 2202"/>
                <a:gd name="T72" fmla="*/ 69 w 1103"/>
                <a:gd name="T73" fmla="*/ 1164 h 2202"/>
                <a:gd name="T74" fmla="*/ 49 w 1103"/>
                <a:gd name="T75" fmla="*/ 1083 h 2202"/>
                <a:gd name="T76" fmla="*/ 32 w 1103"/>
                <a:gd name="T77" fmla="*/ 998 h 2202"/>
                <a:gd name="T78" fmla="*/ 18 w 1103"/>
                <a:gd name="T79" fmla="*/ 910 h 2202"/>
                <a:gd name="T80" fmla="*/ 8 w 1103"/>
                <a:gd name="T81" fmla="*/ 823 h 2202"/>
                <a:gd name="T82" fmla="*/ 2 w 1103"/>
                <a:gd name="T83" fmla="*/ 732 h 2202"/>
                <a:gd name="T84" fmla="*/ 0 w 1103"/>
                <a:gd name="T85" fmla="*/ 641 h 2202"/>
                <a:gd name="T86" fmla="*/ 2 w 1103"/>
                <a:gd name="T87" fmla="*/ 552 h 2202"/>
                <a:gd name="T88" fmla="*/ 8 w 1103"/>
                <a:gd name="T89" fmla="*/ 463 h 2202"/>
                <a:gd name="T90" fmla="*/ 17 w 1103"/>
                <a:gd name="T91" fmla="*/ 376 h 2202"/>
                <a:gd name="T92" fmla="*/ 31 w 1103"/>
                <a:gd name="T93" fmla="*/ 292 h 2202"/>
                <a:gd name="T94" fmla="*/ 48 w 1103"/>
                <a:gd name="T95" fmla="*/ 212 h 2202"/>
                <a:gd name="T96" fmla="*/ 68 w 1103"/>
                <a:gd name="T97" fmla="*/ 136 h 2202"/>
                <a:gd name="T98" fmla="*/ 94 w 1103"/>
                <a:gd name="T99" fmla="*/ 66 h 2202"/>
                <a:gd name="T100" fmla="*/ 123 w 1103"/>
                <a:gd name="T101" fmla="*/ 0 h 2202"/>
                <a:gd name="T102" fmla="*/ 230 w 1103"/>
                <a:gd name="T103" fmla="*/ 56 h 22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03"/>
                <a:gd name="T157" fmla="*/ 0 h 2202"/>
                <a:gd name="T158" fmla="*/ 1103 w 1103"/>
                <a:gd name="T159" fmla="*/ 2202 h 22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4" name="Freeform 5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>
                <a:gd name="T0" fmla="*/ 917 w 1133"/>
                <a:gd name="T1" fmla="*/ 2127 h 2181"/>
                <a:gd name="T2" fmla="*/ 0 w 1133"/>
                <a:gd name="T3" fmla="*/ 131 h 2181"/>
                <a:gd name="T4" fmla="*/ 32 w 1133"/>
                <a:gd name="T5" fmla="*/ 0 h 2181"/>
                <a:gd name="T6" fmla="*/ 69 w 1133"/>
                <a:gd name="T7" fmla="*/ 14 h 2181"/>
                <a:gd name="T8" fmla="*/ 106 w 1133"/>
                <a:gd name="T9" fmla="*/ 29 h 2181"/>
                <a:gd name="T10" fmla="*/ 142 w 1133"/>
                <a:gd name="T11" fmla="*/ 44 h 2181"/>
                <a:gd name="T12" fmla="*/ 179 w 1133"/>
                <a:gd name="T13" fmla="*/ 60 h 2181"/>
                <a:gd name="T14" fmla="*/ 216 w 1133"/>
                <a:gd name="T15" fmla="*/ 78 h 2181"/>
                <a:gd name="T16" fmla="*/ 252 w 1133"/>
                <a:gd name="T17" fmla="*/ 96 h 2181"/>
                <a:gd name="T18" fmla="*/ 287 w 1133"/>
                <a:gd name="T19" fmla="*/ 116 h 2181"/>
                <a:gd name="T20" fmla="*/ 323 w 1133"/>
                <a:gd name="T21" fmla="*/ 136 h 2181"/>
                <a:gd name="T22" fmla="*/ 358 w 1133"/>
                <a:gd name="T23" fmla="*/ 159 h 2181"/>
                <a:gd name="T24" fmla="*/ 392 w 1133"/>
                <a:gd name="T25" fmla="*/ 181 h 2181"/>
                <a:gd name="T26" fmla="*/ 427 w 1133"/>
                <a:gd name="T27" fmla="*/ 204 h 2181"/>
                <a:gd name="T28" fmla="*/ 461 w 1133"/>
                <a:gd name="T29" fmla="*/ 228 h 2181"/>
                <a:gd name="T30" fmla="*/ 494 w 1133"/>
                <a:gd name="T31" fmla="*/ 252 h 2181"/>
                <a:gd name="T32" fmla="*/ 527 w 1133"/>
                <a:gd name="T33" fmla="*/ 279 h 2181"/>
                <a:gd name="T34" fmla="*/ 560 w 1133"/>
                <a:gd name="T35" fmla="*/ 305 h 2181"/>
                <a:gd name="T36" fmla="*/ 591 w 1133"/>
                <a:gd name="T37" fmla="*/ 332 h 2181"/>
                <a:gd name="T38" fmla="*/ 623 w 1133"/>
                <a:gd name="T39" fmla="*/ 361 h 2181"/>
                <a:gd name="T40" fmla="*/ 653 w 1133"/>
                <a:gd name="T41" fmla="*/ 389 h 2181"/>
                <a:gd name="T42" fmla="*/ 683 w 1133"/>
                <a:gd name="T43" fmla="*/ 419 h 2181"/>
                <a:gd name="T44" fmla="*/ 713 w 1133"/>
                <a:gd name="T45" fmla="*/ 449 h 2181"/>
                <a:gd name="T46" fmla="*/ 741 w 1133"/>
                <a:gd name="T47" fmla="*/ 481 h 2181"/>
                <a:gd name="T48" fmla="*/ 769 w 1133"/>
                <a:gd name="T49" fmla="*/ 513 h 2181"/>
                <a:gd name="T50" fmla="*/ 795 w 1133"/>
                <a:gd name="T51" fmla="*/ 545 h 2181"/>
                <a:gd name="T52" fmla="*/ 822 w 1133"/>
                <a:gd name="T53" fmla="*/ 578 h 2181"/>
                <a:gd name="T54" fmla="*/ 846 w 1133"/>
                <a:gd name="T55" fmla="*/ 612 h 2181"/>
                <a:gd name="T56" fmla="*/ 871 w 1133"/>
                <a:gd name="T57" fmla="*/ 647 h 2181"/>
                <a:gd name="T58" fmla="*/ 894 w 1133"/>
                <a:gd name="T59" fmla="*/ 681 h 2181"/>
                <a:gd name="T60" fmla="*/ 917 w 1133"/>
                <a:gd name="T61" fmla="*/ 717 h 2181"/>
                <a:gd name="T62" fmla="*/ 938 w 1133"/>
                <a:gd name="T63" fmla="*/ 754 h 2181"/>
                <a:gd name="T64" fmla="*/ 958 w 1133"/>
                <a:gd name="T65" fmla="*/ 791 h 2181"/>
                <a:gd name="T66" fmla="*/ 978 w 1133"/>
                <a:gd name="T67" fmla="*/ 828 h 2181"/>
                <a:gd name="T68" fmla="*/ 996 w 1133"/>
                <a:gd name="T69" fmla="*/ 866 h 2181"/>
                <a:gd name="T70" fmla="*/ 1026 w 1133"/>
                <a:gd name="T71" fmla="*/ 938 h 2181"/>
                <a:gd name="T72" fmla="*/ 1052 w 1133"/>
                <a:gd name="T73" fmla="*/ 1015 h 2181"/>
                <a:gd name="T74" fmla="*/ 1075 w 1133"/>
                <a:gd name="T75" fmla="*/ 1096 h 2181"/>
                <a:gd name="T76" fmla="*/ 1094 w 1133"/>
                <a:gd name="T77" fmla="*/ 1180 h 2181"/>
                <a:gd name="T78" fmla="*/ 1109 w 1133"/>
                <a:gd name="T79" fmla="*/ 1266 h 2181"/>
                <a:gd name="T80" fmla="*/ 1121 w 1133"/>
                <a:gd name="T81" fmla="*/ 1356 h 2181"/>
                <a:gd name="T82" fmla="*/ 1129 w 1133"/>
                <a:gd name="T83" fmla="*/ 1446 h 2181"/>
                <a:gd name="T84" fmla="*/ 1133 w 1133"/>
                <a:gd name="T85" fmla="*/ 1536 h 2181"/>
                <a:gd name="T86" fmla="*/ 1133 w 1133"/>
                <a:gd name="T87" fmla="*/ 1626 h 2181"/>
                <a:gd name="T88" fmla="*/ 1130 w 1133"/>
                <a:gd name="T89" fmla="*/ 1716 h 2181"/>
                <a:gd name="T90" fmla="*/ 1122 w 1133"/>
                <a:gd name="T91" fmla="*/ 1802 h 2181"/>
                <a:gd name="T92" fmla="*/ 1110 w 1133"/>
                <a:gd name="T93" fmla="*/ 1886 h 2181"/>
                <a:gd name="T94" fmla="*/ 1095 w 1133"/>
                <a:gd name="T95" fmla="*/ 1967 h 2181"/>
                <a:gd name="T96" fmla="*/ 1076 w 1133"/>
                <a:gd name="T97" fmla="*/ 2043 h 2181"/>
                <a:gd name="T98" fmla="*/ 1052 w 1133"/>
                <a:gd name="T99" fmla="*/ 2115 h 2181"/>
                <a:gd name="T100" fmla="*/ 1025 w 1133"/>
                <a:gd name="T101" fmla="*/ 2181 h 2181"/>
                <a:gd name="T102" fmla="*/ 917 w 1133"/>
                <a:gd name="T103" fmla="*/ 2127 h 218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2181"/>
                <a:gd name="T158" fmla="*/ 1133 w 1133"/>
                <a:gd name="T159" fmla="*/ 2181 h 218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5" name="Freeform 5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>
                <a:gd name="T0" fmla="*/ 918 w 1134"/>
                <a:gd name="T1" fmla="*/ 2126 h 2180"/>
                <a:gd name="T2" fmla="*/ 0 w 1134"/>
                <a:gd name="T3" fmla="*/ 130 h 2180"/>
                <a:gd name="T4" fmla="*/ 33 w 1134"/>
                <a:gd name="T5" fmla="*/ 0 h 2180"/>
                <a:gd name="T6" fmla="*/ 70 w 1134"/>
                <a:gd name="T7" fmla="*/ 13 h 2180"/>
                <a:gd name="T8" fmla="*/ 107 w 1134"/>
                <a:gd name="T9" fmla="*/ 28 h 2180"/>
                <a:gd name="T10" fmla="*/ 143 w 1134"/>
                <a:gd name="T11" fmla="*/ 43 h 2180"/>
                <a:gd name="T12" fmla="*/ 180 w 1134"/>
                <a:gd name="T13" fmla="*/ 60 h 2180"/>
                <a:gd name="T14" fmla="*/ 217 w 1134"/>
                <a:gd name="T15" fmla="*/ 78 h 2180"/>
                <a:gd name="T16" fmla="*/ 252 w 1134"/>
                <a:gd name="T17" fmla="*/ 96 h 2180"/>
                <a:gd name="T18" fmla="*/ 288 w 1134"/>
                <a:gd name="T19" fmla="*/ 116 h 2180"/>
                <a:gd name="T20" fmla="*/ 324 w 1134"/>
                <a:gd name="T21" fmla="*/ 136 h 2180"/>
                <a:gd name="T22" fmla="*/ 359 w 1134"/>
                <a:gd name="T23" fmla="*/ 158 h 2180"/>
                <a:gd name="T24" fmla="*/ 393 w 1134"/>
                <a:gd name="T25" fmla="*/ 180 h 2180"/>
                <a:gd name="T26" fmla="*/ 428 w 1134"/>
                <a:gd name="T27" fmla="*/ 203 h 2180"/>
                <a:gd name="T28" fmla="*/ 462 w 1134"/>
                <a:gd name="T29" fmla="*/ 227 h 2180"/>
                <a:gd name="T30" fmla="*/ 495 w 1134"/>
                <a:gd name="T31" fmla="*/ 252 h 2180"/>
                <a:gd name="T32" fmla="*/ 528 w 1134"/>
                <a:gd name="T33" fmla="*/ 278 h 2180"/>
                <a:gd name="T34" fmla="*/ 561 w 1134"/>
                <a:gd name="T35" fmla="*/ 304 h 2180"/>
                <a:gd name="T36" fmla="*/ 592 w 1134"/>
                <a:gd name="T37" fmla="*/ 332 h 2180"/>
                <a:gd name="T38" fmla="*/ 624 w 1134"/>
                <a:gd name="T39" fmla="*/ 360 h 2180"/>
                <a:gd name="T40" fmla="*/ 654 w 1134"/>
                <a:gd name="T41" fmla="*/ 389 h 2180"/>
                <a:gd name="T42" fmla="*/ 684 w 1134"/>
                <a:gd name="T43" fmla="*/ 418 h 2180"/>
                <a:gd name="T44" fmla="*/ 714 w 1134"/>
                <a:gd name="T45" fmla="*/ 449 h 2180"/>
                <a:gd name="T46" fmla="*/ 742 w 1134"/>
                <a:gd name="T47" fmla="*/ 480 h 2180"/>
                <a:gd name="T48" fmla="*/ 770 w 1134"/>
                <a:gd name="T49" fmla="*/ 512 h 2180"/>
                <a:gd name="T50" fmla="*/ 796 w 1134"/>
                <a:gd name="T51" fmla="*/ 545 h 2180"/>
                <a:gd name="T52" fmla="*/ 823 w 1134"/>
                <a:gd name="T53" fmla="*/ 577 h 2180"/>
                <a:gd name="T54" fmla="*/ 847 w 1134"/>
                <a:gd name="T55" fmla="*/ 611 h 2180"/>
                <a:gd name="T56" fmla="*/ 872 w 1134"/>
                <a:gd name="T57" fmla="*/ 646 h 2180"/>
                <a:gd name="T58" fmla="*/ 895 w 1134"/>
                <a:gd name="T59" fmla="*/ 681 h 2180"/>
                <a:gd name="T60" fmla="*/ 918 w 1134"/>
                <a:gd name="T61" fmla="*/ 717 h 2180"/>
                <a:gd name="T62" fmla="*/ 939 w 1134"/>
                <a:gd name="T63" fmla="*/ 754 h 2180"/>
                <a:gd name="T64" fmla="*/ 959 w 1134"/>
                <a:gd name="T65" fmla="*/ 790 h 2180"/>
                <a:gd name="T66" fmla="*/ 979 w 1134"/>
                <a:gd name="T67" fmla="*/ 827 h 2180"/>
                <a:gd name="T68" fmla="*/ 997 w 1134"/>
                <a:gd name="T69" fmla="*/ 865 h 2180"/>
                <a:gd name="T70" fmla="*/ 1027 w 1134"/>
                <a:gd name="T71" fmla="*/ 937 h 2180"/>
                <a:gd name="T72" fmla="*/ 1053 w 1134"/>
                <a:gd name="T73" fmla="*/ 1014 h 2180"/>
                <a:gd name="T74" fmla="*/ 1076 w 1134"/>
                <a:gd name="T75" fmla="*/ 1095 h 2180"/>
                <a:gd name="T76" fmla="*/ 1095 w 1134"/>
                <a:gd name="T77" fmla="*/ 1179 h 2180"/>
                <a:gd name="T78" fmla="*/ 1110 w 1134"/>
                <a:gd name="T79" fmla="*/ 1266 h 2180"/>
                <a:gd name="T80" fmla="*/ 1122 w 1134"/>
                <a:gd name="T81" fmla="*/ 1355 h 2180"/>
                <a:gd name="T82" fmla="*/ 1130 w 1134"/>
                <a:gd name="T83" fmla="*/ 1445 h 2180"/>
                <a:gd name="T84" fmla="*/ 1134 w 1134"/>
                <a:gd name="T85" fmla="*/ 1536 h 2180"/>
                <a:gd name="T86" fmla="*/ 1134 w 1134"/>
                <a:gd name="T87" fmla="*/ 1625 h 2180"/>
                <a:gd name="T88" fmla="*/ 1131 w 1134"/>
                <a:gd name="T89" fmla="*/ 1715 h 2180"/>
                <a:gd name="T90" fmla="*/ 1123 w 1134"/>
                <a:gd name="T91" fmla="*/ 1801 h 2180"/>
                <a:gd name="T92" fmla="*/ 1111 w 1134"/>
                <a:gd name="T93" fmla="*/ 1886 h 2180"/>
                <a:gd name="T94" fmla="*/ 1096 w 1134"/>
                <a:gd name="T95" fmla="*/ 1966 h 2180"/>
                <a:gd name="T96" fmla="*/ 1077 w 1134"/>
                <a:gd name="T97" fmla="*/ 2043 h 2180"/>
                <a:gd name="T98" fmla="*/ 1053 w 1134"/>
                <a:gd name="T99" fmla="*/ 2115 h 2180"/>
                <a:gd name="T100" fmla="*/ 1026 w 1134"/>
                <a:gd name="T101" fmla="*/ 2180 h 2180"/>
                <a:gd name="T102" fmla="*/ 918 w 1134"/>
                <a:gd name="T103" fmla="*/ 2126 h 2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2180"/>
                <a:gd name="T158" fmla="*/ 1134 w 1134"/>
                <a:gd name="T159" fmla="*/ 2180 h 2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6" name="Freeform 5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>
                <a:gd name="T0" fmla="*/ 1404 w 3622"/>
                <a:gd name="T1" fmla="*/ 4112 h 4112"/>
                <a:gd name="T2" fmla="*/ 3622 w 3622"/>
                <a:gd name="T3" fmla="*/ 3023 h 4112"/>
                <a:gd name="T4" fmla="*/ 2218 w 3622"/>
                <a:gd name="T5" fmla="*/ 0 h 4112"/>
                <a:gd name="T6" fmla="*/ 0 w 3622"/>
                <a:gd name="T7" fmla="*/ 989 h 4112"/>
                <a:gd name="T8" fmla="*/ 1404 w 3622"/>
                <a:gd name="T9" fmla="*/ 4112 h 4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2"/>
                <a:gd name="T17" fmla="*/ 3622 w 3622"/>
                <a:gd name="T18" fmla="*/ 4112 h 4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7" name="Freeform 5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>
                <a:gd name="T0" fmla="*/ 1404 w 3622"/>
                <a:gd name="T1" fmla="*/ 4113 h 4113"/>
                <a:gd name="T2" fmla="*/ 3622 w 3622"/>
                <a:gd name="T3" fmla="*/ 3024 h 4113"/>
                <a:gd name="T4" fmla="*/ 2218 w 3622"/>
                <a:gd name="T5" fmla="*/ 0 h 4113"/>
                <a:gd name="T6" fmla="*/ 0 w 3622"/>
                <a:gd name="T7" fmla="*/ 989 h 4113"/>
                <a:gd name="T8" fmla="*/ 1404 w 3622"/>
                <a:gd name="T9" fmla="*/ 4113 h 4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2"/>
                <a:gd name="T16" fmla="*/ 0 h 4113"/>
                <a:gd name="T17" fmla="*/ 3622 w 3622"/>
                <a:gd name="T18" fmla="*/ 4113 h 4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8" name="Freeform 5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>
                <a:gd name="T0" fmla="*/ 1335 w 3446"/>
                <a:gd name="T1" fmla="*/ 3913 h 3913"/>
                <a:gd name="T2" fmla="*/ 3446 w 3446"/>
                <a:gd name="T3" fmla="*/ 2878 h 3913"/>
                <a:gd name="T4" fmla="*/ 2111 w 3446"/>
                <a:gd name="T5" fmla="*/ 0 h 3913"/>
                <a:gd name="T6" fmla="*/ 0 w 3446"/>
                <a:gd name="T7" fmla="*/ 942 h 3913"/>
                <a:gd name="T8" fmla="*/ 1335 w 3446"/>
                <a:gd name="T9" fmla="*/ 3913 h 3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6"/>
                <a:gd name="T16" fmla="*/ 0 h 3913"/>
                <a:gd name="T17" fmla="*/ 3446 w 3446"/>
                <a:gd name="T18" fmla="*/ 3913 h 3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99" name="Freeform 5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>
                <a:gd name="T0" fmla="*/ 431 w 431"/>
                <a:gd name="T1" fmla="*/ 186 h 343"/>
                <a:gd name="T2" fmla="*/ 79 w 431"/>
                <a:gd name="T3" fmla="*/ 343 h 343"/>
                <a:gd name="T4" fmla="*/ 0 w 431"/>
                <a:gd name="T5" fmla="*/ 157 h 343"/>
                <a:gd name="T6" fmla="*/ 352 w 431"/>
                <a:gd name="T7" fmla="*/ 0 h 343"/>
                <a:gd name="T8" fmla="*/ 431 w 431"/>
                <a:gd name="T9" fmla="*/ 186 h 3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343"/>
                <a:gd name="T17" fmla="*/ 431 w 431"/>
                <a:gd name="T18" fmla="*/ 343 h 3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0" name="Freeform 5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>
                <a:gd name="T0" fmla="*/ 347 w 347"/>
                <a:gd name="T1" fmla="*/ 126 h 257"/>
                <a:gd name="T2" fmla="*/ 53 w 347"/>
                <a:gd name="T3" fmla="*/ 257 h 257"/>
                <a:gd name="T4" fmla="*/ 0 w 347"/>
                <a:gd name="T5" fmla="*/ 132 h 257"/>
                <a:gd name="T6" fmla="*/ 294 w 347"/>
                <a:gd name="T7" fmla="*/ 0 h 257"/>
                <a:gd name="T8" fmla="*/ 347 w 347"/>
                <a:gd name="T9" fmla="*/ 126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7"/>
                <a:gd name="T16" fmla="*/ 0 h 257"/>
                <a:gd name="T17" fmla="*/ 347 w 347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1" name="Freeform 5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>
                <a:gd name="T0" fmla="*/ 5 w 238"/>
                <a:gd name="T1" fmla="*/ 73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3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4 w 238"/>
                <a:gd name="T27" fmla="*/ 232 h 234"/>
                <a:gd name="T28" fmla="*/ 60 w 238"/>
                <a:gd name="T29" fmla="*/ 228 h 234"/>
                <a:gd name="T30" fmla="*/ 56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5 w 238"/>
                <a:gd name="T41" fmla="*/ 73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2" name="Freeform 5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2 w 204"/>
                <a:gd name="T3" fmla="*/ 0 h 199"/>
                <a:gd name="T4" fmla="*/ 146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4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3" name="Freeform 5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>
                <a:gd name="T0" fmla="*/ 88 w 118"/>
                <a:gd name="T1" fmla="*/ 6 h 154"/>
                <a:gd name="T2" fmla="*/ 116 w 118"/>
                <a:gd name="T3" fmla="*/ 77 h 154"/>
                <a:gd name="T4" fmla="*/ 118 w 118"/>
                <a:gd name="T5" fmla="*/ 85 h 154"/>
                <a:gd name="T6" fmla="*/ 118 w 118"/>
                <a:gd name="T7" fmla="*/ 95 h 154"/>
                <a:gd name="T8" fmla="*/ 116 w 118"/>
                <a:gd name="T9" fmla="*/ 103 h 154"/>
                <a:gd name="T10" fmla="*/ 112 w 118"/>
                <a:gd name="T11" fmla="*/ 108 h 154"/>
                <a:gd name="T12" fmla="*/ 14 w 118"/>
                <a:gd name="T13" fmla="*/ 152 h 154"/>
                <a:gd name="T14" fmla="*/ 6 w 118"/>
                <a:gd name="T15" fmla="*/ 154 h 154"/>
                <a:gd name="T16" fmla="*/ 2 w 118"/>
                <a:gd name="T17" fmla="*/ 150 h 154"/>
                <a:gd name="T18" fmla="*/ 0 w 118"/>
                <a:gd name="T19" fmla="*/ 140 h 154"/>
                <a:gd name="T20" fmla="*/ 1 w 118"/>
                <a:gd name="T21" fmla="*/ 127 h 154"/>
                <a:gd name="T22" fmla="*/ 4 w 118"/>
                <a:gd name="T23" fmla="*/ 112 h 154"/>
                <a:gd name="T24" fmla="*/ 9 w 118"/>
                <a:gd name="T25" fmla="*/ 95 h 154"/>
                <a:gd name="T26" fmla="*/ 14 w 118"/>
                <a:gd name="T27" fmla="*/ 77 h 154"/>
                <a:gd name="T28" fmla="*/ 21 w 118"/>
                <a:gd name="T29" fmla="*/ 61 h 154"/>
                <a:gd name="T30" fmla="*/ 29 w 118"/>
                <a:gd name="T31" fmla="*/ 46 h 154"/>
                <a:gd name="T32" fmla="*/ 38 w 118"/>
                <a:gd name="T33" fmla="*/ 33 h 154"/>
                <a:gd name="T34" fmla="*/ 48 w 118"/>
                <a:gd name="T35" fmla="*/ 21 h 154"/>
                <a:gd name="T36" fmla="*/ 58 w 118"/>
                <a:gd name="T37" fmla="*/ 12 h 154"/>
                <a:gd name="T38" fmla="*/ 67 w 118"/>
                <a:gd name="T39" fmla="*/ 4 h 154"/>
                <a:gd name="T40" fmla="*/ 76 w 118"/>
                <a:gd name="T41" fmla="*/ 0 h 154"/>
                <a:gd name="T42" fmla="*/ 83 w 118"/>
                <a:gd name="T43" fmla="*/ 1 h 154"/>
                <a:gd name="T44" fmla="*/ 88 w 118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8"/>
                <a:gd name="T70" fmla="*/ 0 h 154"/>
                <a:gd name="T71" fmla="*/ 118 w 118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4" name="Freeform 5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>
                <a:gd name="T0" fmla="*/ 287 w 287"/>
                <a:gd name="T1" fmla="*/ 186 h 280"/>
                <a:gd name="T2" fmla="*/ 78 w 287"/>
                <a:gd name="T3" fmla="*/ 280 h 280"/>
                <a:gd name="T4" fmla="*/ 0 w 287"/>
                <a:gd name="T5" fmla="*/ 93 h 280"/>
                <a:gd name="T6" fmla="*/ 210 w 287"/>
                <a:gd name="T7" fmla="*/ 0 h 280"/>
                <a:gd name="T8" fmla="*/ 287 w 287"/>
                <a:gd name="T9" fmla="*/ 186 h 2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280"/>
                <a:gd name="T17" fmla="*/ 287 w 287"/>
                <a:gd name="T18" fmla="*/ 280 h 2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5" name="Freeform 5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>
                <a:gd name="T0" fmla="*/ 227 w 227"/>
                <a:gd name="T1" fmla="*/ 125 h 203"/>
                <a:gd name="T2" fmla="*/ 53 w 227"/>
                <a:gd name="T3" fmla="*/ 203 h 203"/>
                <a:gd name="T4" fmla="*/ 0 w 227"/>
                <a:gd name="T5" fmla="*/ 78 h 203"/>
                <a:gd name="T6" fmla="*/ 175 w 227"/>
                <a:gd name="T7" fmla="*/ 0 h 203"/>
                <a:gd name="T8" fmla="*/ 227 w 227"/>
                <a:gd name="T9" fmla="*/ 125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203"/>
                <a:gd name="T17" fmla="*/ 227 w 227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6" name="Freeform 5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>
                <a:gd name="T0" fmla="*/ 4 w 238"/>
                <a:gd name="T1" fmla="*/ 72 h 234"/>
                <a:gd name="T2" fmla="*/ 167 w 238"/>
                <a:gd name="T3" fmla="*/ 0 h 234"/>
                <a:gd name="T4" fmla="*/ 171 w 238"/>
                <a:gd name="T5" fmla="*/ 0 h 234"/>
                <a:gd name="T6" fmla="*/ 175 w 238"/>
                <a:gd name="T7" fmla="*/ 2 h 234"/>
                <a:gd name="T8" fmla="*/ 180 w 238"/>
                <a:gd name="T9" fmla="*/ 6 h 234"/>
                <a:gd name="T10" fmla="*/ 183 w 238"/>
                <a:gd name="T11" fmla="*/ 12 h 234"/>
                <a:gd name="T12" fmla="*/ 236 w 238"/>
                <a:gd name="T13" fmla="*/ 141 h 234"/>
                <a:gd name="T14" fmla="*/ 238 w 238"/>
                <a:gd name="T15" fmla="*/ 147 h 234"/>
                <a:gd name="T16" fmla="*/ 238 w 238"/>
                <a:gd name="T17" fmla="*/ 154 h 234"/>
                <a:gd name="T18" fmla="*/ 237 w 238"/>
                <a:gd name="T19" fmla="*/ 159 h 234"/>
                <a:gd name="T20" fmla="*/ 234 w 238"/>
                <a:gd name="T21" fmla="*/ 162 h 234"/>
                <a:gd name="T22" fmla="*/ 73 w 238"/>
                <a:gd name="T23" fmla="*/ 234 h 234"/>
                <a:gd name="T24" fmla="*/ 69 w 238"/>
                <a:gd name="T25" fmla="*/ 234 h 234"/>
                <a:gd name="T26" fmla="*/ 63 w 238"/>
                <a:gd name="T27" fmla="*/ 232 h 234"/>
                <a:gd name="T28" fmla="*/ 59 w 238"/>
                <a:gd name="T29" fmla="*/ 227 h 234"/>
                <a:gd name="T30" fmla="*/ 55 w 238"/>
                <a:gd name="T31" fmla="*/ 221 h 234"/>
                <a:gd name="T32" fmla="*/ 2 w 238"/>
                <a:gd name="T33" fmla="*/ 94 h 234"/>
                <a:gd name="T34" fmla="*/ 0 w 238"/>
                <a:gd name="T35" fmla="*/ 86 h 234"/>
                <a:gd name="T36" fmla="*/ 0 w 238"/>
                <a:gd name="T37" fmla="*/ 80 h 234"/>
                <a:gd name="T38" fmla="*/ 1 w 238"/>
                <a:gd name="T39" fmla="*/ 76 h 234"/>
                <a:gd name="T40" fmla="*/ 4 w 238"/>
                <a:gd name="T41" fmla="*/ 72 h 2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8"/>
                <a:gd name="T64" fmla="*/ 0 h 234"/>
                <a:gd name="T65" fmla="*/ 238 w 238"/>
                <a:gd name="T66" fmla="*/ 234 h 2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7" name="Freeform 5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>
                <a:gd name="T0" fmla="*/ 4 w 204"/>
                <a:gd name="T1" fmla="*/ 62 h 199"/>
                <a:gd name="T2" fmla="*/ 141 w 204"/>
                <a:gd name="T3" fmla="*/ 0 h 199"/>
                <a:gd name="T4" fmla="*/ 145 w 204"/>
                <a:gd name="T5" fmla="*/ 0 h 199"/>
                <a:gd name="T6" fmla="*/ 150 w 204"/>
                <a:gd name="T7" fmla="*/ 2 h 199"/>
                <a:gd name="T8" fmla="*/ 153 w 204"/>
                <a:gd name="T9" fmla="*/ 5 h 199"/>
                <a:gd name="T10" fmla="*/ 156 w 204"/>
                <a:gd name="T11" fmla="*/ 10 h 199"/>
                <a:gd name="T12" fmla="*/ 202 w 204"/>
                <a:gd name="T13" fmla="*/ 120 h 199"/>
                <a:gd name="T14" fmla="*/ 204 w 204"/>
                <a:gd name="T15" fmla="*/ 125 h 199"/>
                <a:gd name="T16" fmla="*/ 204 w 204"/>
                <a:gd name="T17" fmla="*/ 130 h 199"/>
                <a:gd name="T18" fmla="*/ 202 w 204"/>
                <a:gd name="T19" fmla="*/ 135 h 199"/>
                <a:gd name="T20" fmla="*/ 200 w 204"/>
                <a:gd name="T21" fmla="*/ 138 h 199"/>
                <a:gd name="T22" fmla="*/ 62 w 204"/>
                <a:gd name="T23" fmla="*/ 199 h 199"/>
                <a:gd name="T24" fmla="*/ 58 w 204"/>
                <a:gd name="T25" fmla="*/ 199 h 199"/>
                <a:gd name="T26" fmla="*/ 54 w 204"/>
                <a:gd name="T27" fmla="*/ 198 h 199"/>
                <a:gd name="T28" fmla="*/ 51 w 204"/>
                <a:gd name="T29" fmla="*/ 194 h 199"/>
                <a:gd name="T30" fmla="*/ 48 w 204"/>
                <a:gd name="T31" fmla="*/ 188 h 199"/>
                <a:gd name="T32" fmla="*/ 2 w 204"/>
                <a:gd name="T33" fmla="*/ 80 h 199"/>
                <a:gd name="T34" fmla="*/ 0 w 204"/>
                <a:gd name="T35" fmla="*/ 73 h 199"/>
                <a:gd name="T36" fmla="*/ 0 w 204"/>
                <a:gd name="T37" fmla="*/ 68 h 199"/>
                <a:gd name="T38" fmla="*/ 2 w 204"/>
                <a:gd name="T39" fmla="*/ 64 h 199"/>
                <a:gd name="T40" fmla="*/ 4 w 204"/>
                <a:gd name="T41" fmla="*/ 62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99"/>
                <a:gd name="T65" fmla="*/ 204 w 20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8" name="Freeform 5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>
                <a:gd name="T0" fmla="*/ 88 w 119"/>
                <a:gd name="T1" fmla="*/ 6 h 154"/>
                <a:gd name="T2" fmla="*/ 116 w 119"/>
                <a:gd name="T3" fmla="*/ 78 h 154"/>
                <a:gd name="T4" fmla="*/ 118 w 119"/>
                <a:gd name="T5" fmla="*/ 86 h 154"/>
                <a:gd name="T6" fmla="*/ 119 w 119"/>
                <a:gd name="T7" fmla="*/ 95 h 154"/>
                <a:gd name="T8" fmla="*/ 117 w 119"/>
                <a:gd name="T9" fmla="*/ 103 h 154"/>
                <a:gd name="T10" fmla="*/ 112 w 119"/>
                <a:gd name="T11" fmla="*/ 109 h 154"/>
                <a:gd name="T12" fmla="*/ 14 w 119"/>
                <a:gd name="T13" fmla="*/ 152 h 154"/>
                <a:gd name="T14" fmla="*/ 6 w 119"/>
                <a:gd name="T15" fmla="*/ 154 h 154"/>
                <a:gd name="T16" fmla="*/ 2 w 119"/>
                <a:gd name="T17" fmla="*/ 150 h 154"/>
                <a:gd name="T18" fmla="*/ 0 w 119"/>
                <a:gd name="T19" fmla="*/ 140 h 154"/>
                <a:gd name="T20" fmla="*/ 1 w 119"/>
                <a:gd name="T21" fmla="*/ 128 h 154"/>
                <a:gd name="T22" fmla="*/ 4 w 119"/>
                <a:gd name="T23" fmla="*/ 112 h 154"/>
                <a:gd name="T24" fmla="*/ 9 w 119"/>
                <a:gd name="T25" fmla="*/ 95 h 154"/>
                <a:gd name="T26" fmla="*/ 14 w 119"/>
                <a:gd name="T27" fmla="*/ 78 h 154"/>
                <a:gd name="T28" fmla="*/ 21 w 119"/>
                <a:gd name="T29" fmla="*/ 61 h 154"/>
                <a:gd name="T30" fmla="*/ 29 w 119"/>
                <a:gd name="T31" fmla="*/ 46 h 154"/>
                <a:gd name="T32" fmla="*/ 38 w 119"/>
                <a:gd name="T33" fmla="*/ 33 h 154"/>
                <a:gd name="T34" fmla="*/ 48 w 119"/>
                <a:gd name="T35" fmla="*/ 21 h 154"/>
                <a:gd name="T36" fmla="*/ 58 w 119"/>
                <a:gd name="T37" fmla="*/ 12 h 154"/>
                <a:gd name="T38" fmla="*/ 67 w 119"/>
                <a:gd name="T39" fmla="*/ 4 h 154"/>
                <a:gd name="T40" fmla="*/ 76 w 119"/>
                <a:gd name="T41" fmla="*/ 0 h 154"/>
                <a:gd name="T42" fmla="*/ 82 w 119"/>
                <a:gd name="T43" fmla="*/ 1 h 154"/>
                <a:gd name="T44" fmla="*/ 88 w 119"/>
                <a:gd name="T45" fmla="*/ 6 h 1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9"/>
                <a:gd name="T70" fmla="*/ 0 h 154"/>
                <a:gd name="T71" fmla="*/ 119 w 119"/>
                <a:gd name="T72" fmla="*/ 154 h 1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09" name="Freeform 5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>
                <a:gd name="T0" fmla="*/ 50 w 100"/>
                <a:gd name="T1" fmla="*/ 104 h 104"/>
                <a:gd name="T2" fmla="*/ 40 w 100"/>
                <a:gd name="T3" fmla="*/ 103 h 104"/>
                <a:gd name="T4" fmla="*/ 31 w 100"/>
                <a:gd name="T5" fmla="*/ 99 h 104"/>
                <a:gd name="T6" fmla="*/ 23 w 100"/>
                <a:gd name="T7" fmla="*/ 95 h 104"/>
                <a:gd name="T8" fmla="*/ 15 w 100"/>
                <a:gd name="T9" fmla="*/ 89 h 104"/>
                <a:gd name="T10" fmla="*/ 8 w 100"/>
                <a:gd name="T11" fmla="*/ 80 h 104"/>
                <a:gd name="T12" fmla="*/ 4 w 100"/>
                <a:gd name="T13" fmla="*/ 72 h 104"/>
                <a:gd name="T14" fmla="*/ 1 w 100"/>
                <a:gd name="T15" fmla="*/ 62 h 104"/>
                <a:gd name="T16" fmla="*/ 0 w 100"/>
                <a:gd name="T17" fmla="*/ 52 h 104"/>
                <a:gd name="T18" fmla="*/ 1 w 100"/>
                <a:gd name="T19" fmla="*/ 41 h 104"/>
                <a:gd name="T20" fmla="*/ 4 w 100"/>
                <a:gd name="T21" fmla="*/ 32 h 104"/>
                <a:gd name="T22" fmla="*/ 8 w 100"/>
                <a:gd name="T23" fmla="*/ 23 h 104"/>
                <a:gd name="T24" fmla="*/ 15 w 100"/>
                <a:gd name="T25" fmla="*/ 15 h 104"/>
                <a:gd name="T26" fmla="*/ 23 w 100"/>
                <a:gd name="T27" fmla="*/ 9 h 104"/>
                <a:gd name="T28" fmla="*/ 31 w 100"/>
                <a:gd name="T29" fmla="*/ 5 h 104"/>
                <a:gd name="T30" fmla="*/ 40 w 100"/>
                <a:gd name="T31" fmla="*/ 1 h 104"/>
                <a:gd name="T32" fmla="*/ 50 w 100"/>
                <a:gd name="T33" fmla="*/ 0 h 104"/>
                <a:gd name="T34" fmla="*/ 60 w 100"/>
                <a:gd name="T35" fmla="*/ 1 h 104"/>
                <a:gd name="T36" fmla="*/ 70 w 100"/>
                <a:gd name="T37" fmla="*/ 5 h 104"/>
                <a:gd name="T38" fmla="*/ 78 w 100"/>
                <a:gd name="T39" fmla="*/ 9 h 104"/>
                <a:gd name="T40" fmla="*/ 86 w 100"/>
                <a:gd name="T41" fmla="*/ 15 h 104"/>
                <a:gd name="T42" fmla="*/ 92 w 100"/>
                <a:gd name="T43" fmla="*/ 23 h 104"/>
                <a:gd name="T44" fmla="*/ 96 w 100"/>
                <a:gd name="T45" fmla="*/ 32 h 104"/>
                <a:gd name="T46" fmla="*/ 99 w 100"/>
                <a:gd name="T47" fmla="*/ 41 h 104"/>
                <a:gd name="T48" fmla="*/ 100 w 100"/>
                <a:gd name="T49" fmla="*/ 52 h 104"/>
                <a:gd name="T50" fmla="*/ 99 w 100"/>
                <a:gd name="T51" fmla="*/ 62 h 104"/>
                <a:gd name="T52" fmla="*/ 96 w 100"/>
                <a:gd name="T53" fmla="*/ 72 h 104"/>
                <a:gd name="T54" fmla="*/ 92 w 100"/>
                <a:gd name="T55" fmla="*/ 80 h 104"/>
                <a:gd name="T56" fmla="*/ 86 w 100"/>
                <a:gd name="T57" fmla="*/ 89 h 104"/>
                <a:gd name="T58" fmla="*/ 78 w 100"/>
                <a:gd name="T59" fmla="*/ 95 h 104"/>
                <a:gd name="T60" fmla="*/ 70 w 100"/>
                <a:gd name="T61" fmla="*/ 99 h 104"/>
                <a:gd name="T62" fmla="*/ 60 w 100"/>
                <a:gd name="T63" fmla="*/ 103 h 104"/>
                <a:gd name="T64" fmla="*/ 50 w 100"/>
                <a:gd name="T65" fmla="*/ 104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4"/>
                <a:gd name="T101" fmla="*/ 100 w 100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0" name="Freeform 5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>
                <a:gd name="T0" fmla="*/ 50 w 100"/>
                <a:gd name="T1" fmla="*/ 103 h 103"/>
                <a:gd name="T2" fmla="*/ 39 w 100"/>
                <a:gd name="T3" fmla="*/ 102 h 103"/>
                <a:gd name="T4" fmla="*/ 30 w 100"/>
                <a:gd name="T5" fmla="*/ 99 h 103"/>
                <a:gd name="T6" fmla="*/ 22 w 100"/>
                <a:gd name="T7" fmla="*/ 95 h 103"/>
                <a:gd name="T8" fmla="*/ 14 w 100"/>
                <a:gd name="T9" fmla="*/ 88 h 103"/>
                <a:gd name="T10" fmla="*/ 8 w 100"/>
                <a:gd name="T11" fmla="*/ 80 h 103"/>
                <a:gd name="T12" fmla="*/ 4 w 100"/>
                <a:gd name="T13" fmla="*/ 71 h 103"/>
                <a:gd name="T14" fmla="*/ 1 w 100"/>
                <a:gd name="T15" fmla="*/ 62 h 103"/>
                <a:gd name="T16" fmla="*/ 0 w 100"/>
                <a:gd name="T17" fmla="*/ 51 h 103"/>
                <a:gd name="T18" fmla="*/ 1 w 100"/>
                <a:gd name="T19" fmla="*/ 41 h 103"/>
                <a:gd name="T20" fmla="*/ 4 w 100"/>
                <a:gd name="T21" fmla="*/ 31 h 103"/>
                <a:gd name="T22" fmla="*/ 8 w 100"/>
                <a:gd name="T23" fmla="*/ 23 h 103"/>
                <a:gd name="T24" fmla="*/ 14 w 100"/>
                <a:gd name="T25" fmla="*/ 15 h 103"/>
                <a:gd name="T26" fmla="*/ 22 w 100"/>
                <a:gd name="T27" fmla="*/ 8 h 103"/>
                <a:gd name="T28" fmla="*/ 30 w 100"/>
                <a:gd name="T29" fmla="*/ 4 h 103"/>
                <a:gd name="T30" fmla="*/ 39 w 100"/>
                <a:gd name="T31" fmla="*/ 1 h 103"/>
                <a:gd name="T32" fmla="*/ 50 w 100"/>
                <a:gd name="T33" fmla="*/ 0 h 103"/>
                <a:gd name="T34" fmla="*/ 60 w 100"/>
                <a:gd name="T35" fmla="*/ 1 h 103"/>
                <a:gd name="T36" fmla="*/ 69 w 100"/>
                <a:gd name="T37" fmla="*/ 4 h 103"/>
                <a:gd name="T38" fmla="*/ 77 w 100"/>
                <a:gd name="T39" fmla="*/ 8 h 103"/>
                <a:gd name="T40" fmla="*/ 85 w 100"/>
                <a:gd name="T41" fmla="*/ 15 h 103"/>
                <a:gd name="T42" fmla="*/ 91 w 100"/>
                <a:gd name="T43" fmla="*/ 23 h 103"/>
                <a:gd name="T44" fmla="*/ 96 w 100"/>
                <a:gd name="T45" fmla="*/ 31 h 103"/>
                <a:gd name="T46" fmla="*/ 99 w 100"/>
                <a:gd name="T47" fmla="*/ 41 h 103"/>
                <a:gd name="T48" fmla="*/ 100 w 100"/>
                <a:gd name="T49" fmla="*/ 51 h 103"/>
                <a:gd name="T50" fmla="*/ 99 w 100"/>
                <a:gd name="T51" fmla="*/ 62 h 103"/>
                <a:gd name="T52" fmla="*/ 96 w 100"/>
                <a:gd name="T53" fmla="*/ 71 h 103"/>
                <a:gd name="T54" fmla="*/ 91 w 100"/>
                <a:gd name="T55" fmla="*/ 80 h 103"/>
                <a:gd name="T56" fmla="*/ 85 w 100"/>
                <a:gd name="T57" fmla="*/ 88 h 103"/>
                <a:gd name="T58" fmla="*/ 77 w 100"/>
                <a:gd name="T59" fmla="*/ 95 h 103"/>
                <a:gd name="T60" fmla="*/ 69 w 100"/>
                <a:gd name="T61" fmla="*/ 99 h 103"/>
                <a:gd name="T62" fmla="*/ 60 w 100"/>
                <a:gd name="T63" fmla="*/ 102 h 103"/>
                <a:gd name="T64" fmla="*/ 50 w 100"/>
                <a:gd name="T65" fmla="*/ 103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"/>
                <a:gd name="T100" fmla="*/ 0 h 103"/>
                <a:gd name="T101" fmla="*/ 100 w 100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1" name="Freeform 5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>
                <a:gd name="T0" fmla="*/ 28 w 55"/>
                <a:gd name="T1" fmla="*/ 57 h 57"/>
                <a:gd name="T2" fmla="*/ 16 w 55"/>
                <a:gd name="T3" fmla="*/ 55 h 57"/>
                <a:gd name="T4" fmla="*/ 8 w 55"/>
                <a:gd name="T5" fmla="*/ 49 h 57"/>
                <a:gd name="T6" fmla="*/ 2 w 55"/>
                <a:gd name="T7" fmla="*/ 40 h 57"/>
                <a:gd name="T8" fmla="*/ 0 w 55"/>
                <a:gd name="T9" fmla="*/ 28 h 57"/>
                <a:gd name="T10" fmla="*/ 2 w 55"/>
                <a:gd name="T11" fmla="*/ 17 h 57"/>
                <a:gd name="T12" fmla="*/ 8 w 55"/>
                <a:gd name="T13" fmla="*/ 8 h 57"/>
                <a:gd name="T14" fmla="*/ 16 w 55"/>
                <a:gd name="T15" fmla="*/ 2 h 57"/>
                <a:gd name="T16" fmla="*/ 28 w 55"/>
                <a:gd name="T17" fmla="*/ 0 h 57"/>
                <a:gd name="T18" fmla="*/ 39 w 55"/>
                <a:gd name="T19" fmla="*/ 2 h 57"/>
                <a:gd name="T20" fmla="*/ 47 w 55"/>
                <a:gd name="T21" fmla="*/ 8 h 57"/>
                <a:gd name="T22" fmla="*/ 53 w 55"/>
                <a:gd name="T23" fmla="*/ 17 h 57"/>
                <a:gd name="T24" fmla="*/ 55 w 55"/>
                <a:gd name="T25" fmla="*/ 28 h 57"/>
                <a:gd name="T26" fmla="*/ 53 w 55"/>
                <a:gd name="T27" fmla="*/ 40 h 57"/>
                <a:gd name="T28" fmla="*/ 47 w 55"/>
                <a:gd name="T29" fmla="*/ 49 h 57"/>
                <a:gd name="T30" fmla="*/ 39 w 55"/>
                <a:gd name="T31" fmla="*/ 55 h 57"/>
                <a:gd name="T32" fmla="*/ 28 w 55"/>
                <a:gd name="T33" fmla="*/ 57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7"/>
                <a:gd name="T53" fmla="*/ 55 w 55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2" name="Freeform 5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>
                <a:gd name="T0" fmla="*/ 28 w 55"/>
                <a:gd name="T1" fmla="*/ 56 h 56"/>
                <a:gd name="T2" fmla="*/ 17 w 55"/>
                <a:gd name="T3" fmla="*/ 54 h 56"/>
                <a:gd name="T4" fmla="*/ 9 w 55"/>
                <a:gd name="T5" fmla="*/ 48 h 56"/>
                <a:gd name="T6" fmla="*/ 2 w 55"/>
                <a:gd name="T7" fmla="*/ 40 h 56"/>
                <a:gd name="T8" fmla="*/ 0 w 55"/>
                <a:gd name="T9" fmla="*/ 28 h 56"/>
                <a:gd name="T10" fmla="*/ 2 w 55"/>
                <a:gd name="T11" fmla="*/ 16 h 56"/>
                <a:gd name="T12" fmla="*/ 9 w 55"/>
                <a:gd name="T13" fmla="*/ 8 h 56"/>
                <a:gd name="T14" fmla="*/ 17 w 55"/>
                <a:gd name="T15" fmla="*/ 2 h 56"/>
                <a:gd name="T16" fmla="*/ 28 w 55"/>
                <a:gd name="T17" fmla="*/ 0 h 56"/>
                <a:gd name="T18" fmla="*/ 39 w 55"/>
                <a:gd name="T19" fmla="*/ 2 h 56"/>
                <a:gd name="T20" fmla="*/ 47 w 55"/>
                <a:gd name="T21" fmla="*/ 8 h 56"/>
                <a:gd name="T22" fmla="*/ 53 w 55"/>
                <a:gd name="T23" fmla="*/ 16 h 56"/>
                <a:gd name="T24" fmla="*/ 55 w 55"/>
                <a:gd name="T25" fmla="*/ 28 h 56"/>
                <a:gd name="T26" fmla="*/ 53 w 55"/>
                <a:gd name="T27" fmla="*/ 40 h 56"/>
                <a:gd name="T28" fmla="*/ 47 w 55"/>
                <a:gd name="T29" fmla="*/ 48 h 56"/>
                <a:gd name="T30" fmla="*/ 39 w 55"/>
                <a:gd name="T31" fmla="*/ 54 h 56"/>
                <a:gd name="T32" fmla="*/ 28 w 55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6"/>
                <a:gd name="T53" fmla="*/ 55 w 55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3" name="Freeform 6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>
                <a:gd name="T0" fmla="*/ 498 w 624"/>
                <a:gd name="T1" fmla="*/ 0 h 522"/>
                <a:gd name="T2" fmla="*/ 0 w 624"/>
                <a:gd name="T3" fmla="*/ 222 h 522"/>
                <a:gd name="T4" fmla="*/ 125 w 624"/>
                <a:gd name="T5" fmla="*/ 522 h 522"/>
                <a:gd name="T6" fmla="*/ 624 w 624"/>
                <a:gd name="T7" fmla="*/ 301 h 522"/>
                <a:gd name="T8" fmla="*/ 498 w 624"/>
                <a:gd name="T9" fmla="*/ 0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522"/>
                <a:gd name="T17" fmla="*/ 624 w 624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4" name="Freeform 6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>
                <a:gd name="T0" fmla="*/ 474 w 589"/>
                <a:gd name="T1" fmla="*/ 0 h 484"/>
                <a:gd name="T2" fmla="*/ 0 w 589"/>
                <a:gd name="T3" fmla="*/ 211 h 484"/>
                <a:gd name="T4" fmla="*/ 114 w 589"/>
                <a:gd name="T5" fmla="*/ 484 h 484"/>
                <a:gd name="T6" fmla="*/ 589 w 589"/>
                <a:gd name="T7" fmla="*/ 273 h 484"/>
                <a:gd name="T8" fmla="*/ 474 w 589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9"/>
                <a:gd name="T16" fmla="*/ 0 h 484"/>
                <a:gd name="T17" fmla="*/ 589 w 589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5" name="Freeform 6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>
                <a:gd name="T0" fmla="*/ 473 w 583"/>
                <a:gd name="T1" fmla="*/ 0 h 471"/>
                <a:gd name="T2" fmla="*/ 0 w 583"/>
                <a:gd name="T3" fmla="*/ 211 h 471"/>
                <a:gd name="T4" fmla="*/ 108 w 583"/>
                <a:gd name="T5" fmla="*/ 471 h 471"/>
                <a:gd name="T6" fmla="*/ 583 w 583"/>
                <a:gd name="T7" fmla="*/ 260 h 471"/>
                <a:gd name="T8" fmla="*/ 473 w 583"/>
                <a:gd name="T9" fmla="*/ 0 h 4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"/>
                <a:gd name="T16" fmla="*/ 0 h 471"/>
                <a:gd name="T17" fmla="*/ 583 w 583"/>
                <a:gd name="T18" fmla="*/ 471 h 4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6" name="Freeform 6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>
                <a:gd name="T0" fmla="*/ 159 w 227"/>
                <a:gd name="T1" fmla="*/ 223 h 234"/>
                <a:gd name="T2" fmla="*/ 137 w 227"/>
                <a:gd name="T3" fmla="*/ 231 h 234"/>
                <a:gd name="T4" fmla="*/ 115 w 227"/>
                <a:gd name="T5" fmla="*/ 234 h 234"/>
                <a:gd name="T6" fmla="*/ 93 w 227"/>
                <a:gd name="T7" fmla="*/ 232 h 234"/>
                <a:gd name="T8" fmla="*/ 73 w 227"/>
                <a:gd name="T9" fmla="*/ 225 h 234"/>
                <a:gd name="T10" fmla="*/ 54 w 227"/>
                <a:gd name="T11" fmla="*/ 215 h 234"/>
                <a:gd name="T12" fmla="*/ 36 w 227"/>
                <a:gd name="T13" fmla="*/ 201 h 234"/>
                <a:gd name="T14" fmla="*/ 22 w 227"/>
                <a:gd name="T15" fmla="*/ 184 h 234"/>
                <a:gd name="T16" fmla="*/ 11 w 227"/>
                <a:gd name="T17" fmla="*/ 163 h 234"/>
                <a:gd name="T18" fmla="*/ 4 w 227"/>
                <a:gd name="T19" fmla="*/ 141 h 234"/>
                <a:gd name="T20" fmla="*/ 0 w 227"/>
                <a:gd name="T21" fmla="*/ 118 h 234"/>
                <a:gd name="T22" fmla="*/ 3 w 227"/>
                <a:gd name="T23" fmla="*/ 96 h 234"/>
                <a:gd name="T24" fmla="*/ 9 w 227"/>
                <a:gd name="T25" fmla="*/ 74 h 234"/>
                <a:gd name="T26" fmla="*/ 19 w 227"/>
                <a:gd name="T27" fmla="*/ 55 h 234"/>
                <a:gd name="T28" fmla="*/ 32 w 227"/>
                <a:gd name="T29" fmla="*/ 37 h 234"/>
                <a:gd name="T30" fmla="*/ 48 w 227"/>
                <a:gd name="T31" fmla="*/ 22 h 234"/>
                <a:gd name="T32" fmla="*/ 69 w 227"/>
                <a:gd name="T33" fmla="*/ 10 h 234"/>
                <a:gd name="T34" fmla="*/ 90 w 227"/>
                <a:gd name="T35" fmla="*/ 3 h 234"/>
                <a:gd name="T36" fmla="*/ 113 w 227"/>
                <a:gd name="T37" fmla="*/ 0 h 234"/>
                <a:gd name="T38" fmla="*/ 134 w 227"/>
                <a:gd name="T39" fmla="*/ 2 h 234"/>
                <a:gd name="T40" fmla="*/ 156 w 227"/>
                <a:gd name="T41" fmla="*/ 8 h 234"/>
                <a:gd name="T42" fmla="*/ 174 w 227"/>
                <a:gd name="T43" fmla="*/ 19 h 234"/>
                <a:gd name="T44" fmla="*/ 191 w 227"/>
                <a:gd name="T45" fmla="*/ 32 h 234"/>
                <a:gd name="T46" fmla="*/ 206 w 227"/>
                <a:gd name="T47" fmla="*/ 49 h 234"/>
                <a:gd name="T48" fmla="*/ 217 w 227"/>
                <a:gd name="T49" fmla="*/ 70 h 234"/>
                <a:gd name="T50" fmla="*/ 224 w 227"/>
                <a:gd name="T51" fmla="*/ 93 h 234"/>
                <a:gd name="T52" fmla="*/ 227 w 227"/>
                <a:gd name="T53" fmla="*/ 116 h 234"/>
                <a:gd name="T54" fmla="*/ 225 w 227"/>
                <a:gd name="T55" fmla="*/ 138 h 234"/>
                <a:gd name="T56" fmla="*/ 219 w 227"/>
                <a:gd name="T57" fmla="*/ 159 h 234"/>
                <a:gd name="T58" fmla="*/ 209 w 227"/>
                <a:gd name="T59" fmla="*/ 179 h 234"/>
                <a:gd name="T60" fmla="*/ 195 w 227"/>
                <a:gd name="T61" fmla="*/ 197 h 234"/>
                <a:gd name="T62" fmla="*/ 179 w 227"/>
                <a:gd name="T63" fmla="*/ 212 h 234"/>
                <a:gd name="T64" fmla="*/ 159 w 227"/>
                <a:gd name="T65" fmla="*/ 223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34"/>
                <a:gd name="T101" fmla="*/ 227 w 227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7" name="Freeform 6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>
                <a:gd name="T0" fmla="*/ 146 w 208"/>
                <a:gd name="T1" fmla="*/ 206 h 214"/>
                <a:gd name="T2" fmla="*/ 125 w 208"/>
                <a:gd name="T3" fmla="*/ 212 h 214"/>
                <a:gd name="T4" fmla="*/ 105 w 208"/>
                <a:gd name="T5" fmla="*/ 214 h 214"/>
                <a:gd name="T6" fmla="*/ 84 w 208"/>
                <a:gd name="T7" fmla="*/ 212 h 214"/>
                <a:gd name="T8" fmla="*/ 66 w 208"/>
                <a:gd name="T9" fmla="*/ 206 h 214"/>
                <a:gd name="T10" fmla="*/ 48 w 208"/>
                <a:gd name="T11" fmla="*/ 196 h 214"/>
                <a:gd name="T12" fmla="*/ 31 w 208"/>
                <a:gd name="T13" fmla="*/ 183 h 214"/>
                <a:gd name="T14" fmla="*/ 18 w 208"/>
                <a:gd name="T15" fmla="*/ 168 h 214"/>
                <a:gd name="T16" fmla="*/ 8 w 208"/>
                <a:gd name="T17" fmla="*/ 149 h 214"/>
                <a:gd name="T18" fmla="*/ 2 w 208"/>
                <a:gd name="T19" fmla="*/ 129 h 214"/>
                <a:gd name="T20" fmla="*/ 0 w 208"/>
                <a:gd name="T21" fmla="*/ 108 h 214"/>
                <a:gd name="T22" fmla="*/ 2 w 208"/>
                <a:gd name="T23" fmla="*/ 86 h 214"/>
                <a:gd name="T24" fmla="*/ 8 w 208"/>
                <a:gd name="T25" fmla="*/ 67 h 214"/>
                <a:gd name="T26" fmla="*/ 17 w 208"/>
                <a:gd name="T27" fmla="*/ 49 h 214"/>
                <a:gd name="T28" fmla="*/ 29 w 208"/>
                <a:gd name="T29" fmla="*/ 33 h 214"/>
                <a:gd name="T30" fmla="*/ 45 w 208"/>
                <a:gd name="T31" fmla="*/ 19 h 214"/>
                <a:gd name="T32" fmla="*/ 63 w 208"/>
                <a:gd name="T33" fmla="*/ 8 h 214"/>
                <a:gd name="T34" fmla="*/ 83 w 208"/>
                <a:gd name="T35" fmla="*/ 2 h 214"/>
                <a:gd name="T36" fmla="*/ 104 w 208"/>
                <a:gd name="T37" fmla="*/ 0 h 214"/>
                <a:gd name="T38" fmla="*/ 123 w 208"/>
                <a:gd name="T39" fmla="*/ 2 h 214"/>
                <a:gd name="T40" fmla="*/ 142 w 208"/>
                <a:gd name="T41" fmla="*/ 7 h 214"/>
                <a:gd name="T42" fmla="*/ 161 w 208"/>
                <a:gd name="T43" fmla="*/ 17 h 214"/>
                <a:gd name="T44" fmla="*/ 176 w 208"/>
                <a:gd name="T45" fmla="*/ 30 h 214"/>
                <a:gd name="T46" fmla="*/ 189 w 208"/>
                <a:gd name="T47" fmla="*/ 45 h 214"/>
                <a:gd name="T48" fmla="*/ 200 w 208"/>
                <a:gd name="T49" fmla="*/ 63 h 214"/>
                <a:gd name="T50" fmla="*/ 206 w 208"/>
                <a:gd name="T51" fmla="*/ 84 h 214"/>
                <a:gd name="T52" fmla="*/ 208 w 208"/>
                <a:gd name="T53" fmla="*/ 105 h 214"/>
                <a:gd name="T54" fmla="*/ 206 w 208"/>
                <a:gd name="T55" fmla="*/ 127 h 214"/>
                <a:gd name="T56" fmla="*/ 201 w 208"/>
                <a:gd name="T57" fmla="*/ 147 h 214"/>
                <a:gd name="T58" fmla="*/ 191 w 208"/>
                <a:gd name="T59" fmla="*/ 164 h 214"/>
                <a:gd name="T60" fmla="*/ 179 w 208"/>
                <a:gd name="T61" fmla="*/ 181 h 214"/>
                <a:gd name="T62" fmla="*/ 164 w 208"/>
                <a:gd name="T63" fmla="*/ 195 h 214"/>
                <a:gd name="T64" fmla="*/ 146 w 208"/>
                <a:gd name="T65" fmla="*/ 206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214"/>
                <a:gd name="T101" fmla="*/ 208 w 208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8" name="Freeform 6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131 w 189"/>
                <a:gd name="T1" fmla="*/ 187 h 194"/>
                <a:gd name="T2" fmla="*/ 113 w 189"/>
                <a:gd name="T3" fmla="*/ 193 h 194"/>
                <a:gd name="T4" fmla="*/ 95 w 189"/>
                <a:gd name="T5" fmla="*/ 194 h 194"/>
                <a:gd name="T6" fmla="*/ 76 w 189"/>
                <a:gd name="T7" fmla="*/ 192 h 194"/>
                <a:gd name="T8" fmla="*/ 59 w 189"/>
                <a:gd name="T9" fmla="*/ 187 h 194"/>
                <a:gd name="T10" fmla="*/ 44 w 189"/>
                <a:gd name="T11" fmla="*/ 178 h 194"/>
                <a:gd name="T12" fmla="*/ 29 w 189"/>
                <a:gd name="T13" fmla="*/ 167 h 194"/>
                <a:gd name="T14" fmla="*/ 17 w 189"/>
                <a:gd name="T15" fmla="*/ 152 h 194"/>
                <a:gd name="T16" fmla="*/ 8 w 189"/>
                <a:gd name="T17" fmla="*/ 135 h 194"/>
                <a:gd name="T18" fmla="*/ 2 w 189"/>
                <a:gd name="T19" fmla="*/ 116 h 194"/>
                <a:gd name="T20" fmla="*/ 0 w 189"/>
                <a:gd name="T21" fmla="*/ 97 h 194"/>
                <a:gd name="T22" fmla="*/ 2 w 189"/>
                <a:gd name="T23" fmla="*/ 79 h 194"/>
                <a:gd name="T24" fmla="*/ 7 w 189"/>
                <a:gd name="T25" fmla="*/ 61 h 194"/>
                <a:gd name="T26" fmla="*/ 15 w 189"/>
                <a:gd name="T27" fmla="*/ 45 h 194"/>
                <a:gd name="T28" fmla="*/ 26 w 189"/>
                <a:gd name="T29" fmla="*/ 30 h 194"/>
                <a:gd name="T30" fmla="*/ 41 w 189"/>
                <a:gd name="T31" fmla="*/ 17 h 194"/>
                <a:gd name="T32" fmla="*/ 57 w 189"/>
                <a:gd name="T33" fmla="*/ 8 h 194"/>
                <a:gd name="T34" fmla="*/ 75 w 189"/>
                <a:gd name="T35" fmla="*/ 1 h 194"/>
                <a:gd name="T36" fmla="*/ 95 w 189"/>
                <a:gd name="T37" fmla="*/ 0 h 194"/>
                <a:gd name="T38" fmla="*/ 112 w 189"/>
                <a:gd name="T39" fmla="*/ 1 h 194"/>
                <a:gd name="T40" fmla="*/ 130 w 189"/>
                <a:gd name="T41" fmla="*/ 7 h 194"/>
                <a:gd name="T42" fmla="*/ 146 w 189"/>
                <a:gd name="T43" fmla="*/ 15 h 194"/>
                <a:gd name="T44" fmla="*/ 160 w 189"/>
                <a:gd name="T45" fmla="*/ 27 h 194"/>
                <a:gd name="T46" fmla="*/ 172 w 189"/>
                <a:gd name="T47" fmla="*/ 41 h 194"/>
                <a:gd name="T48" fmla="*/ 181 w 189"/>
                <a:gd name="T49" fmla="*/ 58 h 194"/>
                <a:gd name="T50" fmla="*/ 187 w 189"/>
                <a:gd name="T51" fmla="*/ 77 h 194"/>
                <a:gd name="T52" fmla="*/ 189 w 189"/>
                <a:gd name="T53" fmla="*/ 96 h 194"/>
                <a:gd name="T54" fmla="*/ 188 w 189"/>
                <a:gd name="T55" fmla="*/ 114 h 194"/>
                <a:gd name="T56" fmla="*/ 182 w 189"/>
                <a:gd name="T57" fmla="*/ 132 h 194"/>
                <a:gd name="T58" fmla="*/ 174 w 189"/>
                <a:gd name="T59" fmla="*/ 149 h 194"/>
                <a:gd name="T60" fmla="*/ 163 w 189"/>
                <a:gd name="T61" fmla="*/ 165 h 194"/>
                <a:gd name="T62" fmla="*/ 149 w 189"/>
                <a:gd name="T63" fmla="*/ 177 h 194"/>
                <a:gd name="T64" fmla="*/ 131 w 189"/>
                <a:gd name="T65" fmla="*/ 187 h 1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"/>
                <a:gd name="T100" fmla="*/ 0 h 194"/>
                <a:gd name="T101" fmla="*/ 189 w 189"/>
                <a:gd name="T102" fmla="*/ 194 h 1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19" name="Freeform 6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>
                <a:gd name="T0" fmla="*/ 120 w 171"/>
                <a:gd name="T1" fmla="*/ 170 h 177"/>
                <a:gd name="T2" fmla="*/ 104 w 171"/>
                <a:gd name="T3" fmla="*/ 175 h 177"/>
                <a:gd name="T4" fmla="*/ 87 w 171"/>
                <a:gd name="T5" fmla="*/ 177 h 177"/>
                <a:gd name="T6" fmla="*/ 70 w 171"/>
                <a:gd name="T7" fmla="*/ 176 h 177"/>
                <a:gd name="T8" fmla="*/ 54 w 171"/>
                <a:gd name="T9" fmla="*/ 171 h 177"/>
                <a:gd name="T10" fmla="*/ 40 w 171"/>
                <a:gd name="T11" fmla="*/ 163 h 177"/>
                <a:gd name="T12" fmla="*/ 27 w 171"/>
                <a:gd name="T13" fmla="*/ 152 h 177"/>
                <a:gd name="T14" fmla="*/ 15 w 171"/>
                <a:gd name="T15" fmla="*/ 139 h 177"/>
                <a:gd name="T16" fmla="*/ 7 w 171"/>
                <a:gd name="T17" fmla="*/ 124 h 177"/>
                <a:gd name="T18" fmla="*/ 2 w 171"/>
                <a:gd name="T19" fmla="*/ 107 h 177"/>
                <a:gd name="T20" fmla="*/ 0 w 171"/>
                <a:gd name="T21" fmla="*/ 90 h 177"/>
                <a:gd name="T22" fmla="*/ 2 w 171"/>
                <a:gd name="T23" fmla="*/ 72 h 177"/>
                <a:gd name="T24" fmla="*/ 7 w 171"/>
                <a:gd name="T25" fmla="*/ 56 h 177"/>
                <a:gd name="T26" fmla="*/ 14 w 171"/>
                <a:gd name="T27" fmla="*/ 41 h 177"/>
                <a:gd name="T28" fmla="*/ 25 w 171"/>
                <a:gd name="T29" fmla="*/ 28 h 177"/>
                <a:gd name="T30" fmla="*/ 37 w 171"/>
                <a:gd name="T31" fmla="*/ 16 h 177"/>
                <a:gd name="T32" fmla="*/ 52 w 171"/>
                <a:gd name="T33" fmla="*/ 8 h 177"/>
                <a:gd name="T34" fmla="*/ 68 w 171"/>
                <a:gd name="T35" fmla="*/ 2 h 177"/>
                <a:gd name="T36" fmla="*/ 85 w 171"/>
                <a:gd name="T37" fmla="*/ 0 h 177"/>
                <a:gd name="T38" fmla="*/ 102 w 171"/>
                <a:gd name="T39" fmla="*/ 2 h 177"/>
                <a:gd name="T40" fmla="*/ 117 w 171"/>
                <a:gd name="T41" fmla="*/ 7 h 177"/>
                <a:gd name="T42" fmla="*/ 132 w 171"/>
                <a:gd name="T43" fmla="*/ 15 h 177"/>
                <a:gd name="T44" fmla="*/ 145 w 171"/>
                <a:gd name="T45" fmla="*/ 25 h 177"/>
                <a:gd name="T46" fmla="*/ 156 w 171"/>
                <a:gd name="T47" fmla="*/ 38 h 177"/>
                <a:gd name="T48" fmla="*/ 164 w 171"/>
                <a:gd name="T49" fmla="*/ 53 h 177"/>
                <a:gd name="T50" fmla="*/ 169 w 171"/>
                <a:gd name="T51" fmla="*/ 70 h 177"/>
                <a:gd name="T52" fmla="*/ 171 w 171"/>
                <a:gd name="T53" fmla="*/ 88 h 177"/>
                <a:gd name="T54" fmla="*/ 169 w 171"/>
                <a:gd name="T55" fmla="*/ 105 h 177"/>
                <a:gd name="T56" fmla="*/ 165 w 171"/>
                <a:gd name="T57" fmla="*/ 121 h 177"/>
                <a:gd name="T58" fmla="*/ 158 w 171"/>
                <a:gd name="T59" fmla="*/ 136 h 177"/>
                <a:gd name="T60" fmla="*/ 148 w 171"/>
                <a:gd name="T61" fmla="*/ 150 h 177"/>
                <a:gd name="T62" fmla="*/ 136 w 171"/>
                <a:gd name="T63" fmla="*/ 162 h 177"/>
                <a:gd name="T64" fmla="*/ 120 w 171"/>
                <a:gd name="T65" fmla="*/ 17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77"/>
                <a:gd name="T101" fmla="*/ 171 w 171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0" name="Freeform 6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>
                <a:gd name="T0" fmla="*/ 106 w 152"/>
                <a:gd name="T1" fmla="*/ 149 h 156"/>
                <a:gd name="T2" fmla="*/ 92 w 152"/>
                <a:gd name="T3" fmla="*/ 155 h 156"/>
                <a:gd name="T4" fmla="*/ 77 w 152"/>
                <a:gd name="T5" fmla="*/ 156 h 156"/>
                <a:gd name="T6" fmla="*/ 63 w 152"/>
                <a:gd name="T7" fmla="*/ 155 h 156"/>
                <a:gd name="T8" fmla="*/ 48 w 152"/>
                <a:gd name="T9" fmla="*/ 150 h 156"/>
                <a:gd name="T10" fmla="*/ 35 w 152"/>
                <a:gd name="T11" fmla="*/ 143 h 156"/>
                <a:gd name="T12" fmla="*/ 24 w 152"/>
                <a:gd name="T13" fmla="*/ 133 h 156"/>
                <a:gd name="T14" fmla="*/ 14 w 152"/>
                <a:gd name="T15" fmla="*/ 122 h 156"/>
                <a:gd name="T16" fmla="*/ 6 w 152"/>
                <a:gd name="T17" fmla="*/ 108 h 156"/>
                <a:gd name="T18" fmla="*/ 2 w 152"/>
                <a:gd name="T19" fmla="*/ 93 h 156"/>
                <a:gd name="T20" fmla="*/ 0 w 152"/>
                <a:gd name="T21" fmla="*/ 78 h 156"/>
                <a:gd name="T22" fmla="*/ 1 w 152"/>
                <a:gd name="T23" fmla="*/ 63 h 156"/>
                <a:gd name="T24" fmla="*/ 5 w 152"/>
                <a:gd name="T25" fmla="*/ 49 h 156"/>
                <a:gd name="T26" fmla="*/ 13 w 152"/>
                <a:gd name="T27" fmla="*/ 35 h 156"/>
                <a:gd name="T28" fmla="*/ 22 w 152"/>
                <a:gd name="T29" fmla="*/ 24 h 156"/>
                <a:gd name="T30" fmla="*/ 33 w 152"/>
                <a:gd name="T31" fmla="*/ 13 h 156"/>
                <a:gd name="T32" fmla="*/ 46 w 152"/>
                <a:gd name="T33" fmla="*/ 6 h 156"/>
                <a:gd name="T34" fmla="*/ 60 w 152"/>
                <a:gd name="T35" fmla="*/ 1 h 156"/>
                <a:gd name="T36" fmla="*/ 76 w 152"/>
                <a:gd name="T37" fmla="*/ 0 h 156"/>
                <a:gd name="T38" fmla="*/ 90 w 152"/>
                <a:gd name="T39" fmla="*/ 1 h 156"/>
                <a:gd name="T40" fmla="*/ 104 w 152"/>
                <a:gd name="T41" fmla="*/ 5 h 156"/>
                <a:gd name="T42" fmla="*/ 118 w 152"/>
                <a:gd name="T43" fmla="*/ 11 h 156"/>
                <a:gd name="T44" fmla="*/ 129 w 152"/>
                <a:gd name="T45" fmla="*/ 21 h 156"/>
                <a:gd name="T46" fmla="*/ 139 w 152"/>
                <a:gd name="T47" fmla="*/ 32 h 156"/>
                <a:gd name="T48" fmla="*/ 146 w 152"/>
                <a:gd name="T49" fmla="*/ 46 h 156"/>
                <a:gd name="T50" fmla="*/ 150 w 152"/>
                <a:gd name="T51" fmla="*/ 61 h 156"/>
                <a:gd name="T52" fmla="*/ 152 w 152"/>
                <a:gd name="T53" fmla="*/ 77 h 156"/>
                <a:gd name="T54" fmla="*/ 151 w 152"/>
                <a:gd name="T55" fmla="*/ 91 h 156"/>
                <a:gd name="T56" fmla="*/ 147 w 152"/>
                <a:gd name="T57" fmla="*/ 106 h 156"/>
                <a:gd name="T58" fmla="*/ 140 w 152"/>
                <a:gd name="T59" fmla="*/ 120 h 156"/>
                <a:gd name="T60" fmla="*/ 131 w 152"/>
                <a:gd name="T61" fmla="*/ 131 h 156"/>
                <a:gd name="T62" fmla="*/ 120 w 152"/>
                <a:gd name="T63" fmla="*/ 142 h 156"/>
                <a:gd name="T64" fmla="*/ 106 w 152"/>
                <a:gd name="T65" fmla="*/ 149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2"/>
                <a:gd name="T100" fmla="*/ 0 h 156"/>
                <a:gd name="T101" fmla="*/ 152 w 152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1" name="Freeform 6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>
                <a:gd name="T0" fmla="*/ 93 w 134"/>
                <a:gd name="T1" fmla="*/ 134 h 139"/>
                <a:gd name="T2" fmla="*/ 80 w 134"/>
                <a:gd name="T3" fmla="*/ 138 h 139"/>
                <a:gd name="T4" fmla="*/ 68 w 134"/>
                <a:gd name="T5" fmla="*/ 139 h 139"/>
                <a:gd name="T6" fmla="*/ 55 w 134"/>
                <a:gd name="T7" fmla="*/ 138 h 139"/>
                <a:gd name="T8" fmla="*/ 42 w 134"/>
                <a:gd name="T9" fmla="*/ 134 h 139"/>
                <a:gd name="T10" fmla="*/ 30 w 134"/>
                <a:gd name="T11" fmla="*/ 127 h 139"/>
                <a:gd name="T12" fmla="*/ 20 w 134"/>
                <a:gd name="T13" fmla="*/ 119 h 139"/>
                <a:gd name="T14" fmla="*/ 12 w 134"/>
                <a:gd name="T15" fmla="*/ 109 h 139"/>
                <a:gd name="T16" fmla="*/ 5 w 134"/>
                <a:gd name="T17" fmla="*/ 97 h 139"/>
                <a:gd name="T18" fmla="*/ 1 w 134"/>
                <a:gd name="T19" fmla="*/ 83 h 139"/>
                <a:gd name="T20" fmla="*/ 0 w 134"/>
                <a:gd name="T21" fmla="*/ 70 h 139"/>
                <a:gd name="T22" fmla="*/ 1 w 134"/>
                <a:gd name="T23" fmla="*/ 57 h 139"/>
                <a:gd name="T24" fmla="*/ 5 w 134"/>
                <a:gd name="T25" fmla="*/ 44 h 139"/>
                <a:gd name="T26" fmla="*/ 11 w 134"/>
                <a:gd name="T27" fmla="*/ 31 h 139"/>
                <a:gd name="T28" fmla="*/ 19 w 134"/>
                <a:gd name="T29" fmla="*/ 21 h 139"/>
                <a:gd name="T30" fmla="*/ 28 w 134"/>
                <a:gd name="T31" fmla="*/ 12 h 139"/>
                <a:gd name="T32" fmla="*/ 40 w 134"/>
                <a:gd name="T33" fmla="*/ 5 h 139"/>
                <a:gd name="T34" fmla="*/ 54 w 134"/>
                <a:gd name="T35" fmla="*/ 1 h 139"/>
                <a:gd name="T36" fmla="*/ 66 w 134"/>
                <a:gd name="T37" fmla="*/ 0 h 139"/>
                <a:gd name="T38" fmla="*/ 79 w 134"/>
                <a:gd name="T39" fmla="*/ 1 h 139"/>
                <a:gd name="T40" fmla="*/ 91 w 134"/>
                <a:gd name="T41" fmla="*/ 5 h 139"/>
                <a:gd name="T42" fmla="*/ 104 w 134"/>
                <a:gd name="T43" fmla="*/ 11 h 139"/>
                <a:gd name="T44" fmla="*/ 114 w 134"/>
                <a:gd name="T45" fmla="*/ 20 h 139"/>
                <a:gd name="T46" fmla="*/ 122 w 134"/>
                <a:gd name="T47" fmla="*/ 29 h 139"/>
                <a:gd name="T48" fmla="*/ 129 w 134"/>
                <a:gd name="T49" fmla="*/ 42 h 139"/>
                <a:gd name="T50" fmla="*/ 133 w 134"/>
                <a:gd name="T51" fmla="*/ 56 h 139"/>
                <a:gd name="T52" fmla="*/ 134 w 134"/>
                <a:gd name="T53" fmla="*/ 68 h 139"/>
                <a:gd name="T54" fmla="*/ 133 w 134"/>
                <a:gd name="T55" fmla="*/ 82 h 139"/>
                <a:gd name="T56" fmla="*/ 129 w 134"/>
                <a:gd name="T57" fmla="*/ 95 h 139"/>
                <a:gd name="T58" fmla="*/ 123 w 134"/>
                <a:gd name="T59" fmla="*/ 107 h 139"/>
                <a:gd name="T60" fmla="*/ 115 w 134"/>
                <a:gd name="T61" fmla="*/ 118 h 139"/>
                <a:gd name="T62" fmla="*/ 106 w 134"/>
                <a:gd name="T63" fmla="*/ 126 h 139"/>
                <a:gd name="T64" fmla="*/ 93 w 134"/>
                <a:gd name="T65" fmla="*/ 134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139"/>
                <a:gd name="T101" fmla="*/ 134 w 134"/>
                <a:gd name="T102" fmla="*/ 139 h 1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2" name="Freeform 6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>
                <a:gd name="T0" fmla="*/ 11 w 21"/>
                <a:gd name="T1" fmla="*/ 0 h 33"/>
                <a:gd name="T2" fmla="*/ 5 w 21"/>
                <a:gd name="T3" fmla="*/ 3 h 33"/>
                <a:gd name="T4" fmla="*/ 1 w 21"/>
                <a:gd name="T5" fmla="*/ 8 h 33"/>
                <a:gd name="T6" fmla="*/ 0 w 21"/>
                <a:gd name="T7" fmla="*/ 15 h 33"/>
                <a:gd name="T8" fmla="*/ 1 w 21"/>
                <a:gd name="T9" fmla="*/ 20 h 33"/>
                <a:gd name="T10" fmla="*/ 4 w 21"/>
                <a:gd name="T11" fmla="*/ 26 h 33"/>
                <a:gd name="T12" fmla="*/ 8 w 21"/>
                <a:gd name="T13" fmla="*/ 31 h 33"/>
                <a:gd name="T14" fmla="*/ 14 w 21"/>
                <a:gd name="T15" fmla="*/ 33 h 33"/>
                <a:gd name="T16" fmla="*/ 21 w 21"/>
                <a:gd name="T17" fmla="*/ 32 h 33"/>
                <a:gd name="T18" fmla="*/ 11 w 21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33"/>
                <a:gd name="T32" fmla="*/ 21 w 21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3" name="Freeform 6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>
                <a:gd name="T0" fmla="*/ 40 w 75"/>
                <a:gd name="T1" fmla="*/ 12 h 98"/>
                <a:gd name="T2" fmla="*/ 40 w 75"/>
                <a:gd name="T3" fmla="*/ 12 h 98"/>
                <a:gd name="T4" fmla="*/ 42 w 75"/>
                <a:gd name="T5" fmla="*/ 22 h 98"/>
                <a:gd name="T6" fmla="*/ 42 w 75"/>
                <a:gd name="T7" fmla="*/ 28 h 98"/>
                <a:gd name="T8" fmla="*/ 39 w 75"/>
                <a:gd name="T9" fmla="*/ 37 h 98"/>
                <a:gd name="T10" fmla="*/ 36 w 75"/>
                <a:gd name="T11" fmla="*/ 43 h 98"/>
                <a:gd name="T12" fmla="*/ 30 w 75"/>
                <a:gd name="T13" fmla="*/ 49 h 98"/>
                <a:gd name="T14" fmla="*/ 21 w 75"/>
                <a:gd name="T15" fmla="*/ 57 h 98"/>
                <a:gd name="T16" fmla="*/ 12 w 75"/>
                <a:gd name="T17" fmla="*/ 61 h 98"/>
                <a:gd name="T18" fmla="*/ 0 w 75"/>
                <a:gd name="T19" fmla="*/ 66 h 98"/>
                <a:gd name="T20" fmla="*/ 10 w 75"/>
                <a:gd name="T21" fmla="*/ 98 h 98"/>
                <a:gd name="T22" fmla="*/ 26 w 75"/>
                <a:gd name="T23" fmla="*/ 92 h 98"/>
                <a:gd name="T24" fmla="*/ 39 w 75"/>
                <a:gd name="T25" fmla="*/ 84 h 98"/>
                <a:gd name="T26" fmla="*/ 50 w 75"/>
                <a:gd name="T27" fmla="*/ 74 h 98"/>
                <a:gd name="T28" fmla="*/ 63 w 75"/>
                <a:gd name="T29" fmla="*/ 64 h 98"/>
                <a:gd name="T30" fmla="*/ 70 w 75"/>
                <a:gd name="T31" fmla="*/ 49 h 98"/>
                <a:gd name="T32" fmla="*/ 75 w 75"/>
                <a:gd name="T33" fmla="*/ 34 h 98"/>
                <a:gd name="T34" fmla="*/ 75 w 75"/>
                <a:gd name="T35" fmla="*/ 18 h 98"/>
                <a:gd name="T36" fmla="*/ 71 w 75"/>
                <a:gd name="T37" fmla="*/ 0 h 98"/>
                <a:gd name="T38" fmla="*/ 71 w 75"/>
                <a:gd name="T39" fmla="*/ 0 h 98"/>
                <a:gd name="T40" fmla="*/ 40 w 75"/>
                <a:gd name="T41" fmla="*/ 1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98"/>
                <a:gd name="T65" fmla="*/ 75 w 75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4" name="Freeform 6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>
                <a:gd name="T0" fmla="*/ 20 w 108"/>
                <a:gd name="T1" fmla="*/ 43 h 49"/>
                <a:gd name="T2" fmla="*/ 20 w 108"/>
                <a:gd name="T3" fmla="*/ 43 h 49"/>
                <a:gd name="T4" fmla="*/ 27 w 108"/>
                <a:gd name="T5" fmla="*/ 39 h 49"/>
                <a:gd name="T6" fmla="*/ 36 w 108"/>
                <a:gd name="T7" fmla="*/ 35 h 49"/>
                <a:gd name="T8" fmla="*/ 45 w 108"/>
                <a:gd name="T9" fmla="*/ 33 h 49"/>
                <a:gd name="T10" fmla="*/ 54 w 108"/>
                <a:gd name="T11" fmla="*/ 33 h 49"/>
                <a:gd name="T12" fmla="*/ 62 w 108"/>
                <a:gd name="T13" fmla="*/ 36 h 49"/>
                <a:gd name="T14" fmla="*/ 69 w 108"/>
                <a:gd name="T15" fmla="*/ 39 h 49"/>
                <a:gd name="T16" fmla="*/ 74 w 108"/>
                <a:gd name="T17" fmla="*/ 43 h 49"/>
                <a:gd name="T18" fmla="*/ 77 w 108"/>
                <a:gd name="T19" fmla="*/ 49 h 49"/>
                <a:gd name="T20" fmla="*/ 108 w 108"/>
                <a:gd name="T21" fmla="*/ 37 h 49"/>
                <a:gd name="T22" fmla="*/ 98 w 108"/>
                <a:gd name="T23" fmla="*/ 22 h 49"/>
                <a:gd name="T24" fmla="*/ 87 w 108"/>
                <a:gd name="T25" fmla="*/ 11 h 49"/>
                <a:gd name="T26" fmla="*/ 74 w 108"/>
                <a:gd name="T27" fmla="*/ 4 h 49"/>
                <a:gd name="T28" fmla="*/ 58 w 108"/>
                <a:gd name="T29" fmla="*/ 0 h 49"/>
                <a:gd name="T30" fmla="*/ 41 w 108"/>
                <a:gd name="T31" fmla="*/ 0 h 49"/>
                <a:gd name="T32" fmla="*/ 26 w 108"/>
                <a:gd name="T33" fmla="*/ 3 h 49"/>
                <a:gd name="T34" fmla="*/ 13 w 108"/>
                <a:gd name="T35" fmla="*/ 9 h 49"/>
                <a:gd name="T36" fmla="*/ 0 w 108"/>
                <a:gd name="T37" fmla="*/ 18 h 49"/>
                <a:gd name="T38" fmla="*/ 0 w 108"/>
                <a:gd name="T39" fmla="*/ 18 h 49"/>
                <a:gd name="T40" fmla="*/ 20 w 108"/>
                <a:gd name="T41" fmla="*/ 4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9"/>
                <a:gd name="T65" fmla="*/ 108 w 108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5" name="Freeform 6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>
                <a:gd name="T0" fmla="*/ 36 w 69"/>
                <a:gd name="T1" fmla="*/ 112 h 129"/>
                <a:gd name="T2" fmla="*/ 36 w 69"/>
                <a:gd name="T3" fmla="*/ 112 h 129"/>
                <a:gd name="T4" fmla="*/ 33 w 69"/>
                <a:gd name="T5" fmla="*/ 104 h 129"/>
                <a:gd name="T6" fmla="*/ 32 w 69"/>
                <a:gd name="T7" fmla="*/ 95 h 129"/>
                <a:gd name="T8" fmla="*/ 34 w 69"/>
                <a:gd name="T9" fmla="*/ 83 h 129"/>
                <a:gd name="T10" fmla="*/ 38 w 69"/>
                <a:gd name="T11" fmla="*/ 69 h 129"/>
                <a:gd name="T12" fmla="*/ 44 w 69"/>
                <a:gd name="T13" fmla="*/ 58 h 129"/>
                <a:gd name="T14" fmla="*/ 52 w 69"/>
                <a:gd name="T15" fmla="*/ 44 h 129"/>
                <a:gd name="T16" fmla="*/ 60 w 69"/>
                <a:gd name="T17" fmla="*/ 34 h 129"/>
                <a:gd name="T18" fmla="*/ 69 w 69"/>
                <a:gd name="T19" fmla="*/ 25 h 129"/>
                <a:gd name="T20" fmla="*/ 49 w 69"/>
                <a:gd name="T21" fmla="*/ 0 h 129"/>
                <a:gd name="T22" fmla="*/ 37 w 69"/>
                <a:gd name="T23" fmla="*/ 11 h 129"/>
                <a:gd name="T24" fmla="*/ 25 w 69"/>
                <a:gd name="T25" fmla="*/ 25 h 129"/>
                <a:gd name="T26" fmla="*/ 16 w 69"/>
                <a:gd name="T27" fmla="*/ 41 h 129"/>
                <a:gd name="T28" fmla="*/ 8 w 69"/>
                <a:gd name="T29" fmla="*/ 57 h 129"/>
                <a:gd name="T30" fmla="*/ 2 w 69"/>
                <a:gd name="T31" fmla="*/ 75 h 129"/>
                <a:gd name="T32" fmla="*/ 0 w 69"/>
                <a:gd name="T33" fmla="*/ 92 h 129"/>
                <a:gd name="T34" fmla="*/ 1 w 69"/>
                <a:gd name="T35" fmla="*/ 112 h 129"/>
                <a:gd name="T36" fmla="*/ 8 w 69"/>
                <a:gd name="T37" fmla="*/ 129 h 129"/>
                <a:gd name="T38" fmla="*/ 8 w 69"/>
                <a:gd name="T39" fmla="*/ 129 h 129"/>
                <a:gd name="T40" fmla="*/ 36 w 69"/>
                <a:gd name="T41" fmla="*/ 112 h 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29"/>
                <a:gd name="T65" fmla="*/ 69 w 69"/>
                <a:gd name="T66" fmla="*/ 129 h 1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6" name="Freeform 6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>
                <a:gd name="T0" fmla="*/ 107 w 117"/>
                <a:gd name="T1" fmla="*/ 41 h 76"/>
                <a:gd name="T2" fmla="*/ 107 w 117"/>
                <a:gd name="T3" fmla="*/ 41 h 76"/>
                <a:gd name="T4" fmla="*/ 96 w 117"/>
                <a:gd name="T5" fmla="*/ 43 h 76"/>
                <a:gd name="T6" fmla="*/ 83 w 117"/>
                <a:gd name="T7" fmla="*/ 43 h 76"/>
                <a:gd name="T8" fmla="*/ 72 w 117"/>
                <a:gd name="T9" fmla="*/ 42 h 76"/>
                <a:gd name="T10" fmla="*/ 62 w 117"/>
                <a:gd name="T11" fmla="*/ 36 h 76"/>
                <a:gd name="T12" fmla="*/ 52 w 117"/>
                <a:gd name="T13" fmla="*/ 30 h 76"/>
                <a:gd name="T14" fmla="*/ 43 w 117"/>
                <a:gd name="T15" fmla="*/ 23 h 76"/>
                <a:gd name="T16" fmla="*/ 35 w 117"/>
                <a:gd name="T17" fmla="*/ 13 h 76"/>
                <a:gd name="T18" fmla="*/ 28 w 117"/>
                <a:gd name="T19" fmla="*/ 0 h 76"/>
                <a:gd name="T20" fmla="*/ 0 w 117"/>
                <a:gd name="T21" fmla="*/ 17 h 76"/>
                <a:gd name="T22" fmla="*/ 9 w 117"/>
                <a:gd name="T23" fmla="*/ 32 h 76"/>
                <a:gd name="T24" fmla="*/ 20 w 117"/>
                <a:gd name="T25" fmla="*/ 46 h 76"/>
                <a:gd name="T26" fmla="*/ 33 w 117"/>
                <a:gd name="T27" fmla="*/ 57 h 76"/>
                <a:gd name="T28" fmla="*/ 48 w 117"/>
                <a:gd name="T29" fmla="*/ 66 h 76"/>
                <a:gd name="T30" fmla="*/ 64 w 117"/>
                <a:gd name="T31" fmla="*/ 73 h 76"/>
                <a:gd name="T32" fmla="*/ 81 w 117"/>
                <a:gd name="T33" fmla="*/ 76 h 76"/>
                <a:gd name="T34" fmla="*/ 98 w 117"/>
                <a:gd name="T35" fmla="*/ 76 h 76"/>
                <a:gd name="T36" fmla="*/ 117 w 117"/>
                <a:gd name="T37" fmla="*/ 72 h 76"/>
                <a:gd name="T38" fmla="*/ 117 w 117"/>
                <a:gd name="T39" fmla="*/ 72 h 76"/>
                <a:gd name="T40" fmla="*/ 107 w 117"/>
                <a:gd name="T41" fmla="*/ 41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6"/>
                <a:gd name="T65" fmla="*/ 117 w 117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7" name="Freeform 6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>
                <a:gd name="T0" fmla="*/ 47 w 79"/>
                <a:gd name="T1" fmla="*/ 0 h 88"/>
                <a:gd name="T2" fmla="*/ 46 w 79"/>
                <a:gd name="T3" fmla="*/ 8 h 88"/>
                <a:gd name="T4" fmla="*/ 44 w 79"/>
                <a:gd name="T5" fmla="*/ 15 h 88"/>
                <a:gd name="T6" fmla="*/ 40 w 79"/>
                <a:gd name="T7" fmla="*/ 24 h 88"/>
                <a:gd name="T8" fmla="*/ 35 w 79"/>
                <a:gd name="T9" fmla="*/ 32 h 88"/>
                <a:gd name="T10" fmla="*/ 28 w 79"/>
                <a:gd name="T11" fmla="*/ 39 h 88"/>
                <a:gd name="T12" fmla="*/ 21 w 79"/>
                <a:gd name="T13" fmla="*/ 46 h 88"/>
                <a:gd name="T14" fmla="*/ 11 w 79"/>
                <a:gd name="T15" fmla="*/ 52 h 88"/>
                <a:gd name="T16" fmla="*/ 0 w 79"/>
                <a:gd name="T17" fmla="*/ 57 h 88"/>
                <a:gd name="T18" fmla="*/ 10 w 79"/>
                <a:gd name="T19" fmla="*/ 88 h 88"/>
                <a:gd name="T20" fmla="*/ 25 w 79"/>
                <a:gd name="T21" fmla="*/ 82 h 88"/>
                <a:gd name="T22" fmla="*/ 40 w 79"/>
                <a:gd name="T23" fmla="*/ 73 h 88"/>
                <a:gd name="T24" fmla="*/ 51 w 79"/>
                <a:gd name="T25" fmla="*/ 64 h 88"/>
                <a:gd name="T26" fmla="*/ 61 w 79"/>
                <a:gd name="T27" fmla="*/ 53 h 88"/>
                <a:gd name="T28" fmla="*/ 68 w 79"/>
                <a:gd name="T29" fmla="*/ 41 h 88"/>
                <a:gd name="T30" fmla="*/ 74 w 79"/>
                <a:gd name="T31" fmla="*/ 28 h 88"/>
                <a:gd name="T32" fmla="*/ 78 w 79"/>
                <a:gd name="T33" fmla="*/ 14 h 88"/>
                <a:gd name="T34" fmla="*/ 79 w 79"/>
                <a:gd name="T35" fmla="*/ 2 h 88"/>
                <a:gd name="T36" fmla="*/ 47 w 79"/>
                <a:gd name="T37" fmla="*/ 0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88"/>
                <a:gd name="T59" fmla="*/ 79 w 79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8" name="Freeform 6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>
                <a:gd name="T0" fmla="*/ 32 w 32"/>
                <a:gd name="T1" fmla="*/ 18 h 18"/>
                <a:gd name="T2" fmla="*/ 31 w 32"/>
                <a:gd name="T3" fmla="*/ 11 h 18"/>
                <a:gd name="T4" fmla="*/ 28 w 32"/>
                <a:gd name="T5" fmla="*/ 6 h 18"/>
                <a:gd name="T6" fmla="*/ 23 w 32"/>
                <a:gd name="T7" fmla="*/ 3 h 18"/>
                <a:gd name="T8" fmla="*/ 17 w 32"/>
                <a:gd name="T9" fmla="*/ 0 h 18"/>
                <a:gd name="T10" fmla="*/ 11 w 32"/>
                <a:gd name="T11" fmla="*/ 2 h 18"/>
                <a:gd name="T12" fmla="*/ 6 w 32"/>
                <a:gd name="T13" fmla="*/ 4 h 18"/>
                <a:gd name="T14" fmla="*/ 2 w 32"/>
                <a:gd name="T15" fmla="*/ 9 h 18"/>
                <a:gd name="T16" fmla="*/ 0 w 32"/>
                <a:gd name="T17" fmla="*/ 16 h 18"/>
                <a:gd name="T18" fmla="*/ 32 w 32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8"/>
                <a:gd name="T32" fmla="*/ 32 w 32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29" name="Freeform 6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>
                <a:gd name="T0" fmla="*/ 12 w 22"/>
                <a:gd name="T1" fmla="*/ 0 h 32"/>
                <a:gd name="T2" fmla="*/ 5 w 22"/>
                <a:gd name="T3" fmla="*/ 3 h 32"/>
                <a:gd name="T4" fmla="*/ 1 w 22"/>
                <a:gd name="T5" fmla="*/ 8 h 32"/>
                <a:gd name="T6" fmla="*/ 0 w 22"/>
                <a:gd name="T7" fmla="*/ 14 h 32"/>
                <a:gd name="T8" fmla="*/ 1 w 22"/>
                <a:gd name="T9" fmla="*/ 20 h 32"/>
                <a:gd name="T10" fmla="*/ 4 w 22"/>
                <a:gd name="T11" fmla="*/ 26 h 32"/>
                <a:gd name="T12" fmla="*/ 9 w 22"/>
                <a:gd name="T13" fmla="*/ 30 h 32"/>
                <a:gd name="T14" fmla="*/ 15 w 22"/>
                <a:gd name="T15" fmla="*/ 32 h 32"/>
                <a:gd name="T16" fmla="*/ 22 w 22"/>
                <a:gd name="T17" fmla="*/ 31 h 32"/>
                <a:gd name="T18" fmla="*/ 12 w 22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32"/>
                <a:gd name="T32" fmla="*/ 22 w 2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0" name="Freeform 6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>
                <a:gd name="T0" fmla="*/ 39 w 74"/>
                <a:gd name="T1" fmla="*/ 13 h 99"/>
                <a:gd name="T2" fmla="*/ 39 w 74"/>
                <a:gd name="T3" fmla="*/ 12 h 99"/>
                <a:gd name="T4" fmla="*/ 41 w 74"/>
                <a:gd name="T5" fmla="*/ 22 h 99"/>
                <a:gd name="T6" fmla="*/ 41 w 74"/>
                <a:gd name="T7" fmla="*/ 30 h 99"/>
                <a:gd name="T8" fmla="*/ 38 w 74"/>
                <a:gd name="T9" fmla="*/ 37 h 99"/>
                <a:gd name="T10" fmla="*/ 35 w 74"/>
                <a:gd name="T11" fmla="*/ 43 h 99"/>
                <a:gd name="T12" fmla="*/ 28 w 74"/>
                <a:gd name="T13" fmla="*/ 51 h 99"/>
                <a:gd name="T14" fmla="*/ 20 w 74"/>
                <a:gd name="T15" fmla="*/ 58 h 99"/>
                <a:gd name="T16" fmla="*/ 11 w 74"/>
                <a:gd name="T17" fmla="*/ 62 h 99"/>
                <a:gd name="T18" fmla="*/ 0 w 74"/>
                <a:gd name="T19" fmla="*/ 68 h 99"/>
                <a:gd name="T20" fmla="*/ 10 w 74"/>
                <a:gd name="T21" fmla="*/ 99 h 99"/>
                <a:gd name="T22" fmla="*/ 25 w 74"/>
                <a:gd name="T23" fmla="*/ 94 h 99"/>
                <a:gd name="T24" fmla="*/ 38 w 74"/>
                <a:gd name="T25" fmla="*/ 85 h 99"/>
                <a:gd name="T26" fmla="*/ 51 w 74"/>
                <a:gd name="T27" fmla="*/ 76 h 99"/>
                <a:gd name="T28" fmla="*/ 62 w 74"/>
                <a:gd name="T29" fmla="*/ 64 h 99"/>
                <a:gd name="T30" fmla="*/ 69 w 74"/>
                <a:gd name="T31" fmla="*/ 52 h 99"/>
                <a:gd name="T32" fmla="*/ 74 w 74"/>
                <a:gd name="T33" fmla="*/ 36 h 99"/>
                <a:gd name="T34" fmla="*/ 74 w 74"/>
                <a:gd name="T35" fmla="*/ 18 h 99"/>
                <a:gd name="T36" fmla="*/ 70 w 74"/>
                <a:gd name="T37" fmla="*/ 1 h 99"/>
                <a:gd name="T38" fmla="*/ 70 w 74"/>
                <a:gd name="T39" fmla="*/ 0 h 99"/>
                <a:gd name="T40" fmla="*/ 39 w 74"/>
                <a:gd name="T41" fmla="*/ 13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99"/>
                <a:gd name="T65" fmla="*/ 74 w 74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1" name="Freeform 6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>
                <a:gd name="T0" fmla="*/ 20 w 108"/>
                <a:gd name="T1" fmla="*/ 44 h 50"/>
                <a:gd name="T2" fmla="*/ 20 w 108"/>
                <a:gd name="T3" fmla="*/ 43 h 50"/>
                <a:gd name="T4" fmla="*/ 27 w 108"/>
                <a:gd name="T5" fmla="*/ 39 h 50"/>
                <a:gd name="T6" fmla="*/ 37 w 108"/>
                <a:gd name="T7" fmla="*/ 35 h 50"/>
                <a:gd name="T8" fmla="*/ 46 w 108"/>
                <a:gd name="T9" fmla="*/ 34 h 50"/>
                <a:gd name="T10" fmla="*/ 54 w 108"/>
                <a:gd name="T11" fmla="*/ 34 h 50"/>
                <a:gd name="T12" fmla="*/ 61 w 108"/>
                <a:gd name="T13" fmla="*/ 36 h 50"/>
                <a:gd name="T14" fmla="*/ 69 w 108"/>
                <a:gd name="T15" fmla="*/ 39 h 50"/>
                <a:gd name="T16" fmla="*/ 74 w 108"/>
                <a:gd name="T17" fmla="*/ 43 h 50"/>
                <a:gd name="T18" fmla="*/ 77 w 108"/>
                <a:gd name="T19" fmla="*/ 50 h 50"/>
                <a:gd name="T20" fmla="*/ 108 w 108"/>
                <a:gd name="T21" fmla="*/ 37 h 50"/>
                <a:gd name="T22" fmla="*/ 99 w 108"/>
                <a:gd name="T23" fmla="*/ 22 h 50"/>
                <a:gd name="T24" fmla="*/ 88 w 108"/>
                <a:gd name="T25" fmla="*/ 12 h 50"/>
                <a:gd name="T26" fmla="*/ 73 w 108"/>
                <a:gd name="T27" fmla="*/ 4 h 50"/>
                <a:gd name="T28" fmla="*/ 58 w 108"/>
                <a:gd name="T29" fmla="*/ 0 h 50"/>
                <a:gd name="T30" fmla="*/ 42 w 108"/>
                <a:gd name="T31" fmla="*/ 0 h 50"/>
                <a:gd name="T32" fmla="*/ 26 w 108"/>
                <a:gd name="T33" fmla="*/ 3 h 50"/>
                <a:gd name="T34" fmla="*/ 13 w 108"/>
                <a:gd name="T35" fmla="*/ 10 h 50"/>
                <a:gd name="T36" fmla="*/ 0 w 108"/>
                <a:gd name="T37" fmla="*/ 18 h 50"/>
                <a:gd name="T38" fmla="*/ 0 w 108"/>
                <a:gd name="T39" fmla="*/ 17 h 50"/>
                <a:gd name="T40" fmla="*/ 20 w 108"/>
                <a:gd name="T41" fmla="*/ 4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2" name="Freeform 6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>
                <a:gd name="T0" fmla="*/ 36 w 69"/>
                <a:gd name="T1" fmla="*/ 114 h 131"/>
                <a:gd name="T2" fmla="*/ 36 w 69"/>
                <a:gd name="T3" fmla="*/ 114 h 131"/>
                <a:gd name="T4" fmla="*/ 34 w 69"/>
                <a:gd name="T5" fmla="*/ 107 h 131"/>
                <a:gd name="T6" fmla="*/ 33 w 69"/>
                <a:gd name="T7" fmla="*/ 96 h 131"/>
                <a:gd name="T8" fmla="*/ 35 w 69"/>
                <a:gd name="T9" fmla="*/ 83 h 131"/>
                <a:gd name="T10" fmla="*/ 38 w 69"/>
                <a:gd name="T11" fmla="*/ 72 h 131"/>
                <a:gd name="T12" fmla="*/ 44 w 69"/>
                <a:gd name="T13" fmla="*/ 59 h 131"/>
                <a:gd name="T14" fmla="*/ 52 w 69"/>
                <a:gd name="T15" fmla="*/ 46 h 131"/>
                <a:gd name="T16" fmla="*/ 60 w 69"/>
                <a:gd name="T17" fmla="*/ 36 h 131"/>
                <a:gd name="T18" fmla="*/ 69 w 69"/>
                <a:gd name="T19" fmla="*/ 27 h 131"/>
                <a:gd name="T20" fmla="*/ 49 w 69"/>
                <a:gd name="T21" fmla="*/ 0 h 131"/>
                <a:gd name="T22" fmla="*/ 36 w 69"/>
                <a:gd name="T23" fmla="*/ 13 h 131"/>
                <a:gd name="T24" fmla="*/ 25 w 69"/>
                <a:gd name="T25" fmla="*/ 27 h 131"/>
                <a:gd name="T26" fmla="*/ 15 w 69"/>
                <a:gd name="T27" fmla="*/ 42 h 131"/>
                <a:gd name="T28" fmla="*/ 7 w 69"/>
                <a:gd name="T29" fmla="*/ 59 h 131"/>
                <a:gd name="T30" fmla="*/ 2 w 69"/>
                <a:gd name="T31" fmla="*/ 77 h 131"/>
                <a:gd name="T32" fmla="*/ 0 w 69"/>
                <a:gd name="T33" fmla="*/ 94 h 131"/>
                <a:gd name="T34" fmla="*/ 1 w 69"/>
                <a:gd name="T35" fmla="*/ 113 h 131"/>
                <a:gd name="T36" fmla="*/ 7 w 69"/>
                <a:gd name="T37" fmla="*/ 131 h 131"/>
                <a:gd name="T38" fmla="*/ 7 w 69"/>
                <a:gd name="T39" fmla="*/ 131 h 131"/>
                <a:gd name="T40" fmla="*/ 36 w 69"/>
                <a:gd name="T41" fmla="*/ 114 h 1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131"/>
                <a:gd name="T65" fmla="*/ 69 w 69"/>
                <a:gd name="T66" fmla="*/ 131 h 1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3" name="Freeform 6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>
                <a:gd name="T0" fmla="*/ 107 w 117"/>
                <a:gd name="T1" fmla="*/ 41 h 77"/>
                <a:gd name="T2" fmla="*/ 107 w 117"/>
                <a:gd name="T3" fmla="*/ 41 h 77"/>
                <a:gd name="T4" fmla="*/ 96 w 117"/>
                <a:gd name="T5" fmla="*/ 43 h 77"/>
                <a:gd name="T6" fmla="*/ 85 w 117"/>
                <a:gd name="T7" fmla="*/ 43 h 77"/>
                <a:gd name="T8" fmla="*/ 75 w 117"/>
                <a:gd name="T9" fmla="*/ 41 h 77"/>
                <a:gd name="T10" fmla="*/ 63 w 117"/>
                <a:gd name="T11" fmla="*/ 37 h 77"/>
                <a:gd name="T12" fmla="*/ 54 w 117"/>
                <a:gd name="T13" fmla="*/ 29 h 77"/>
                <a:gd name="T14" fmla="*/ 44 w 117"/>
                <a:gd name="T15" fmla="*/ 22 h 77"/>
                <a:gd name="T16" fmla="*/ 36 w 117"/>
                <a:gd name="T17" fmla="*/ 13 h 77"/>
                <a:gd name="T18" fmla="*/ 29 w 117"/>
                <a:gd name="T19" fmla="*/ 0 h 77"/>
                <a:gd name="T20" fmla="*/ 0 w 117"/>
                <a:gd name="T21" fmla="*/ 17 h 77"/>
                <a:gd name="T22" fmla="*/ 9 w 117"/>
                <a:gd name="T23" fmla="*/ 32 h 77"/>
                <a:gd name="T24" fmla="*/ 21 w 117"/>
                <a:gd name="T25" fmla="*/ 45 h 77"/>
                <a:gd name="T26" fmla="*/ 34 w 117"/>
                <a:gd name="T27" fmla="*/ 57 h 77"/>
                <a:gd name="T28" fmla="*/ 49 w 117"/>
                <a:gd name="T29" fmla="*/ 66 h 77"/>
                <a:gd name="T30" fmla="*/ 64 w 117"/>
                <a:gd name="T31" fmla="*/ 73 h 77"/>
                <a:gd name="T32" fmla="*/ 81 w 117"/>
                <a:gd name="T33" fmla="*/ 77 h 77"/>
                <a:gd name="T34" fmla="*/ 98 w 117"/>
                <a:gd name="T35" fmla="*/ 77 h 77"/>
                <a:gd name="T36" fmla="*/ 117 w 117"/>
                <a:gd name="T37" fmla="*/ 73 h 77"/>
                <a:gd name="T38" fmla="*/ 117 w 117"/>
                <a:gd name="T39" fmla="*/ 73 h 77"/>
                <a:gd name="T40" fmla="*/ 107 w 117"/>
                <a:gd name="T41" fmla="*/ 4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7"/>
                <a:gd name="T65" fmla="*/ 117 w 117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4" name="Freeform 6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>
                <a:gd name="T0" fmla="*/ 48 w 81"/>
                <a:gd name="T1" fmla="*/ 0 h 90"/>
                <a:gd name="T2" fmla="*/ 47 w 81"/>
                <a:gd name="T3" fmla="*/ 8 h 90"/>
                <a:gd name="T4" fmla="*/ 44 w 81"/>
                <a:gd name="T5" fmla="*/ 18 h 90"/>
                <a:gd name="T6" fmla="*/ 41 w 81"/>
                <a:gd name="T7" fmla="*/ 26 h 90"/>
                <a:gd name="T8" fmla="*/ 36 w 81"/>
                <a:gd name="T9" fmla="*/ 34 h 90"/>
                <a:gd name="T10" fmla="*/ 31 w 81"/>
                <a:gd name="T11" fmla="*/ 40 h 90"/>
                <a:gd name="T12" fmla="*/ 22 w 81"/>
                <a:gd name="T13" fmla="*/ 47 h 90"/>
                <a:gd name="T14" fmla="*/ 12 w 81"/>
                <a:gd name="T15" fmla="*/ 54 h 90"/>
                <a:gd name="T16" fmla="*/ 0 w 81"/>
                <a:gd name="T17" fmla="*/ 58 h 90"/>
                <a:gd name="T18" fmla="*/ 10 w 81"/>
                <a:gd name="T19" fmla="*/ 90 h 90"/>
                <a:gd name="T20" fmla="*/ 27 w 81"/>
                <a:gd name="T21" fmla="*/ 83 h 90"/>
                <a:gd name="T22" fmla="*/ 40 w 81"/>
                <a:gd name="T23" fmla="*/ 75 h 90"/>
                <a:gd name="T24" fmla="*/ 51 w 81"/>
                <a:gd name="T25" fmla="*/ 65 h 90"/>
                <a:gd name="T26" fmla="*/ 62 w 81"/>
                <a:gd name="T27" fmla="*/ 55 h 90"/>
                <a:gd name="T28" fmla="*/ 70 w 81"/>
                <a:gd name="T29" fmla="*/ 41 h 90"/>
                <a:gd name="T30" fmla="*/ 75 w 81"/>
                <a:gd name="T31" fmla="*/ 28 h 90"/>
                <a:gd name="T32" fmla="*/ 78 w 81"/>
                <a:gd name="T33" fmla="*/ 17 h 90"/>
                <a:gd name="T34" fmla="*/ 81 w 81"/>
                <a:gd name="T35" fmla="*/ 4 h 90"/>
                <a:gd name="T36" fmla="*/ 48 w 81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90"/>
                <a:gd name="T59" fmla="*/ 81 w 81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5" name="Freeform 6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>
                <a:gd name="T0" fmla="*/ 33 w 33"/>
                <a:gd name="T1" fmla="*/ 19 h 19"/>
                <a:gd name="T2" fmla="*/ 32 w 33"/>
                <a:gd name="T3" fmla="*/ 12 h 19"/>
                <a:gd name="T4" fmla="*/ 28 w 33"/>
                <a:gd name="T5" fmla="*/ 6 h 19"/>
                <a:gd name="T6" fmla="*/ 23 w 33"/>
                <a:gd name="T7" fmla="*/ 2 h 19"/>
                <a:gd name="T8" fmla="*/ 18 w 33"/>
                <a:gd name="T9" fmla="*/ 0 h 19"/>
                <a:gd name="T10" fmla="*/ 12 w 33"/>
                <a:gd name="T11" fmla="*/ 0 h 19"/>
                <a:gd name="T12" fmla="*/ 6 w 33"/>
                <a:gd name="T13" fmla="*/ 3 h 19"/>
                <a:gd name="T14" fmla="*/ 2 w 33"/>
                <a:gd name="T15" fmla="*/ 7 h 19"/>
                <a:gd name="T16" fmla="*/ 0 w 33"/>
                <a:gd name="T17" fmla="*/ 15 h 19"/>
                <a:gd name="T18" fmla="*/ 33 w 33"/>
                <a:gd name="T19" fmla="*/ 1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9"/>
                <a:gd name="T32" fmla="*/ 33 w 33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6" name="Freeform 6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5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7" name="Freeform 6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>
                <a:gd name="T0" fmla="*/ 0 w 218"/>
                <a:gd name="T1" fmla="*/ 0 h 365"/>
                <a:gd name="T2" fmla="*/ 0 w 218"/>
                <a:gd name="T3" fmla="*/ 0 h 365"/>
                <a:gd name="T4" fmla="*/ 1 w 218"/>
                <a:gd name="T5" fmla="*/ 29 h 365"/>
                <a:gd name="T6" fmla="*/ 3 w 218"/>
                <a:gd name="T7" fmla="*/ 56 h 365"/>
                <a:gd name="T8" fmla="*/ 8 w 218"/>
                <a:gd name="T9" fmla="*/ 84 h 365"/>
                <a:gd name="T10" fmla="*/ 15 w 218"/>
                <a:gd name="T11" fmla="*/ 110 h 365"/>
                <a:gd name="T12" fmla="*/ 22 w 218"/>
                <a:gd name="T13" fmla="*/ 135 h 365"/>
                <a:gd name="T14" fmla="*/ 31 w 218"/>
                <a:gd name="T15" fmla="*/ 162 h 365"/>
                <a:gd name="T16" fmla="*/ 41 w 218"/>
                <a:gd name="T17" fmla="*/ 187 h 365"/>
                <a:gd name="T18" fmla="*/ 55 w 218"/>
                <a:gd name="T19" fmla="*/ 211 h 365"/>
                <a:gd name="T20" fmla="*/ 68 w 218"/>
                <a:gd name="T21" fmla="*/ 235 h 365"/>
                <a:gd name="T22" fmla="*/ 84 w 218"/>
                <a:gd name="T23" fmla="*/ 258 h 365"/>
                <a:gd name="T24" fmla="*/ 102 w 218"/>
                <a:gd name="T25" fmla="*/ 278 h 365"/>
                <a:gd name="T26" fmla="*/ 119 w 218"/>
                <a:gd name="T27" fmla="*/ 298 h 365"/>
                <a:gd name="T28" fmla="*/ 138 w 218"/>
                <a:gd name="T29" fmla="*/ 317 h 365"/>
                <a:gd name="T30" fmla="*/ 159 w 218"/>
                <a:gd name="T31" fmla="*/ 335 h 365"/>
                <a:gd name="T32" fmla="*/ 180 w 218"/>
                <a:gd name="T33" fmla="*/ 352 h 365"/>
                <a:gd name="T34" fmla="*/ 204 w 218"/>
                <a:gd name="T35" fmla="*/ 365 h 365"/>
                <a:gd name="T36" fmla="*/ 218 w 218"/>
                <a:gd name="T37" fmla="*/ 340 h 365"/>
                <a:gd name="T38" fmla="*/ 196 w 218"/>
                <a:gd name="T39" fmla="*/ 326 h 365"/>
                <a:gd name="T40" fmla="*/ 177 w 218"/>
                <a:gd name="T41" fmla="*/ 311 h 365"/>
                <a:gd name="T42" fmla="*/ 157 w 218"/>
                <a:gd name="T43" fmla="*/ 296 h 365"/>
                <a:gd name="T44" fmla="*/ 139 w 218"/>
                <a:gd name="T45" fmla="*/ 277 h 365"/>
                <a:gd name="T46" fmla="*/ 122 w 218"/>
                <a:gd name="T47" fmla="*/ 259 h 365"/>
                <a:gd name="T48" fmla="*/ 107 w 218"/>
                <a:gd name="T49" fmla="*/ 239 h 365"/>
                <a:gd name="T50" fmla="*/ 92 w 218"/>
                <a:gd name="T51" fmla="*/ 218 h 365"/>
                <a:gd name="T52" fmla="*/ 79 w 218"/>
                <a:gd name="T53" fmla="*/ 197 h 365"/>
                <a:gd name="T54" fmla="*/ 68 w 218"/>
                <a:gd name="T55" fmla="*/ 174 h 365"/>
                <a:gd name="T56" fmla="*/ 58 w 218"/>
                <a:gd name="T57" fmla="*/ 151 h 365"/>
                <a:gd name="T58" fmla="*/ 49 w 218"/>
                <a:gd name="T59" fmla="*/ 127 h 365"/>
                <a:gd name="T60" fmla="*/ 41 w 218"/>
                <a:gd name="T61" fmla="*/ 102 h 365"/>
                <a:gd name="T62" fmla="*/ 36 w 218"/>
                <a:gd name="T63" fmla="*/ 77 h 365"/>
                <a:gd name="T64" fmla="*/ 31 w 218"/>
                <a:gd name="T65" fmla="*/ 52 h 365"/>
                <a:gd name="T66" fmla="*/ 29 w 218"/>
                <a:gd name="T67" fmla="*/ 27 h 365"/>
                <a:gd name="T68" fmla="*/ 28 w 218"/>
                <a:gd name="T69" fmla="*/ 0 h 365"/>
                <a:gd name="T70" fmla="*/ 28 w 218"/>
                <a:gd name="T71" fmla="*/ 0 h 365"/>
                <a:gd name="T72" fmla="*/ 0 w 218"/>
                <a:gd name="T73" fmla="*/ 0 h 3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365"/>
                <a:gd name="T113" fmla="*/ 218 w 218"/>
                <a:gd name="T114" fmla="*/ 365 h 3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8" name="Freeform 6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>
                <a:gd name="T0" fmla="*/ 9 w 37"/>
                <a:gd name="T1" fmla="*/ 0 h 92"/>
                <a:gd name="T2" fmla="*/ 7 w 37"/>
                <a:gd name="T3" fmla="*/ 10 h 92"/>
                <a:gd name="T4" fmla="*/ 5 w 37"/>
                <a:gd name="T5" fmla="*/ 23 h 92"/>
                <a:gd name="T6" fmla="*/ 4 w 37"/>
                <a:gd name="T7" fmla="*/ 33 h 92"/>
                <a:gd name="T8" fmla="*/ 2 w 37"/>
                <a:gd name="T9" fmla="*/ 45 h 92"/>
                <a:gd name="T10" fmla="*/ 1 w 37"/>
                <a:gd name="T11" fmla="*/ 58 h 92"/>
                <a:gd name="T12" fmla="*/ 1 w 37"/>
                <a:gd name="T13" fmla="*/ 69 h 92"/>
                <a:gd name="T14" fmla="*/ 0 w 37"/>
                <a:gd name="T15" fmla="*/ 80 h 92"/>
                <a:gd name="T16" fmla="*/ 0 w 37"/>
                <a:gd name="T17" fmla="*/ 92 h 92"/>
                <a:gd name="T18" fmla="*/ 28 w 37"/>
                <a:gd name="T19" fmla="*/ 92 h 92"/>
                <a:gd name="T20" fmla="*/ 28 w 37"/>
                <a:gd name="T21" fmla="*/ 82 h 92"/>
                <a:gd name="T22" fmla="*/ 29 w 37"/>
                <a:gd name="T23" fmla="*/ 71 h 92"/>
                <a:gd name="T24" fmla="*/ 29 w 37"/>
                <a:gd name="T25" fmla="*/ 60 h 92"/>
                <a:gd name="T26" fmla="*/ 30 w 37"/>
                <a:gd name="T27" fmla="*/ 49 h 92"/>
                <a:gd name="T28" fmla="*/ 32 w 37"/>
                <a:gd name="T29" fmla="*/ 38 h 92"/>
                <a:gd name="T30" fmla="*/ 33 w 37"/>
                <a:gd name="T31" fmla="*/ 27 h 92"/>
                <a:gd name="T32" fmla="*/ 35 w 37"/>
                <a:gd name="T33" fmla="*/ 17 h 92"/>
                <a:gd name="T34" fmla="*/ 37 w 37"/>
                <a:gd name="T35" fmla="*/ 6 h 92"/>
                <a:gd name="T36" fmla="*/ 9 w 37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92"/>
                <a:gd name="T59" fmla="*/ 37 w 37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39" name="Freeform 6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>
                <a:gd name="T0" fmla="*/ 28 w 28"/>
                <a:gd name="T1" fmla="*/ 18 h 18"/>
                <a:gd name="T2" fmla="*/ 28 w 28"/>
                <a:gd name="T3" fmla="*/ 11 h 18"/>
                <a:gd name="T4" fmla="*/ 26 w 28"/>
                <a:gd name="T5" fmla="*/ 6 h 18"/>
                <a:gd name="T6" fmla="*/ 22 w 28"/>
                <a:gd name="T7" fmla="*/ 2 h 18"/>
                <a:gd name="T8" fmla="*/ 17 w 28"/>
                <a:gd name="T9" fmla="*/ 0 h 18"/>
                <a:gd name="T10" fmla="*/ 12 w 28"/>
                <a:gd name="T11" fmla="*/ 0 h 18"/>
                <a:gd name="T12" fmla="*/ 7 w 28"/>
                <a:gd name="T13" fmla="*/ 2 h 18"/>
                <a:gd name="T14" fmla="*/ 3 w 28"/>
                <a:gd name="T15" fmla="*/ 5 h 18"/>
                <a:gd name="T16" fmla="*/ 0 w 28"/>
                <a:gd name="T17" fmla="*/ 11 h 18"/>
                <a:gd name="T18" fmla="*/ 28 w 28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0" name="Freeform 6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>
                <a:gd name="T0" fmla="*/ 0 w 21"/>
                <a:gd name="T1" fmla="*/ 25 h 27"/>
                <a:gd name="T2" fmla="*/ 6 w 21"/>
                <a:gd name="T3" fmla="*/ 27 h 27"/>
                <a:gd name="T4" fmla="*/ 11 w 21"/>
                <a:gd name="T5" fmla="*/ 26 h 27"/>
                <a:gd name="T6" fmla="*/ 16 w 21"/>
                <a:gd name="T7" fmla="*/ 24 h 27"/>
                <a:gd name="T8" fmla="*/ 19 w 21"/>
                <a:gd name="T9" fmla="*/ 20 h 27"/>
                <a:gd name="T10" fmla="*/ 21 w 21"/>
                <a:gd name="T11" fmla="*/ 14 h 27"/>
                <a:gd name="T12" fmla="*/ 21 w 21"/>
                <a:gd name="T13" fmla="*/ 9 h 27"/>
                <a:gd name="T14" fmla="*/ 19 w 21"/>
                <a:gd name="T15" fmla="*/ 4 h 27"/>
                <a:gd name="T16" fmla="*/ 14 w 21"/>
                <a:gd name="T17" fmla="*/ 0 h 27"/>
                <a:gd name="T18" fmla="*/ 0 w 21"/>
                <a:gd name="T19" fmla="*/ 25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7"/>
                <a:gd name="T32" fmla="*/ 21 w 21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1" name="Freeform 6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>
                <a:gd name="T0" fmla="*/ 0 w 115"/>
                <a:gd name="T1" fmla="*/ 0 h 181"/>
                <a:gd name="T2" fmla="*/ 0 w 115"/>
                <a:gd name="T3" fmla="*/ 0 h 181"/>
                <a:gd name="T4" fmla="*/ 0 w 115"/>
                <a:gd name="T5" fmla="*/ 13 h 181"/>
                <a:gd name="T6" fmla="*/ 2 w 115"/>
                <a:gd name="T7" fmla="*/ 27 h 181"/>
                <a:gd name="T8" fmla="*/ 4 w 115"/>
                <a:gd name="T9" fmla="*/ 40 h 181"/>
                <a:gd name="T10" fmla="*/ 7 w 115"/>
                <a:gd name="T11" fmla="*/ 53 h 181"/>
                <a:gd name="T12" fmla="*/ 11 w 115"/>
                <a:gd name="T13" fmla="*/ 68 h 181"/>
                <a:gd name="T14" fmla="*/ 15 w 115"/>
                <a:gd name="T15" fmla="*/ 80 h 181"/>
                <a:gd name="T16" fmla="*/ 21 w 115"/>
                <a:gd name="T17" fmla="*/ 92 h 181"/>
                <a:gd name="T18" fmla="*/ 28 w 115"/>
                <a:gd name="T19" fmla="*/ 104 h 181"/>
                <a:gd name="T20" fmla="*/ 34 w 115"/>
                <a:gd name="T21" fmla="*/ 116 h 181"/>
                <a:gd name="T22" fmla="*/ 42 w 115"/>
                <a:gd name="T23" fmla="*/ 126 h 181"/>
                <a:gd name="T24" fmla="*/ 50 w 115"/>
                <a:gd name="T25" fmla="*/ 138 h 181"/>
                <a:gd name="T26" fmla="*/ 59 w 115"/>
                <a:gd name="T27" fmla="*/ 147 h 181"/>
                <a:gd name="T28" fmla="*/ 68 w 115"/>
                <a:gd name="T29" fmla="*/ 157 h 181"/>
                <a:gd name="T30" fmla="*/ 80 w 115"/>
                <a:gd name="T31" fmla="*/ 165 h 181"/>
                <a:gd name="T32" fmla="*/ 90 w 115"/>
                <a:gd name="T33" fmla="*/ 173 h 181"/>
                <a:gd name="T34" fmla="*/ 101 w 115"/>
                <a:gd name="T35" fmla="*/ 181 h 181"/>
                <a:gd name="T36" fmla="*/ 115 w 115"/>
                <a:gd name="T37" fmla="*/ 156 h 181"/>
                <a:gd name="T38" fmla="*/ 106 w 115"/>
                <a:gd name="T39" fmla="*/ 149 h 181"/>
                <a:gd name="T40" fmla="*/ 96 w 115"/>
                <a:gd name="T41" fmla="*/ 142 h 181"/>
                <a:gd name="T42" fmla="*/ 87 w 115"/>
                <a:gd name="T43" fmla="*/ 136 h 181"/>
                <a:gd name="T44" fmla="*/ 80 w 115"/>
                <a:gd name="T45" fmla="*/ 126 h 181"/>
                <a:gd name="T46" fmla="*/ 70 w 115"/>
                <a:gd name="T47" fmla="*/ 119 h 181"/>
                <a:gd name="T48" fmla="*/ 64 w 115"/>
                <a:gd name="T49" fmla="*/ 109 h 181"/>
                <a:gd name="T50" fmla="*/ 58 w 115"/>
                <a:gd name="T51" fmla="*/ 101 h 181"/>
                <a:gd name="T52" fmla="*/ 52 w 115"/>
                <a:gd name="T53" fmla="*/ 89 h 181"/>
                <a:gd name="T54" fmla="*/ 46 w 115"/>
                <a:gd name="T55" fmla="*/ 80 h 181"/>
                <a:gd name="T56" fmla="*/ 42 w 115"/>
                <a:gd name="T57" fmla="*/ 69 h 181"/>
                <a:gd name="T58" fmla="*/ 38 w 115"/>
                <a:gd name="T59" fmla="*/ 58 h 181"/>
                <a:gd name="T60" fmla="*/ 34 w 115"/>
                <a:gd name="T61" fmla="*/ 47 h 181"/>
                <a:gd name="T62" fmla="*/ 33 w 115"/>
                <a:gd name="T63" fmla="*/ 35 h 181"/>
                <a:gd name="T64" fmla="*/ 31 w 115"/>
                <a:gd name="T65" fmla="*/ 23 h 181"/>
                <a:gd name="T66" fmla="*/ 29 w 115"/>
                <a:gd name="T67" fmla="*/ 11 h 181"/>
                <a:gd name="T68" fmla="*/ 29 w 115"/>
                <a:gd name="T69" fmla="*/ 0 h 181"/>
                <a:gd name="T70" fmla="*/ 29 w 115"/>
                <a:gd name="T71" fmla="*/ 0 h 181"/>
                <a:gd name="T72" fmla="*/ 0 w 115"/>
                <a:gd name="T73" fmla="*/ 0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181"/>
                <a:gd name="T113" fmla="*/ 115 w 115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2" name="Freeform 6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>
                <a:gd name="T0" fmla="*/ 4 w 33"/>
                <a:gd name="T1" fmla="*/ 0 h 47"/>
                <a:gd name="T2" fmla="*/ 3 w 33"/>
                <a:gd name="T3" fmla="*/ 6 h 47"/>
                <a:gd name="T4" fmla="*/ 2 w 33"/>
                <a:gd name="T5" fmla="*/ 11 h 47"/>
                <a:gd name="T6" fmla="*/ 1 w 33"/>
                <a:gd name="T7" fmla="*/ 18 h 47"/>
                <a:gd name="T8" fmla="*/ 1 w 33"/>
                <a:gd name="T9" fmla="*/ 23 h 47"/>
                <a:gd name="T10" fmla="*/ 0 w 33"/>
                <a:gd name="T11" fmla="*/ 30 h 47"/>
                <a:gd name="T12" fmla="*/ 0 w 33"/>
                <a:gd name="T13" fmla="*/ 36 h 47"/>
                <a:gd name="T14" fmla="*/ 0 w 33"/>
                <a:gd name="T15" fmla="*/ 41 h 47"/>
                <a:gd name="T16" fmla="*/ 0 w 33"/>
                <a:gd name="T17" fmla="*/ 47 h 47"/>
                <a:gd name="T18" fmla="*/ 29 w 33"/>
                <a:gd name="T19" fmla="*/ 47 h 47"/>
                <a:gd name="T20" fmla="*/ 29 w 33"/>
                <a:gd name="T21" fmla="*/ 41 h 47"/>
                <a:gd name="T22" fmla="*/ 29 w 33"/>
                <a:gd name="T23" fmla="*/ 36 h 47"/>
                <a:gd name="T24" fmla="*/ 29 w 33"/>
                <a:gd name="T25" fmla="*/ 32 h 47"/>
                <a:gd name="T26" fmla="*/ 30 w 33"/>
                <a:gd name="T27" fmla="*/ 26 h 47"/>
                <a:gd name="T28" fmla="*/ 30 w 33"/>
                <a:gd name="T29" fmla="*/ 20 h 47"/>
                <a:gd name="T30" fmla="*/ 31 w 33"/>
                <a:gd name="T31" fmla="*/ 17 h 47"/>
                <a:gd name="T32" fmla="*/ 32 w 33"/>
                <a:gd name="T33" fmla="*/ 12 h 47"/>
                <a:gd name="T34" fmla="*/ 33 w 33"/>
                <a:gd name="T35" fmla="*/ 7 h 47"/>
                <a:gd name="T36" fmla="*/ 4 w 33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47"/>
                <a:gd name="T59" fmla="*/ 33 w 33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3" name="Freeform 6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1 h 18"/>
                <a:gd name="T4" fmla="*/ 27 w 29"/>
                <a:gd name="T5" fmla="*/ 6 h 18"/>
                <a:gd name="T6" fmla="*/ 22 w 29"/>
                <a:gd name="T7" fmla="*/ 2 h 18"/>
                <a:gd name="T8" fmla="*/ 17 w 29"/>
                <a:gd name="T9" fmla="*/ 0 h 18"/>
                <a:gd name="T10" fmla="*/ 12 w 29"/>
                <a:gd name="T11" fmla="*/ 0 h 18"/>
                <a:gd name="T12" fmla="*/ 7 w 29"/>
                <a:gd name="T13" fmla="*/ 2 h 18"/>
                <a:gd name="T14" fmla="*/ 3 w 29"/>
                <a:gd name="T15" fmla="*/ 5 h 18"/>
                <a:gd name="T16" fmla="*/ 0 w 29"/>
                <a:gd name="T17" fmla="*/ 11 h 18"/>
                <a:gd name="T18" fmla="*/ 29 w 29"/>
                <a:gd name="T19" fmla="*/ 18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8"/>
                <a:gd name="T32" fmla="*/ 29 w 29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4" name="Freeform 6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5 h 20"/>
                <a:gd name="T6" fmla="*/ 0 w 15"/>
                <a:gd name="T7" fmla="*/ 13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5" name="Freeform 6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>
                <a:gd name="T0" fmla="*/ 164 w 164"/>
                <a:gd name="T1" fmla="*/ 274 h 274"/>
                <a:gd name="T2" fmla="*/ 164 w 164"/>
                <a:gd name="T3" fmla="*/ 274 h 274"/>
                <a:gd name="T4" fmla="*/ 162 w 164"/>
                <a:gd name="T5" fmla="*/ 253 h 274"/>
                <a:gd name="T6" fmla="*/ 160 w 164"/>
                <a:gd name="T7" fmla="*/ 233 h 274"/>
                <a:gd name="T8" fmla="*/ 157 w 164"/>
                <a:gd name="T9" fmla="*/ 211 h 274"/>
                <a:gd name="T10" fmla="*/ 153 w 164"/>
                <a:gd name="T11" fmla="*/ 190 h 274"/>
                <a:gd name="T12" fmla="*/ 147 w 164"/>
                <a:gd name="T13" fmla="*/ 170 h 274"/>
                <a:gd name="T14" fmla="*/ 139 w 164"/>
                <a:gd name="T15" fmla="*/ 152 h 274"/>
                <a:gd name="T16" fmla="*/ 130 w 164"/>
                <a:gd name="T17" fmla="*/ 135 h 274"/>
                <a:gd name="T18" fmla="*/ 122 w 164"/>
                <a:gd name="T19" fmla="*/ 116 h 274"/>
                <a:gd name="T20" fmla="*/ 112 w 164"/>
                <a:gd name="T21" fmla="*/ 98 h 274"/>
                <a:gd name="T22" fmla="*/ 100 w 164"/>
                <a:gd name="T23" fmla="*/ 82 h 274"/>
                <a:gd name="T24" fmla="*/ 87 w 164"/>
                <a:gd name="T25" fmla="*/ 65 h 274"/>
                <a:gd name="T26" fmla="*/ 73 w 164"/>
                <a:gd name="T27" fmla="*/ 50 h 274"/>
                <a:gd name="T28" fmla="*/ 59 w 164"/>
                <a:gd name="T29" fmla="*/ 35 h 274"/>
                <a:gd name="T30" fmla="*/ 43 w 164"/>
                <a:gd name="T31" fmla="*/ 23 h 274"/>
                <a:gd name="T32" fmla="*/ 27 w 164"/>
                <a:gd name="T33" fmla="*/ 10 h 274"/>
                <a:gd name="T34" fmla="*/ 10 w 164"/>
                <a:gd name="T35" fmla="*/ 0 h 274"/>
                <a:gd name="T36" fmla="*/ 0 w 164"/>
                <a:gd name="T37" fmla="*/ 19 h 274"/>
                <a:gd name="T38" fmla="*/ 15 w 164"/>
                <a:gd name="T39" fmla="*/ 29 h 274"/>
                <a:gd name="T40" fmla="*/ 30 w 164"/>
                <a:gd name="T41" fmla="*/ 40 h 274"/>
                <a:gd name="T42" fmla="*/ 45 w 164"/>
                <a:gd name="T43" fmla="*/ 52 h 274"/>
                <a:gd name="T44" fmla="*/ 59 w 164"/>
                <a:gd name="T45" fmla="*/ 65 h 274"/>
                <a:gd name="T46" fmla="*/ 71 w 164"/>
                <a:gd name="T47" fmla="*/ 80 h 274"/>
                <a:gd name="T48" fmla="*/ 83 w 164"/>
                <a:gd name="T49" fmla="*/ 94 h 274"/>
                <a:gd name="T50" fmla="*/ 94 w 164"/>
                <a:gd name="T51" fmla="*/ 110 h 274"/>
                <a:gd name="T52" fmla="*/ 104 w 164"/>
                <a:gd name="T53" fmla="*/ 126 h 274"/>
                <a:gd name="T54" fmla="*/ 112 w 164"/>
                <a:gd name="T55" fmla="*/ 143 h 274"/>
                <a:gd name="T56" fmla="*/ 119 w 164"/>
                <a:gd name="T57" fmla="*/ 161 h 274"/>
                <a:gd name="T58" fmla="*/ 126 w 164"/>
                <a:gd name="T59" fmla="*/ 179 h 274"/>
                <a:gd name="T60" fmla="*/ 132 w 164"/>
                <a:gd name="T61" fmla="*/ 197 h 274"/>
                <a:gd name="T62" fmla="*/ 136 w 164"/>
                <a:gd name="T63" fmla="*/ 216 h 274"/>
                <a:gd name="T64" fmla="*/ 139 w 164"/>
                <a:gd name="T65" fmla="*/ 235 h 274"/>
                <a:gd name="T66" fmla="*/ 141 w 164"/>
                <a:gd name="T67" fmla="*/ 255 h 274"/>
                <a:gd name="T68" fmla="*/ 141 w 164"/>
                <a:gd name="T69" fmla="*/ 274 h 274"/>
                <a:gd name="T70" fmla="*/ 141 w 164"/>
                <a:gd name="T71" fmla="*/ 274 h 274"/>
                <a:gd name="T72" fmla="*/ 164 w 164"/>
                <a:gd name="T73" fmla="*/ 274 h 2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74"/>
                <a:gd name="T113" fmla="*/ 164 w 164"/>
                <a:gd name="T114" fmla="*/ 274 h 2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6" name="Freeform 6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>
                <a:gd name="T0" fmla="*/ 21 w 29"/>
                <a:gd name="T1" fmla="*/ 68 h 68"/>
                <a:gd name="T2" fmla="*/ 22 w 29"/>
                <a:gd name="T3" fmla="*/ 60 h 68"/>
                <a:gd name="T4" fmla="*/ 24 w 29"/>
                <a:gd name="T5" fmla="*/ 52 h 68"/>
                <a:gd name="T6" fmla="*/ 25 w 29"/>
                <a:gd name="T7" fmla="*/ 43 h 68"/>
                <a:gd name="T8" fmla="*/ 26 w 29"/>
                <a:gd name="T9" fmla="*/ 34 h 68"/>
                <a:gd name="T10" fmla="*/ 28 w 29"/>
                <a:gd name="T11" fmla="*/ 25 h 68"/>
                <a:gd name="T12" fmla="*/ 28 w 29"/>
                <a:gd name="T13" fmla="*/ 17 h 68"/>
                <a:gd name="T14" fmla="*/ 29 w 29"/>
                <a:gd name="T15" fmla="*/ 8 h 68"/>
                <a:gd name="T16" fmla="*/ 29 w 29"/>
                <a:gd name="T17" fmla="*/ 0 h 68"/>
                <a:gd name="T18" fmla="*/ 6 w 29"/>
                <a:gd name="T19" fmla="*/ 0 h 68"/>
                <a:gd name="T20" fmla="*/ 6 w 29"/>
                <a:gd name="T21" fmla="*/ 8 h 68"/>
                <a:gd name="T22" fmla="*/ 5 w 29"/>
                <a:gd name="T23" fmla="*/ 17 h 68"/>
                <a:gd name="T24" fmla="*/ 5 w 29"/>
                <a:gd name="T25" fmla="*/ 25 h 68"/>
                <a:gd name="T26" fmla="*/ 5 w 29"/>
                <a:gd name="T27" fmla="*/ 32 h 68"/>
                <a:gd name="T28" fmla="*/ 4 w 29"/>
                <a:gd name="T29" fmla="*/ 41 h 68"/>
                <a:gd name="T30" fmla="*/ 3 w 29"/>
                <a:gd name="T31" fmla="*/ 48 h 68"/>
                <a:gd name="T32" fmla="*/ 1 w 29"/>
                <a:gd name="T33" fmla="*/ 56 h 68"/>
                <a:gd name="T34" fmla="*/ 0 w 29"/>
                <a:gd name="T35" fmla="*/ 64 h 68"/>
                <a:gd name="T36" fmla="*/ 21 w 29"/>
                <a:gd name="T37" fmla="*/ 68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68"/>
                <a:gd name="T59" fmla="*/ 29 w 2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7" name="Freeform 6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>
                <a:gd name="T0" fmla="*/ 0 w 21"/>
                <a:gd name="T1" fmla="*/ 0 h 12"/>
                <a:gd name="T2" fmla="*/ 3 w 21"/>
                <a:gd name="T3" fmla="*/ 8 h 12"/>
                <a:gd name="T4" fmla="*/ 10 w 21"/>
                <a:gd name="T5" fmla="*/ 12 h 12"/>
                <a:gd name="T6" fmla="*/ 17 w 21"/>
                <a:gd name="T7" fmla="*/ 11 h 12"/>
                <a:gd name="T8" fmla="*/ 21 w 21"/>
                <a:gd name="T9" fmla="*/ 4 h 12"/>
                <a:gd name="T10" fmla="*/ 0 w 2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2"/>
                <a:gd name="T20" fmla="*/ 21 w 2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8" name="Freeform 6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>
                <a:gd name="T0" fmla="*/ 15 w 15"/>
                <a:gd name="T1" fmla="*/ 1 h 20"/>
                <a:gd name="T2" fmla="*/ 7 w 15"/>
                <a:gd name="T3" fmla="*/ 0 h 20"/>
                <a:gd name="T4" fmla="*/ 1 w 15"/>
                <a:gd name="T5" fmla="*/ 6 h 20"/>
                <a:gd name="T6" fmla="*/ 0 w 15"/>
                <a:gd name="T7" fmla="*/ 14 h 20"/>
                <a:gd name="T8" fmla="*/ 5 w 15"/>
                <a:gd name="T9" fmla="*/ 20 h 20"/>
                <a:gd name="T10" fmla="*/ 15 w 15"/>
                <a:gd name="T11" fmla="*/ 1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0"/>
                <a:gd name="T20" fmla="*/ 15 w 1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49" name="Freeform 6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>
                <a:gd name="T0" fmla="*/ 86 w 86"/>
                <a:gd name="T1" fmla="*/ 136 h 136"/>
                <a:gd name="T2" fmla="*/ 86 w 86"/>
                <a:gd name="T3" fmla="*/ 136 h 136"/>
                <a:gd name="T4" fmla="*/ 85 w 86"/>
                <a:gd name="T5" fmla="*/ 116 h 136"/>
                <a:gd name="T6" fmla="*/ 81 w 86"/>
                <a:gd name="T7" fmla="*/ 95 h 136"/>
                <a:gd name="T8" fmla="*/ 76 w 86"/>
                <a:gd name="T9" fmla="*/ 76 h 136"/>
                <a:gd name="T10" fmla="*/ 66 w 86"/>
                <a:gd name="T11" fmla="*/ 58 h 136"/>
                <a:gd name="T12" fmla="*/ 55 w 86"/>
                <a:gd name="T13" fmla="*/ 41 h 136"/>
                <a:gd name="T14" fmla="*/ 42 w 86"/>
                <a:gd name="T15" fmla="*/ 26 h 136"/>
                <a:gd name="T16" fmla="*/ 27 w 86"/>
                <a:gd name="T17" fmla="*/ 12 h 136"/>
                <a:gd name="T18" fmla="*/ 10 w 86"/>
                <a:gd name="T19" fmla="*/ 0 h 136"/>
                <a:gd name="T20" fmla="*/ 0 w 86"/>
                <a:gd name="T21" fmla="*/ 19 h 136"/>
                <a:gd name="T22" fmla="*/ 14 w 86"/>
                <a:gd name="T23" fmla="*/ 29 h 136"/>
                <a:gd name="T24" fmla="*/ 28 w 86"/>
                <a:gd name="T25" fmla="*/ 40 h 136"/>
                <a:gd name="T26" fmla="*/ 39 w 86"/>
                <a:gd name="T27" fmla="*/ 54 h 136"/>
                <a:gd name="T28" fmla="*/ 48 w 86"/>
                <a:gd name="T29" fmla="*/ 69 h 136"/>
                <a:gd name="T30" fmla="*/ 55 w 86"/>
                <a:gd name="T31" fmla="*/ 85 h 136"/>
                <a:gd name="T32" fmla="*/ 60 w 86"/>
                <a:gd name="T33" fmla="*/ 102 h 136"/>
                <a:gd name="T34" fmla="*/ 64 w 86"/>
                <a:gd name="T35" fmla="*/ 118 h 136"/>
                <a:gd name="T36" fmla="*/ 65 w 86"/>
                <a:gd name="T37" fmla="*/ 136 h 136"/>
                <a:gd name="T38" fmla="*/ 65 w 86"/>
                <a:gd name="T39" fmla="*/ 136 h 136"/>
                <a:gd name="T40" fmla="*/ 86 w 86"/>
                <a:gd name="T41" fmla="*/ 13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136"/>
                <a:gd name="T65" fmla="*/ 86 w 8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0" name="Freeform 6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>
                <a:gd name="T0" fmla="*/ 21 w 24"/>
                <a:gd name="T1" fmla="*/ 35 h 35"/>
                <a:gd name="T2" fmla="*/ 22 w 24"/>
                <a:gd name="T3" fmla="*/ 30 h 35"/>
                <a:gd name="T4" fmla="*/ 22 w 24"/>
                <a:gd name="T5" fmla="*/ 26 h 35"/>
                <a:gd name="T6" fmla="*/ 23 w 24"/>
                <a:gd name="T7" fmla="*/ 21 h 35"/>
                <a:gd name="T8" fmla="*/ 23 w 24"/>
                <a:gd name="T9" fmla="*/ 18 h 35"/>
                <a:gd name="T10" fmla="*/ 24 w 24"/>
                <a:gd name="T11" fmla="*/ 15 h 35"/>
                <a:gd name="T12" fmla="*/ 24 w 24"/>
                <a:gd name="T13" fmla="*/ 9 h 35"/>
                <a:gd name="T14" fmla="*/ 24 w 24"/>
                <a:gd name="T15" fmla="*/ 5 h 35"/>
                <a:gd name="T16" fmla="*/ 24 w 24"/>
                <a:gd name="T17" fmla="*/ 0 h 35"/>
                <a:gd name="T18" fmla="*/ 3 w 24"/>
                <a:gd name="T19" fmla="*/ 0 h 35"/>
                <a:gd name="T20" fmla="*/ 3 w 24"/>
                <a:gd name="T21" fmla="*/ 5 h 35"/>
                <a:gd name="T22" fmla="*/ 3 w 24"/>
                <a:gd name="T23" fmla="*/ 9 h 35"/>
                <a:gd name="T24" fmla="*/ 3 w 24"/>
                <a:gd name="T25" fmla="*/ 11 h 35"/>
                <a:gd name="T26" fmla="*/ 2 w 24"/>
                <a:gd name="T27" fmla="*/ 14 h 35"/>
                <a:gd name="T28" fmla="*/ 2 w 24"/>
                <a:gd name="T29" fmla="*/ 19 h 35"/>
                <a:gd name="T30" fmla="*/ 1 w 24"/>
                <a:gd name="T31" fmla="*/ 24 h 35"/>
                <a:gd name="T32" fmla="*/ 1 w 24"/>
                <a:gd name="T33" fmla="*/ 28 h 35"/>
                <a:gd name="T34" fmla="*/ 0 w 24"/>
                <a:gd name="T35" fmla="*/ 31 h 35"/>
                <a:gd name="T36" fmla="*/ 21 w 24"/>
                <a:gd name="T37" fmla="*/ 35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"/>
                <a:gd name="T58" fmla="*/ 0 h 35"/>
                <a:gd name="T59" fmla="*/ 24 w 24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1" name="Freeform 6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9 h 13"/>
                <a:gd name="T4" fmla="*/ 10 w 21"/>
                <a:gd name="T5" fmla="*/ 13 h 13"/>
                <a:gd name="T6" fmla="*/ 17 w 21"/>
                <a:gd name="T7" fmla="*/ 12 h 13"/>
                <a:gd name="T8" fmla="*/ 21 w 21"/>
                <a:gd name="T9" fmla="*/ 4 h 13"/>
                <a:gd name="T10" fmla="*/ 0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2" name="Freeform 6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>
                <a:gd name="T0" fmla="*/ 166 w 1169"/>
                <a:gd name="T1" fmla="*/ 0 h 2481"/>
                <a:gd name="T2" fmla="*/ 0 w 1169"/>
                <a:gd name="T3" fmla="*/ 73 h 2481"/>
                <a:gd name="T4" fmla="*/ 959 w 1169"/>
                <a:gd name="T5" fmla="*/ 2481 h 2481"/>
                <a:gd name="T6" fmla="*/ 1169 w 1169"/>
                <a:gd name="T7" fmla="*/ 2389 h 2481"/>
                <a:gd name="T8" fmla="*/ 166 w 1169"/>
                <a:gd name="T9" fmla="*/ 0 h 2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9"/>
                <a:gd name="T16" fmla="*/ 0 h 2481"/>
                <a:gd name="T17" fmla="*/ 1169 w 1169"/>
                <a:gd name="T18" fmla="*/ 2481 h 2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3" name="Freeform 6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>
                <a:gd name="T0" fmla="*/ 126 w 1140"/>
                <a:gd name="T1" fmla="*/ 6 h 2467"/>
                <a:gd name="T2" fmla="*/ 104 w 1140"/>
                <a:gd name="T3" fmla="*/ 14 h 2467"/>
                <a:gd name="T4" fmla="*/ 81 w 1140"/>
                <a:gd name="T5" fmla="*/ 24 h 2467"/>
                <a:gd name="T6" fmla="*/ 36 w 1140"/>
                <a:gd name="T7" fmla="*/ 44 h 2467"/>
                <a:gd name="T8" fmla="*/ 29 w 1140"/>
                <a:gd name="T9" fmla="*/ 132 h 2467"/>
                <a:gd name="T10" fmla="*/ 81 w 1140"/>
                <a:gd name="T11" fmla="*/ 260 h 2467"/>
                <a:gd name="T12" fmla="*/ 125 w 1140"/>
                <a:gd name="T13" fmla="*/ 370 h 2467"/>
                <a:gd name="T14" fmla="*/ 163 w 1140"/>
                <a:gd name="T15" fmla="*/ 467 h 2467"/>
                <a:gd name="T16" fmla="*/ 198 w 1140"/>
                <a:gd name="T17" fmla="*/ 554 h 2467"/>
                <a:gd name="T18" fmla="*/ 232 w 1140"/>
                <a:gd name="T19" fmla="*/ 637 h 2467"/>
                <a:gd name="T20" fmla="*/ 265 w 1140"/>
                <a:gd name="T21" fmla="*/ 723 h 2467"/>
                <a:gd name="T22" fmla="*/ 302 w 1140"/>
                <a:gd name="T23" fmla="*/ 812 h 2467"/>
                <a:gd name="T24" fmla="*/ 342 w 1140"/>
                <a:gd name="T25" fmla="*/ 913 h 2467"/>
                <a:gd name="T26" fmla="*/ 388 w 1140"/>
                <a:gd name="T27" fmla="*/ 1029 h 2467"/>
                <a:gd name="T28" fmla="*/ 442 w 1140"/>
                <a:gd name="T29" fmla="*/ 1164 h 2467"/>
                <a:gd name="T30" fmla="*/ 505 w 1140"/>
                <a:gd name="T31" fmla="*/ 1323 h 2467"/>
                <a:gd name="T32" fmla="*/ 581 w 1140"/>
                <a:gd name="T33" fmla="*/ 1511 h 2467"/>
                <a:gd name="T34" fmla="*/ 669 w 1140"/>
                <a:gd name="T35" fmla="*/ 1733 h 2467"/>
                <a:gd name="T36" fmla="*/ 773 w 1140"/>
                <a:gd name="T37" fmla="*/ 1993 h 2467"/>
                <a:gd name="T38" fmla="*/ 895 w 1140"/>
                <a:gd name="T39" fmla="*/ 2297 h 2467"/>
                <a:gd name="T40" fmla="*/ 972 w 1140"/>
                <a:gd name="T41" fmla="*/ 2462 h 2467"/>
                <a:gd name="T42" fmla="*/ 989 w 1140"/>
                <a:gd name="T43" fmla="*/ 2455 h 2467"/>
                <a:gd name="T44" fmla="*/ 1003 w 1140"/>
                <a:gd name="T45" fmla="*/ 2449 h 2467"/>
                <a:gd name="T46" fmla="*/ 1015 w 1140"/>
                <a:gd name="T47" fmla="*/ 2442 h 2467"/>
                <a:gd name="T48" fmla="*/ 1030 w 1140"/>
                <a:gd name="T49" fmla="*/ 2436 h 2467"/>
                <a:gd name="T50" fmla="*/ 1050 w 1140"/>
                <a:gd name="T51" fmla="*/ 2428 h 2467"/>
                <a:gd name="T52" fmla="*/ 1077 w 1140"/>
                <a:gd name="T53" fmla="*/ 2416 h 2467"/>
                <a:gd name="T54" fmla="*/ 1116 w 1140"/>
                <a:gd name="T55" fmla="*/ 2399 h 2467"/>
                <a:gd name="T56" fmla="*/ 1110 w 1140"/>
                <a:gd name="T57" fmla="*/ 2318 h 2467"/>
                <a:gd name="T58" fmla="*/ 1056 w 1140"/>
                <a:gd name="T59" fmla="*/ 2190 h 2467"/>
                <a:gd name="T60" fmla="*/ 1011 w 1140"/>
                <a:gd name="T61" fmla="*/ 2082 h 2467"/>
                <a:gd name="T62" fmla="*/ 970 w 1140"/>
                <a:gd name="T63" fmla="*/ 1985 h 2467"/>
                <a:gd name="T64" fmla="*/ 935 w 1140"/>
                <a:gd name="T65" fmla="*/ 1897 h 2467"/>
                <a:gd name="T66" fmla="*/ 899 w 1140"/>
                <a:gd name="T67" fmla="*/ 1814 h 2467"/>
                <a:gd name="T68" fmla="*/ 864 w 1140"/>
                <a:gd name="T69" fmla="*/ 1730 h 2467"/>
                <a:gd name="T70" fmla="*/ 826 w 1140"/>
                <a:gd name="T71" fmla="*/ 1640 h 2467"/>
                <a:gd name="T72" fmla="*/ 785 w 1140"/>
                <a:gd name="T73" fmla="*/ 1541 h 2467"/>
                <a:gd name="T74" fmla="*/ 738 w 1140"/>
                <a:gd name="T75" fmla="*/ 1426 h 2467"/>
                <a:gd name="T76" fmla="*/ 682 w 1140"/>
                <a:gd name="T77" fmla="*/ 1292 h 2467"/>
                <a:gd name="T78" fmla="*/ 615 w 1140"/>
                <a:gd name="T79" fmla="*/ 1134 h 2467"/>
                <a:gd name="T80" fmla="*/ 537 w 1140"/>
                <a:gd name="T81" fmla="*/ 947 h 2467"/>
                <a:gd name="T82" fmla="*/ 445 w 1140"/>
                <a:gd name="T83" fmla="*/ 727 h 2467"/>
                <a:gd name="T84" fmla="*/ 337 w 1140"/>
                <a:gd name="T85" fmla="*/ 469 h 2467"/>
                <a:gd name="T86" fmla="*/ 210 w 1140"/>
                <a:gd name="T87" fmla="*/ 167 h 24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40"/>
                <a:gd name="T133" fmla="*/ 0 h 2467"/>
                <a:gd name="T134" fmla="*/ 1140 w 1140"/>
                <a:gd name="T135" fmla="*/ 2467 h 24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4" name="Freeform 6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>
                <a:gd name="T0" fmla="*/ 100 w 1109"/>
                <a:gd name="T1" fmla="*/ 4 h 2454"/>
                <a:gd name="T2" fmla="*/ 84 w 1109"/>
                <a:gd name="T3" fmla="*/ 12 h 2454"/>
                <a:gd name="T4" fmla="*/ 65 w 1109"/>
                <a:gd name="T5" fmla="*/ 19 h 2454"/>
                <a:gd name="T6" fmla="*/ 29 w 1109"/>
                <a:gd name="T7" fmla="*/ 36 h 2454"/>
                <a:gd name="T8" fmla="*/ 29 w 1109"/>
                <a:gd name="T9" fmla="*/ 120 h 2454"/>
                <a:gd name="T10" fmla="*/ 81 w 1109"/>
                <a:gd name="T11" fmla="*/ 248 h 2454"/>
                <a:gd name="T12" fmla="*/ 125 w 1109"/>
                <a:gd name="T13" fmla="*/ 358 h 2454"/>
                <a:gd name="T14" fmla="*/ 164 w 1109"/>
                <a:gd name="T15" fmla="*/ 455 h 2454"/>
                <a:gd name="T16" fmla="*/ 199 w 1109"/>
                <a:gd name="T17" fmla="*/ 542 h 2454"/>
                <a:gd name="T18" fmla="*/ 233 w 1109"/>
                <a:gd name="T19" fmla="*/ 625 h 2454"/>
                <a:gd name="T20" fmla="*/ 267 w 1109"/>
                <a:gd name="T21" fmla="*/ 711 h 2454"/>
                <a:gd name="T22" fmla="*/ 302 w 1109"/>
                <a:gd name="T23" fmla="*/ 800 h 2454"/>
                <a:gd name="T24" fmla="*/ 343 w 1109"/>
                <a:gd name="T25" fmla="*/ 900 h 2454"/>
                <a:gd name="T26" fmla="*/ 389 w 1109"/>
                <a:gd name="T27" fmla="*/ 1016 h 2454"/>
                <a:gd name="T28" fmla="*/ 443 w 1109"/>
                <a:gd name="T29" fmla="*/ 1151 h 2454"/>
                <a:gd name="T30" fmla="*/ 507 w 1109"/>
                <a:gd name="T31" fmla="*/ 1311 h 2454"/>
                <a:gd name="T32" fmla="*/ 583 w 1109"/>
                <a:gd name="T33" fmla="*/ 1499 h 2454"/>
                <a:gd name="T34" fmla="*/ 672 w 1109"/>
                <a:gd name="T35" fmla="*/ 1721 h 2454"/>
                <a:gd name="T36" fmla="*/ 777 w 1109"/>
                <a:gd name="T37" fmla="*/ 1981 h 2454"/>
                <a:gd name="T38" fmla="*/ 898 w 1109"/>
                <a:gd name="T39" fmla="*/ 2285 h 2454"/>
                <a:gd name="T40" fmla="*/ 982 w 1109"/>
                <a:gd name="T41" fmla="*/ 2447 h 2454"/>
                <a:gd name="T42" fmla="*/ 1003 w 1109"/>
                <a:gd name="T43" fmla="*/ 2436 h 2454"/>
                <a:gd name="T44" fmla="*/ 1029 w 1109"/>
                <a:gd name="T45" fmla="*/ 2426 h 2454"/>
                <a:gd name="T46" fmla="*/ 1073 w 1109"/>
                <a:gd name="T47" fmla="*/ 2407 h 2454"/>
                <a:gd name="T48" fmla="*/ 1080 w 1109"/>
                <a:gd name="T49" fmla="*/ 2320 h 2454"/>
                <a:gd name="T50" fmla="*/ 1027 w 1109"/>
                <a:gd name="T51" fmla="*/ 2193 h 2454"/>
                <a:gd name="T52" fmla="*/ 981 w 1109"/>
                <a:gd name="T53" fmla="*/ 2083 h 2454"/>
                <a:gd name="T54" fmla="*/ 941 w 1109"/>
                <a:gd name="T55" fmla="*/ 1987 h 2454"/>
                <a:gd name="T56" fmla="*/ 905 w 1109"/>
                <a:gd name="T57" fmla="*/ 1900 h 2454"/>
                <a:gd name="T58" fmla="*/ 869 w 1109"/>
                <a:gd name="T59" fmla="*/ 1817 h 2454"/>
                <a:gd name="T60" fmla="*/ 835 w 1109"/>
                <a:gd name="T61" fmla="*/ 1732 h 2454"/>
                <a:gd name="T62" fmla="*/ 797 w 1109"/>
                <a:gd name="T63" fmla="*/ 1643 h 2454"/>
                <a:gd name="T64" fmla="*/ 756 w 1109"/>
                <a:gd name="T65" fmla="*/ 1542 h 2454"/>
                <a:gd name="T66" fmla="*/ 708 w 1109"/>
                <a:gd name="T67" fmla="*/ 1428 h 2454"/>
                <a:gd name="T68" fmla="*/ 652 w 1109"/>
                <a:gd name="T69" fmla="*/ 1294 h 2454"/>
                <a:gd name="T70" fmla="*/ 586 w 1109"/>
                <a:gd name="T71" fmla="*/ 1136 h 2454"/>
                <a:gd name="T72" fmla="*/ 508 w 1109"/>
                <a:gd name="T73" fmla="*/ 948 h 2454"/>
                <a:gd name="T74" fmla="*/ 417 w 1109"/>
                <a:gd name="T75" fmla="*/ 728 h 2454"/>
                <a:gd name="T76" fmla="*/ 308 w 1109"/>
                <a:gd name="T77" fmla="*/ 469 h 2454"/>
                <a:gd name="T78" fmla="*/ 183 w 1109"/>
                <a:gd name="T79" fmla="*/ 168 h 24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09"/>
                <a:gd name="T121" fmla="*/ 0 h 2454"/>
                <a:gd name="T122" fmla="*/ 1109 w 1109"/>
                <a:gd name="T123" fmla="*/ 2454 h 24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5" name="Freeform 6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>
                <a:gd name="T0" fmla="*/ 77 w 1078"/>
                <a:gd name="T1" fmla="*/ 3 h 2440"/>
                <a:gd name="T2" fmla="*/ 65 w 1078"/>
                <a:gd name="T3" fmla="*/ 8 h 2440"/>
                <a:gd name="T4" fmla="*/ 49 w 1078"/>
                <a:gd name="T5" fmla="*/ 14 h 2440"/>
                <a:gd name="T6" fmla="*/ 22 w 1078"/>
                <a:gd name="T7" fmla="*/ 27 h 2440"/>
                <a:gd name="T8" fmla="*/ 30 w 1078"/>
                <a:gd name="T9" fmla="*/ 108 h 2440"/>
                <a:gd name="T10" fmla="*/ 81 w 1078"/>
                <a:gd name="T11" fmla="*/ 236 h 2440"/>
                <a:gd name="T12" fmla="*/ 126 w 1078"/>
                <a:gd name="T13" fmla="*/ 345 h 2440"/>
                <a:gd name="T14" fmla="*/ 165 w 1078"/>
                <a:gd name="T15" fmla="*/ 442 h 2440"/>
                <a:gd name="T16" fmla="*/ 199 w 1078"/>
                <a:gd name="T17" fmla="*/ 530 h 2440"/>
                <a:gd name="T18" fmla="*/ 234 w 1078"/>
                <a:gd name="T19" fmla="*/ 613 h 2440"/>
                <a:gd name="T20" fmla="*/ 268 w 1078"/>
                <a:gd name="T21" fmla="*/ 698 h 2440"/>
                <a:gd name="T22" fmla="*/ 304 w 1078"/>
                <a:gd name="T23" fmla="*/ 788 h 2440"/>
                <a:gd name="T24" fmla="*/ 345 w 1078"/>
                <a:gd name="T25" fmla="*/ 888 h 2440"/>
                <a:gd name="T26" fmla="*/ 391 w 1078"/>
                <a:gd name="T27" fmla="*/ 1003 h 2440"/>
                <a:gd name="T28" fmla="*/ 445 w 1078"/>
                <a:gd name="T29" fmla="*/ 1138 h 2440"/>
                <a:gd name="T30" fmla="*/ 509 w 1078"/>
                <a:gd name="T31" fmla="*/ 1297 h 2440"/>
                <a:gd name="T32" fmla="*/ 585 w 1078"/>
                <a:gd name="T33" fmla="*/ 1486 h 2440"/>
                <a:gd name="T34" fmla="*/ 675 w 1078"/>
                <a:gd name="T35" fmla="*/ 1707 h 2440"/>
                <a:gd name="T36" fmla="*/ 780 w 1078"/>
                <a:gd name="T37" fmla="*/ 1968 h 2440"/>
                <a:gd name="T38" fmla="*/ 901 w 1078"/>
                <a:gd name="T39" fmla="*/ 2270 h 2440"/>
                <a:gd name="T40" fmla="*/ 982 w 1078"/>
                <a:gd name="T41" fmla="*/ 2435 h 2440"/>
                <a:gd name="T42" fmla="*/ 998 w 1078"/>
                <a:gd name="T43" fmla="*/ 2426 h 2440"/>
                <a:gd name="T44" fmla="*/ 1016 w 1078"/>
                <a:gd name="T45" fmla="*/ 2419 h 2440"/>
                <a:gd name="T46" fmla="*/ 1050 w 1078"/>
                <a:gd name="T47" fmla="*/ 2404 h 2440"/>
                <a:gd name="T48" fmla="*/ 1048 w 1078"/>
                <a:gd name="T49" fmla="*/ 2322 h 2440"/>
                <a:gd name="T50" fmla="*/ 995 w 1078"/>
                <a:gd name="T51" fmla="*/ 2195 h 2440"/>
                <a:gd name="T52" fmla="*/ 950 w 1078"/>
                <a:gd name="T53" fmla="*/ 2085 h 2440"/>
                <a:gd name="T54" fmla="*/ 910 w 1078"/>
                <a:gd name="T55" fmla="*/ 1989 h 2440"/>
                <a:gd name="T56" fmla="*/ 875 w 1078"/>
                <a:gd name="T57" fmla="*/ 1901 h 2440"/>
                <a:gd name="T58" fmla="*/ 840 w 1078"/>
                <a:gd name="T59" fmla="*/ 1817 h 2440"/>
                <a:gd name="T60" fmla="*/ 805 w 1078"/>
                <a:gd name="T61" fmla="*/ 1733 h 2440"/>
                <a:gd name="T62" fmla="*/ 768 w 1078"/>
                <a:gd name="T63" fmla="*/ 1643 h 2440"/>
                <a:gd name="T64" fmla="*/ 727 w 1078"/>
                <a:gd name="T65" fmla="*/ 1543 h 2440"/>
                <a:gd name="T66" fmla="*/ 679 w 1078"/>
                <a:gd name="T67" fmla="*/ 1428 h 2440"/>
                <a:gd name="T68" fmla="*/ 624 w 1078"/>
                <a:gd name="T69" fmla="*/ 1294 h 2440"/>
                <a:gd name="T70" fmla="*/ 557 w 1078"/>
                <a:gd name="T71" fmla="*/ 1135 h 2440"/>
                <a:gd name="T72" fmla="*/ 480 w 1078"/>
                <a:gd name="T73" fmla="*/ 948 h 2440"/>
                <a:gd name="T74" fmla="*/ 388 w 1078"/>
                <a:gd name="T75" fmla="*/ 728 h 2440"/>
                <a:gd name="T76" fmla="*/ 281 w 1078"/>
                <a:gd name="T77" fmla="*/ 469 h 2440"/>
                <a:gd name="T78" fmla="*/ 155 w 1078"/>
                <a:gd name="T79" fmla="*/ 168 h 24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78"/>
                <a:gd name="T121" fmla="*/ 0 h 2440"/>
                <a:gd name="T122" fmla="*/ 1078 w 1078"/>
                <a:gd name="T123" fmla="*/ 2440 h 24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6" name="Freeform 6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>
                <a:gd name="T0" fmla="*/ 52 w 1046"/>
                <a:gd name="T1" fmla="*/ 2 h 2428"/>
                <a:gd name="T2" fmla="*/ 43 w 1046"/>
                <a:gd name="T3" fmla="*/ 5 h 2428"/>
                <a:gd name="T4" fmla="*/ 33 w 1046"/>
                <a:gd name="T5" fmla="*/ 10 h 2428"/>
                <a:gd name="T6" fmla="*/ 15 w 1046"/>
                <a:gd name="T7" fmla="*/ 18 h 2428"/>
                <a:gd name="T8" fmla="*/ 29 w 1046"/>
                <a:gd name="T9" fmla="*/ 97 h 2428"/>
                <a:gd name="T10" fmla="*/ 80 w 1046"/>
                <a:gd name="T11" fmla="*/ 225 h 2428"/>
                <a:gd name="T12" fmla="*/ 125 w 1046"/>
                <a:gd name="T13" fmla="*/ 334 h 2428"/>
                <a:gd name="T14" fmla="*/ 164 w 1046"/>
                <a:gd name="T15" fmla="*/ 430 h 2428"/>
                <a:gd name="T16" fmla="*/ 199 w 1046"/>
                <a:gd name="T17" fmla="*/ 518 h 2428"/>
                <a:gd name="T18" fmla="*/ 233 w 1046"/>
                <a:gd name="T19" fmla="*/ 601 h 2428"/>
                <a:gd name="T20" fmla="*/ 268 w 1046"/>
                <a:gd name="T21" fmla="*/ 686 h 2428"/>
                <a:gd name="T22" fmla="*/ 305 w 1046"/>
                <a:gd name="T23" fmla="*/ 776 h 2428"/>
                <a:gd name="T24" fmla="*/ 344 w 1046"/>
                <a:gd name="T25" fmla="*/ 876 h 2428"/>
                <a:gd name="T26" fmla="*/ 391 w 1046"/>
                <a:gd name="T27" fmla="*/ 991 h 2428"/>
                <a:gd name="T28" fmla="*/ 445 w 1046"/>
                <a:gd name="T29" fmla="*/ 1126 h 2428"/>
                <a:gd name="T30" fmla="*/ 511 w 1046"/>
                <a:gd name="T31" fmla="*/ 1285 h 2428"/>
                <a:gd name="T32" fmla="*/ 586 w 1046"/>
                <a:gd name="T33" fmla="*/ 1474 h 2428"/>
                <a:gd name="T34" fmla="*/ 676 w 1046"/>
                <a:gd name="T35" fmla="*/ 1695 h 2428"/>
                <a:gd name="T36" fmla="*/ 781 w 1046"/>
                <a:gd name="T37" fmla="*/ 1956 h 2428"/>
                <a:gd name="T38" fmla="*/ 903 w 1046"/>
                <a:gd name="T39" fmla="*/ 2258 h 2428"/>
                <a:gd name="T40" fmla="*/ 980 w 1046"/>
                <a:gd name="T41" fmla="*/ 2424 h 2428"/>
                <a:gd name="T42" fmla="*/ 991 w 1046"/>
                <a:gd name="T43" fmla="*/ 2419 h 2428"/>
                <a:gd name="T44" fmla="*/ 1004 w 1046"/>
                <a:gd name="T45" fmla="*/ 2412 h 2428"/>
                <a:gd name="T46" fmla="*/ 1028 w 1046"/>
                <a:gd name="T47" fmla="*/ 2403 h 2428"/>
                <a:gd name="T48" fmla="*/ 1017 w 1046"/>
                <a:gd name="T49" fmla="*/ 2324 h 2428"/>
                <a:gd name="T50" fmla="*/ 964 w 1046"/>
                <a:gd name="T51" fmla="*/ 2196 h 2428"/>
                <a:gd name="T52" fmla="*/ 920 w 1046"/>
                <a:gd name="T53" fmla="*/ 2086 h 2428"/>
                <a:gd name="T54" fmla="*/ 880 w 1046"/>
                <a:gd name="T55" fmla="*/ 1990 h 2428"/>
                <a:gd name="T56" fmla="*/ 843 w 1046"/>
                <a:gd name="T57" fmla="*/ 1903 h 2428"/>
                <a:gd name="T58" fmla="*/ 809 w 1046"/>
                <a:gd name="T59" fmla="*/ 1819 h 2428"/>
                <a:gd name="T60" fmla="*/ 774 w 1046"/>
                <a:gd name="T61" fmla="*/ 1734 h 2428"/>
                <a:gd name="T62" fmla="*/ 737 w 1046"/>
                <a:gd name="T63" fmla="*/ 1645 h 2428"/>
                <a:gd name="T64" fmla="*/ 696 w 1046"/>
                <a:gd name="T65" fmla="*/ 1545 h 2428"/>
                <a:gd name="T66" fmla="*/ 648 w 1046"/>
                <a:gd name="T67" fmla="*/ 1430 h 2428"/>
                <a:gd name="T68" fmla="*/ 593 w 1046"/>
                <a:gd name="T69" fmla="*/ 1296 h 2428"/>
                <a:gd name="T70" fmla="*/ 528 w 1046"/>
                <a:gd name="T71" fmla="*/ 1138 h 2428"/>
                <a:gd name="T72" fmla="*/ 450 w 1046"/>
                <a:gd name="T73" fmla="*/ 950 h 2428"/>
                <a:gd name="T74" fmla="*/ 359 w 1046"/>
                <a:gd name="T75" fmla="*/ 730 h 2428"/>
                <a:gd name="T76" fmla="*/ 251 w 1046"/>
                <a:gd name="T77" fmla="*/ 470 h 2428"/>
                <a:gd name="T78" fmla="*/ 127 w 1046"/>
                <a:gd name="T79" fmla="*/ 169 h 24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46"/>
                <a:gd name="T121" fmla="*/ 0 h 2428"/>
                <a:gd name="T122" fmla="*/ 1046 w 1046"/>
                <a:gd name="T123" fmla="*/ 2428 h 24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7" name="Freeform 6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>
                <a:gd name="T0" fmla="*/ 32 w 1017"/>
                <a:gd name="T1" fmla="*/ 0 h 2414"/>
                <a:gd name="T2" fmla="*/ 0 w 1017"/>
                <a:gd name="T3" fmla="*/ 13 h 2414"/>
                <a:gd name="T4" fmla="*/ 977 w 1017"/>
                <a:gd name="T5" fmla="*/ 2414 h 2414"/>
                <a:gd name="T6" fmla="*/ 1017 w 1017"/>
                <a:gd name="T7" fmla="*/ 2396 h 2414"/>
                <a:gd name="T8" fmla="*/ 32 w 1017"/>
                <a:gd name="T9" fmla="*/ 0 h 2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7"/>
                <a:gd name="T16" fmla="*/ 0 h 2414"/>
                <a:gd name="T17" fmla="*/ 1017 w 1017"/>
                <a:gd name="T18" fmla="*/ 2414 h 2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8" name="Freeform 6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>
                <a:gd name="T0" fmla="*/ 173 w 173"/>
                <a:gd name="T1" fmla="*/ 20 h 95"/>
                <a:gd name="T2" fmla="*/ 7 w 173"/>
                <a:gd name="T3" fmla="*/ 95 h 95"/>
                <a:gd name="T4" fmla="*/ 0 w 173"/>
                <a:gd name="T5" fmla="*/ 75 h 95"/>
                <a:gd name="T6" fmla="*/ 166 w 173"/>
                <a:gd name="T7" fmla="*/ 0 h 95"/>
                <a:gd name="T8" fmla="*/ 173 w 173"/>
                <a:gd name="T9" fmla="*/ 2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95"/>
                <a:gd name="T17" fmla="*/ 173 w 17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59" name="Freeform 6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>
                <a:gd name="T0" fmla="*/ 200 w 200"/>
                <a:gd name="T1" fmla="*/ 106 h 179"/>
                <a:gd name="T2" fmla="*/ 33 w 200"/>
                <a:gd name="T3" fmla="*/ 179 h 179"/>
                <a:gd name="T4" fmla="*/ 0 w 200"/>
                <a:gd name="T5" fmla="*/ 100 h 179"/>
                <a:gd name="T6" fmla="*/ 58 w 200"/>
                <a:gd name="T7" fmla="*/ 0 h 179"/>
                <a:gd name="T8" fmla="*/ 168 w 200"/>
                <a:gd name="T9" fmla="*/ 26 h 179"/>
                <a:gd name="T10" fmla="*/ 200 w 200"/>
                <a:gd name="T11" fmla="*/ 106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179"/>
                <a:gd name="T20" fmla="*/ 200 w 200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0" name="Freeform 6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>
                <a:gd name="T0" fmla="*/ 173 w 173"/>
                <a:gd name="T1" fmla="*/ 116 h 177"/>
                <a:gd name="T2" fmla="*/ 159 w 173"/>
                <a:gd name="T3" fmla="*/ 122 h 177"/>
                <a:gd name="T4" fmla="*/ 147 w 173"/>
                <a:gd name="T5" fmla="*/ 126 h 177"/>
                <a:gd name="T6" fmla="*/ 137 w 173"/>
                <a:gd name="T7" fmla="*/ 131 h 177"/>
                <a:gd name="T8" fmla="*/ 127 w 173"/>
                <a:gd name="T9" fmla="*/ 135 h 177"/>
                <a:gd name="T10" fmla="*/ 114 w 173"/>
                <a:gd name="T11" fmla="*/ 141 h 177"/>
                <a:gd name="T12" fmla="*/ 94 w 173"/>
                <a:gd name="T13" fmla="*/ 150 h 177"/>
                <a:gd name="T14" fmla="*/ 69 w 173"/>
                <a:gd name="T15" fmla="*/ 161 h 177"/>
                <a:gd name="T16" fmla="*/ 33 w 173"/>
                <a:gd name="T17" fmla="*/ 177 h 177"/>
                <a:gd name="T18" fmla="*/ 30 w 173"/>
                <a:gd name="T19" fmla="*/ 168 h 177"/>
                <a:gd name="T20" fmla="*/ 27 w 173"/>
                <a:gd name="T21" fmla="*/ 161 h 177"/>
                <a:gd name="T22" fmla="*/ 25 w 173"/>
                <a:gd name="T23" fmla="*/ 156 h 177"/>
                <a:gd name="T24" fmla="*/ 23 w 173"/>
                <a:gd name="T25" fmla="*/ 150 h 177"/>
                <a:gd name="T26" fmla="*/ 20 w 173"/>
                <a:gd name="T27" fmla="*/ 141 h 177"/>
                <a:gd name="T28" fmla="*/ 16 w 173"/>
                <a:gd name="T29" fmla="*/ 131 h 177"/>
                <a:gd name="T30" fmla="*/ 9 w 173"/>
                <a:gd name="T31" fmla="*/ 117 h 177"/>
                <a:gd name="T32" fmla="*/ 0 w 173"/>
                <a:gd name="T33" fmla="*/ 97 h 177"/>
                <a:gd name="T34" fmla="*/ 7 w 173"/>
                <a:gd name="T35" fmla="*/ 86 h 177"/>
                <a:gd name="T36" fmla="*/ 11 w 173"/>
                <a:gd name="T37" fmla="*/ 78 h 177"/>
                <a:gd name="T38" fmla="*/ 15 w 173"/>
                <a:gd name="T39" fmla="*/ 70 h 177"/>
                <a:gd name="T40" fmla="*/ 19 w 173"/>
                <a:gd name="T41" fmla="*/ 63 h 177"/>
                <a:gd name="T42" fmla="*/ 24 w 173"/>
                <a:gd name="T43" fmla="*/ 54 h 177"/>
                <a:gd name="T44" fmla="*/ 31 w 173"/>
                <a:gd name="T45" fmla="*/ 41 h 177"/>
                <a:gd name="T46" fmla="*/ 40 w 173"/>
                <a:gd name="T47" fmla="*/ 24 h 177"/>
                <a:gd name="T48" fmla="*/ 52 w 173"/>
                <a:gd name="T49" fmla="*/ 0 h 177"/>
                <a:gd name="T50" fmla="*/ 63 w 173"/>
                <a:gd name="T51" fmla="*/ 3 h 177"/>
                <a:gd name="T52" fmla="*/ 70 w 173"/>
                <a:gd name="T53" fmla="*/ 6 h 177"/>
                <a:gd name="T54" fmla="*/ 76 w 173"/>
                <a:gd name="T55" fmla="*/ 8 h 177"/>
                <a:gd name="T56" fmla="*/ 83 w 173"/>
                <a:gd name="T57" fmla="*/ 11 h 177"/>
                <a:gd name="T58" fmla="*/ 91 w 173"/>
                <a:gd name="T59" fmla="*/ 15 h 177"/>
                <a:gd name="T60" fmla="*/ 102 w 173"/>
                <a:gd name="T61" fmla="*/ 20 h 177"/>
                <a:gd name="T62" fmla="*/ 119 w 173"/>
                <a:gd name="T63" fmla="*/ 27 h 177"/>
                <a:gd name="T64" fmla="*/ 140 w 173"/>
                <a:gd name="T65" fmla="*/ 37 h 177"/>
                <a:gd name="T66" fmla="*/ 144 w 173"/>
                <a:gd name="T67" fmla="*/ 44 h 177"/>
                <a:gd name="T68" fmla="*/ 146 w 173"/>
                <a:gd name="T69" fmla="*/ 50 h 177"/>
                <a:gd name="T70" fmla="*/ 149 w 173"/>
                <a:gd name="T71" fmla="*/ 56 h 177"/>
                <a:gd name="T72" fmla="*/ 151 w 173"/>
                <a:gd name="T73" fmla="*/ 61 h 177"/>
                <a:gd name="T74" fmla="*/ 154 w 173"/>
                <a:gd name="T75" fmla="*/ 69 h 177"/>
                <a:gd name="T76" fmla="*/ 159 w 173"/>
                <a:gd name="T77" fmla="*/ 80 h 177"/>
                <a:gd name="T78" fmla="*/ 165 w 173"/>
                <a:gd name="T79" fmla="*/ 95 h 177"/>
                <a:gd name="T80" fmla="*/ 173 w 173"/>
                <a:gd name="T81" fmla="*/ 116 h 1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177"/>
                <a:gd name="T125" fmla="*/ 173 w 173"/>
                <a:gd name="T126" fmla="*/ 177 h 1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1" name="Freeform 6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>
                <a:gd name="T0" fmla="*/ 142 w 142"/>
                <a:gd name="T1" fmla="*/ 126 h 175"/>
                <a:gd name="T2" fmla="*/ 131 w 142"/>
                <a:gd name="T3" fmla="*/ 131 h 175"/>
                <a:gd name="T4" fmla="*/ 122 w 142"/>
                <a:gd name="T5" fmla="*/ 135 h 175"/>
                <a:gd name="T6" fmla="*/ 115 w 142"/>
                <a:gd name="T7" fmla="*/ 137 h 175"/>
                <a:gd name="T8" fmla="*/ 107 w 142"/>
                <a:gd name="T9" fmla="*/ 141 h 175"/>
                <a:gd name="T10" fmla="*/ 96 w 142"/>
                <a:gd name="T11" fmla="*/ 145 h 175"/>
                <a:gd name="T12" fmla="*/ 81 w 142"/>
                <a:gd name="T13" fmla="*/ 152 h 175"/>
                <a:gd name="T14" fmla="*/ 61 w 142"/>
                <a:gd name="T15" fmla="*/ 161 h 175"/>
                <a:gd name="T16" fmla="*/ 32 w 142"/>
                <a:gd name="T17" fmla="*/ 175 h 175"/>
                <a:gd name="T18" fmla="*/ 29 w 142"/>
                <a:gd name="T19" fmla="*/ 165 h 175"/>
                <a:gd name="T20" fmla="*/ 26 w 142"/>
                <a:gd name="T21" fmla="*/ 159 h 175"/>
                <a:gd name="T22" fmla="*/ 24 w 142"/>
                <a:gd name="T23" fmla="*/ 153 h 175"/>
                <a:gd name="T24" fmla="*/ 22 w 142"/>
                <a:gd name="T25" fmla="*/ 146 h 175"/>
                <a:gd name="T26" fmla="*/ 19 w 142"/>
                <a:gd name="T27" fmla="*/ 139 h 175"/>
                <a:gd name="T28" fmla="*/ 15 w 142"/>
                <a:gd name="T29" fmla="*/ 128 h 175"/>
                <a:gd name="T30" fmla="*/ 8 w 142"/>
                <a:gd name="T31" fmla="*/ 114 h 175"/>
                <a:gd name="T32" fmla="*/ 0 w 142"/>
                <a:gd name="T33" fmla="*/ 95 h 175"/>
                <a:gd name="T34" fmla="*/ 5 w 142"/>
                <a:gd name="T35" fmla="*/ 84 h 175"/>
                <a:gd name="T36" fmla="*/ 9 w 142"/>
                <a:gd name="T37" fmla="*/ 76 h 175"/>
                <a:gd name="T38" fmla="*/ 12 w 142"/>
                <a:gd name="T39" fmla="*/ 68 h 175"/>
                <a:gd name="T40" fmla="*/ 16 w 142"/>
                <a:gd name="T41" fmla="*/ 61 h 175"/>
                <a:gd name="T42" fmla="*/ 20 w 142"/>
                <a:gd name="T43" fmla="*/ 53 h 175"/>
                <a:gd name="T44" fmla="*/ 26 w 142"/>
                <a:gd name="T45" fmla="*/ 40 h 175"/>
                <a:gd name="T46" fmla="*/ 34 w 142"/>
                <a:gd name="T47" fmla="*/ 23 h 175"/>
                <a:gd name="T48" fmla="*/ 45 w 142"/>
                <a:gd name="T49" fmla="*/ 0 h 175"/>
                <a:gd name="T50" fmla="*/ 53 w 142"/>
                <a:gd name="T51" fmla="*/ 4 h 175"/>
                <a:gd name="T52" fmla="*/ 59 w 142"/>
                <a:gd name="T53" fmla="*/ 8 h 175"/>
                <a:gd name="T54" fmla="*/ 63 w 142"/>
                <a:gd name="T55" fmla="*/ 11 h 175"/>
                <a:gd name="T56" fmla="*/ 68 w 142"/>
                <a:gd name="T57" fmla="*/ 15 h 175"/>
                <a:gd name="T58" fmla="*/ 74 w 142"/>
                <a:gd name="T59" fmla="*/ 19 h 175"/>
                <a:gd name="T60" fmla="*/ 83 w 142"/>
                <a:gd name="T61" fmla="*/ 25 h 175"/>
                <a:gd name="T62" fmla="*/ 94 w 142"/>
                <a:gd name="T63" fmla="*/ 34 h 175"/>
                <a:gd name="T64" fmla="*/ 111 w 142"/>
                <a:gd name="T65" fmla="*/ 46 h 175"/>
                <a:gd name="T66" fmla="*/ 115 w 142"/>
                <a:gd name="T67" fmla="*/ 55 h 175"/>
                <a:gd name="T68" fmla="*/ 117 w 142"/>
                <a:gd name="T69" fmla="*/ 60 h 175"/>
                <a:gd name="T70" fmla="*/ 120 w 142"/>
                <a:gd name="T71" fmla="*/ 65 h 175"/>
                <a:gd name="T72" fmla="*/ 122 w 142"/>
                <a:gd name="T73" fmla="*/ 71 h 175"/>
                <a:gd name="T74" fmla="*/ 125 w 142"/>
                <a:gd name="T75" fmla="*/ 79 h 175"/>
                <a:gd name="T76" fmla="*/ 129 w 142"/>
                <a:gd name="T77" fmla="*/ 89 h 175"/>
                <a:gd name="T78" fmla="*/ 135 w 142"/>
                <a:gd name="T79" fmla="*/ 105 h 175"/>
                <a:gd name="T80" fmla="*/ 142 w 142"/>
                <a:gd name="T81" fmla="*/ 126 h 1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175"/>
                <a:gd name="T125" fmla="*/ 142 w 142"/>
                <a:gd name="T126" fmla="*/ 175 h 1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2" name="Freeform 6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>
                <a:gd name="T0" fmla="*/ 116 w 116"/>
                <a:gd name="T1" fmla="*/ 136 h 172"/>
                <a:gd name="T2" fmla="*/ 107 w 116"/>
                <a:gd name="T3" fmla="*/ 139 h 172"/>
                <a:gd name="T4" fmla="*/ 101 w 116"/>
                <a:gd name="T5" fmla="*/ 141 h 172"/>
                <a:gd name="T6" fmla="*/ 95 w 116"/>
                <a:gd name="T7" fmla="*/ 144 h 172"/>
                <a:gd name="T8" fmla="*/ 88 w 116"/>
                <a:gd name="T9" fmla="*/ 146 h 172"/>
                <a:gd name="T10" fmla="*/ 80 w 116"/>
                <a:gd name="T11" fmla="*/ 150 h 172"/>
                <a:gd name="T12" fmla="*/ 69 w 116"/>
                <a:gd name="T13" fmla="*/ 155 h 172"/>
                <a:gd name="T14" fmla="*/ 54 w 116"/>
                <a:gd name="T15" fmla="*/ 162 h 172"/>
                <a:gd name="T16" fmla="*/ 32 w 116"/>
                <a:gd name="T17" fmla="*/ 172 h 172"/>
                <a:gd name="T18" fmla="*/ 29 w 116"/>
                <a:gd name="T19" fmla="*/ 163 h 172"/>
                <a:gd name="T20" fmla="*/ 26 w 116"/>
                <a:gd name="T21" fmla="*/ 156 h 172"/>
                <a:gd name="T22" fmla="*/ 24 w 116"/>
                <a:gd name="T23" fmla="*/ 151 h 172"/>
                <a:gd name="T24" fmla="*/ 22 w 116"/>
                <a:gd name="T25" fmla="*/ 144 h 172"/>
                <a:gd name="T26" fmla="*/ 19 w 116"/>
                <a:gd name="T27" fmla="*/ 136 h 172"/>
                <a:gd name="T28" fmla="*/ 15 w 116"/>
                <a:gd name="T29" fmla="*/ 126 h 172"/>
                <a:gd name="T30" fmla="*/ 8 w 116"/>
                <a:gd name="T31" fmla="*/ 112 h 172"/>
                <a:gd name="T32" fmla="*/ 0 w 116"/>
                <a:gd name="T33" fmla="*/ 93 h 172"/>
                <a:gd name="T34" fmla="*/ 5 w 116"/>
                <a:gd name="T35" fmla="*/ 82 h 172"/>
                <a:gd name="T36" fmla="*/ 8 w 116"/>
                <a:gd name="T37" fmla="*/ 74 h 172"/>
                <a:gd name="T38" fmla="*/ 11 w 116"/>
                <a:gd name="T39" fmla="*/ 67 h 172"/>
                <a:gd name="T40" fmla="*/ 14 w 116"/>
                <a:gd name="T41" fmla="*/ 60 h 172"/>
                <a:gd name="T42" fmla="*/ 18 w 116"/>
                <a:gd name="T43" fmla="*/ 51 h 172"/>
                <a:gd name="T44" fmla="*/ 23 w 116"/>
                <a:gd name="T45" fmla="*/ 39 h 172"/>
                <a:gd name="T46" fmla="*/ 31 w 116"/>
                <a:gd name="T47" fmla="*/ 22 h 172"/>
                <a:gd name="T48" fmla="*/ 40 w 116"/>
                <a:gd name="T49" fmla="*/ 0 h 172"/>
                <a:gd name="T50" fmla="*/ 46 w 116"/>
                <a:gd name="T51" fmla="*/ 5 h 172"/>
                <a:gd name="T52" fmla="*/ 50 w 116"/>
                <a:gd name="T53" fmla="*/ 9 h 172"/>
                <a:gd name="T54" fmla="*/ 53 w 116"/>
                <a:gd name="T55" fmla="*/ 14 h 172"/>
                <a:gd name="T56" fmla="*/ 56 w 116"/>
                <a:gd name="T57" fmla="*/ 18 h 172"/>
                <a:gd name="T58" fmla="*/ 60 w 116"/>
                <a:gd name="T59" fmla="*/ 23 h 172"/>
                <a:gd name="T60" fmla="*/ 65 w 116"/>
                <a:gd name="T61" fmla="*/ 30 h 172"/>
                <a:gd name="T62" fmla="*/ 73 w 116"/>
                <a:gd name="T63" fmla="*/ 41 h 172"/>
                <a:gd name="T64" fmla="*/ 83 w 116"/>
                <a:gd name="T65" fmla="*/ 56 h 172"/>
                <a:gd name="T66" fmla="*/ 87 w 116"/>
                <a:gd name="T67" fmla="*/ 64 h 172"/>
                <a:gd name="T68" fmla="*/ 89 w 116"/>
                <a:gd name="T69" fmla="*/ 69 h 172"/>
                <a:gd name="T70" fmla="*/ 92 w 116"/>
                <a:gd name="T71" fmla="*/ 75 h 172"/>
                <a:gd name="T72" fmla="*/ 95 w 116"/>
                <a:gd name="T73" fmla="*/ 81 h 172"/>
                <a:gd name="T74" fmla="*/ 98 w 116"/>
                <a:gd name="T75" fmla="*/ 88 h 172"/>
                <a:gd name="T76" fmla="*/ 102 w 116"/>
                <a:gd name="T77" fmla="*/ 99 h 172"/>
                <a:gd name="T78" fmla="*/ 108 w 116"/>
                <a:gd name="T79" fmla="*/ 115 h 172"/>
                <a:gd name="T80" fmla="*/ 116 w 116"/>
                <a:gd name="T81" fmla="*/ 136 h 1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6"/>
                <a:gd name="T124" fmla="*/ 0 h 172"/>
                <a:gd name="T125" fmla="*/ 116 w 116"/>
                <a:gd name="T126" fmla="*/ 172 h 1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3" name="Freeform 6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>
                <a:gd name="T0" fmla="*/ 88 w 88"/>
                <a:gd name="T1" fmla="*/ 145 h 170"/>
                <a:gd name="T2" fmla="*/ 81 w 88"/>
                <a:gd name="T3" fmla="*/ 147 h 170"/>
                <a:gd name="T4" fmla="*/ 77 w 88"/>
                <a:gd name="T5" fmla="*/ 150 h 170"/>
                <a:gd name="T6" fmla="*/ 73 w 88"/>
                <a:gd name="T7" fmla="*/ 151 h 170"/>
                <a:gd name="T8" fmla="*/ 69 w 88"/>
                <a:gd name="T9" fmla="*/ 153 h 170"/>
                <a:gd name="T10" fmla="*/ 64 w 88"/>
                <a:gd name="T11" fmla="*/ 155 h 170"/>
                <a:gd name="T12" fmla="*/ 57 w 88"/>
                <a:gd name="T13" fmla="*/ 158 h 170"/>
                <a:gd name="T14" fmla="*/ 47 w 88"/>
                <a:gd name="T15" fmla="*/ 163 h 170"/>
                <a:gd name="T16" fmla="*/ 32 w 88"/>
                <a:gd name="T17" fmla="*/ 170 h 170"/>
                <a:gd name="T18" fmla="*/ 29 w 88"/>
                <a:gd name="T19" fmla="*/ 161 h 170"/>
                <a:gd name="T20" fmla="*/ 26 w 88"/>
                <a:gd name="T21" fmla="*/ 154 h 170"/>
                <a:gd name="T22" fmla="*/ 24 w 88"/>
                <a:gd name="T23" fmla="*/ 148 h 170"/>
                <a:gd name="T24" fmla="*/ 22 w 88"/>
                <a:gd name="T25" fmla="*/ 142 h 170"/>
                <a:gd name="T26" fmla="*/ 19 w 88"/>
                <a:gd name="T27" fmla="*/ 134 h 170"/>
                <a:gd name="T28" fmla="*/ 15 w 88"/>
                <a:gd name="T29" fmla="*/ 123 h 170"/>
                <a:gd name="T30" fmla="*/ 8 w 88"/>
                <a:gd name="T31" fmla="*/ 109 h 170"/>
                <a:gd name="T32" fmla="*/ 0 w 88"/>
                <a:gd name="T33" fmla="*/ 89 h 170"/>
                <a:gd name="T34" fmla="*/ 4 w 88"/>
                <a:gd name="T35" fmla="*/ 79 h 170"/>
                <a:gd name="T36" fmla="*/ 7 w 88"/>
                <a:gd name="T37" fmla="*/ 71 h 170"/>
                <a:gd name="T38" fmla="*/ 9 w 88"/>
                <a:gd name="T39" fmla="*/ 65 h 170"/>
                <a:gd name="T40" fmla="*/ 12 w 88"/>
                <a:gd name="T41" fmla="*/ 58 h 170"/>
                <a:gd name="T42" fmla="*/ 15 w 88"/>
                <a:gd name="T43" fmla="*/ 49 h 170"/>
                <a:gd name="T44" fmla="*/ 19 w 88"/>
                <a:gd name="T45" fmla="*/ 38 h 170"/>
                <a:gd name="T46" fmla="*/ 26 w 88"/>
                <a:gd name="T47" fmla="*/ 22 h 170"/>
                <a:gd name="T48" fmla="*/ 34 w 88"/>
                <a:gd name="T49" fmla="*/ 0 h 170"/>
                <a:gd name="T50" fmla="*/ 40 w 88"/>
                <a:gd name="T51" fmla="*/ 11 h 170"/>
                <a:gd name="T52" fmla="*/ 43 w 88"/>
                <a:gd name="T53" fmla="*/ 21 h 170"/>
                <a:gd name="T54" fmla="*/ 47 w 88"/>
                <a:gd name="T55" fmla="*/ 36 h 170"/>
                <a:gd name="T56" fmla="*/ 55 w 88"/>
                <a:gd name="T57" fmla="*/ 65 h 170"/>
                <a:gd name="T58" fmla="*/ 59 w 88"/>
                <a:gd name="T59" fmla="*/ 74 h 170"/>
                <a:gd name="T60" fmla="*/ 61 w 88"/>
                <a:gd name="T61" fmla="*/ 79 h 170"/>
                <a:gd name="T62" fmla="*/ 64 w 88"/>
                <a:gd name="T63" fmla="*/ 84 h 170"/>
                <a:gd name="T64" fmla="*/ 66 w 88"/>
                <a:gd name="T65" fmla="*/ 90 h 170"/>
                <a:gd name="T66" fmla="*/ 69 w 88"/>
                <a:gd name="T67" fmla="*/ 98 h 170"/>
                <a:gd name="T68" fmla="*/ 73 w 88"/>
                <a:gd name="T69" fmla="*/ 108 h 170"/>
                <a:gd name="T70" fmla="*/ 79 w 88"/>
                <a:gd name="T71" fmla="*/ 124 h 170"/>
                <a:gd name="T72" fmla="*/ 88 w 88"/>
                <a:gd name="T73" fmla="*/ 145 h 1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70"/>
                <a:gd name="T113" fmla="*/ 88 w 88"/>
                <a:gd name="T114" fmla="*/ 170 h 1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4" name="Freeform 6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>
                <a:gd name="T0" fmla="*/ 59 w 59"/>
                <a:gd name="T1" fmla="*/ 155 h 167"/>
                <a:gd name="T2" fmla="*/ 33 w 59"/>
                <a:gd name="T3" fmla="*/ 167 h 167"/>
                <a:gd name="T4" fmla="*/ 0 w 59"/>
                <a:gd name="T5" fmla="*/ 87 h 167"/>
                <a:gd name="T6" fmla="*/ 29 w 59"/>
                <a:gd name="T7" fmla="*/ 0 h 167"/>
                <a:gd name="T8" fmla="*/ 26 w 59"/>
                <a:gd name="T9" fmla="*/ 76 h 167"/>
                <a:gd name="T10" fmla="*/ 59 w 59"/>
                <a:gd name="T11" fmla="*/ 155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167"/>
                <a:gd name="T20" fmla="*/ 59 w 59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5" name="Freeform 6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>
                <a:gd name="T0" fmla="*/ 170 w 172"/>
                <a:gd name="T1" fmla="*/ 4 h 81"/>
                <a:gd name="T2" fmla="*/ 168 w 172"/>
                <a:gd name="T3" fmla="*/ 0 h 81"/>
                <a:gd name="T4" fmla="*/ 0 w 172"/>
                <a:gd name="T5" fmla="*/ 73 h 81"/>
                <a:gd name="T6" fmla="*/ 4 w 172"/>
                <a:gd name="T7" fmla="*/ 81 h 81"/>
                <a:gd name="T8" fmla="*/ 172 w 172"/>
                <a:gd name="T9" fmla="*/ 8 h 81"/>
                <a:gd name="T10" fmla="*/ 170 w 172"/>
                <a:gd name="T11" fmla="*/ 4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2"/>
                <a:gd name="T19" fmla="*/ 0 h 81"/>
                <a:gd name="T20" fmla="*/ 172 w 172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6" name="Freeform 6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>
                <a:gd name="T0" fmla="*/ 216 w 216"/>
                <a:gd name="T1" fmla="*/ 12 h 103"/>
                <a:gd name="T2" fmla="*/ 4 w 216"/>
                <a:gd name="T3" fmla="*/ 103 h 103"/>
                <a:gd name="T4" fmla="*/ 0 w 216"/>
                <a:gd name="T5" fmla="*/ 93 h 103"/>
                <a:gd name="T6" fmla="*/ 211 w 216"/>
                <a:gd name="T7" fmla="*/ 0 h 103"/>
                <a:gd name="T8" fmla="*/ 216 w 216"/>
                <a:gd name="T9" fmla="*/ 1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103"/>
                <a:gd name="T17" fmla="*/ 216 w 216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7" name="Freeform 6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>
                <a:gd name="T0" fmla="*/ 207 w 250"/>
                <a:gd name="T1" fmla="*/ 296 h 298"/>
                <a:gd name="T2" fmla="*/ 219 w 250"/>
                <a:gd name="T3" fmla="*/ 286 h 298"/>
                <a:gd name="T4" fmla="*/ 232 w 250"/>
                <a:gd name="T5" fmla="*/ 267 h 298"/>
                <a:gd name="T6" fmla="*/ 242 w 250"/>
                <a:gd name="T7" fmla="*/ 241 h 298"/>
                <a:gd name="T8" fmla="*/ 248 w 250"/>
                <a:gd name="T9" fmla="*/ 206 h 298"/>
                <a:gd name="T10" fmla="*/ 250 w 250"/>
                <a:gd name="T11" fmla="*/ 165 h 298"/>
                <a:gd name="T12" fmla="*/ 245 w 250"/>
                <a:gd name="T13" fmla="*/ 116 h 298"/>
                <a:gd name="T14" fmla="*/ 233 w 250"/>
                <a:gd name="T15" fmla="*/ 62 h 298"/>
                <a:gd name="T16" fmla="*/ 211 w 250"/>
                <a:gd name="T17" fmla="*/ 0 h 298"/>
                <a:gd name="T18" fmla="*/ 198 w 250"/>
                <a:gd name="T19" fmla="*/ 6 h 298"/>
                <a:gd name="T20" fmla="*/ 185 w 250"/>
                <a:gd name="T21" fmla="*/ 12 h 298"/>
                <a:gd name="T22" fmla="*/ 171 w 250"/>
                <a:gd name="T23" fmla="*/ 17 h 298"/>
                <a:gd name="T24" fmla="*/ 158 w 250"/>
                <a:gd name="T25" fmla="*/ 24 h 298"/>
                <a:gd name="T26" fmla="*/ 145 w 250"/>
                <a:gd name="T27" fmla="*/ 29 h 298"/>
                <a:gd name="T28" fmla="*/ 132 w 250"/>
                <a:gd name="T29" fmla="*/ 35 h 298"/>
                <a:gd name="T30" fmla="*/ 118 w 250"/>
                <a:gd name="T31" fmla="*/ 41 h 298"/>
                <a:gd name="T32" fmla="*/ 106 w 250"/>
                <a:gd name="T33" fmla="*/ 46 h 298"/>
                <a:gd name="T34" fmla="*/ 93 w 250"/>
                <a:gd name="T35" fmla="*/ 52 h 298"/>
                <a:gd name="T36" fmla="*/ 80 w 250"/>
                <a:gd name="T37" fmla="*/ 57 h 298"/>
                <a:gd name="T38" fmla="*/ 66 w 250"/>
                <a:gd name="T39" fmla="*/ 64 h 298"/>
                <a:gd name="T40" fmla="*/ 53 w 250"/>
                <a:gd name="T41" fmla="*/ 69 h 298"/>
                <a:gd name="T42" fmla="*/ 40 w 250"/>
                <a:gd name="T43" fmla="*/ 75 h 298"/>
                <a:gd name="T44" fmla="*/ 27 w 250"/>
                <a:gd name="T45" fmla="*/ 81 h 298"/>
                <a:gd name="T46" fmla="*/ 13 w 250"/>
                <a:gd name="T47" fmla="*/ 87 h 298"/>
                <a:gd name="T48" fmla="*/ 0 w 250"/>
                <a:gd name="T49" fmla="*/ 92 h 298"/>
                <a:gd name="T50" fmla="*/ 13 w 250"/>
                <a:gd name="T51" fmla="*/ 123 h 298"/>
                <a:gd name="T52" fmla="*/ 28 w 250"/>
                <a:gd name="T53" fmla="*/ 150 h 298"/>
                <a:gd name="T54" fmla="*/ 42 w 250"/>
                <a:gd name="T55" fmla="*/ 175 h 298"/>
                <a:gd name="T56" fmla="*/ 57 w 250"/>
                <a:gd name="T57" fmla="*/ 198 h 298"/>
                <a:gd name="T58" fmla="*/ 73 w 250"/>
                <a:gd name="T59" fmla="*/ 218 h 298"/>
                <a:gd name="T60" fmla="*/ 87 w 250"/>
                <a:gd name="T61" fmla="*/ 236 h 298"/>
                <a:gd name="T62" fmla="*/ 102 w 250"/>
                <a:gd name="T63" fmla="*/ 250 h 298"/>
                <a:gd name="T64" fmla="*/ 117 w 250"/>
                <a:gd name="T65" fmla="*/ 263 h 298"/>
                <a:gd name="T66" fmla="*/ 132 w 250"/>
                <a:gd name="T67" fmla="*/ 274 h 298"/>
                <a:gd name="T68" fmla="*/ 145 w 250"/>
                <a:gd name="T69" fmla="*/ 283 h 298"/>
                <a:gd name="T70" fmla="*/ 158 w 250"/>
                <a:gd name="T71" fmla="*/ 289 h 298"/>
                <a:gd name="T72" fmla="*/ 170 w 250"/>
                <a:gd name="T73" fmla="*/ 294 h 298"/>
                <a:gd name="T74" fmla="*/ 182 w 250"/>
                <a:gd name="T75" fmla="*/ 297 h 298"/>
                <a:gd name="T76" fmla="*/ 192 w 250"/>
                <a:gd name="T77" fmla="*/ 298 h 298"/>
                <a:gd name="T78" fmla="*/ 200 w 250"/>
                <a:gd name="T79" fmla="*/ 298 h 298"/>
                <a:gd name="T80" fmla="*/ 207 w 250"/>
                <a:gd name="T81" fmla="*/ 296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0"/>
                <a:gd name="T124" fmla="*/ 0 h 298"/>
                <a:gd name="T125" fmla="*/ 250 w 250"/>
                <a:gd name="T126" fmla="*/ 298 h 2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8" name="Freeform 6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>
                <a:gd name="T0" fmla="*/ 199 w 226"/>
                <a:gd name="T1" fmla="*/ 285 h 287"/>
                <a:gd name="T2" fmla="*/ 209 w 226"/>
                <a:gd name="T3" fmla="*/ 276 h 287"/>
                <a:gd name="T4" fmla="*/ 217 w 226"/>
                <a:gd name="T5" fmla="*/ 259 h 287"/>
                <a:gd name="T6" fmla="*/ 224 w 226"/>
                <a:gd name="T7" fmla="*/ 234 h 287"/>
                <a:gd name="T8" fmla="*/ 226 w 226"/>
                <a:gd name="T9" fmla="*/ 202 h 287"/>
                <a:gd name="T10" fmla="*/ 223 w 226"/>
                <a:gd name="T11" fmla="*/ 162 h 287"/>
                <a:gd name="T12" fmla="*/ 214 w 226"/>
                <a:gd name="T13" fmla="*/ 115 h 287"/>
                <a:gd name="T14" fmla="*/ 200 w 226"/>
                <a:gd name="T15" fmla="*/ 61 h 287"/>
                <a:gd name="T16" fmla="*/ 178 w 226"/>
                <a:gd name="T17" fmla="*/ 0 h 287"/>
                <a:gd name="T18" fmla="*/ 166 w 226"/>
                <a:gd name="T19" fmla="*/ 5 h 287"/>
                <a:gd name="T20" fmla="*/ 155 w 226"/>
                <a:gd name="T21" fmla="*/ 10 h 287"/>
                <a:gd name="T22" fmla="*/ 144 w 226"/>
                <a:gd name="T23" fmla="*/ 15 h 287"/>
                <a:gd name="T24" fmla="*/ 134 w 226"/>
                <a:gd name="T25" fmla="*/ 20 h 287"/>
                <a:gd name="T26" fmla="*/ 123 w 226"/>
                <a:gd name="T27" fmla="*/ 24 h 287"/>
                <a:gd name="T28" fmla="*/ 111 w 226"/>
                <a:gd name="T29" fmla="*/ 30 h 287"/>
                <a:gd name="T30" fmla="*/ 100 w 226"/>
                <a:gd name="T31" fmla="*/ 34 h 287"/>
                <a:gd name="T32" fmla="*/ 89 w 226"/>
                <a:gd name="T33" fmla="*/ 39 h 287"/>
                <a:gd name="T34" fmla="*/ 78 w 226"/>
                <a:gd name="T35" fmla="*/ 44 h 287"/>
                <a:gd name="T36" fmla="*/ 67 w 226"/>
                <a:gd name="T37" fmla="*/ 49 h 287"/>
                <a:gd name="T38" fmla="*/ 55 w 226"/>
                <a:gd name="T39" fmla="*/ 54 h 287"/>
                <a:gd name="T40" fmla="*/ 45 w 226"/>
                <a:gd name="T41" fmla="*/ 58 h 287"/>
                <a:gd name="T42" fmla="*/ 34 w 226"/>
                <a:gd name="T43" fmla="*/ 63 h 287"/>
                <a:gd name="T44" fmla="*/ 23 w 226"/>
                <a:gd name="T45" fmla="*/ 69 h 287"/>
                <a:gd name="T46" fmla="*/ 11 w 226"/>
                <a:gd name="T47" fmla="*/ 73 h 287"/>
                <a:gd name="T48" fmla="*/ 0 w 226"/>
                <a:gd name="T49" fmla="*/ 78 h 287"/>
                <a:gd name="T50" fmla="*/ 13 w 226"/>
                <a:gd name="T51" fmla="*/ 109 h 287"/>
                <a:gd name="T52" fmla="*/ 28 w 226"/>
                <a:gd name="T53" fmla="*/ 136 h 287"/>
                <a:gd name="T54" fmla="*/ 42 w 226"/>
                <a:gd name="T55" fmla="*/ 161 h 287"/>
                <a:gd name="T56" fmla="*/ 56 w 226"/>
                <a:gd name="T57" fmla="*/ 184 h 287"/>
                <a:gd name="T58" fmla="*/ 72 w 226"/>
                <a:gd name="T59" fmla="*/ 204 h 287"/>
                <a:gd name="T60" fmla="*/ 86 w 226"/>
                <a:gd name="T61" fmla="*/ 221 h 287"/>
                <a:gd name="T62" fmla="*/ 101 w 226"/>
                <a:gd name="T63" fmla="*/ 236 h 287"/>
                <a:gd name="T64" fmla="*/ 115 w 226"/>
                <a:gd name="T65" fmla="*/ 250 h 287"/>
                <a:gd name="T66" fmla="*/ 129 w 226"/>
                <a:gd name="T67" fmla="*/ 260 h 287"/>
                <a:gd name="T68" fmla="*/ 142 w 226"/>
                <a:gd name="T69" fmla="*/ 270 h 287"/>
                <a:gd name="T70" fmla="*/ 155 w 226"/>
                <a:gd name="T71" fmla="*/ 276 h 287"/>
                <a:gd name="T72" fmla="*/ 166 w 226"/>
                <a:gd name="T73" fmla="*/ 282 h 287"/>
                <a:gd name="T74" fmla="*/ 177 w 226"/>
                <a:gd name="T75" fmla="*/ 285 h 287"/>
                <a:gd name="T76" fmla="*/ 186 w 226"/>
                <a:gd name="T77" fmla="*/ 287 h 287"/>
                <a:gd name="T78" fmla="*/ 193 w 226"/>
                <a:gd name="T79" fmla="*/ 287 h 287"/>
                <a:gd name="T80" fmla="*/ 199 w 226"/>
                <a:gd name="T81" fmla="*/ 285 h 2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7"/>
                <a:gd name="T125" fmla="*/ 226 w 226"/>
                <a:gd name="T126" fmla="*/ 287 h 2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69" name="Freeform 6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>
                <a:gd name="T0" fmla="*/ 189 w 202"/>
                <a:gd name="T1" fmla="*/ 273 h 274"/>
                <a:gd name="T2" fmla="*/ 196 w 202"/>
                <a:gd name="T3" fmla="*/ 265 h 274"/>
                <a:gd name="T4" fmla="*/ 201 w 202"/>
                <a:gd name="T5" fmla="*/ 251 h 274"/>
                <a:gd name="T6" fmla="*/ 202 w 202"/>
                <a:gd name="T7" fmla="*/ 227 h 274"/>
                <a:gd name="T8" fmla="*/ 200 w 202"/>
                <a:gd name="T9" fmla="*/ 197 h 274"/>
                <a:gd name="T10" fmla="*/ 193 w 202"/>
                <a:gd name="T11" fmla="*/ 159 h 274"/>
                <a:gd name="T12" fmla="*/ 182 w 202"/>
                <a:gd name="T13" fmla="*/ 114 h 274"/>
                <a:gd name="T14" fmla="*/ 165 w 202"/>
                <a:gd name="T15" fmla="*/ 60 h 274"/>
                <a:gd name="T16" fmla="*/ 142 w 202"/>
                <a:gd name="T17" fmla="*/ 0 h 274"/>
                <a:gd name="T18" fmla="*/ 125 w 202"/>
                <a:gd name="T19" fmla="*/ 7 h 274"/>
                <a:gd name="T20" fmla="*/ 107 w 202"/>
                <a:gd name="T21" fmla="*/ 14 h 274"/>
                <a:gd name="T22" fmla="*/ 89 w 202"/>
                <a:gd name="T23" fmla="*/ 23 h 274"/>
                <a:gd name="T24" fmla="*/ 72 w 202"/>
                <a:gd name="T25" fmla="*/ 30 h 274"/>
                <a:gd name="T26" fmla="*/ 53 w 202"/>
                <a:gd name="T27" fmla="*/ 39 h 274"/>
                <a:gd name="T28" fmla="*/ 36 w 202"/>
                <a:gd name="T29" fmla="*/ 46 h 274"/>
                <a:gd name="T30" fmla="*/ 18 w 202"/>
                <a:gd name="T31" fmla="*/ 54 h 274"/>
                <a:gd name="T32" fmla="*/ 0 w 202"/>
                <a:gd name="T33" fmla="*/ 62 h 274"/>
                <a:gd name="T34" fmla="*/ 14 w 202"/>
                <a:gd name="T35" fmla="*/ 92 h 274"/>
                <a:gd name="T36" fmla="*/ 28 w 202"/>
                <a:gd name="T37" fmla="*/ 120 h 274"/>
                <a:gd name="T38" fmla="*/ 41 w 202"/>
                <a:gd name="T39" fmla="*/ 145 h 274"/>
                <a:gd name="T40" fmla="*/ 57 w 202"/>
                <a:gd name="T41" fmla="*/ 168 h 274"/>
                <a:gd name="T42" fmla="*/ 71 w 202"/>
                <a:gd name="T43" fmla="*/ 188 h 274"/>
                <a:gd name="T44" fmla="*/ 85 w 202"/>
                <a:gd name="T45" fmla="*/ 206 h 274"/>
                <a:gd name="T46" fmla="*/ 98 w 202"/>
                <a:gd name="T47" fmla="*/ 221 h 274"/>
                <a:gd name="T48" fmla="*/ 113 w 202"/>
                <a:gd name="T49" fmla="*/ 235 h 274"/>
                <a:gd name="T50" fmla="*/ 126 w 202"/>
                <a:gd name="T51" fmla="*/ 246 h 274"/>
                <a:gd name="T52" fmla="*/ 138 w 202"/>
                <a:gd name="T53" fmla="*/ 256 h 274"/>
                <a:gd name="T54" fmla="*/ 149 w 202"/>
                <a:gd name="T55" fmla="*/ 262 h 274"/>
                <a:gd name="T56" fmla="*/ 160 w 202"/>
                <a:gd name="T57" fmla="*/ 268 h 274"/>
                <a:gd name="T58" fmla="*/ 170 w 202"/>
                <a:gd name="T59" fmla="*/ 272 h 274"/>
                <a:gd name="T60" fmla="*/ 178 w 202"/>
                <a:gd name="T61" fmla="*/ 274 h 274"/>
                <a:gd name="T62" fmla="*/ 184 w 202"/>
                <a:gd name="T63" fmla="*/ 274 h 274"/>
                <a:gd name="T64" fmla="*/ 189 w 202"/>
                <a:gd name="T65" fmla="*/ 273 h 2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2"/>
                <a:gd name="T100" fmla="*/ 0 h 274"/>
                <a:gd name="T101" fmla="*/ 202 w 202"/>
                <a:gd name="T102" fmla="*/ 274 h 2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0" name="Freeform 6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>
                <a:gd name="T0" fmla="*/ 180 w 186"/>
                <a:gd name="T1" fmla="*/ 263 h 264"/>
                <a:gd name="T2" fmla="*/ 185 w 186"/>
                <a:gd name="T3" fmla="*/ 256 h 264"/>
                <a:gd name="T4" fmla="*/ 186 w 186"/>
                <a:gd name="T5" fmla="*/ 243 h 264"/>
                <a:gd name="T6" fmla="*/ 183 w 186"/>
                <a:gd name="T7" fmla="*/ 222 h 264"/>
                <a:gd name="T8" fmla="*/ 177 w 186"/>
                <a:gd name="T9" fmla="*/ 193 h 264"/>
                <a:gd name="T10" fmla="*/ 166 w 186"/>
                <a:gd name="T11" fmla="*/ 157 h 264"/>
                <a:gd name="T12" fmla="*/ 151 w 186"/>
                <a:gd name="T13" fmla="*/ 113 h 264"/>
                <a:gd name="T14" fmla="*/ 131 w 186"/>
                <a:gd name="T15" fmla="*/ 60 h 264"/>
                <a:gd name="T16" fmla="*/ 108 w 186"/>
                <a:gd name="T17" fmla="*/ 0 h 264"/>
                <a:gd name="T18" fmla="*/ 94 w 186"/>
                <a:gd name="T19" fmla="*/ 7 h 264"/>
                <a:gd name="T20" fmla="*/ 80 w 186"/>
                <a:gd name="T21" fmla="*/ 13 h 264"/>
                <a:gd name="T22" fmla="*/ 67 w 186"/>
                <a:gd name="T23" fmla="*/ 18 h 264"/>
                <a:gd name="T24" fmla="*/ 54 w 186"/>
                <a:gd name="T25" fmla="*/ 24 h 264"/>
                <a:gd name="T26" fmla="*/ 40 w 186"/>
                <a:gd name="T27" fmla="*/ 30 h 264"/>
                <a:gd name="T28" fmla="*/ 27 w 186"/>
                <a:gd name="T29" fmla="*/ 36 h 264"/>
                <a:gd name="T30" fmla="*/ 13 w 186"/>
                <a:gd name="T31" fmla="*/ 41 h 264"/>
                <a:gd name="T32" fmla="*/ 0 w 186"/>
                <a:gd name="T33" fmla="*/ 48 h 264"/>
                <a:gd name="T34" fmla="*/ 13 w 186"/>
                <a:gd name="T35" fmla="*/ 78 h 264"/>
                <a:gd name="T36" fmla="*/ 26 w 186"/>
                <a:gd name="T37" fmla="*/ 106 h 264"/>
                <a:gd name="T38" fmla="*/ 40 w 186"/>
                <a:gd name="T39" fmla="*/ 131 h 264"/>
                <a:gd name="T40" fmla="*/ 55 w 186"/>
                <a:gd name="T41" fmla="*/ 154 h 264"/>
                <a:gd name="T42" fmla="*/ 69 w 186"/>
                <a:gd name="T43" fmla="*/ 174 h 264"/>
                <a:gd name="T44" fmla="*/ 83 w 186"/>
                <a:gd name="T45" fmla="*/ 192 h 264"/>
                <a:gd name="T46" fmla="*/ 96 w 186"/>
                <a:gd name="T47" fmla="*/ 208 h 264"/>
                <a:gd name="T48" fmla="*/ 110 w 186"/>
                <a:gd name="T49" fmla="*/ 222 h 264"/>
                <a:gd name="T50" fmla="*/ 122 w 186"/>
                <a:gd name="T51" fmla="*/ 233 h 264"/>
                <a:gd name="T52" fmla="*/ 134 w 186"/>
                <a:gd name="T53" fmla="*/ 243 h 264"/>
                <a:gd name="T54" fmla="*/ 145 w 186"/>
                <a:gd name="T55" fmla="*/ 250 h 264"/>
                <a:gd name="T56" fmla="*/ 155 w 186"/>
                <a:gd name="T57" fmla="*/ 256 h 264"/>
                <a:gd name="T58" fmla="*/ 164 w 186"/>
                <a:gd name="T59" fmla="*/ 261 h 264"/>
                <a:gd name="T60" fmla="*/ 171 w 186"/>
                <a:gd name="T61" fmla="*/ 263 h 264"/>
                <a:gd name="T62" fmla="*/ 176 w 186"/>
                <a:gd name="T63" fmla="*/ 264 h 264"/>
                <a:gd name="T64" fmla="*/ 180 w 186"/>
                <a:gd name="T65" fmla="*/ 263 h 2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64"/>
                <a:gd name="T101" fmla="*/ 186 w 186"/>
                <a:gd name="T102" fmla="*/ 264 h 2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1" name="Freeform 6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>
                <a:gd name="T0" fmla="*/ 171 w 173"/>
                <a:gd name="T1" fmla="*/ 251 h 251"/>
                <a:gd name="T2" fmla="*/ 173 w 173"/>
                <a:gd name="T3" fmla="*/ 245 h 251"/>
                <a:gd name="T4" fmla="*/ 170 w 173"/>
                <a:gd name="T5" fmla="*/ 233 h 251"/>
                <a:gd name="T6" fmla="*/ 164 w 173"/>
                <a:gd name="T7" fmla="*/ 214 h 251"/>
                <a:gd name="T8" fmla="*/ 153 w 173"/>
                <a:gd name="T9" fmla="*/ 187 h 251"/>
                <a:gd name="T10" fmla="*/ 137 w 173"/>
                <a:gd name="T11" fmla="*/ 153 h 251"/>
                <a:gd name="T12" fmla="*/ 119 w 173"/>
                <a:gd name="T13" fmla="*/ 110 h 251"/>
                <a:gd name="T14" fmla="*/ 97 w 173"/>
                <a:gd name="T15" fmla="*/ 60 h 251"/>
                <a:gd name="T16" fmla="*/ 72 w 173"/>
                <a:gd name="T17" fmla="*/ 0 h 251"/>
                <a:gd name="T18" fmla="*/ 63 w 173"/>
                <a:gd name="T19" fmla="*/ 4 h 251"/>
                <a:gd name="T20" fmla="*/ 54 w 173"/>
                <a:gd name="T21" fmla="*/ 7 h 251"/>
                <a:gd name="T22" fmla="*/ 45 w 173"/>
                <a:gd name="T23" fmla="*/ 11 h 251"/>
                <a:gd name="T24" fmla="*/ 36 w 173"/>
                <a:gd name="T25" fmla="*/ 16 h 251"/>
                <a:gd name="T26" fmla="*/ 27 w 173"/>
                <a:gd name="T27" fmla="*/ 20 h 251"/>
                <a:gd name="T28" fmla="*/ 18 w 173"/>
                <a:gd name="T29" fmla="*/ 23 h 251"/>
                <a:gd name="T30" fmla="*/ 9 w 173"/>
                <a:gd name="T31" fmla="*/ 27 h 251"/>
                <a:gd name="T32" fmla="*/ 0 w 173"/>
                <a:gd name="T33" fmla="*/ 31 h 251"/>
                <a:gd name="T34" fmla="*/ 13 w 173"/>
                <a:gd name="T35" fmla="*/ 62 h 251"/>
                <a:gd name="T36" fmla="*/ 26 w 173"/>
                <a:gd name="T37" fmla="*/ 89 h 251"/>
                <a:gd name="T38" fmla="*/ 41 w 173"/>
                <a:gd name="T39" fmla="*/ 115 h 251"/>
                <a:gd name="T40" fmla="*/ 54 w 173"/>
                <a:gd name="T41" fmla="*/ 138 h 251"/>
                <a:gd name="T42" fmla="*/ 68 w 173"/>
                <a:gd name="T43" fmla="*/ 159 h 251"/>
                <a:gd name="T44" fmla="*/ 81 w 173"/>
                <a:gd name="T45" fmla="*/ 177 h 251"/>
                <a:gd name="T46" fmla="*/ 95 w 173"/>
                <a:gd name="T47" fmla="*/ 193 h 251"/>
                <a:gd name="T48" fmla="*/ 107 w 173"/>
                <a:gd name="T49" fmla="*/ 206 h 251"/>
                <a:gd name="T50" fmla="*/ 119 w 173"/>
                <a:gd name="T51" fmla="*/ 218 h 251"/>
                <a:gd name="T52" fmla="*/ 130 w 173"/>
                <a:gd name="T53" fmla="*/ 229 h 251"/>
                <a:gd name="T54" fmla="*/ 141 w 173"/>
                <a:gd name="T55" fmla="*/ 236 h 251"/>
                <a:gd name="T56" fmla="*/ 150 w 173"/>
                <a:gd name="T57" fmla="*/ 242 h 251"/>
                <a:gd name="T58" fmla="*/ 157 w 173"/>
                <a:gd name="T59" fmla="*/ 246 h 251"/>
                <a:gd name="T60" fmla="*/ 163 w 173"/>
                <a:gd name="T61" fmla="*/ 250 h 251"/>
                <a:gd name="T62" fmla="*/ 168 w 173"/>
                <a:gd name="T63" fmla="*/ 251 h 251"/>
                <a:gd name="T64" fmla="*/ 171 w 173"/>
                <a:gd name="T65" fmla="*/ 251 h 2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251"/>
                <a:gd name="T101" fmla="*/ 173 w 173"/>
                <a:gd name="T102" fmla="*/ 251 h 2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2" name="Freeform 6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>
                <a:gd name="T0" fmla="*/ 163 w 163"/>
                <a:gd name="T1" fmla="*/ 240 h 240"/>
                <a:gd name="T2" fmla="*/ 162 w 163"/>
                <a:gd name="T3" fmla="*/ 235 h 240"/>
                <a:gd name="T4" fmla="*/ 156 w 163"/>
                <a:gd name="T5" fmla="*/ 225 h 240"/>
                <a:gd name="T6" fmla="*/ 145 w 163"/>
                <a:gd name="T7" fmla="*/ 208 h 240"/>
                <a:gd name="T8" fmla="*/ 129 w 163"/>
                <a:gd name="T9" fmla="*/ 183 h 240"/>
                <a:gd name="T10" fmla="*/ 110 w 163"/>
                <a:gd name="T11" fmla="*/ 150 h 240"/>
                <a:gd name="T12" fmla="*/ 89 w 163"/>
                <a:gd name="T13" fmla="*/ 110 h 240"/>
                <a:gd name="T14" fmla="*/ 64 w 163"/>
                <a:gd name="T15" fmla="*/ 59 h 240"/>
                <a:gd name="T16" fmla="*/ 39 w 163"/>
                <a:gd name="T17" fmla="*/ 0 h 240"/>
                <a:gd name="T18" fmla="*/ 34 w 163"/>
                <a:gd name="T19" fmla="*/ 2 h 240"/>
                <a:gd name="T20" fmla="*/ 28 w 163"/>
                <a:gd name="T21" fmla="*/ 5 h 240"/>
                <a:gd name="T22" fmla="*/ 24 w 163"/>
                <a:gd name="T23" fmla="*/ 7 h 240"/>
                <a:gd name="T24" fmla="*/ 19 w 163"/>
                <a:gd name="T25" fmla="*/ 9 h 240"/>
                <a:gd name="T26" fmla="*/ 14 w 163"/>
                <a:gd name="T27" fmla="*/ 11 h 240"/>
                <a:gd name="T28" fmla="*/ 10 w 163"/>
                <a:gd name="T29" fmla="*/ 13 h 240"/>
                <a:gd name="T30" fmla="*/ 5 w 163"/>
                <a:gd name="T31" fmla="*/ 15 h 240"/>
                <a:gd name="T32" fmla="*/ 0 w 163"/>
                <a:gd name="T33" fmla="*/ 17 h 240"/>
                <a:gd name="T34" fmla="*/ 13 w 163"/>
                <a:gd name="T35" fmla="*/ 48 h 240"/>
                <a:gd name="T36" fmla="*/ 26 w 163"/>
                <a:gd name="T37" fmla="*/ 75 h 240"/>
                <a:gd name="T38" fmla="*/ 41 w 163"/>
                <a:gd name="T39" fmla="*/ 102 h 240"/>
                <a:gd name="T40" fmla="*/ 54 w 163"/>
                <a:gd name="T41" fmla="*/ 124 h 240"/>
                <a:gd name="T42" fmla="*/ 68 w 163"/>
                <a:gd name="T43" fmla="*/ 145 h 240"/>
                <a:gd name="T44" fmla="*/ 82 w 163"/>
                <a:gd name="T45" fmla="*/ 163 h 240"/>
                <a:gd name="T46" fmla="*/ 94 w 163"/>
                <a:gd name="T47" fmla="*/ 180 h 240"/>
                <a:gd name="T48" fmla="*/ 106 w 163"/>
                <a:gd name="T49" fmla="*/ 193 h 240"/>
                <a:gd name="T50" fmla="*/ 117 w 163"/>
                <a:gd name="T51" fmla="*/ 205 h 240"/>
                <a:gd name="T52" fmla="*/ 127 w 163"/>
                <a:gd name="T53" fmla="*/ 215 h 240"/>
                <a:gd name="T54" fmla="*/ 138 w 163"/>
                <a:gd name="T55" fmla="*/ 224 h 240"/>
                <a:gd name="T56" fmla="*/ 146 w 163"/>
                <a:gd name="T57" fmla="*/ 230 h 240"/>
                <a:gd name="T58" fmla="*/ 152 w 163"/>
                <a:gd name="T59" fmla="*/ 234 h 240"/>
                <a:gd name="T60" fmla="*/ 158 w 163"/>
                <a:gd name="T61" fmla="*/ 238 h 240"/>
                <a:gd name="T62" fmla="*/ 161 w 163"/>
                <a:gd name="T63" fmla="*/ 240 h 240"/>
                <a:gd name="T64" fmla="*/ 163 w 163"/>
                <a:gd name="T65" fmla="*/ 24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40"/>
                <a:gd name="T101" fmla="*/ 163 w 163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73" name="Freeform 6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>
                <a:gd name="T0" fmla="*/ 13 w 48"/>
                <a:gd name="T1" fmla="*/ 0 h 99"/>
                <a:gd name="T2" fmla="*/ 44 w 48"/>
                <a:gd name="T3" fmla="*/ 76 h 99"/>
                <a:gd name="T4" fmla="*/ 48 w 48"/>
                <a:gd name="T5" fmla="*/ 92 h 99"/>
                <a:gd name="T6" fmla="*/ 46 w 48"/>
                <a:gd name="T7" fmla="*/ 99 h 99"/>
                <a:gd name="T8" fmla="*/ 39 w 48"/>
                <a:gd name="T9" fmla="*/ 96 h 99"/>
                <a:gd name="T10" fmla="*/ 31 w 48"/>
                <a:gd name="T11" fmla="*/ 83 h 99"/>
                <a:gd name="T12" fmla="*/ 0 w 48"/>
                <a:gd name="T13" fmla="*/ 7 h 99"/>
                <a:gd name="T14" fmla="*/ 13 w 48"/>
                <a:gd name="T15" fmla="*/ 0 h 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99"/>
                <a:gd name="T26" fmla="*/ 48 w 48"/>
                <a:gd name="T27" fmla="*/ 99 h 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8365" name="Freeform 661"/>
          <p:cNvSpPr>
            <a:spLocks/>
          </p:cNvSpPr>
          <p:nvPr/>
        </p:nvSpPr>
        <p:spPr bwMode="auto">
          <a:xfrm>
            <a:off x="1273175" y="2563812"/>
            <a:ext cx="14288" cy="7938"/>
          </a:xfrm>
          <a:custGeom>
            <a:avLst/>
            <a:gdLst>
              <a:gd name="T0" fmla="*/ 0 w 206"/>
              <a:gd name="T1" fmla="*/ 67 h 84"/>
              <a:gd name="T2" fmla="*/ 199 w 206"/>
              <a:gd name="T3" fmla="*/ 0 h 84"/>
              <a:gd name="T4" fmla="*/ 206 w 206"/>
              <a:gd name="T5" fmla="*/ 17 h 84"/>
              <a:gd name="T6" fmla="*/ 7 w 206"/>
              <a:gd name="T7" fmla="*/ 84 h 84"/>
              <a:gd name="T8" fmla="*/ 0 w 206"/>
              <a:gd name="T9" fmla="*/ 6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"/>
              <a:gd name="T16" fmla="*/ 0 h 84"/>
              <a:gd name="T17" fmla="*/ 206 w 20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" h="84">
                <a:moveTo>
                  <a:pt x="0" y="67"/>
                </a:moveTo>
                <a:lnTo>
                  <a:pt x="199" y="0"/>
                </a:lnTo>
                <a:lnTo>
                  <a:pt x="206" y="17"/>
                </a:lnTo>
                <a:lnTo>
                  <a:pt x="7" y="84"/>
                </a:lnTo>
                <a:lnTo>
                  <a:pt x="0" y="6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66" name="Freeform 662"/>
          <p:cNvSpPr>
            <a:spLocks/>
          </p:cNvSpPr>
          <p:nvPr/>
        </p:nvSpPr>
        <p:spPr bwMode="auto">
          <a:xfrm>
            <a:off x="1366838" y="2805112"/>
            <a:ext cx="4762" cy="9525"/>
          </a:xfrm>
          <a:custGeom>
            <a:avLst/>
            <a:gdLst>
              <a:gd name="T0" fmla="*/ 45 w 82"/>
              <a:gd name="T1" fmla="*/ 0 h 108"/>
              <a:gd name="T2" fmla="*/ 80 w 82"/>
              <a:gd name="T3" fmla="*/ 77 h 108"/>
              <a:gd name="T4" fmla="*/ 82 w 82"/>
              <a:gd name="T5" fmla="*/ 87 h 108"/>
              <a:gd name="T6" fmla="*/ 80 w 82"/>
              <a:gd name="T7" fmla="*/ 95 h 108"/>
              <a:gd name="T8" fmla="*/ 74 w 82"/>
              <a:gd name="T9" fmla="*/ 102 h 108"/>
              <a:gd name="T10" fmla="*/ 66 w 82"/>
              <a:gd name="T11" fmla="*/ 106 h 108"/>
              <a:gd name="T12" fmla="*/ 57 w 82"/>
              <a:gd name="T13" fmla="*/ 108 h 108"/>
              <a:gd name="T14" fmla="*/ 49 w 82"/>
              <a:gd name="T15" fmla="*/ 106 h 108"/>
              <a:gd name="T16" fmla="*/ 41 w 82"/>
              <a:gd name="T17" fmla="*/ 102 h 108"/>
              <a:gd name="T18" fmla="*/ 35 w 82"/>
              <a:gd name="T19" fmla="*/ 93 h 108"/>
              <a:gd name="T20" fmla="*/ 0 w 82"/>
              <a:gd name="T21" fmla="*/ 16 h 108"/>
              <a:gd name="T22" fmla="*/ 45 w 82"/>
              <a:gd name="T23" fmla="*/ 0 h 10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"/>
              <a:gd name="T37" fmla="*/ 0 h 108"/>
              <a:gd name="T38" fmla="*/ 82 w 82"/>
              <a:gd name="T39" fmla="*/ 108 h 10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" h="108">
                <a:moveTo>
                  <a:pt x="45" y="0"/>
                </a:moveTo>
                <a:lnTo>
                  <a:pt x="80" y="77"/>
                </a:lnTo>
                <a:lnTo>
                  <a:pt x="82" y="87"/>
                </a:lnTo>
                <a:lnTo>
                  <a:pt x="80" y="95"/>
                </a:lnTo>
                <a:lnTo>
                  <a:pt x="74" y="102"/>
                </a:lnTo>
                <a:lnTo>
                  <a:pt x="66" y="106"/>
                </a:lnTo>
                <a:lnTo>
                  <a:pt x="57" y="108"/>
                </a:lnTo>
                <a:lnTo>
                  <a:pt x="49" y="106"/>
                </a:lnTo>
                <a:lnTo>
                  <a:pt x="41" y="102"/>
                </a:lnTo>
                <a:lnTo>
                  <a:pt x="35" y="93"/>
                </a:lnTo>
                <a:lnTo>
                  <a:pt x="0" y="16"/>
                </a:lnTo>
                <a:lnTo>
                  <a:pt x="45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67" name="Freeform 663"/>
          <p:cNvSpPr>
            <a:spLocks/>
          </p:cNvSpPr>
          <p:nvPr/>
        </p:nvSpPr>
        <p:spPr bwMode="auto">
          <a:xfrm>
            <a:off x="1350963" y="2778125"/>
            <a:ext cx="20637" cy="28575"/>
          </a:xfrm>
          <a:custGeom>
            <a:avLst/>
            <a:gdLst>
              <a:gd name="T0" fmla="*/ 247 w 293"/>
              <a:gd name="T1" fmla="*/ 317 h 319"/>
              <a:gd name="T2" fmla="*/ 261 w 293"/>
              <a:gd name="T3" fmla="*/ 307 h 319"/>
              <a:gd name="T4" fmla="*/ 275 w 293"/>
              <a:gd name="T5" fmla="*/ 287 h 319"/>
              <a:gd name="T6" fmla="*/ 285 w 293"/>
              <a:gd name="T7" fmla="*/ 256 h 319"/>
              <a:gd name="T8" fmla="*/ 292 w 293"/>
              <a:gd name="T9" fmla="*/ 218 h 319"/>
              <a:gd name="T10" fmla="*/ 293 w 293"/>
              <a:gd name="T11" fmla="*/ 173 h 319"/>
              <a:gd name="T12" fmla="*/ 288 w 293"/>
              <a:gd name="T13" fmla="*/ 120 h 319"/>
              <a:gd name="T14" fmla="*/ 274 w 293"/>
              <a:gd name="T15" fmla="*/ 62 h 319"/>
              <a:gd name="T16" fmla="*/ 251 w 293"/>
              <a:gd name="T17" fmla="*/ 0 h 319"/>
              <a:gd name="T18" fmla="*/ 235 w 293"/>
              <a:gd name="T19" fmla="*/ 5 h 319"/>
              <a:gd name="T20" fmla="*/ 219 w 293"/>
              <a:gd name="T21" fmla="*/ 10 h 319"/>
              <a:gd name="T22" fmla="*/ 204 w 293"/>
              <a:gd name="T23" fmla="*/ 17 h 319"/>
              <a:gd name="T24" fmla="*/ 188 w 293"/>
              <a:gd name="T25" fmla="*/ 22 h 319"/>
              <a:gd name="T26" fmla="*/ 172 w 293"/>
              <a:gd name="T27" fmla="*/ 28 h 319"/>
              <a:gd name="T28" fmla="*/ 157 w 293"/>
              <a:gd name="T29" fmla="*/ 34 h 319"/>
              <a:gd name="T30" fmla="*/ 140 w 293"/>
              <a:gd name="T31" fmla="*/ 40 h 319"/>
              <a:gd name="T32" fmla="*/ 125 w 293"/>
              <a:gd name="T33" fmla="*/ 45 h 319"/>
              <a:gd name="T34" fmla="*/ 110 w 293"/>
              <a:gd name="T35" fmla="*/ 52 h 319"/>
              <a:gd name="T36" fmla="*/ 94 w 293"/>
              <a:gd name="T37" fmla="*/ 58 h 319"/>
              <a:gd name="T38" fmla="*/ 78 w 293"/>
              <a:gd name="T39" fmla="*/ 63 h 319"/>
              <a:gd name="T40" fmla="*/ 63 w 293"/>
              <a:gd name="T41" fmla="*/ 69 h 319"/>
              <a:gd name="T42" fmla="*/ 47 w 293"/>
              <a:gd name="T43" fmla="*/ 75 h 319"/>
              <a:gd name="T44" fmla="*/ 31 w 293"/>
              <a:gd name="T45" fmla="*/ 81 h 319"/>
              <a:gd name="T46" fmla="*/ 15 w 293"/>
              <a:gd name="T47" fmla="*/ 86 h 319"/>
              <a:gd name="T48" fmla="*/ 0 w 293"/>
              <a:gd name="T49" fmla="*/ 92 h 319"/>
              <a:gd name="T50" fmla="*/ 15 w 293"/>
              <a:gd name="T51" fmla="*/ 122 h 319"/>
              <a:gd name="T52" fmla="*/ 30 w 293"/>
              <a:gd name="T53" fmla="*/ 152 h 319"/>
              <a:gd name="T54" fmla="*/ 48 w 293"/>
              <a:gd name="T55" fmla="*/ 177 h 319"/>
              <a:gd name="T56" fmla="*/ 65 w 293"/>
              <a:gd name="T57" fmla="*/ 201 h 319"/>
              <a:gd name="T58" fmla="*/ 82 w 293"/>
              <a:gd name="T59" fmla="*/ 222 h 319"/>
              <a:gd name="T60" fmla="*/ 101 w 293"/>
              <a:gd name="T61" fmla="*/ 242 h 319"/>
              <a:gd name="T62" fmla="*/ 119 w 293"/>
              <a:gd name="T63" fmla="*/ 259 h 319"/>
              <a:gd name="T64" fmla="*/ 136 w 293"/>
              <a:gd name="T65" fmla="*/ 274 h 319"/>
              <a:gd name="T66" fmla="*/ 154 w 293"/>
              <a:gd name="T67" fmla="*/ 287 h 319"/>
              <a:gd name="T68" fmla="*/ 171 w 293"/>
              <a:gd name="T69" fmla="*/ 297 h 319"/>
              <a:gd name="T70" fmla="*/ 186 w 293"/>
              <a:gd name="T71" fmla="*/ 306 h 319"/>
              <a:gd name="T72" fmla="*/ 202 w 293"/>
              <a:gd name="T73" fmla="*/ 312 h 319"/>
              <a:gd name="T74" fmla="*/ 215 w 293"/>
              <a:gd name="T75" fmla="*/ 316 h 319"/>
              <a:gd name="T76" fmla="*/ 227 w 293"/>
              <a:gd name="T77" fmla="*/ 318 h 319"/>
              <a:gd name="T78" fmla="*/ 238 w 293"/>
              <a:gd name="T79" fmla="*/ 319 h 319"/>
              <a:gd name="T80" fmla="*/ 247 w 293"/>
              <a:gd name="T81" fmla="*/ 317 h 3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93"/>
              <a:gd name="T124" fmla="*/ 0 h 319"/>
              <a:gd name="T125" fmla="*/ 293 w 293"/>
              <a:gd name="T126" fmla="*/ 319 h 3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93" h="319">
                <a:moveTo>
                  <a:pt x="247" y="317"/>
                </a:moveTo>
                <a:lnTo>
                  <a:pt x="261" y="307"/>
                </a:lnTo>
                <a:lnTo>
                  <a:pt x="275" y="287"/>
                </a:lnTo>
                <a:lnTo>
                  <a:pt x="285" y="256"/>
                </a:lnTo>
                <a:lnTo>
                  <a:pt x="292" y="218"/>
                </a:lnTo>
                <a:lnTo>
                  <a:pt x="293" y="173"/>
                </a:lnTo>
                <a:lnTo>
                  <a:pt x="288" y="120"/>
                </a:lnTo>
                <a:lnTo>
                  <a:pt x="274" y="62"/>
                </a:lnTo>
                <a:lnTo>
                  <a:pt x="251" y="0"/>
                </a:lnTo>
                <a:lnTo>
                  <a:pt x="235" y="5"/>
                </a:lnTo>
                <a:lnTo>
                  <a:pt x="219" y="10"/>
                </a:lnTo>
                <a:lnTo>
                  <a:pt x="204" y="17"/>
                </a:lnTo>
                <a:lnTo>
                  <a:pt x="188" y="22"/>
                </a:lnTo>
                <a:lnTo>
                  <a:pt x="172" y="28"/>
                </a:lnTo>
                <a:lnTo>
                  <a:pt x="157" y="34"/>
                </a:lnTo>
                <a:lnTo>
                  <a:pt x="140" y="40"/>
                </a:lnTo>
                <a:lnTo>
                  <a:pt x="125" y="45"/>
                </a:lnTo>
                <a:lnTo>
                  <a:pt x="110" y="52"/>
                </a:lnTo>
                <a:lnTo>
                  <a:pt x="94" y="58"/>
                </a:lnTo>
                <a:lnTo>
                  <a:pt x="78" y="63"/>
                </a:lnTo>
                <a:lnTo>
                  <a:pt x="63" y="69"/>
                </a:lnTo>
                <a:lnTo>
                  <a:pt x="47" y="75"/>
                </a:lnTo>
                <a:lnTo>
                  <a:pt x="31" y="81"/>
                </a:lnTo>
                <a:lnTo>
                  <a:pt x="15" y="86"/>
                </a:lnTo>
                <a:lnTo>
                  <a:pt x="0" y="92"/>
                </a:lnTo>
                <a:lnTo>
                  <a:pt x="15" y="122"/>
                </a:lnTo>
                <a:lnTo>
                  <a:pt x="30" y="152"/>
                </a:lnTo>
                <a:lnTo>
                  <a:pt x="48" y="177"/>
                </a:lnTo>
                <a:lnTo>
                  <a:pt x="65" y="201"/>
                </a:lnTo>
                <a:lnTo>
                  <a:pt x="82" y="222"/>
                </a:lnTo>
                <a:lnTo>
                  <a:pt x="101" y="242"/>
                </a:lnTo>
                <a:lnTo>
                  <a:pt x="119" y="259"/>
                </a:lnTo>
                <a:lnTo>
                  <a:pt x="136" y="274"/>
                </a:lnTo>
                <a:lnTo>
                  <a:pt x="154" y="287"/>
                </a:lnTo>
                <a:lnTo>
                  <a:pt x="171" y="297"/>
                </a:lnTo>
                <a:lnTo>
                  <a:pt x="186" y="306"/>
                </a:lnTo>
                <a:lnTo>
                  <a:pt x="202" y="312"/>
                </a:lnTo>
                <a:lnTo>
                  <a:pt x="215" y="316"/>
                </a:lnTo>
                <a:lnTo>
                  <a:pt x="227" y="318"/>
                </a:lnTo>
                <a:lnTo>
                  <a:pt x="238" y="319"/>
                </a:lnTo>
                <a:lnTo>
                  <a:pt x="247" y="31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68" name="Freeform 664"/>
          <p:cNvSpPr>
            <a:spLocks/>
          </p:cNvSpPr>
          <p:nvPr/>
        </p:nvSpPr>
        <p:spPr bwMode="auto">
          <a:xfrm>
            <a:off x="1273175" y="2565400"/>
            <a:ext cx="95250" cy="220662"/>
          </a:xfrm>
          <a:custGeom>
            <a:avLst/>
            <a:gdLst>
              <a:gd name="T0" fmla="*/ 198 w 1314"/>
              <a:gd name="T1" fmla="*/ 0 h 2506"/>
              <a:gd name="T2" fmla="*/ 0 w 1314"/>
              <a:gd name="T3" fmla="*/ 66 h 2506"/>
              <a:gd name="T4" fmla="*/ 1064 w 1314"/>
              <a:gd name="T5" fmla="*/ 2506 h 2506"/>
              <a:gd name="T6" fmla="*/ 1314 w 1314"/>
              <a:gd name="T7" fmla="*/ 2421 h 2506"/>
              <a:gd name="T8" fmla="*/ 198 w 1314"/>
              <a:gd name="T9" fmla="*/ 0 h 25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14"/>
              <a:gd name="T16" fmla="*/ 0 h 2506"/>
              <a:gd name="T17" fmla="*/ 1314 w 1314"/>
              <a:gd name="T18" fmla="*/ 2506 h 25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14" h="2506">
                <a:moveTo>
                  <a:pt x="198" y="0"/>
                </a:moveTo>
                <a:lnTo>
                  <a:pt x="0" y="66"/>
                </a:lnTo>
                <a:lnTo>
                  <a:pt x="1064" y="2506"/>
                </a:lnTo>
                <a:lnTo>
                  <a:pt x="1314" y="2421"/>
                </a:lnTo>
                <a:lnTo>
                  <a:pt x="198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69" name="Freeform 665"/>
          <p:cNvSpPr>
            <a:spLocks/>
          </p:cNvSpPr>
          <p:nvPr/>
        </p:nvSpPr>
        <p:spPr bwMode="auto">
          <a:xfrm>
            <a:off x="1270000" y="2554287"/>
            <a:ext cx="17463" cy="15875"/>
          </a:xfrm>
          <a:custGeom>
            <a:avLst/>
            <a:gdLst>
              <a:gd name="T0" fmla="*/ 235 w 235"/>
              <a:gd name="T1" fmla="*/ 111 h 179"/>
              <a:gd name="T2" fmla="*/ 36 w 235"/>
              <a:gd name="T3" fmla="*/ 179 h 179"/>
              <a:gd name="T4" fmla="*/ 0 w 235"/>
              <a:gd name="T5" fmla="*/ 97 h 179"/>
              <a:gd name="T6" fmla="*/ 70 w 235"/>
              <a:gd name="T7" fmla="*/ 0 h 179"/>
              <a:gd name="T8" fmla="*/ 199 w 235"/>
              <a:gd name="T9" fmla="*/ 30 h 179"/>
              <a:gd name="T10" fmla="*/ 235 w 235"/>
              <a:gd name="T11" fmla="*/ 111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5"/>
              <a:gd name="T19" fmla="*/ 0 h 179"/>
              <a:gd name="T20" fmla="*/ 235 w 235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5" h="179">
                <a:moveTo>
                  <a:pt x="235" y="111"/>
                </a:moveTo>
                <a:lnTo>
                  <a:pt x="36" y="179"/>
                </a:lnTo>
                <a:lnTo>
                  <a:pt x="0" y="97"/>
                </a:lnTo>
                <a:lnTo>
                  <a:pt x="70" y="0"/>
                </a:lnTo>
                <a:lnTo>
                  <a:pt x="199" y="30"/>
                </a:lnTo>
                <a:lnTo>
                  <a:pt x="235" y="111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0" name="Freeform 666"/>
          <p:cNvSpPr>
            <a:spLocks/>
          </p:cNvSpPr>
          <p:nvPr/>
        </p:nvSpPr>
        <p:spPr bwMode="auto">
          <a:xfrm>
            <a:off x="1287463" y="2254250"/>
            <a:ext cx="330200" cy="320675"/>
          </a:xfrm>
          <a:custGeom>
            <a:avLst/>
            <a:gdLst>
              <a:gd name="T0" fmla="*/ 0 w 4569"/>
              <a:gd name="T1" fmla="*/ 1626 h 3641"/>
              <a:gd name="T2" fmla="*/ 3650 w 4569"/>
              <a:gd name="T3" fmla="*/ 0 h 3641"/>
              <a:gd name="T4" fmla="*/ 4569 w 4569"/>
              <a:gd name="T5" fmla="*/ 1998 h 3641"/>
              <a:gd name="T6" fmla="*/ 873 w 4569"/>
              <a:gd name="T7" fmla="*/ 3641 h 3641"/>
              <a:gd name="T8" fmla="*/ 0 w 4569"/>
              <a:gd name="T9" fmla="*/ 1626 h 3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9"/>
              <a:gd name="T16" fmla="*/ 0 h 3641"/>
              <a:gd name="T17" fmla="*/ 4569 w 4569"/>
              <a:gd name="T18" fmla="*/ 3641 h 3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9" h="3641">
                <a:moveTo>
                  <a:pt x="0" y="1626"/>
                </a:moveTo>
                <a:lnTo>
                  <a:pt x="3650" y="0"/>
                </a:lnTo>
                <a:lnTo>
                  <a:pt x="4569" y="1998"/>
                </a:lnTo>
                <a:lnTo>
                  <a:pt x="873" y="3641"/>
                </a:lnTo>
                <a:lnTo>
                  <a:pt x="0" y="162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1" name="Freeform 667"/>
          <p:cNvSpPr>
            <a:spLocks/>
          </p:cNvSpPr>
          <p:nvPr/>
        </p:nvSpPr>
        <p:spPr bwMode="auto">
          <a:xfrm>
            <a:off x="1258888" y="2162175"/>
            <a:ext cx="430212" cy="623887"/>
          </a:xfrm>
          <a:custGeom>
            <a:avLst/>
            <a:gdLst>
              <a:gd name="T0" fmla="*/ 2496 w 5957"/>
              <a:gd name="T1" fmla="*/ 7056 h 7066"/>
              <a:gd name="T2" fmla="*/ 5894 w 5957"/>
              <a:gd name="T3" fmla="*/ 5433 h 7066"/>
              <a:gd name="T4" fmla="*/ 5912 w 5957"/>
              <a:gd name="T5" fmla="*/ 5421 h 7066"/>
              <a:gd name="T6" fmla="*/ 5927 w 5957"/>
              <a:gd name="T7" fmla="*/ 5407 h 7066"/>
              <a:gd name="T8" fmla="*/ 5941 w 5957"/>
              <a:gd name="T9" fmla="*/ 5389 h 7066"/>
              <a:gd name="T10" fmla="*/ 5950 w 5957"/>
              <a:gd name="T11" fmla="*/ 5369 h 7066"/>
              <a:gd name="T12" fmla="*/ 5955 w 5957"/>
              <a:gd name="T13" fmla="*/ 5348 h 7066"/>
              <a:gd name="T14" fmla="*/ 5957 w 5957"/>
              <a:gd name="T15" fmla="*/ 5325 h 7066"/>
              <a:gd name="T16" fmla="*/ 5955 w 5957"/>
              <a:gd name="T17" fmla="*/ 5303 h 7066"/>
              <a:gd name="T18" fmla="*/ 5948 w 5957"/>
              <a:gd name="T19" fmla="*/ 5282 h 7066"/>
              <a:gd name="T20" fmla="*/ 3503 w 5957"/>
              <a:gd name="T21" fmla="*/ 65 h 7066"/>
              <a:gd name="T22" fmla="*/ 3492 w 5957"/>
              <a:gd name="T23" fmla="*/ 47 h 7066"/>
              <a:gd name="T24" fmla="*/ 3477 w 5957"/>
              <a:gd name="T25" fmla="*/ 31 h 7066"/>
              <a:gd name="T26" fmla="*/ 3460 w 5957"/>
              <a:gd name="T27" fmla="*/ 18 h 7066"/>
              <a:gd name="T28" fmla="*/ 3441 w 5957"/>
              <a:gd name="T29" fmla="*/ 9 h 7066"/>
              <a:gd name="T30" fmla="*/ 3420 w 5957"/>
              <a:gd name="T31" fmla="*/ 3 h 7066"/>
              <a:gd name="T32" fmla="*/ 3399 w 5957"/>
              <a:gd name="T33" fmla="*/ 0 h 7066"/>
              <a:gd name="T34" fmla="*/ 3377 w 5957"/>
              <a:gd name="T35" fmla="*/ 3 h 7066"/>
              <a:gd name="T36" fmla="*/ 3357 w 5957"/>
              <a:gd name="T37" fmla="*/ 9 h 7066"/>
              <a:gd name="T38" fmla="*/ 63 w 5957"/>
              <a:gd name="T39" fmla="*/ 1487 h 7066"/>
              <a:gd name="T40" fmla="*/ 45 w 5957"/>
              <a:gd name="T41" fmla="*/ 1497 h 7066"/>
              <a:gd name="T42" fmla="*/ 29 w 5957"/>
              <a:gd name="T43" fmla="*/ 1512 h 7066"/>
              <a:gd name="T44" fmla="*/ 16 w 5957"/>
              <a:gd name="T45" fmla="*/ 1530 h 7066"/>
              <a:gd name="T46" fmla="*/ 7 w 5957"/>
              <a:gd name="T47" fmla="*/ 1550 h 7066"/>
              <a:gd name="T48" fmla="*/ 2 w 5957"/>
              <a:gd name="T49" fmla="*/ 1572 h 7066"/>
              <a:gd name="T50" fmla="*/ 0 w 5957"/>
              <a:gd name="T51" fmla="*/ 1594 h 7066"/>
              <a:gd name="T52" fmla="*/ 3 w 5957"/>
              <a:gd name="T53" fmla="*/ 1616 h 7066"/>
              <a:gd name="T54" fmla="*/ 9 w 5957"/>
              <a:gd name="T55" fmla="*/ 1637 h 7066"/>
              <a:gd name="T56" fmla="*/ 2350 w 5957"/>
              <a:gd name="T57" fmla="*/ 7000 h 7066"/>
              <a:gd name="T58" fmla="*/ 2361 w 5957"/>
              <a:gd name="T59" fmla="*/ 7018 h 7066"/>
              <a:gd name="T60" fmla="*/ 2376 w 5957"/>
              <a:gd name="T61" fmla="*/ 7034 h 7066"/>
              <a:gd name="T62" fmla="*/ 2393 w 5957"/>
              <a:gd name="T63" fmla="*/ 7048 h 7066"/>
              <a:gd name="T64" fmla="*/ 2412 w 5957"/>
              <a:gd name="T65" fmla="*/ 7057 h 7066"/>
              <a:gd name="T66" fmla="*/ 2433 w 5957"/>
              <a:gd name="T67" fmla="*/ 7064 h 7066"/>
              <a:gd name="T68" fmla="*/ 2454 w 5957"/>
              <a:gd name="T69" fmla="*/ 7066 h 7066"/>
              <a:gd name="T70" fmla="*/ 2476 w 5957"/>
              <a:gd name="T71" fmla="*/ 7064 h 7066"/>
              <a:gd name="T72" fmla="*/ 2496 w 5957"/>
              <a:gd name="T73" fmla="*/ 7056 h 706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957"/>
              <a:gd name="T112" fmla="*/ 0 h 7066"/>
              <a:gd name="T113" fmla="*/ 5957 w 5957"/>
              <a:gd name="T114" fmla="*/ 7066 h 706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957" h="7066">
                <a:moveTo>
                  <a:pt x="2496" y="7056"/>
                </a:moveTo>
                <a:lnTo>
                  <a:pt x="5894" y="5433"/>
                </a:lnTo>
                <a:lnTo>
                  <a:pt x="5912" y="5421"/>
                </a:lnTo>
                <a:lnTo>
                  <a:pt x="5927" y="5407"/>
                </a:lnTo>
                <a:lnTo>
                  <a:pt x="5941" y="5389"/>
                </a:lnTo>
                <a:lnTo>
                  <a:pt x="5950" y="5369"/>
                </a:lnTo>
                <a:lnTo>
                  <a:pt x="5955" y="5348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5"/>
                </a:lnTo>
                <a:lnTo>
                  <a:pt x="3492" y="47"/>
                </a:lnTo>
                <a:lnTo>
                  <a:pt x="3477" y="31"/>
                </a:lnTo>
                <a:lnTo>
                  <a:pt x="3460" y="18"/>
                </a:lnTo>
                <a:lnTo>
                  <a:pt x="3441" y="9"/>
                </a:lnTo>
                <a:lnTo>
                  <a:pt x="3420" y="3"/>
                </a:lnTo>
                <a:lnTo>
                  <a:pt x="3399" y="0"/>
                </a:lnTo>
                <a:lnTo>
                  <a:pt x="3377" y="3"/>
                </a:lnTo>
                <a:lnTo>
                  <a:pt x="3357" y="9"/>
                </a:lnTo>
                <a:lnTo>
                  <a:pt x="63" y="1487"/>
                </a:lnTo>
                <a:lnTo>
                  <a:pt x="45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6"/>
                </a:lnTo>
                <a:lnTo>
                  <a:pt x="9" y="1637"/>
                </a:lnTo>
                <a:lnTo>
                  <a:pt x="2350" y="7000"/>
                </a:lnTo>
                <a:lnTo>
                  <a:pt x="2361" y="7018"/>
                </a:lnTo>
                <a:lnTo>
                  <a:pt x="2376" y="7034"/>
                </a:lnTo>
                <a:lnTo>
                  <a:pt x="2393" y="7048"/>
                </a:lnTo>
                <a:lnTo>
                  <a:pt x="2412" y="7057"/>
                </a:lnTo>
                <a:lnTo>
                  <a:pt x="2433" y="7064"/>
                </a:lnTo>
                <a:lnTo>
                  <a:pt x="2454" y="7066"/>
                </a:lnTo>
                <a:lnTo>
                  <a:pt x="2476" y="7064"/>
                </a:lnTo>
                <a:lnTo>
                  <a:pt x="2496" y="705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2" name="Freeform 668"/>
          <p:cNvSpPr>
            <a:spLocks/>
          </p:cNvSpPr>
          <p:nvPr/>
        </p:nvSpPr>
        <p:spPr bwMode="auto">
          <a:xfrm>
            <a:off x="1550988" y="2243137"/>
            <a:ext cx="80962" cy="192088"/>
          </a:xfrm>
          <a:custGeom>
            <a:avLst/>
            <a:gdLst>
              <a:gd name="T0" fmla="*/ 917 w 1134"/>
              <a:gd name="T1" fmla="*/ 2127 h 2180"/>
              <a:gd name="T2" fmla="*/ 0 w 1134"/>
              <a:gd name="T3" fmla="*/ 131 h 2180"/>
              <a:gd name="T4" fmla="*/ 33 w 1134"/>
              <a:gd name="T5" fmla="*/ 0 h 2180"/>
              <a:gd name="T6" fmla="*/ 70 w 1134"/>
              <a:gd name="T7" fmla="*/ 14 h 2180"/>
              <a:gd name="T8" fmla="*/ 106 w 1134"/>
              <a:gd name="T9" fmla="*/ 29 h 2180"/>
              <a:gd name="T10" fmla="*/ 143 w 1134"/>
              <a:gd name="T11" fmla="*/ 44 h 2180"/>
              <a:gd name="T12" fmla="*/ 180 w 1134"/>
              <a:gd name="T13" fmla="*/ 61 h 2180"/>
              <a:gd name="T14" fmla="*/ 217 w 1134"/>
              <a:gd name="T15" fmla="*/ 78 h 2180"/>
              <a:gd name="T16" fmla="*/ 252 w 1134"/>
              <a:gd name="T17" fmla="*/ 96 h 2180"/>
              <a:gd name="T18" fmla="*/ 288 w 1134"/>
              <a:gd name="T19" fmla="*/ 116 h 2180"/>
              <a:gd name="T20" fmla="*/ 324 w 1134"/>
              <a:gd name="T21" fmla="*/ 136 h 2180"/>
              <a:gd name="T22" fmla="*/ 358 w 1134"/>
              <a:gd name="T23" fmla="*/ 159 h 2180"/>
              <a:gd name="T24" fmla="*/ 393 w 1134"/>
              <a:gd name="T25" fmla="*/ 181 h 2180"/>
              <a:gd name="T26" fmla="*/ 428 w 1134"/>
              <a:gd name="T27" fmla="*/ 204 h 2180"/>
              <a:gd name="T28" fmla="*/ 461 w 1134"/>
              <a:gd name="T29" fmla="*/ 228 h 2180"/>
              <a:gd name="T30" fmla="*/ 495 w 1134"/>
              <a:gd name="T31" fmla="*/ 252 h 2180"/>
              <a:gd name="T32" fmla="*/ 528 w 1134"/>
              <a:gd name="T33" fmla="*/ 279 h 2180"/>
              <a:gd name="T34" fmla="*/ 560 w 1134"/>
              <a:gd name="T35" fmla="*/ 305 h 2180"/>
              <a:gd name="T36" fmla="*/ 592 w 1134"/>
              <a:gd name="T37" fmla="*/ 333 h 2180"/>
              <a:gd name="T38" fmla="*/ 624 w 1134"/>
              <a:gd name="T39" fmla="*/ 361 h 2180"/>
              <a:gd name="T40" fmla="*/ 654 w 1134"/>
              <a:gd name="T41" fmla="*/ 389 h 2180"/>
              <a:gd name="T42" fmla="*/ 684 w 1134"/>
              <a:gd name="T43" fmla="*/ 419 h 2180"/>
              <a:gd name="T44" fmla="*/ 713 w 1134"/>
              <a:gd name="T45" fmla="*/ 450 h 2180"/>
              <a:gd name="T46" fmla="*/ 742 w 1134"/>
              <a:gd name="T47" fmla="*/ 481 h 2180"/>
              <a:gd name="T48" fmla="*/ 769 w 1134"/>
              <a:gd name="T49" fmla="*/ 513 h 2180"/>
              <a:gd name="T50" fmla="*/ 796 w 1134"/>
              <a:gd name="T51" fmla="*/ 545 h 2180"/>
              <a:gd name="T52" fmla="*/ 822 w 1134"/>
              <a:gd name="T53" fmla="*/ 578 h 2180"/>
              <a:gd name="T54" fmla="*/ 847 w 1134"/>
              <a:gd name="T55" fmla="*/ 612 h 2180"/>
              <a:gd name="T56" fmla="*/ 871 w 1134"/>
              <a:gd name="T57" fmla="*/ 647 h 2180"/>
              <a:gd name="T58" fmla="*/ 895 w 1134"/>
              <a:gd name="T59" fmla="*/ 681 h 2180"/>
              <a:gd name="T60" fmla="*/ 917 w 1134"/>
              <a:gd name="T61" fmla="*/ 717 h 2180"/>
              <a:gd name="T62" fmla="*/ 939 w 1134"/>
              <a:gd name="T63" fmla="*/ 754 h 2180"/>
              <a:gd name="T64" fmla="*/ 959 w 1134"/>
              <a:gd name="T65" fmla="*/ 791 h 2180"/>
              <a:gd name="T66" fmla="*/ 979 w 1134"/>
              <a:gd name="T67" fmla="*/ 828 h 2180"/>
              <a:gd name="T68" fmla="*/ 997 w 1134"/>
              <a:gd name="T69" fmla="*/ 866 h 2180"/>
              <a:gd name="T70" fmla="*/ 1026 w 1134"/>
              <a:gd name="T71" fmla="*/ 938 h 2180"/>
              <a:gd name="T72" fmla="*/ 1053 w 1134"/>
              <a:gd name="T73" fmla="*/ 1015 h 2180"/>
              <a:gd name="T74" fmla="*/ 1075 w 1134"/>
              <a:gd name="T75" fmla="*/ 1096 h 2180"/>
              <a:gd name="T76" fmla="*/ 1095 w 1134"/>
              <a:gd name="T77" fmla="*/ 1180 h 2180"/>
              <a:gd name="T78" fmla="*/ 1110 w 1134"/>
              <a:gd name="T79" fmla="*/ 1267 h 2180"/>
              <a:gd name="T80" fmla="*/ 1121 w 1134"/>
              <a:gd name="T81" fmla="*/ 1356 h 2180"/>
              <a:gd name="T82" fmla="*/ 1130 w 1134"/>
              <a:gd name="T83" fmla="*/ 1446 h 2180"/>
              <a:gd name="T84" fmla="*/ 1134 w 1134"/>
              <a:gd name="T85" fmla="*/ 1536 h 2180"/>
              <a:gd name="T86" fmla="*/ 1134 w 1134"/>
              <a:gd name="T87" fmla="*/ 1626 h 2180"/>
              <a:gd name="T88" fmla="*/ 1131 w 1134"/>
              <a:gd name="T89" fmla="*/ 1716 h 2180"/>
              <a:gd name="T90" fmla="*/ 1122 w 1134"/>
              <a:gd name="T91" fmla="*/ 1802 h 2180"/>
              <a:gd name="T92" fmla="*/ 1111 w 1134"/>
              <a:gd name="T93" fmla="*/ 1886 h 2180"/>
              <a:gd name="T94" fmla="*/ 1096 w 1134"/>
              <a:gd name="T95" fmla="*/ 1967 h 2180"/>
              <a:gd name="T96" fmla="*/ 1076 w 1134"/>
              <a:gd name="T97" fmla="*/ 2044 h 2180"/>
              <a:gd name="T98" fmla="*/ 1053 w 1134"/>
              <a:gd name="T99" fmla="*/ 2115 h 2180"/>
              <a:gd name="T100" fmla="*/ 1025 w 1134"/>
              <a:gd name="T101" fmla="*/ 2180 h 2180"/>
              <a:gd name="T102" fmla="*/ 917 w 1134"/>
              <a:gd name="T103" fmla="*/ 2127 h 21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4"/>
              <a:gd name="T157" fmla="*/ 0 h 2180"/>
              <a:gd name="T158" fmla="*/ 1134 w 1134"/>
              <a:gd name="T159" fmla="*/ 2180 h 21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4" h="2180">
                <a:moveTo>
                  <a:pt x="917" y="2127"/>
                </a:moveTo>
                <a:lnTo>
                  <a:pt x="0" y="131"/>
                </a:lnTo>
                <a:lnTo>
                  <a:pt x="33" y="0"/>
                </a:lnTo>
                <a:lnTo>
                  <a:pt x="70" y="14"/>
                </a:lnTo>
                <a:lnTo>
                  <a:pt x="106" y="29"/>
                </a:lnTo>
                <a:lnTo>
                  <a:pt x="143" y="44"/>
                </a:lnTo>
                <a:lnTo>
                  <a:pt x="180" y="61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8" y="159"/>
                </a:lnTo>
                <a:lnTo>
                  <a:pt x="393" y="181"/>
                </a:lnTo>
                <a:lnTo>
                  <a:pt x="428" y="204"/>
                </a:lnTo>
                <a:lnTo>
                  <a:pt x="461" y="228"/>
                </a:lnTo>
                <a:lnTo>
                  <a:pt x="495" y="252"/>
                </a:lnTo>
                <a:lnTo>
                  <a:pt x="528" y="279"/>
                </a:lnTo>
                <a:lnTo>
                  <a:pt x="560" y="305"/>
                </a:lnTo>
                <a:lnTo>
                  <a:pt x="592" y="333"/>
                </a:lnTo>
                <a:lnTo>
                  <a:pt x="624" y="361"/>
                </a:lnTo>
                <a:lnTo>
                  <a:pt x="654" y="389"/>
                </a:lnTo>
                <a:lnTo>
                  <a:pt x="684" y="419"/>
                </a:lnTo>
                <a:lnTo>
                  <a:pt x="713" y="450"/>
                </a:lnTo>
                <a:lnTo>
                  <a:pt x="742" y="481"/>
                </a:lnTo>
                <a:lnTo>
                  <a:pt x="769" y="513"/>
                </a:lnTo>
                <a:lnTo>
                  <a:pt x="796" y="545"/>
                </a:lnTo>
                <a:lnTo>
                  <a:pt x="822" y="578"/>
                </a:lnTo>
                <a:lnTo>
                  <a:pt x="847" y="612"/>
                </a:lnTo>
                <a:lnTo>
                  <a:pt x="871" y="647"/>
                </a:lnTo>
                <a:lnTo>
                  <a:pt x="895" y="681"/>
                </a:lnTo>
                <a:lnTo>
                  <a:pt x="917" y="717"/>
                </a:lnTo>
                <a:lnTo>
                  <a:pt x="939" y="754"/>
                </a:lnTo>
                <a:lnTo>
                  <a:pt x="959" y="791"/>
                </a:lnTo>
                <a:lnTo>
                  <a:pt x="979" y="828"/>
                </a:lnTo>
                <a:lnTo>
                  <a:pt x="997" y="866"/>
                </a:lnTo>
                <a:lnTo>
                  <a:pt x="1026" y="938"/>
                </a:lnTo>
                <a:lnTo>
                  <a:pt x="1053" y="1015"/>
                </a:lnTo>
                <a:lnTo>
                  <a:pt x="1075" y="1096"/>
                </a:lnTo>
                <a:lnTo>
                  <a:pt x="1095" y="1180"/>
                </a:lnTo>
                <a:lnTo>
                  <a:pt x="1110" y="1267"/>
                </a:lnTo>
                <a:lnTo>
                  <a:pt x="1121" y="1356"/>
                </a:lnTo>
                <a:lnTo>
                  <a:pt x="1130" y="1446"/>
                </a:lnTo>
                <a:lnTo>
                  <a:pt x="1134" y="1536"/>
                </a:lnTo>
                <a:lnTo>
                  <a:pt x="1134" y="1626"/>
                </a:lnTo>
                <a:lnTo>
                  <a:pt x="1131" y="1716"/>
                </a:lnTo>
                <a:lnTo>
                  <a:pt x="1122" y="1802"/>
                </a:lnTo>
                <a:lnTo>
                  <a:pt x="1111" y="1886"/>
                </a:lnTo>
                <a:lnTo>
                  <a:pt x="1096" y="1967"/>
                </a:lnTo>
                <a:lnTo>
                  <a:pt x="1076" y="2044"/>
                </a:lnTo>
                <a:lnTo>
                  <a:pt x="1053" y="2115"/>
                </a:lnTo>
                <a:lnTo>
                  <a:pt x="1025" y="2180"/>
                </a:lnTo>
                <a:lnTo>
                  <a:pt x="917" y="212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3" name="Freeform 669"/>
          <p:cNvSpPr>
            <a:spLocks/>
          </p:cNvSpPr>
          <p:nvPr/>
        </p:nvSpPr>
        <p:spPr bwMode="auto">
          <a:xfrm>
            <a:off x="1247775" y="2220912"/>
            <a:ext cx="328613" cy="320675"/>
          </a:xfrm>
          <a:custGeom>
            <a:avLst/>
            <a:gdLst>
              <a:gd name="T0" fmla="*/ 0 w 4569"/>
              <a:gd name="T1" fmla="*/ 1625 h 3641"/>
              <a:gd name="T2" fmla="*/ 3650 w 4569"/>
              <a:gd name="T3" fmla="*/ 0 h 3641"/>
              <a:gd name="T4" fmla="*/ 4569 w 4569"/>
              <a:gd name="T5" fmla="*/ 1997 h 3641"/>
              <a:gd name="T6" fmla="*/ 873 w 4569"/>
              <a:gd name="T7" fmla="*/ 3641 h 3641"/>
              <a:gd name="T8" fmla="*/ 0 w 4569"/>
              <a:gd name="T9" fmla="*/ 1625 h 3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69"/>
              <a:gd name="T16" fmla="*/ 0 h 3641"/>
              <a:gd name="T17" fmla="*/ 4569 w 4569"/>
              <a:gd name="T18" fmla="*/ 3641 h 3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69" h="3641">
                <a:moveTo>
                  <a:pt x="0" y="1625"/>
                </a:moveTo>
                <a:lnTo>
                  <a:pt x="3650" y="0"/>
                </a:lnTo>
                <a:lnTo>
                  <a:pt x="4569" y="1997"/>
                </a:lnTo>
                <a:lnTo>
                  <a:pt x="873" y="3641"/>
                </a:lnTo>
                <a:lnTo>
                  <a:pt x="0" y="1625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4" name="Freeform 670"/>
          <p:cNvSpPr>
            <a:spLocks/>
          </p:cNvSpPr>
          <p:nvPr/>
        </p:nvSpPr>
        <p:spPr bwMode="auto">
          <a:xfrm>
            <a:off x="1219200" y="2128837"/>
            <a:ext cx="430213" cy="623888"/>
          </a:xfrm>
          <a:custGeom>
            <a:avLst/>
            <a:gdLst>
              <a:gd name="T0" fmla="*/ 2497 w 5957"/>
              <a:gd name="T1" fmla="*/ 7056 h 7065"/>
              <a:gd name="T2" fmla="*/ 5894 w 5957"/>
              <a:gd name="T3" fmla="*/ 5432 h 7065"/>
              <a:gd name="T4" fmla="*/ 5912 w 5957"/>
              <a:gd name="T5" fmla="*/ 5421 h 7065"/>
              <a:gd name="T6" fmla="*/ 5928 w 5957"/>
              <a:gd name="T7" fmla="*/ 5406 h 7065"/>
              <a:gd name="T8" fmla="*/ 5941 w 5957"/>
              <a:gd name="T9" fmla="*/ 5388 h 7065"/>
              <a:gd name="T10" fmla="*/ 5950 w 5957"/>
              <a:gd name="T11" fmla="*/ 5368 h 7065"/>
              <a:gd name="T12" fmla="*/ 5955 w 5957"/>
              <a:gd name="T13" fmla="*/ 5347 h 7065"/>
              <a:gd name="T14" fmla="*/ 5957 w 5957"/>
              <a:gd name="T15" fmla="*/ 5325 h 7065"/>
              <a:gd name="T16" fmla="*/ 5955 w 5957"/>
              <a:gd name="T17" fmla="*/ 5303 h 7065"/>
              <a:gd name="T18" fmla="*/ 5948 w 5957"/>
              <a:gd name="T19" fmla="*/ 5282 h 7065"/>
              <a:gd name="T20" fmla="*/ 3503 w 5957"/>
              <a:gd name="T21" fmla="*/ 64 h 7065"/>
              <a:gd name="T22" fmla="*/ 3492 w 5957"/>
              <a:gd name="T23" fmla="*/ 46 h 7065"/>
              <a:gd name="T24" fmla="*/ 3477 w 5957"/>
              <a:gd name="T25" fmla="*/ 31 h 7065"/>
              <a:gd name="T26" fmla="*/ 3460 w 5957"/>
              <a:gd name="T27" fmla="*/ 18 h 7065"/>
              <a:gd name="T28" fmla="*/ 3441 w 5957"/>
              <a:gd name="T29" fmla="*/ 8 h 7065"/>
              <a:gd name="T30" fmla="*/ 3420 w 5957"/>
              <a:gd name="T31" fmla="*/ 2 h 7065"/>
              <a:gd name="T32" fmla="*/ 3399 w 5957"/>
              <a:gd name="T33" fmla="*/ 0 h 7065"/>
              <a:gd name="T34" fmla="*/ 3377 w 5957"/>
              <a:gd name="T35" fmla="*/ 2 h 7065"/>
              <a:gd name="T36" fmla="*/ 3357 w 5957"/>
              <a:gd name="T37" fmla="*/ 8 h 7065"/>
              <a:gd name="T38" fmla="*/ 63 w 5957"/>
              <a:gd name="T39" fmla="*/ 1486 h 7065"/>
              <a:gd name="T40" fmla="*/ 45 w 5957"/>
              <a:gd name="T41" fmla="*/ 1497 h 7065"/>
              <a:gd name="T42" fmla="*/ 30 w 5957"/>
              <a:gd name="T43" fmla="*/ 1512 h 7065"/>
              <a:gd name="T44" fmla="*/ 16 w 5957"/>
              <a:gd name="T45" fmla="*/ 1530 h 7065"/>
              <a:gd name="T46" fmla="*/ 7 w 5957"/>
              <a:gd name="T47" fmla="*/ 1550 h 7065"/>
              <a:gd name="T48" fmla="*/ 2 w 5957"/>
              <a:gd name="T49" fmla="*/ 1572 h 7065"/>
              <a:gd name="T50" fmla="*/ 0 w 5957"/>
              <a:gd name="T51" fmla="*/ 1594 h 7065"/>
              <a:gd name="T52" fmla="*/ 3 w 5957"/>
              <a:gd name="T53" fmla="*/ 1615 h 7065"/>
              <a:gd name="T54" fmla="*/ 9 w 5957"/>
              <a:gd name="T55" fmla="*/ 1636 h 7065"/>
              <a:gd name="T56" fmla="*/ 2351 w 5957"/>
              <a:gd name="T57" fmla="*/ 6999 h 7065"/>
              <a:gd name="T58" fmla="*/ 2362 w 5957"/>
              <a:gd name="T59" fmla="*/ 7018 h 7065"/>
              <a:gd name="T60" fmla="*/ 2377 w 5957"/>
              <a:gd name="T61" fmla="*/ 7034 h 7065"/>
              <a:gd name="T62" fmla="*/ 2394 w 5957"/>
              <a:gd name="T63" fmla="*/ 7048 h 7065"/>
              <a:gd name="T64" fmla="*/ 2413 w 5957"/>
              <a:gd name="T65" fmla="*/ 7057 h 7065"/>
              <a:gd name="T66" fmla="*/ 2434 w 5957"/>
              <a:gd name="T67" fmla="*/ 7063 h 7065"/>
              <a:gd name="T68" fmla="*/ 2455 w 5957"/>
              <a:gd name="T69" fmla="*/ 7065 h 7065"/>
              <a:gd name="T70" fmla="*/ 2477 w 5957"/>
              <a:gd name="T71" fmla="*/ 7063 h 7065"/>
              <a:gd name="T72" fmla="*/ 2497 w 5957"/>
              <a:gd name="T73" fmla="*/ 7056 h 70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957"/>
              <a:gd name="T112" fmla="*/ 0 h 7065"/>
              <a:gd name="T113" fmla="*/ 5957 w 5957"/>
              <a:gd name="T114" fmla="*/ 7065 h 70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957" h="7065">
                <a:moveTo>
                  <a:pt x="2497" y="7056"/>
                </a:moveTo>
                <a:lnTo>
                  <a:pt x="5894" y="5432"/>
                </a:lnTo>
                <a:lnTo>
                  <a:pt x="5912" y="5421"/>
                </a:lnTo>
                <a:lnTo>
                  <a:pt x="5928" y="5406"/>
                </a:lnTo>
                <a:lnTo>
                  <a:pt x="5941" y="5388"/>
                </a:lnTo>
                <a:lnTo>
                  <a:pt x="5950" y="5368"/>
                </a:lnTo>
                <a:lnTo>
                  <a:pt x="5955" y="5347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4"/>
                </a:lnTo>
                <a:lnTo>
                  <a:pt x="3492" y="46"/>
                </a:lnTo>
                <a:lnTo>
                  <a:pt x="3477" y="31"/>
                </a:lnTo>
                <a:lnTo>
                  <a:pt x="3460" y="18"/>
                </a:lnTo>
                <a:lnTo>
                  <a:pt x="3441" y="8"/>
                </a:lnTo>
                <a:lnTo>
                  <a:pt x="3420" y="2"/>
                </a:lnTo>
                <a:lnTo>
                  <a:pt x="3399" y="0"/>
                </a:lnTo>
                <a:lnTo>
                  <a:pt x="3377" y="2"/>
                </a:lnTo>
                <a:lnTo>
                  <a:pt x="3357" y="8"/>
                </a:lnTo>
                <a:lnTo>
                  <a:pt x="63" y="1486"/>
                </a:lnTo>
                <a:lnTo>
                  <a:pt x="45" y="1497"/>
                </a:lnTo>
                <a:lnTo>
                  <a:pt x="30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5"/>
                </a:lnTo>
                <a:lnTo>
                  <a:pt x="9" y="1636"/>
                </a:lnTo>
                <a:lnTo>
                  <a:pt x="2351" y="6999"/>
                </a:lnTo>
                <a:lnTo>
                  <a:pt x="2362" y="7018"/>
                </a:lnTo>
                <a:lnTo>
                  <a:pt x="2377" y="7034"/>
                </a:lnTo>
                <a:lnTo>
                  <a:pt x="2394" y="7048"/>
                </a:lnTo>
                <a:lnTo>
                  <a:pt x="2413" y="7057"/>
                </a:lnTo>
                <a:lnTo>
                  <a:pt x="2434" y="7063"/>
                </a:lnTo>
                <a:lnTo>
                  <a:pt x="2455" y="7065"/>
                </a:lnTo>
                <a:lnTo>
                  <a:pt x="2477" y="7063"/>
                </a:lnTo>
                <a:lnTo>
                  <a:pt x="2497" y="70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5" name="Freeform 671"/>
          <p:cNvSpPr>
            <a:spLocks/>
          </p:cNvSpPr>
          <p:nvPr/>
        </p:nvSpPr>
        <p:spPr bwMode="auto">
          <a:xfrm>
            <a:off x="1219200" y="2128837"/>
            <a:ext cx="257175" cy="157163"/>
          </a:xfrm>
          <a:custGeom>
            <a:avLst/>
            <a:gdLst>
              <a:gd name="T0" fmla="*/ 3562 w 3562"/>
              <a:gd name="T1" fmla="*/ 183 h 1773"/>
              <a:gd name="T2" fmla="*/ 3502 w 3562"/>
              <a:gd name="T3" fmla="*/ 64 h 1773"/>
              <a:gd name="T4" fmla="*/ 3491 w 3562"/>
              <a:gd name="T5" fmla="*/ 46 h 1773"/>
              <a:gd name="T6" fmla="*/ 3476 w 3562"/>
              <a:gd name="T7" fmla="*/ 31 h 1773"/>
              <a:gd name="T8" fmla="*/ 3459 w 3562"/>
              <a:gd name="T9" fmla="*/ 18 h 1773"/>
              <a:gd name="T10" fmla="*/ 3440 w 3562"/>
              <a:gd name="T11" fmla="*/ 8 h 1773"/>
              <a:gd name="T12" fmla="*/ 3418 w 3562"/>
              <a:gd name="T13" fmla="*/ 2 h 1773"/>
              <a:gd name="T14" fmla="*/ 3397 w 3562"/>
              <a:gd name="T15" fmla="*/ 0 h 1773"/>
              <a:gd name="T16" fmla="*/ 3376 w 3562"/>
              <a:gd name="T17" fmla="*/ 2 h 1773"/>
              <a:gd name="T18" fmla="*/ 3356 w 3562"/>
              <a:gd name="T19" fmla="*/ 8 h 1773"/>
              <a:gd name="T20" fmla="*/ 62 w 3562"/>
              <a:gd name="T21" fmla="*/ 1486 h 1773"/>
              <a:gd name="T22" fmla="*/ 44 w 3562"/>
              <a:gd name="T23" fmla="*/ 1497 h 1773"/>
              <a:gd name="T24" fmla="*/ 29 w 3562"/>
              <a:gd name="T25" fmla="*/ 1512 h 1773"/>
              <a:gd name="T26" fmla="*/ 16 w 3562"/>
              <a:gd name="T27" fmla="*/ 1530 h 1773"/>
              <a:gd name="T28" fmla="*/ 7 w 3562"/>
              <a:gd name="T29" fmla="*/ 1550 h 1773"/>
              <a:gd name="T30" fmla="*/ 2 w 3562"/>
              <a:gd name="T31" fmla="*/ 1572 h 1773"/>
              <a:gd name="T32" fmla="*/ 0 w 3562"/>
              <a:gd name="T33" fmla="*/ 1594 h 1773"/>
              <a:gd name="T34" fmla="*/ 2 w 3562"/>
              <a:gd name="T35" fmla="*/ 1615 h 1773"/>
              <a:gd name="T36" fmla="*/ 8 w 3562"/>
              <a:gd name="T37" fmla="*/ 1636 h 1773"/>
              <a:gd name="T38" fmla="*/ 68 w 3562"/>
              <a:gd name="T39" fmla="*/ 1773 h 1773"/>
              <a:gd name="T40" fmla="*/ 3562 w 3562"/>
              <a:gd name="T41" fmla="*/ 183 h 17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62"/>
              <a:gd name="T64" fmla="*/ 0 h 1773"/>
              <a:gd name="T65" fmla="*/ 3562 w 3562"/>
              <a:gd name="T66" fmla="*/ 1773 h 17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62" h="1773">
                <a:moveTo>
                  <a:pt x="3562" y="1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68" y="1773"/>
                </a:lnTo>
                <a:lnTo>
                  <a:pt x="3562" y="183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6" name="Freeform 672"/>
          <p:cNvSpPr>
            <a:spLocks/>
          </p:cNvSpPr>
          <p:nvPr/>
        </p:nvSpPr>
        <p:spPr bwMode="auto">
          <a:xfrm>
            <a:off x="1219200" y="2128837"/>
            <a:ext cx="255588" cy="153988"/>
          </a:xfrm>
          <a:custGeom>
            <a:avLst/>
            <a:gdLst>
              <a:gd name="T0" fmla="*/ 3545 w 3550"/>
              <a:gd name="T1" fmla="*/ 153 h 1748"/>
              <a:gd name="T2" fmla="*/ 3538 w 3550"/>
              <a:gd name="T3" fmla="*/ 137 h 1748"/>
              <a:gd name="T4" fmla="*/ 3529 w 3550"/>
              <a:gd name="T5" fmla="*/ 120 h 1748"/>
              <a:gd name="T6" fmla="*/ 3514 w 3550"/>
              <a:gd name="T7" fmla="*/ 90 h 1748"/>
              <a:gd name="T8" fmla="*/ 3491 w 3550"/>
              <a:gd name="T9" fmla="*/ 46 h 1748"/>
              <a:gd name="T10" fmla="*/ 3459 w 3550"/>
              <a:gd name="T11" fmla="*/ 18 h 1748"/>
              <a:gd name="T12" fmla="*/ 3418 w 3550"/>
              <a:gd name="T13" fmla="*/ 2 h 1748"/>
              <a:gd name="T14" fmla="*/ 3376 w 3550"/>
              <a:gd name="T15" fmla="*/ 2 h 1748"/>
              <a:gd name="T16" fmla="*/ 3257 w 3550"/>
              <a:gd name="T17" fmla="*/ 53 h 1748"/>
              <a:gd name="T18" fmla="*/ 3083 w 3550"/>
              <a:gd name="T19" fmla="*/ 131 h 1748"/>
              <a:gd name="T20" fmla="*/ 2932 w 3550"/>
              <a:gd name="T21" fmla="*/ 198 h 1748"/>
              <a:gd name="T22" fmla="*/ 2800 w 3550"/>
              <a:gd name="T23" fmla="*/ 258 h 1748"/>
              <a:gd name="T24" fmla="*/ 2681 w 3550"/>
              <a:gd name="T25" fmla="*/ 312 h 1748"/>
              <a:gd name="T26" fmla="*/ 2565 w 3550"/>
              <a:gd name="T27" fmla="*/ 364 h 1748"/>
              <a:gd name="T28" fmla="*/ 2450 w 3550"/>
              <a:gd name="T29" fmla="*/ 415 h 1748"/>
              <a:gd name="T30" fmla="*/ 2327 w 3550"/>
              <a:gd name="T31" fmla="*/ 471 h 1748"/>
              <a:gd name="T32" fmla="*/ 2189 w 3550"/>
              <a:gd name="T33" fmla="*/ 532 h 1748"/>
              <a:gd name="T34" fmla="*/ 2031 w 3550"/>
              <a:gd name="T35" fmla="*/ 603 h 1748"/>
              <a:gd name="T36" fmla="*/ 1846 w 3550"/>
              <a:gd name="T37" fmla="*/ 686 h 1748"/>
              <a:gd name="T38" fmla="*/ 1628 w 3550"/>
              <a:gd name="T39" fmla="*/ 784 h 1748"/>
              <a:gd name="T40" fmla="*/ 1370 w 3550"/>
              <a:gd name="T41" fmla="*/ 899 h 1748"/>
              <a:gd name="T42" fmla="*/ 1066 w 3550"/>
              <a:gd name="T43" fmla="*/ 1036 h 1748"/>
              <a:gd name="T44" fmla="*/ 710 w 3550"/>
              <a:gd name="T45" fmla="*/ 1195 h 1748"/>
              <a:gd name="T46" fmla="*/ 294 w 3550"/>
              <a:gd name="T47" fmla="*/ 1382 h 1748"/>
              <a:gd name="T48" fmla="*/ 44 w 3550"/>
              <a:gd name="T49" fmla="*/ 1497 h 1748"/>
              <a:gd name="T50" fmla="*/ 16 w 3550"/>
              <a:gd name="T51" fmla="*/ 1530 h 1748"/>
              <a:gd name="T52" fmla="*/ 2 w 3550"/>
              <a:gd name="T53" fmla="*/ 1572 h 1748"/>
              <a:gd name="T54" fmla="*/ 2 w 3550"/>
              <a:gd name="T55" fmla="*/ 1615 h 1748"/>
              <a:gd name="T56" fmla="*/ 14 w 3550"/>
              <a:gd name="T57" fmla="*/ 1648 h 1748"/>
              <a:gd name="T58" fmla="*/ 21 w 3550"/>
              <a:gd name="T59" fmla="*/ 1665 h 1748"/>
              <a:gd name="T60" fmla="*/ 31 w 3550"/>
              <a:gd name="T61" fmla="*/ 1685 h 1748"/>
              <a:gd name="T62" fmla="*/ 46 w 3550"/>
              <a:gd name="T63" fmla="*/ 1719 h 1748"/>
              <a:gd name="T64" fmla="*/ 162 w 3550"/>
              <a:gd name="T65" fmla="*/ 1700 h 1748"/>
              <a:gd name="T66" fmla="*/ 348 w 3550"/>
              <a:gd name="T67" fmla="*/ 1616 h 1748"/>
              <a:gd name="T68" fmla="*/ 508 w 3550"/>
              <a:gd name="T69" fmla="*/ 1543 h 1748"/>
              <a:gd name="T70" fmla="*/ 648 w 3550"/>
              <a:gd name="T71" fmla="*/ 1480 h 1748"/>
              <a:gd name="T72" fmla="*/ 776 w 3550"/>
              <a:gd name="T73" fmla="*/ 1422 h 1748"/>
              <a:gd name="T74" fmla="*/ 898 w 3550"/>
              <a:gd name="T75" fmla="*/ 1367 h 1748"/>
              <a:gd name="T76" fmla="*/ 1021 w 3550"/>
              <a:gd name="T77" fmla="*/ 1311 h 1748"/>
              <a:gd name="T78" fmla="*/ 1153 w 3550"/>
              <a:gd name="T79" fmla="*/ 1251 h 1748"/>
              <a:gd name="T80" fmla="*/ 1299 w 3550"/>
              <a:gd name="T81" fmla="*/ 1186 h 1748"/>
              <a:gd name="T82" fmla="*/ 1466 w 3550"/>
              <a:gd name="T83" fmla="*/ 1110 h 1748"/>
              <a:gd name="T84" fmla="*/ 1662 w 3550"/>
              <a:gd name="T85" fmla="*/ 1020 h 1748"/>
              <a:gd name="T86" fmla="*/ 1892 w 3550"/>
              <a:gd name="T87" fmla="*/ 916 h 1748"/>
              <a:gd name="T88" fmla="*/ 2166 w 3550"/>
              <a:gd name="T89" fmla="*/ 792 h 1748"/>
              <a:gd name="T90" fmla="*/ 2488 w 3550"/>
              <a:gd name="T91" fmla="*/ 646 h 1748"/>
              <a:gd name="T92" fmla="*/ 2864 w 3550"/>
              <a:gd name="T93" fmla="*/ 474 h 1748"/>
              <a:gd name="T94" fmla="*/ 3304 w 3550"/>
              <a:gd name="T95" fmla="*/ 275 h 17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50"/>
              <a:gd name="T145" fmla="*/ 0 h 1748"/>
              <a:gd name="T146" fmla="*/ 3550 w 3550"/>
              <a:gd name="T147" fmla="*/ 1748 h 174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50" h="1748">
                <a:moveTo>
                  <a:pt x="3550" y="163"/>
                </a:moveTo>
                <a:lnTo>
                  <a:pt x="3545" y="153"/>
                </a:lnTo>
                <a:lnTo>
                  <a:pt x="3541" y="144"/>
                </a:lnTo>
                <a:lnTo>
                  <a:pt x="3538" y="137"/>
                </a:lnTo>
                <a:lnTo>
                  <a:pt x="3533" y="130"/>
                </a:lnTo>
                <a:lnTo>
                  <a:pt x="3529" y="120"/>
                </a:lnTo>
                <a:lnTo>
                  <a:pt x="3523" y="108"/>
                </a:lnTo>
                <a:lnTo>
                  <a:pt x="3514" y="90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1" y="1665"/>
                </a:lnTo>
                <a:lnTo>
                  <a:pt x="26" y="1673"/>
                </a:lnTo>
                <a:lnTo>
                  <a:pt x="31" y="1685"/>
                </a:lnTo>
                <a:lnTo>
                  <a:pt x="37" y="1699"/>
                </a:lnTo>
                <a:lnTo>
                  <a:pt x="46" y="1719"/>
                </a:lnTo>
                <a:lnTo>
                  <a:pt x="57" y="1748"/>
                </a:lnTo>
                <a:lnTo>
                  <a:pt x="162" y="1700"/>
                </a:lnTo>
                <a:lnTo>
                  <a:pt x="259" y="1656"/>
                </a:lnTo>
                <a:lnTo>
                  <a:pt x="348" y="1616"/>
                </a:lnTo>
                <a:lnTo>
                  <a:pt x="430" y="1579"/>
                </a:lnTo>
                <a:lnTo>
                  <a:pt x="508" y="1543"/>
                </a:lnTo>
                <a:lnTo>
                  <a:pt x="579" y="1511"/>
                </a:lnTo>
                <a:lnTo>
                  <a:pt x="648" y="1480"/>
                </a:lnTo>
                <a:lnTo>
                  <a:pt x="713" y="1451"/>
                </a:lnTo>
                <a:lnTo>
                  <a:pt x="776" y="1422"/>
                </a:lnTo>
                <a:lnTo>
                  <a:pt x="837" y="1395"/>
                </a:lnTo>
                <a:lnTo>
                  <a:pt x="898" y="1367"/>
                </a:lnTo>
                <a:lnTo>
                  <a:pt x="959" y="1340"/>
                </a:lnTo>
                <a:lnTo>
                  <a:pt x="1021" y="1311"/>
                </a:lnTo>
                <a:lnTo>
                  <a:pt x="1085" y="1282"/>
                </a:lnTo>
                <a:lnTo>
                  <a:pt x="1153" y="1251"/>
                </a:lnTo>
                <a:lnTo>
                  <a:pt x="1223" y="1220"/>
                </a:lnTo>
                <a:lnTo>
                  <a:pt x="1299" y="1186"/>
                </a:lnTo>
                <a:lnTo>
                  <a:pt x="1379" y="1149"/>
                </a:lnTo>
                <a:lnTo>
                  <a:pt x="1466" y="1110"/>
                </a:lnTo>
                <a:lnTo>
                  <a:pt x="1560" y="1067"/>
                </a:lnTo>
                <a:lnTo>
                  <a:pt x="1662" y="1020"/>
                </a:lnTo>
                <a:lnTo>
                  <a:pt x="1772" y="971"/>
                </a:lnTo>
                <a:lnTo>
                  <a:pt x="1892" y="916"/>
                </a:lnTo>
                <a:lnTo>
                  <a:pt x="2024" y="857"/>
                </a:lnTo>
                <a:lnTo>
                  <a:pt x="2166" y="792"/>
                </a:lnTo>
                <a:lnTo>
                  <a:pt x="2320" y="722"/>
                </a:lnTo>
                <a:lnTo>
                  <a:pt x="2488" y="646"/>
                </a:lnTo>
                <a:lnTo>
                  <a:pt x="2668" y="564"/>
                </a:lnTo>
                <a:lnTo>
                  <a:pt x="2864" y="474"/>
                </a:lnTo>
                <a:lnTo>
                  <a:pt x="3075" y="378"/>
                </a:lnTo>
                <a:lnTo>
                  <a:pt x="3304" y="275"/>
                </a:lnTo>
                <a:lnTo>
                  <a:pt x="3550" y="163"/>
                </a:lnTo>
                <a:close/>
              </a:path>
            </a:pathLst>
          </a:custGeom>
          <a:solidFill>
            <a:srgbClr val="BFC7C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7" name="Freeform 673"/>
          <p:cNvSpPr>
            <a:spLocks/>
          </p:cNvSpPr>
          <p:nvPr/>
        </p:nvSpPr>
        <p:spPr bwMode="auto">
          <a:xfrm>
            <a:off x="1219200" y="2128837"/>
            <a:ext cx="255588" cy="152400"/>
          </a:xfrm>
          <a:custGeom>
            <a:avLst/>
            <a:gdLst>
              <a:gd name="T0" fmla="*/ 3534 w 3539"/>
              <a:gd name="T1" fmla="*/ 135 h 1724"/>
              <a:gd name="T2" fmla="*/ 3529 w 3539"/>
              <a:gd name="T3" fmla="*/ 123 h 1724"/>
              <a:gd name="T4" fmla="*/ 3523 w 3539"/>
              <a:gd name="T5" fmla="*/ 110 h 1724"/>
              <a:gd name="T6" fmla="*/ 3511 w 3539"/>
              <a:gd name="T7" fmla="*/ 84 h 1724"/>
              <a:gd name="T8" fmla="*/ 3491 w 3539"/>
              <a:gd name="T9" fmla="*/ 46 h 1724"/>
              <a:gd name="T10" fmla="*/ 3459 w 3539"/>
              <a:gd name="T11" fmla="*/ 18 h 1724"/>
              <a:gd name="T12" fmla="*/ 3418 w 3539"/>
              <a:gd name="T13" fmla="*/ 2 h 1724"/>
              <a:gd name="T14" fmla="*/ 3376 w 3539"/>
              <a:gd name="T15" fmla="*/ 2 h 1724"/>
              <a:gd name="T16" fmla="*/ 3257 w 3539"/>
              <a:gd name="T17" fmla="*/ 53 h 1724"/>
              <a:gd name="T18" fmla="*/ 3083 w 3539"/>
              <a:gd name="T19" fmla="*/ 131 h 1724"/>
              <a:gd name="T20" fmla="*/ 2932 w 3539"/>
              <a:gd name="T21" fmla="*/ 198 h 1724"/>
              <a:gd name="T22" fmla="*/ 2800 w 3539"/>
              <a:gd name="T23" fmla="*/ 258 h 1724"/>
              <a:gd name="T24" fmla="*/ 2681 w 3539"/>
              <a:gd name="T25" fmla="*/ 312 h 1724"/>
              <a:gd name="T26" fmla="*/ 2565 w 3539"/>
              <a:gd name="T27" fmla="*/ 364 h 1724"/>
              <a:gd name="T28" fmla="*/ 2450 w 3539"/>
              <a:gd name="T29" fmla="*/ 415 h 1724"/>
              <a:gd name="T30" fmla="*/ 2327 w 3539"/>
              <a:gd name="T31" fmla="*/ 471 h 1724"/>
              <a:gd name="T32" fmla="*/ 2189 w 3539"/>
              <a:gd name="T33" fmla="*/ 532 h 1724"/>
              <a:gd name="T34" fmla="*/ 2031 w 3539"/>
              <a:gd name="T35" fmla="*/ 603 h 1724"/>
              <a:gd name="T36" fmla="*/ 1846 w 3539"/>
              <a:gd name="T37" fmla="*/ 686 h 1724"/>
              <a:gd name="T38" fmla="*/ 1628 w 3539"/>
              <a:gd name="T39" fmla="*/ 784 h 1724"/>
              <a:gd name="T40" fmla="*/ 1370 w 3539"/>
              <a:gd name="T41" fmla="*/ 899 h 1724"/>
              <a:gd name="T42" fmla="*/ 1066 w 3539"/>
              <a:gd name="T43" fmla="*/ 1036 h 1724"/>
              <a:gd name="T44" fmla="*/ 710 w 3539"/>
              <a:gd name="T45" fmla="*/ 1195 h 1724"/>
              <a:gd name="T46" fmla="*/ 294 w 3539"/>
              <a:gd name="T47" fmla="*/ 1382 h 1724"/>
              <a:gd name="T48" fmla="*/ 44 w 3539"/>
              <a:gd name="T49" fmla="*/ 1497 h 1724"/>
              <a:gd name="T50" fmla="*/ 16 w 3539"/>
              <a:gd name="T51" fmla="*/ 1530 h 1724"/>
              <a:gd name="T52" fmla="*/ 2 w 3539"/>
              <a:gd name="T53" fmla="*/ 1572 h 1724"/>
              <a:gd name="T54" fmla="*/ 2 w 3539"/>
              <a:gd name="T55" fmla="*/ 1615 h 1724"/>
              <a:gd name="T56" fmla="*/ 13 w 3539"/>
              <a:gd name="T57" fmla="*/ 1646 h 1724"/>
              <a:gd name="T58" fmla="*/ 19 w 3539"/>
              <a:gd name="T59" fmla="*/ 1658 h 1724"/>
              <a:gd name="T60" fmla="*/ 26 w 3539"/>
              <a:gd name="T61" fmla="*/ 1674 h 1724"/>
              <a:gd name="T62" fmla="*/ 37 w 3539"/>
              <a:gd name="T63" fmla="*/ 1702 h 1724"/>
              <a:gd name="T64" fmla="*/ 151 w 3539"/>
              <a:gd name="T65" fmla="*/ 1676 h 1724"/>
              <a:gd name="T66" fmla="*/ 337 w 3539"/>
              <a:gd name="T67" fmla="*/ 1592 h 1724"/>
              <a:gd name="T68" fmla="*/ 497 w 3539"/>
              <a:gd name="T69" fmla="*/ 1520 h 1724"/>
              <a:gd name="T70" fmla="*/ 637 w 3539"/>
              <a:gd name="T71" fmla="*/ 1457 h 1724"/>
              <a:gd name="T72" fmla="*/ 765 w 3539"/>
              <a:gd name="T73" fmla="*/ 1399 h 1724"/>
              <a:gd name="T74" fmla="*/ 886 w 3539"/>
              <a:gd name="T75" fmla="*/ 1344 h 1724"/>
              <a:gd name="T76" fmla="*/ 1010 w 3539"/>
              <a:gd name="T77" fmla="*/ 1288 h 1724"/>
              <a:gd name="T78" fmla="*/ 1141 w 3539"/>
              <a:gd name="T79" fmla="*/ 1229 h 1724"/>
              <a:gd name="T80" fmla="*/ 1287 w 3539"/>
              <a:gd name="T81" fmla="*/ 1163 h 1724"/>
              <a:gd name="T82" fmla="*/ 1455 w 3539"/>
              <a:gd name="T83" fmla="*/ 1087 h 1724"/>
              <a:gd name="T84" fmla="*/ 1650 w 3539"/>
              <a:gd name="T85" fmla="*/ 998 h 1724"/>
              <a:gd name="T86" fmla="*/ 1881 w 3539"/>
              <a:gd name="T87" fmla="*/ 894 h 1724"/>
              <a:gd name="T88" fmla="*/ 2154 w 3539"/>
              <a:gd name="T89" fmla="*/ 771 h 1724"/>
              <a:gd name="T90" fmla="*/ 2477 w 3539"/>
              <a:gd name="T91" fmla="*/ 625 h 1724"/>
              <a:gd name="T92" fmla="*/ 2853 w 3539"/>
              <a:gd name="T93" fmla="*/ 453 h 1724"/>
              <a:gd name="T94" fmla="*/ 3293 w 3539"/>
              <a:gd name="T95" fmla="*/ 254 h 172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539"/>
              <a:gd name="T145" fmla="*/ 0 h 1724"/>
              <a:gd name="T146" fmla="*/ 3539 w 3539"/>
              <a:gd name="T147" fmla="*/ 1724 h 172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539" h="1724">
                <a:moveTo>
                  <a:pt x="3539" y="143"/>
                </a:moveTo>
                <a:lnTo>
                  <a:pt x="3534" y="135"/>
                </a:lnTo>
                <a:lnTo>
                  <a:pt x="3531" y="129"/>
                </a:lnTo>
                <a:lnTo>
                  <a:pt x="3529" y="123"/>
                </a:lnTo>
                <a:lnTo>
                  <a:pt x="3526" y="117"/>
                </a:lnTo>
                <a:lnTo>
                  <a:pt x="3523" y="110"/>
                </a:lnTo>
                <a:lnTo>
                  <a:pt x="3518" y="99"/>
                </a:lnTo>
                <a:lnTo>
                  <a:pt x="3511" y="84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6"/>
                </a:lnTo>
                <a:lnTo>
                  <a:pt x="16" y="1652"/>
                </a:lnTo>
                <a:lnTo>
                  <a:pt x="19" y="1658"/>
                </a:lnTo>
                <a:lnTo>
                  <a:pt x="22" y="1666"/>
                </a:lnTo>
                <a:lnTo>
                  <a:pt x="26" y="1674"/>
                </a:lnTo>
                <a:lnTo>
                  <a:pt x="31" y="1686"/>
                </a:lnTo>
                <a:lnTo>
                  <a:pt x="37" y="1702"/>
                </a:lnTo>
                <a:lnTo>
                  <a:pt x="46" y="1724"/>
                </a:lnTo>
                <a:lnTo>
                  <a:pt x="151" y="1676"/>
                </a:lnTo>
                <a:lnTo>
                  <a:pt x="248" y="1633"/>
                </a:lnTo>
                <a:lnTo>
                  <a:pt x="337" y="1592"/>
                </a:lnTo>
                <a:lnTo>
                  <a:pt x="419" y="1555"/>
                </a:lnTo>
                <a:lnTo>
                  <a:pt x="497" y="1520"/>
                </a:lnTo>
                <a:lnTo>
                  <a:pt x="568" y="1488"/>
                </a:lnTo>
                <a:lnTo>
                  <a:pt x="637" y="1457"/>
                </a:lnTo>
                <a:lnTo>
                  <a:pt x="702" y="1427"/>
                </a:lnTo>
                <a:lnTo>
                  <a:pt x="765" y="1399"/>
                </a:lnTo>
                <a:lnTo>
                  <a:pt x="826" y="1372"/>
                </a:lnTo>
                <a:lnTo>
                  <a:pt x="886" y="1344"/>
                </a:lnTo>
                <a:lnTo>
                  <a:pt x="948" y="1316"/>
                </a:lnTo>
                <a:lnTo>
                  <a:pt x="1010" y="1288"/>
                </a:lnTo>
                <a:lnTo>
                  <a:pt x="1074" y="1259"/>
                </a:lnTo>
                <a:lnTo>
                  <a:pt x="1141" y="1229"/>
                </a:lnTo>
                <a:lnTo>
                  <a:pt x="1212" y="1197"/>
                </a:lnTo>
                <a:lnTo>
                  <a:pt x="1287" y="1163"/>
                </a:lnTo>
                <a:lnTo>
                  <a:pt x="1368" y="1126"/>
                </a:lnTo>
                <a:lnTo>
                  <a:pt x="1455" y="1087"/>
                </a:lnTo>
                <a:lnTo>
                  <a:pt x="1548" y="1045"/>
                </a:lnTo>
                <a:lnTo>
                  <a:pt x="1650" y="998"/>
                </a:lnTo>
                <a:lnTo>
                  <a:pt x="1761" y="949"/>
                </a:lnTo>
                <a:lnTo>
                  <a:pt x="1881" y="894"/>
                </a:lnTo>
                <a:lnTo>
                  <a:pt x="2013" y="835"/>
                </a:lnTo>
                <a:lnTo>
                  <a:pt x="2154" y="771"/>
                </a:lnTo>
                <a:lnTo>
                  <a:pt x="2308" y="700"/>
                </a:lnTo>
                <a:lnTo>
                  <a:pt x="2477" y="625"/>
                </a:lnTo>
                <a:lnTo>
                  <a:pt x="2657" y="543"/>
                </a:lnTo>
                <a:lnTo>
                  <a:pt x="2853" y="453"/>
                </a:lnTo>
                <a:lnTo>
                  <a:pt x="3064" y="357"/>
                </a:lnTo>
                <a:lnTo>
                  <a:pt x="3293" y="254"/>
                </a:lnTo>
                <a:lnTo>
                  <a:pt x="3539" y="143"/>
                </a:lnTo>
                <a:close/>
              </a:path>
            </a:pathLst>
          </a:custGeom>
          <a:solidFill>
            <a:srgbClr val="C9D1D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8" name="Freeform 674"/>
          <p:cNvSpPr>
            <a:spLocks/>
          </p:cNvSpPr>
          <p:nvPr/>
        </p:nvSpPr>
        <p:spPr bwMode="auto">
          <a:xfrm>
            <a:off x="1219200" y="2128837"/>
            <a:ext cx="254000" cy="149225"/>
          </a:xfrm>
          <a:custGeom>
            <a:avLst/>
            <a:gdLst>
              <a:gd name="T0" fmla="*/ 3522 w 3526"/>
              <a:gd name="T1" fmla="*/ 112 h 1698"/>
              <a:gd name="T2" fmla="*/ 3513 w 3526"/>
              <a:gd name="T3" fmla="*/ 91 h 1698"/>
              <a:gd name="T4" fmla="*/ 3491 w 3526"/>
              <a:gd name="T5" fmla="*/ 46 h 1698"/>
              <a:gd name="T6" fmla="*/ 3459 w 3526"/>
              <a:gd name="T7" fmla="*/ 18 h 1698"/>
              <a:gd name="T8" fmla="*/ 3418 w 3526"/>
              <a:gd name="T9" fmla="*/ 2 h 1698"/>
              <a:gd name="T10" fmla="*/ 3376 w 3526"/>
              <a:gd name="T11" fmla="*/ 2 h 1698"/>
              <a:gd name="T12" fmla="*/ 3257 w 3526"/>
              <a:gd name="T13" fmla="*/ 53 h 1698"/>
              <a:gd name="T14" fmla="*/ 3083 w 3526"/>
              <a:gd name="T15" fmla="*/ 131 h 1698"/>
              <a:gd name="T16" fmla="*/ 2932 w 3526"/>
              <a:gd name="T17" fmla="*/ 198 h 1698"/>
              <a:gd name="T18" fmla="*/ 2800 w 3526"/>
              <a:gd name="T19" fmla="*/ 258 h 1698"/>
              <a:gd name="T20" fmla="*/ 2681 w 3526"/>
              <a:gd name="T21" fmla="*/ 312 h 1698"/>
              <a:gd name="T22" fmla="*/ 2565 w 3526"/>
              <a:gd name="T23" fmla="*/ 364 h 1698"/>
              <a:gd name="T24" fmla="*/ 2450 w 3526"/>
              <a:gd name="T25" fmla="*/ 415 h 1698"/>
              <a:gd name="T26" fmla="*/ 2327 w 3526"/>
              <a:gd name="T27" fmla="*/ 471 h 1698"/>
              <a:gd name="T28" fmla="*/ 2189 w 3526"/>
              <a:gd name="T29" fmla="*/ 532 h 1698"/>
              <a:gd name="T30" fmla="*/ 2031 w 3526"/>
              <a:gd name="T31" fmla="*/ 603 h 1698"/>
              <a:gd name="T32" fmla="*/ 1846 w 3526"/>
              <a:gd name="T33" fmla="*/ 686 h 1698"/>
              <a:gd name="T34" fmla="*/ 1628 w 3526"/>
              <a:gd name="T35" fmla="*/ 784 h 1698"/>
              <a:gd name="T36" fmla="*/ 1370 w 3526"/>
              <a:gd name="T37" fmla="*/ 899 h 1698"/>
              <a:gd name="T38" fmla="*/ 1066 w 3526"/>
              <a:gd name="T39" fmla="*/ 1036 h 1698"/>
              <a:gd name="T40" fmla="*/ 710 w 3526"/>
              <a:gd name="T41" fmla="*/ 1195 h 1698"/>
              <a:gd name="T42" fmla="*/ 294 w 3526"/>
              <a:gd name="T43" fmla="*/ 1382 h 1698"/>
              <a:gd name="T44" fmla="*/ 44 w 3526"/>
              <a:gd name="T45" fmla="*/ 1497 h 1698"/>
              <a:gd name="T46" fmla="*/ 16 w 3526"/>
              <a:gd name="T47" fmla="*/ 1530 h 1698"/>
              <a:gd name="T48" fmla="*/ 2 w 3526"/>
              <a:gd name="T49" fmla="*/ 1572 h 1698"/>
              <a:gd name="T50" fmla="*/ 2 w 3526"/>
              <a:gd name="T51" fmla="*/ 1615 h 1698"/>
              <a:gd name="T52" fmla="*/ 14 w 3526"/>
              <a:gd name="T53" fmla="*/ 1648 h 1698"/>
              <a:gd name="T54" fmla="*/ 25 w 3526"/>
              <a:gd name="T55" fmla="*/ 1671 h 1698"/>
              <a:gd name="T56" fmla="*/ 141 w 3526"/>
              <a:gd name="T57" fmla="*/ 1651 h 1698"/>
              <a:gd name="T58" fmla="*/ 326 w 3526"/>
              <a:gd name="T59" fmla="*/ 1568 h 1698"/>
              <a:gd name="T60" fmla="*/ 486 w 3526"/>
              <a:gd name="T61" fmla="*/ 1496 h 1698"/>
              <a:gd name="T62" fmla="*/ 626 w 3526"/>
              <a:gd name="T63" fmla="*/ 1433 h 1698"/>
              <a:gd name="T64" fmla="*/ 754 w 3526"/>
              <a:gd name="T65" fmla="*/ 1375 h 1698"/>
              <a:gd name="T66" fmla="*/ 875 w 3526"/>
              <a:gd name="T67" fmla="*/ 1320 h 1698"/>
              <a:gd name="T68" fmla="*/ 999 w 3526"/>
              <a:gd name="T69" fmla="*/ 1264 h 1698"/>
              <a:gd name="T70" fmla="*/ 1130 w 3526"/>
              <a:gd name="T71" fmla="*/ 1205 h 1698"/>
              <a:gd name="T72" fmla="*/ 1276 w 3526"/>
              <a:gd name="T73" fmla="*/ 1140 h 1698"/>
              <a:gd name="T74" fmla="*/ 1443 w 3526"/>
              <a:gd name="T75" fmla="*/ 1064 h 1698"/>
              <a:gd name="T76" fmla="*/ 1639 w 3526"/>
              <a:gd name="T77" fmla="*/ 975 h 1698"/>
              <a:gd name="T78" fmla="*/ 1870 w 3526"/>
              <a:gd name="T79" fmla="*/ 872 h 1698"/>
              <a:gd name="T80" fmla="*/ 2143 w 3526"/>
              <a:gd name="T81" fmla="*/ 749 h 1698"/>
              <a:gd name="T82" fmla="*/ 2464 w 3526"/>
              <a:gd name="T83" fmla="*/ 603 h 1698"/>
              <a:gd name="T84" fmla="*/ 2841 w 3526"/>
              <a:gd name="T85" fmla="*/ 432 h 1698"/>
              <a:gd name="T86" fmla="*/ 3281 w 3526"/>
              <a:gd name="T87" fmla="*/ 234 h 169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26"/>
              <a:gd name="T133" fmla="*/ 0 h 1698"/>
              <a:gd name="T134" fmla="*/ 3526 w 3526"/>
              <a:gd name="T135" fmla="*/ 1698 h 169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26" h="1698">
                <a:moveTo>
                  <a:pt x="3526" y="123"/>
                </a:moveTo>
                <a:lnTo>
                  <a:pt x="3522" y="112"/>
                </a:lnTo>
                <a:lnTo>
                  <a:pt x="3518" y="103"/>
                </a:lnTo>
                <a:lnTo>
                  <a:pt x="3513" y="9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5" y="1671"/>
                </a:lnTo>
                <a:lnTo>
                  <a:pt x="36" y="1698"/>
                </a:lnTo>
                <a:lnTo>
                  <a:pt x="141" y="1651"/>
                </a:lnTo>
                <a:lnTo>
                  <a:pt x="237" y="1608"/>
                </a:lnTo>
                <a:lnTo>
                  <a:pt x="326" y="1568"/>
                </a:lnTo>
                <a:lnTo>
                  <a:pt x="409" y="1530"/>
                </a:lnTo>
                <a:lnTo>
                  <a:pt x="486" y="1496"/>
                </a:lnTo>
                <a:lnTo>
                  <a:pt x="558" y="1463"/>
                </a:lnTo>
                <a:lnTo>
                  <a:pt x="626" y="1433"/>
                </a:lnTo>
                <a:lnTo>
                  <a:pt x="691" y="1403"/>
                </a:lnTo>
                <a:lnTo>
                  <a:pt x="754" y="1375"/>
                </a:lnTo>
                <a:lnTo>
                  <a:pt x="815" y="1347"/>
                </a:lnTo>
                <a:lnTo>
                  <a:pt x="875" y="1320"/>
                </a:lnTo>
                <a:lnTo>
                  <a:pt x="936" y="1292"/>
                </a:lnTo>
                <a:lnTo>
                  <a:pt x="999" y="1264"/>
                </a:lnTo>
                <a:lnTo>
                  <a:pt x="1063" y="1236"/>
                </a:lnTo>
                <a:lnTo>
                  <a:pt x="1130" y="1205"/>
                </a:lnTo>
                <a:lnTo>
                  <a:pt x="1201" y="1173"/>
                </a:lnTo>
                <a:lnTo>
                  <a:pt x="1276" y="1140"/>
                </a:lnTo>
                <a:lnTo>
                  <a:pt x="1357" y="1103"/>
                </a:lnTo>
                <a:lnTo>
                  <a:pt x="1443" y="1064"/>
                </a:lnTo>
                <a:lnTo>
                  <a:pt x="1537" y="1022"/>
                </a:lnTo>
                <a:lnTo>
                  <a:pt x="1639" y="975"/>
                </a:lnTo>
                <a:lnTo>
                  <a:pt x="1749" y="926"/>
                </a:lnTo>
                <a:lnTo>
                  <a:pt x="1870" y="872"/>
                </a:lnTo>
                <a:lnTo>
                  <a:pt x="2000" y="813"/>
                </a:lnTo>
                <a:lnTo>
                  <a:pt x="2143" y="749"/>
                </a:lnTo>
                <a:lnTo>
                  <a:pt x="2297" y="679"/>
                </a:lnTo>
                <a:lnTo>
                  <a:pt x="2464" y="603"/>
                </a:lnTo>
                <a:lnTo>
                  <a:pt x="2646" y="521"/>
                </a:lnTo>
                <a:lnTo>
                  <a:pt x="2841" y="432"/>
                </a:lnTo>
                <a:lnTo>
                  <a:pt x="3053" y="337"/>
                </a:lnTo>
                <a:lnTo>
                  <a:pt x="3281" y="234"/>
                </a:lnTo>
                <a:lnTo>
                  <a:pt x="3526" y="123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79" name="Freeform 675"/>
          <p:cNvSpPr>
            <a:spLocks/>
          </p:cNvSpPr>
          <p:nvPr/>
        </p:nvSpPr>
        <p:spPr bwMode="auto">
          <a:xfrm>
            <a:off x="1219200" y="2128837"/>
            <a:ext cx="254000" cy="147638"/>
          </a:xfrm>
          <a:custGeom>
            <a:avLst/>
            <a:gdLst>
              <a:gd name="T0" fmla="*/ 3513 w 3515"/>
              <a:gd name="T1" fmla="*/ 96 h 1674"/>
              <a:gd name="T2" fmla="*/ 3508 w 3515"/>
              <a:gd name="T3" fmla="*/ 81 h 1674"/>
              <a:gd name="T4" fmla="*/ 3491 w 3515"/>
              <a:gd name="T5" fmla="*/ 46 h 1674"/>
              <a:gd name="T6" fmla="*/ 3459 w 3515"/>
              <a:gd name="T7" fmla="*/ 18 h 1674"/>
              <a:gd name="T8" fmla="*/ 3418 w 3515"/>
              <a:gd name="T9" fmla="*/ 2 h 1674"/>
              <a:gd name="T10" fmla="*/ 3376 w 3515"/>
              <a:gd name="T11" fmla="*/ 2 h 1674"/>
              <a:gd name="T12" fmla="*/ 3257 w 3515"/>
              <a:gd name="T13" fmla="*/ 53 h 1674"/>
              <a:gd name="T14" fmla="*/ 3083 w 3515"/>
              <a:gd name="T15" fmla="*/ 131 h 1674"/>
              <a:gd name="T16" fmla="*/ 2932 w 3515"/>
              <a:gd name="T17" fmla="*/ 198 h 1674"/>
              <a:gd name="T18" fmla="*/ 2800 w 3515"/>
              <a:gd name="T19" fmla="*/ 258 h 1674"/>
              <a:gd name="T20" fmla="*/ 2681 w 3515"/>
              <a:gd name="T21" fmla="*/ 312 h 1674"/>
              <a:gd name="T22" fmla="*/ 2565 w 3515"/>
              <a:gd name="T23" fmla="*/ 364 h 1674"/>
              <a:gd name="T24" fmla="*/ 2450 w 3515"/>
              <a:gd name="T25" fmla="*/ 415 h 1674"/>
              <a:gd name="T26" fmla="*/ 2327 w 3515"/>
              <a:gd name="T27" fmla="*/ 471 h 1674"/>
              <a:gd name="T28" fmla="*/ 2189 w 3515"/>
              <a:gd name="T29" fmla="*/ 532 h 1674"/>
              <a:gd name="T30" fmla="*/ 2031 w 3515"/>
              <a:gd name="T31" fmla="*/ 603 h 1674"/>
              <a:gd name="T32" fmla="*/ 1846 w 3515"/>
              <a:gd name="T33" fmla="*/ 686 h 1674"/>
              <a:gd name="T34" fmla="*/ 1628 w 3515"/>
              <a:gd name="T35" fmla="*/ 784 h 1674"/>
              <a:gd name="T36" fmla="*/ 1370 w 3515"/>
              <a:gd name="T37" fmla="*/ 899 h 1674"/>
              <a:gd name="T38" fmla="*/ 1066 w 3515"/>
              <a:gd name="T39" fmla="*/ 1036 h 1674"/>
              <a:gd name="T40" fmla="*/ 710 w 3515"/>
              <a:gd name="T41" fmla="*/ 1195 h 1674"/>
              <a:gd name="T42" fmla="*/ 294 w 3515"/>
              <a:gd name="T43" fmla="*/ 1382 h 1674"/>
              <a:gd name="T44" fmla="*/ 44 w 3515"/>
              <a:gd name="T45" fmla="*/ 1497 h 1674"/>
              <a:gd name="T46" fmla="*/ 16 w 3515"/>
              <a:gd name="T47" fmla="*/ 1530 h 1674"/>
              <a:gd name="T48" fmla="*/ 2 w 3515"/>
              <a:gd name="T49" fmla="*/ 1572 h 1674"/>
              <a:gd name="T50" fmla="*/ 2 w 3515"/>
              <a:gd name="T51" fmla="*/ 1615 h 1674"/>
              <a:gd name="T52" fmla="*/ 12 w 3515"/>
              <a:gd name="T53" fmla="*/ 1644 h 1674"/>
              <a:gd name="T54" fmla="*/ 18 w 3515"/>
              <a:gd name="T55" fmla="*/ 1657 h 1674"/>
              <a:gd name="T56" fmla="*/ 130 w 3515"/>
              <a:gd name="T57" fmla="*/ 1627 h 1674"/>
              <a:gd name="T58" fmla="*/ 315 w 3515"/>
              <a:gd name="T59" fmla="*/ 1543 h 1674"/>
              <a:gd name="T60" fmla="*/ 474 w 3515"/>
              <a:gd name="T61" fmla="*/ 1472 h 1674"/>
              <a:gd name="T62" fmla="*/ 615 w 3515"/>
              <a:gd name="T63" fmla="*/ 1408 h 1674"/>
              <a:gd name="T64" fmla="*/ 743 w 3515"/>
              <a:gd name="T65" fmla="*/ 1352 h 1674"/>
              <a:gd name="T66" fmla="*/ 864 w 3515"/>
              <a:gd name="T67" fmla="*/ 1297 h 1674"/>
              <a:gd name="T68" fmla="*/ 987 w 3515"/>
              <a:gd name="T69" fmla="*/ 1241 h 1674"/>
              <a:gd name="T70" fmla="*/ 1119 w 3515"/>
              <a:gd name="T71" fmla="*/ 1182 h 1674"/>
              <a:gd name="T72" fmla="*/ 1265 w 3515"/>
              <a:gd name="T73" fmla="*/ 1116 h 1674"/>
              <a:gd name="T74" fmla="*/ 1432 w 3515"/>
              <a:gd name="T75" fmla="*/ 1042 h 1674"/>
              <a:gd name="T76" fmla="*/ 1628 w 3515"/>
              <a:gd name="T77" fmla="*/ 953 h 1674"/>
              <a:gd name="T78" fmla="*/ 1859 w 3515"/>
              <a:gd name="T79" fmla="*/ 850 h 1674"/>
              <a:gd name="T80" fmla="*/ 2132 w 3515"/>
              <a:gd name="T81" fmla="*/ 726 h 1674"/>
              <a:gd name="T82" fmla="*/ 2453 w 3515"/>
              <a:gd name="T83" fmla="*/ 582 h 1674"/>
              <a:gd name="T84" fmla="*/ 2830 w 3515"/>
              <a:gd name="T85" fmla="*/ 412 h 1674"/>
              <a:gd name="T86" fmla="*/ 3269 w 3515"/>
              <a:gd name="T87" fmla="*/ 214 h 167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515"/>
              <a:gd name="T133" fmla="*/ 0 h 1674"/>
              <a:gd name="T134" fmla="*/ 3515 w 3515"/>
              <a:gd name="T135" fmla="*/ 1674 h 167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515" h="1674">
                <a:moveTo>
                  <a:pt x="3515" y="103"/>
                </a:moveTo>
                <a:lnTo>
                  <a:pt x="3513" y="96"/>
                </a:lnTo>
                <a:lnTo>
                  <a:pt x="3511" y="91"/>
                </a:lnTo>
                <a:lnTo>
                  <a:pt x="3508" y="8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2" y="1644"/>
                </a:lnTo>
                <a:lnTo>
                  <a:pt x="15" y="1649"/>
                </a:lnTo>
                <a:lnTo>
                  <a:pt x="18" y="1657"/>
                </a:lnTo>
                <a:lnTo>
                  <a:pt x="25" y="1674"/>
                </a:lnTo>
                <a:lnTo>
                  <a:pt x="130" y="1627"/>
                </a:lnTo>
                <a:lnTo>
                  <a:pt x="225" y="1583"/>
                </a:lnTo>
                <a:lnTo>
                  <a:pt x="315" y="1543"/>
                </a:lnTo>
                <a:lnTo>
                  <a:pt x="398" y="1506"/>
                </a:lnTo>
                <a:lnTo>
                  <a:pt x="474" y="1472"/>
                </a:lnTo>
                <a:lnTo>
                  <a:pt x="547" y="1439"/>
                </a:lnTo>
                <a:lnTo>
                  <a:pt x="615" y="1408"/>
                </a:lnTo>
                <a:lnTo>
                  <a:pt x="679" y="1379"/>
                </a:lnTo>
                <a:lnTo>
                  <a:pt x="743" y="1352"/>
                </a:lnTo>
                <a:lnTo>
                  <a:pt x="804" y="1324"/>
                </a:lnTo>
                <a:lnTo>
                  <a:pt x="864" y="1297"/>
                </a:lnTo>
                <a:lnTo>
                  <a:pt x="925" y="1269"/>
                </a:lnTo>
                <a:lnTo>
                  <a:pt x="987" y="1241"/>
                </a:lnTo>
                <a:lnTo>
                  <a:pt x="1052" y="1212"/>
                </a:lnTo>
                <a:lnTo>
                  <a:pt x="1119" y="1182"/>
                </a:lnTo>
                <a:lnTo>
                  <a:pt x="1189" y="1150"/>
                </a:lnTo>
                <a:lnTo>
                  <a:pt x="1265" y="1116"/>
                </a:lnTo>
                <a:lnTo>
                  <a:pt x="1345" y="1081"/>
                </a:lnTo>
                <a:lnTo>
                  <a:pt x="1432" y="1042"/>
                </a:lnTo>
                <a:lnTo>
                  <a:pt x="1526" y="999"/>
                </a:lnTo>
                <a:lnTo>
                  <a:pt x="1628" y="953"/>
                </a:lnTo>
                <a:lnTo>
                  <a:pt x="1738" y="903"/>
                </a:lnTo>
                <a:lnTo>
                  <a:pt x="1859" y="850"/>
                </a:lnTo>
                <a:lnTo>
                  <a:pt x="1989" y="791"/>
                </a:lnTo>
                <a:lnTo>
                  <a:pt x="2132" y="726"/>
                </a:lnTo>
                <a:lnTo>
                  <a:pt x="2286" y="657"/>
                </a:lnTo>
                <a:lnTo>
                  <a:pt x="2453" y="582"/>
                </a:lnTo>
                <a:lnTo>
                  <a:pt x="2635" y="500"/>
                </a:lnTo>
                <a:lnTo>
                  <a:pt x="2830" y="412"/>
                </a:lnTo>
                <a:lnTo>
                  <a:pt x="3042" y="316"/>
                </a:lnTo>
                <a:lnTo>
                  <a:pt x="3269" y="214"/>
                </a:lnTo>
                <a:lnTo>
                  <a:pt x="3515" y="103"/>
                </a:lnTo>
                <a:close/>
              </a:path>
            </a:pathLst>
          </a:custGeom>
          <a:solidFill>
            <a:srgbClr val="D6DED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0" name="Freeform 676"/>
          <p:cNvSpPr>
            <a:spLocks/>
          </p:cNvSpPr>
          <p:nvPr/>
        </p:nvSpPr>
        <p:spPr bwMode="auto">
          <a:xfrm>
            <a:off x="1219200" y="2128837"/>
            <a:ext cx="252413" cy="146050"/>
          </a:xfrm>
          <a:custGeom>
            <a:avLst/>
            <a:gdLst>
              <a:gd name="T0" fmla="*/ 3503 w 3503"/>
              <a:gd name="T1" fmla="*/ 83 h 1649"/>
              <a:gd name="T2" fmla="*/ 3502 w 3503"/>
              <a:gd name="T3" fmla="*/ 64 h 1649"/>
              <a:gd name="T4" fmla="*/ 3491 w 3503"/>
              <a:gd name="T5" fmla="*/ 46 h 1649"/>
              <a:gd name="T6" fmla="*/ 3476 w 3503"/>
              <a:gd name="T7" fmla="*/ 31 h 1649"/>
              <a:gd name="T8" fmla="*/ 3459 w 3503"/>
              <a:gd name="T9" fmla="*/ 18 h 1649"/>
              <a:gd name="T10" fmla="*/ 3440 w 3503"/>
              <a:gd name="T11" fmla="*/ 8 h 1649"/>
              <a:gd name="T12" fmla="*/ 3418 w 3503"/>
              <a:gd name="T13" fmla="*/ 2 h 1649"/>
              <a:gd name="T14" fmla="*/ 3397 w 3503"/>
              <a:gd name="T15" fmla="*/ 0 h 1649"/>
              <a:gd name="T16" fmla="*/ 3376 w 3503"/>
              <a:gd name="T17" fmla="*/ 2 h 1649"/>
              <a:gd name="T18" fmla="*/ 3356 w 3503"/>
              <a:gd name="T19" fmla="*/ 8 h 1649"/>
              <a:gd name="T20" fmla="*/ 62 w 3503"/>
              <a:gd name="T21" fmla="*/ 1486 h 1649"/>
              <a:gd name="T22" fmla="*/ 44 w 3503"/>
              <a:gd name="T23" fmla="*/ 1497 h 1649"/>
              <a:gd name="T24" fmla="*/ 29 w 3503"/>
              <a:gd name="T25" fmla="*/ 1512 h 1649"/>
              <a:gd name="T26" fmla="*/ 16 w 3503"/>
              <a:gd name="T27" fmla="*/ 1530 h 1649"/>
              <a:gd name="T28" fmla="*/ 7 w 3503"/>
              <a:gd name="T29" fmla="*/ 1550 h 1649"/>
              <a:gd name="T30" fmla="*/ 2 w 3503"/>
              <a:gd name="T31" fmla="*/ 1572 h 1649"/>
              <a:gd name="T32" fmla="*/ 0 w 3503"/>
              <a:gd name="T33" fmla="*/ 1594 h 1649"/>
              <a:gd name="T34" fmla="*/ 2 w 3503"/>
              <a:gd name="T35" fmla="*/ 1615 h 1649"/>
              <a:gd name="T36" fmla="*/ 8 w 3503"/>
              <a:gd name="T37" fmla="*/ 1636 h 1649"/>
              <a:gd name="T38" fmla="*/ 13 w 3503"/>
              <a:gd name="T39" fmla="*/ 1649 h 1649"/>
              <a:gd name="T40" fmla="*/ 3503 w 3503"/>
              <a:gd name="T41" fmla="*/ 83 h 16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503"/>
              <a:gd name="T64" fmla="*/ 0 h 1649"/>
              <a:gd name="T65" fmla="*/ 3503 w 3503"/>
              <a:gd name="T66" fmla="*/ 1649 h 16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503" h="1649">
                <a:moveTo>
                  <a:pt x="3503" y="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9"/>
                </a:lnTo>
                <a:lnTo>
                  <a:pt x="3503" y="8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1" name="Freeform 677"/>
          <p:cNvSpPr>
            <a:spLocks/>
          </p:cNvSpPr>
          <p:nvPr/>
        </p:nvSpPr>
        <p:spPr bwMode="auto">
          <a:xfrm>
            <a:off x="1493838" y="2192337"/>
            <a:ext cx="3175" cy="4763"/>
          </a:xfrm>
          <a:custGeom>
            <a:avLst/>
            <a:gdLst>
              <a:gd name="T0" fmla="*/ 0 w 28"/>
              <a:gd name="T1" fmla="*/ 2 h 40"/>
              <a:gd name="T2" fmla="*/ 9 w 28"/>
              <a:gd name="T3" fmla="*/ 0 h 40"/>
              <a:gd name="T4" fmla="*/ 16 w 28"/>
              <a:gd name="T5" fmla="*/ 2 h 40"/>
              <a:gd name="T6" fmla="*/ 22 w 28"/>
              <a:gd name="T7" fmla="*/ 7 h 40"/>
              <a:gd name="T8" fmla="*/ 26 w 28"/>
              <a:gd name="T9" fmla="*/ 13 h 40"/>
              <a:gd name="T10" fmla="*/ 28 w 28"/>
              <a:gd name="T11" fmla="*/ 21 h 40"/>
              <a:gd name="T12" fmla="*/ 27 w 28"/>
              <a:gd name="T13" fmla="*/ 29 h 40"/>
              <a:gd name="T14" fmla="*/ 23 w 28"/>
              <a:gd name="T15" fmla="*/ 35 h 40"/>
              <a:gd name="T16" fmla="*/ 16 w 28"/>
              <a:gd name="T17" fmla="*/ 40 h 40"/>
              <a:gd name="T18" fmla="*/ 0 w 28"/>
              <a:gd name="T19" fmla="*/ 2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7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2" name="Freeform 678"/>
          <p:cNvSpPr>
            <a:spLocks/>
          </p:cNvSpPr>
          <p:nvPr/>
        </p:nvSpPr>
        <p:spPr bwMode="auto">
          <a:xfrm>
            <a:off x="1241425" y="2192337"/>
            <a:ext cx="254000" cy="142875"/>
          </a:xfrm>
          <a:custGeom>
            <a:avLst/>
            <a:gdLst>
              <a:gd name="T0" fmla="*/ 8 w 3529"/>
              <a:gd name="T1" fmla="*/ 1596 h 1614"/>
              <a:gd name="T2" fmla="*/ 0 w 3529"/>
              <a:gd name="T3" fmla="*/ 1577 h 1614"/>
              <a:gd name="T4" fmla="*/ 3513 w 3529"/>
              <a:gd name="T5" fmla="*/ 0 h 1614"/>
              <a:gd name="T6" fmla="*/ 3529 w 3529"/>
              <a:gd name="T7" fmla="*/ 38 h 1614"/>
              <a:gd name="T8" fmla="*/ 16 w 3529"/>
              <a:gd name="T9" fmla="*/ 1614 h 1614"/>
              <a:gd name="T10" fmla="*/ 8 w 3529"/>
              <a:gd name="T11" fmla="*/ 1596 h 16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29"/>
              <a:gd name="T19" fmla="*/ 0 h 1614"/>
              <a:gd name="T20" fmla="*/ 3529 w 3529"/>
              <a:gd name="T21" fmla="*/ 1614 h 16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29" h="1614">
                <a:moveTo>
                  <a:pt x="8" y="1596"/>
                </a:moveTo>
                <a:lnTo>
                  <a:pt x="0" y="1577"/>
                </a:lnTo>
                <a:lnTo>
                  <a:pt x="3513" y="0"/>
                </a:lnTo>
                <a:lnTo>
                  <a:pt x="3529" y="38"/>
                </a:lnTo>
                <a:lnTo>
                  <a:pt x="16" y="1614"/>
                </a:lnTo>
                <a:lnTo>
                  <a:pt x="8" y="1596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3" name="Freeform 679"/>
          <p:cNvSpPr>
            <a:spLocks/>
          </p:cNvSpPr>
          <p:nvPr/>
        </p:nvSpPr>
        <p:spPr bwMode="auto">
          <a:xfrm>
            <a:off x="1239838" y="2332037"/>
            <a:ext cx="1587" cy="3175"/>
          </a:xfrm>
          <a:custGeom>
            <a:avLst/>
            <a:gdLst>
              <a:gd name="T0" fmla="*/ 28 w 28"/>
              <a:gd name="T1" fmla="*/ 37 h 40"/>
              <a:gd name="T2" fmla="*/ 19 w 28"/>
              <a:gd name="T3" fmla="*/ 40 h 40"/>
              <a:gd name="T4" fmla="*/ 12 w 28"/>
              <a:gd name="T5" fmla="*/ 37 h 40"/>
              <a:gd name="T6" fmla="*/ 6 w 28"/>
              <a:gd name="T7" fmla="*/ 33 h 40"/>
              <a:gd name="T8" fmla="*/ 2 w 28"/>
              <a:gd name="T9" fmla="*/ 26 h 40"/>
              <a:gd name="T10" fmla="*/ 0 w 28"/>
              <a:gd name="T11" fmla="*/ 19 h 40"/>
              <a:gd name="T12" fmla="*/ 1 w 28"/>
              <a:gd name="T13" fmla="*/ 11 h 40"/>
              <a:gd name="T14" fmla="*/ 5 w 28"/>
              <a:gd name="T15" fmla="*/ 5 h 40"/>
              <a:gd name="T16" fmla="*/ 12 w 28"/>
              <a:gd name="T17" fmla="*/ 0 h 40"/>
              <a:gd name="T18" fmla="*/ 28 w 28"/>
              <a:gd name="T19" fmla="*/ 37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28" y="37"/>
                </a:moveTo>
                <a:lnTo>
                  <a:pt x="19" y="40"/>
                </a:lnTo>
                <a:lnTo>
                  <a:pt x="12" y="37"/>
                </a:lnTo>
                <a:lnTo>
                  <a:pt x="6" y="33"/>
                </a:lnTo>
                <a:lnTo>
                  <a:pt x="2" y="26"/>
                </a:lnTo>
                <a:lnTo>
                  <a:pt x="0" y="19"/>
                </a:lnTo>
                <a:lnTo>
                  <a:pt x="1" y="11"/>
                </a:lnTo>
                <a:lnTo>
                  <a:pt x="5" y="5"/>
                </a:lnTo>
                <a:lnTo>
                  <a:pt x="12" y="0"/>
                </a:lnTo>
                <a:lnTo>
                  <a:pt x="28" y="37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4" name="Freeform 680"/>
          <p:cNvSpPr>
            <a:spLocks/>
          </p:cNvSpPr>
          <p:nvPr/>
        </p:nvSpPr>
        <p:spPr bwMode="auto">
          <a:xfrm>
            <a:off x="1500188" y="2209800"/>
            <a:ext cx="3175" cy="3175"/>
          </a:xfrm>
          <a:custGeom>
            <a:avLst/>
            <a:gdLst>
              <a:gd name="T0" fmla="*/ 0 w 28"/>
              <a:gd name="T1" fmla="*/ 2 h 40"/>
              <a:gd name="T2" fmla="*/ 9 w 28"/>
              <a:gd name="T3" fmla="*/ 0 h 40"/>
              <a:gd name="T4" fmla="*/ 16 w 28"/>
              <a:gd name="T5" fmla="*/ 2 h 40"/>
              <a:gd name="T6" fmla="*/ 22 w 28"/>
              <a:gd name="T7" fmla="*/ 6 h 40"/>
              <a:gd name="T8" fmla="*/ 26 w 28"/>
              <a:gd name="T9" fmla="*/ 13 h 40"/>
              <a:gd name="T10" fmla="*/ 28 w 28"/>
              <a:gd name="T11" fmla="*/ 21 h 40"/>
              <a:gd name="T12" fmla="*/ 27 w 28"/>
              <a:gd name="T13" fmla="*/ 29 h 40"/>
              <a:gd name="T14" fmla="*/ 23 w 28"/>
              <a:gd name="T15" fmla="*/ 35 h 40"/>
              <a:gd name="T16" fmla="*/ 16 w 28"/>
              <a:gd name="T17" fmla="*/ 40 h 40"/>
              <a:gd name="T18" fmla="*/ 0 w 28"/>
              <a:gd name="T19" fmla="*/ 2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40"/>
              <a:gd name="T32" fmla="*/ 28 w 28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6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5" name="Freeform 681"/>
          <p:cNvSpPr>
            <a:spLocks/>
          </p:cNvSpPr>
          <p:nvPr/>
        </p:nvSpPr>
        <p:spPr bwMode="auto">
          <a:xfrm>
            <a:off x="1246188" y="2209800"/>
            <a:ext cx="255587" cy="144462"/>
          </a:xfrm>
          <a:custGeom>
            <a:avLst/>
            <a:gdLst>
              <a:gd name="T0" fmla="*/ 8 w 3547"/>
              <a:gd name="T1" fmla="*/ 1614 h 1633"/>
              <a:gd name="T2" fmla="*/ 0 w 3547"/>
              <a:gd name="T3" fmla="*/ 1595 h 1633"/>
              <a:gd name="T4" fmla="*/ 3531 w 3547"/>
              <a:gd name="T5" fmla="*/ 0 h 1633"/>
              <a:gd name="T6" fmla="*/ 3547 w 3547"/>
              <a:gd name="T7" fmla="*/ 38 h 1633"/>
              <a:gd name="T8" fmla="*/ 17 w 3547"/>
              <a:gd name="T9" fmla="*/ 1633 h 1633"/>
              <a:gd name="T10" fmla="*/ 8 w 3547"/>
              <a:gd name="T11" fmla="*/ 1614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47"/>
              <a:gd name="T19" fmla="*/ 0 h 1633"/>
              <a:gd name="T20" fmla="*/ 3547 w 3547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47" h="1633">
                <a:moveTo>
                  <a:pt x="8" y="1614"/>
                </a:moveTo>
                <a:lnTo>
                  <a:pt x="0" y="1595"/>
                </a:lnTo>
                <a:lnTo>
                  <a:pt x="3531" y="0"/>
                </a:lnTo>
                <a:lnTo>
                  <a:pt x="3547" y="38"/>
                </a:lnTo>
                <a:lnTo>
                  <a:pt x="17" y="1633"/>
                </a:lnTo>
                <a:lnTo>
                  <a:pt x="8" y="161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6" name="Freeform 682"/>
          <p:cNvSpPr>
            <a:spLocks/>
          </p:cNvSpPr>
          <p:nvPr/>
        </p:nvSpPr>
        <p:spPr bwMode="auto">
          <a:xfrm>
            <a:off x="1244600" y="2351087"/>
            <a:ext cx="3175" cy="3175"/>
          </a:xfrm>
          <a:custGeom>
            <a:avLst/>
            <a:gdLst>
              <a:gd name="T0" fmla="*/ 29 w 29"/>
              <a:gd name="T1" fmla="*/ 38 h 40"/>
              <a:gd name="T2" fmla="*/ 19 w 29"/>
              <a:gd name="T3" fmla="*/ 40 h 40"/>
              <a:gd name="T4" fmla="*/ 12 w 29"/>
              <a:gd name="T5" fmla="*/ 38 h 40"/>
              <a:gd name="T6" fmla="*/ 6 w 29"/>
              <a:gd name="T7" fmla="*/ 34 h 40"/>
              <a:gd name="T8" fmla="*/ 2 w 29"/>
              <a:gd name="T9" fmla="*/ 27 h 40"/>
              <a:gd name="T10" fmla="*/ 0 w 29"/>
              <a:gd name="T11" fmla="*/ 19 h 40"/>
              <a:gd name="T12" fmla="*/ 1 w 29"/>
              <a:gd name="T13" fmla="*/ 12 h 40"/>
              <a:gd name="T14" fmla="*/ 5 w 29"/>
              <a:gd name="T15" fmla="*/ 6 h 40"/>
              <a:gd name="T16" fmla="*/ 12 w 29"/>
              <a:gd name="T17" fmla="*/ 0 h 40"/>
              <a:gd name="T18" fmla="*/ 29 w 29"/>
              <a:gd name="T19" fmla="*/ 38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40"/>
              <a:gd name="T32" fmla="*/ 29 w 29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40">
                <a:moveTo>
                  <a:pt x="29" y="38"/>
                </a:moveTo>
                <a:lnTo>
                  <a:pt x="19" y="40"/>
                </a:lnTo>
                <a:lnTo>
                  <a:pt x="12" y="38"/>
                </a:lnTo>
                <a:lnTo>
                  <a:pt x="6" y="34"/>
                </a:lnTo>
                <a:lnTo>
                  <a:pt x="2" y="27"/>
                </a:lnTo>
                <a:lnTo>
                  <a:pt x="0" y="19"/>
                </a:lnTo>
                <a:lnTo>
                  <a:pt x="1" y="12"/>
                </a:lnTo>
                <a:lnTo>
                  <a:pt x="5" y="6"/>
                </a:lnTo>
                <a:lnTo>
                  <a:pt x="12" y="0"/>
                </a:lnTo>
                <a:lnTo>
                  <a:pt x="29" y="38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7" name="Freeform 683"/>
          <p:cNvSpPr>
            <a:spLocks/>
          </p:cNvSpPr>
          <p:nvPr/>
        </p:nvSpPr>
        <p:spPr bwMode="auto">
          <a:xfrm>
            <a:off x="1231900" y="2359025"/>
            <a:ext cx="79375" cy="193675"/>
          </a:xfrm>
          <a:custGeom>
            <a:avLst/>
            <a:gdLst>
              <a:gd name="T0" fmla="*/ 230 w 1103"/>
              <a:gd name="T1" fmla="*/ 56 h 2201"/>
              <a:gd name="T2" fmla="*/ 1103 w 1103"/>
              <a:gd name="T3" fmla="*/ 2072 h 2201"/>
              <a:gd name="T4" fmla="*/ 1067 w 1103"/>
              <a:gd name="T5" fmla="*/ 2201 h 2201"/>
              <a:gd name="T6" fmla="*/ 1031 w 1103"/>
              <a:gd name="T7" fmla="*/ 2186 h 2201"/>
              <a:gd name="T8" fmla="*/ 994 w 1103"/>
              <a:gd name="T9" fmla="*/ 2172 h 2201"/>
              <a:gd name="T10" fmla="*/ 958 w 1103"/>
              <a:gd name="T11" fmla="*/ 2155 h 2201"/>
              <a:gd name="T12" fmla="*/ 921 w 1103"/>
              <a:gd name="T13" fmla="*/ 2138 h 2201"/>
              <a:gd name="T14" fmla="*/ 886 w 1103"/>
              <a:gd name="T15" fmla="*/ 2119 h 2201"/>
              <a:gd name="T16" fmla="*/ 850 w 1103"/>
              <a:gd name="T17" fmla="*/ 2100 h 2201"/>
              <a:gd name="T18" fmla="*/ 814 w 1103"/>
              <a:gd name="T19" fmla="*/ 2079 h 2201"/>
              <a:gd name="T20" fmla="*/ 780 w 1103"/>
              <a:gd name="T21" fmla="*/ 2058 h 2201"/>
              <a:gd name="T22" fmla="*/ 745 w 1103"/>
              <a:gd name="T23" fmla="*/ 2036 h 2201"/>
              <a:gd name="T24" fmla="*/ 711 w 1103"/>
              <a:gd name="T25" fmla="*/ 2012 h 2201"/>
              <a:gd name="T26" fmla="*/ 677 w 1103"/>
              <a:gd name="T27" fmla="*/ 1988 h 2201"/>
              <a:gd name="T28" fmla="*/ 644 w 1103"/>
              <a:gd name="T29" fmla="*/ 1964 h 2201"/>
              <a:gd name="T30" fmla="*/ 610 w 1103"/>
              <a:gd name="T31" fmla="*/ 1939 h 2201"/>
              <a:gd name="T32" fmla="*/ 579 w 1103"/>
              <a:gd name="T33" fmla="*/ 1911 h 2201"/>
              <a:gd name="T34" fmla="*/ 547 w 1103"/>
              <a:gd name="T35" fmla="*/ 1884 h 2201"/>
              <a:gd name="T36" fmla="*/ 515 w 1103"/>
              <a:gd name="T37" fmla="*/ 1856 h 2201"/>
              <a:gd name="T38" fmla="*/ 485 w 1103"/>
              <a:gd name="T39" fmla="*/ 1827 h 2201"/>
              <a:gd name="T40" fmla="*/ 455 w 1103"/>
              <a:gd name="T41" fmla="*/ 1797 h 2201"/>
              <a:gd name="T42" fmla="*/ 426 w 1103"/>
              <a:gd name="T43" fmla="*/ 1767 h 2201"/>
              <a:gd name="T44" fmla="*/ 397 w 1103"/>
              <a:gd name="T45" fmla="*/ 1736 h 2201"/>
              <a:gd name="T46" fmla="*/ 370 w 1103"/>
              <a:gd name="T47" fmla="*/ 1705 h 2201"/>
              <a:gd name="T48" fmla="*/ 342 w 1103"/>
              <a:gd name="T49" fmla="*/ 1672 h 2201"/>
              <a:gd name="T50" fmla="*/ 316 w 1103"/>
              <a:gd name="T51" fmla="*/ 1638 h 2201"/>
              <a:gd name="T52" fmla="*/ 291 w 1103"/>
              <a:gd name="T53" fmla="*/ 1604 h 2201"/>
              <a:gd name="T54" fmla="*/ 267 w 1103"/>
              <a:gd name="T55" fmla="*/ 1571 h 2201"/>
              <a:gd name="T56" fmla="*/ 243 w 1103"/>
              <a:gd name="T57" fmla="*/ 1536 h 2201"/>
              <a:gd name="T58" fmla="*/ 221 w 1103"/>
              <a:gd name="T59" fmla="*/ 1500 h 2201"/>
              <a:gd name="T60" fmla="*/ 199 w 1103"/>
              <a:gd name="T61" fmla="*/ 1463 h 2201"/>
              <a:gd name="T62" fmla="*/ 178 w 1103"/>
              <a:gd name="T63" fmla="*/ 1427 h 2201"/>
              <a:gd name="T64" fmla="*/ 158 w 1103"/>
              <a:gd name="T65" fmla="*/ 1389 h 2201"/>
              <a:gd name="T66" fmla="*/ 140 w 1103"/>
              <a:gd name="T67" fmla="*/ 1351 h 2201"/>
              <a:gd name="T68" fmla="*/ 123 w 1103"/>
              <a:gd name="T69" fmla="*/ 1314 h 2201"/>
              <a:gd name="T70" fmla="*/ 94 w 1103"/>
              <a:gd name="T71" fmla="*/ 1241 h 2201"/>
              <a:gd name="T72" fmla="*/ 70 w 1103"/>
              <a:gd name="T73" fmla="*/ 1164 h 2201"/>
              <a:gd name="T74" fmla="*/ 49 w 1103"/>
              <a:gd name="T75" fmla="*/ 1083 h 2201"/>
              <a:gd name="T76" fmla="*/ 32 w 1103"/>
              <a:gd name="T77" fmla="*/ 997 h 2201"/>
              <a:gd name="T78" fmla="*/ 19 w 1103"/>
              <a:gd name="T79" fmla="*/ 910 h 2201"/>
              <a:gd name="T80" fmla="*/ 8 w 1103"/>
              <a:gd name="T81" fmla="*/ 822 h 2201"/>
              <a:gd name="T82" fmla="*/ 2 w 1103"/>
              <a:gd name="T83" fmla="*/ 732 h 2201"/>
              <a:gd name="T84" fmla="*/ 0 w 1103"/>
              <a:gd name="T85" fmla="*/ 641 h 2201"/>
              <a:gd name="T86" fmla="*/ 2 w 1103"/>
              <a:gd name="T87" fmla="*/ 551 h 2201"/>
              <a:gd name="T88" fmla="*/ 8 w 1103"/>
              <a:gd name="T89" fmla="*/ 463 h 2201"/>
              <a:gd name="T90" fmla="*/ 18 w 1103"/>
              <a:gd name="T91" fmla="*/ 375 h 2201"/>
              <a:gd name="T92" fmla="*/ 31 w 1103"/>
              <a:gd name="T93" fmla="*/ 292 h 2201"/>
              <a:gd name="T94" fmla="*/ 48 w 1103"/>
              <a:gd name="T95" fmla="*/ 212 h 2201"/>
              <a:gd name="T96" fmla="*/ 69 w 1103"/>
              <a:gd name="T97" fmla="*/ 136 h 2201"/>
              <a:gd name="T98" fmla="*/ 94 w 1103"/>
              <a:gd name="T99" fmla="*/ 65 h 2201"/>
              <a:gd name="T100" fmla="*/ 123 w 1103"/>
              <a:gd name="T101" fmla="*/ 0 h 2201"/>
              <a:gd name="T102" fmla="*/ 230 w 1103"/>
              <a:gd name="T103" fmla="*/ 56 h 22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3"/>
              <a:gd name="T157" fmla="*/ 0 h 2201"/>
              <a:gd name="T158" fmla="*/ 1103 w 1103"/>
              <a:gd name="T159" fmla="*/ 2201 h 22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3" h="2201">
                <a:moveTo>
                  <a:pt x="230" y="56"/>
                </a:moveTo>
                <a:lnTo>
                  <a:pt x="1103" y="2072"/>
                </a:lnTo>
                <a:lnTo>
                  <a:pt x="1067" y="2201"/>
                </a:lnTo>
                <a:lnTo>
                  <a:pt x="1031" y="2186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80" y="2058"/>
                </a:lnTo>
                <a:lnTo>
                  <a:pt x="745" y="2036"/>
                </a:lnTo>
                <a:lnTo>
                  <a:pt x="711" y="2012"/>
                </a:lnTo>
                <a:lnTo>
                  <a:pt x="677" y="1988"/>
                </a:lnTo>
                <a:lnTo>
                  <a:pt x="644" y="1964"/>
                </a:lnTo>
                <a:lnTo>
                  <a:pt x="610" y="1939"/>
                </a:lnTo>
                <a:lnTo>
                  <a:pt x="579" y="1911"/>
                </a:lnTo>
                <a:lnTo>
                  <a:pt x="547" y="1884"/>
                </a:lnTo>
                <a:lnTo>
                  <a:pt x="515" y="1856"/>
                </a:lnTo>
                <a:lnTo>
                  <a:pt x="485" y="1827"/>
                </a:lnTo>
                <a:lnTo>
                  <a:pt x="455" y="1797"/>
                </a:lnTo>
                <a:lnTo>
                  <a:pt x="426" y="1767"/>
                </a:lnTo>
                <a:lnTo>
                  <a:pt x="397" y="1736"/>
                </a:lnTo>
                <a:lnTo>
                  <a:pt x="370" y="1705"/>
                </a:lnTo>
                <a:lnTo>
                  <a:pt x="342" y="1672"/>
                </a:lnTo>
                <a:lnTo>
                  <a:pt x="316" y="1638"/>
                </a:lnTo>
                <a:lnTo>
                  <a:pt x="291" y="1604"/>
                </a:lnTo>
                <a:lnTo>
                  <a:pt x="267" y="1571"/>
                </a:lnTo>
                <a:lnTo>
                  <a:pt x="243" y="1536"/>
                </a:lnTo>
                <a:lnTo>
                  <a:pt x="221" y="1500"/>
                </a:lnTo>
                <a:lnTo>
                  <a:pt x="199" y="1463"/>
                </a:lnTo>
                <a:lnTo>
                  <a:pt x="178" y="1427"/>
                </a:lnTo>
                <a:lnTo>
                  <a:pt x="158" y="1389"/>
                </a:lnTo>
                <a:lnTo>
                  <a:pt x="140" y="1351"/>
                </a:lnTo>
                <a:lnTo>
                  <a:pt x="123" y="1314"/>
                </a:lnTo>
                <a:lnTo>
                  <a:pt x="94" y="1241"/>
                </a:lnTo>
                <a:lnTo>
                  <a:pt x="70" y="1164"/>
                </a:lnTo>
                <a:lnTo>
                  <a:pt x="49" y="1083"/>
                </a:lnTo>
                <a:lnTo>
                  <a:pt x="32" y="997"/>
                </a:lnTo>
                <a:lnTo>
                  <a:pt x="19" y="910"/>
                </a:lnTo>
                <a:lnTo>
                  <a:pt x="8" y="822"/>
                </a:lnTo>
                <a:lnTo>
                  <a:pt x="2" y="732"/>
                </a:lnTo>
                <a:lnTo>
                  <a:pt x="0" y="641"/>
                </a:lnTo>
                <a:lnTo>
                  <a:pt x="2" y="551"/>
                </a:lnTo>
                <a:lnTo>
                  <a:pt x="8" y="463"/>
                </a:lnTo>
                <a:lnTo>
                  <a:pt x="18" y="375"/>
                </a:lnTo>
                <a:lnTo>
                  <a:pt x="31" y="292"/>
                </a:lnTo>
                <a:lnTo>
                  <a:pt x="48" y="212"/>
                </a:lnTo>
                <a:lnTo>
                  <a:pt x="69" y="136"/>
                </a:lnTo>
                <a:lnTo>
                  <a:pt x="94" y="65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8" name="Freeform 684"/>
          <p:cNvSpPr>
            <a:spLocks/>
          </p:cNvSpPr>
          <p:nvPr/>
        </p:nvSpPr>
        <p:spPr bwMode="auto">
          <a:xfrm>
            <a:off x="1230313" y="2359025"/>
            <a:ext cx="79375" cy="193675"/>
          </a:xfrm>
          <a:custGeom>
            <a:avLst/>
            <a:gdLst>
              <a:gd name="T0" fmla="*/ 230 w 1103"/>
              <a:gd name="T1" fmla="*/ 56 h 2202"/>
              <a:gd name="T2" fmla="*/ 1103 w 1103"/>
              <a:gd name="T3" fmla="*/ 2072 h 2202"/>
              <a:gd name="T4" fmla="*/ 1067 w 1103"/>
              <a:gd name="T5" fmla="*/ 2202 h 2202"/>
              <a:gd name="T6" fmla="*/ 1030 w 1103"/>
              <a:gd name="T7" fmla="*/ 2187 h 2202"/>
              <a:gd name="T8" fmla="*/ 994 w 1103"/>
              <a:gd name="T9" fmla="*/ 2172 h 2202"/>
              <a:gd name="T10" fmla="*/ 958 w 1103"/>
              <a:gd name="T11" fmla="*/ 2155 h 2202"/>
              <a:gd name="T12" fmla="*/ 921 w 1103"/>
              <a:gd name="T13" fmla="*/ 2138 h 2202"/>
              <a:gd name="T14" fmla="*/ 886 w 1103"/>
              <a:gd name="T15" fmla="*/ 2119 h 2202"/>
              <a:gd name="T16" fmla="*/ 850 w 1103"/>
              <a:gd name="T17" fmla="*/ 2100 h 2202"/>
              <a:gd name="T18" fmla="*/ 814 w 1103"/>
              <a:gd name="T19" fmla="*/ 2079 h 2202"/>
              <a:gd name="T20" fmla="*/ 779 w 1103"/>
              <a:gd name="T21" fmla="*/ 2058 h 2202"/>
              <a:gd name="T22" fmla="*/ 745 w 1103"/>
              <a:gd name="T23" fmla="*/ 2036 h 2202"/>
              <a:gd name="T24" fmla="*/ 711 w 1103"/>
              <a:gd name="T25" fmla="*/ 2013 h 2202"/>
              <a:gd name="T26" fmla="*/ 676 w 1103"/>
              <a:gd name="T27" fmla="*/ 1989 h 2202"/>
              <a:gd name="T28" fmla="*/ 644 w 1103"/>
              <a:gd name="T29" fmla="*/ 1964 h 2202"/>
              <a:gd name="T30" fmla="*/ 610 w 1103"/>
              <a:gd name="T31" fmla="*/ 1939 h 2202"/>
              <a:gd name="T32" fmla="*/ 578 w 1103"/>
              <a:gd name="T33" fmla="*/ 1912 h 2202"/>
              <a:gd name="T34" fmla="*/ 547 w 1103"/>
              <a:gd name="T35" fmla="*/ 1884 h 2202"/>
              <a:gd name="T36" fmla="*/ 515 w 1103"/>
              <a:gd name="T37" fmla="*/ 1857 h 2202"/>
              <a:gd name="T38" fmla="*/ 485 w 1103"/>
              <a:gd name="T39" fmla="*/ 1827 h 2202"/>
              <a:gd name="T40" fmla="*/ 455 w 1103"/>
              <a:gd name="T41" fmla="*/ 1798 h 2202"/>
              <a:gd name="T42" fmla="*/ 425 w 1103"/>
              <a:gd name="T43" fmla="*/ 1767 h 2202"/>
              <a:gd name="T44" fmla="*/ 397 w 1103"/>
              <a:gd name="T45" fmla="*/ 1737 h 2202"/>
              <a:gd name="T46" fmla="*/ 369 w 1103"/>
              <a:gd name="T47" fmla="*/ 1705 h 2202"/>
              <a:gd name="T48" fmla="*/ 342 w 1103"/>
              <a:gd name="T49" fmla="*/ 1672 h 2202"/>
              <a:gd name="T50" fmla="*/ 316 w 1103"/>
              <a:gd name="T51" fmla="*/ 1639 h 2202"/>
              <a:gd name="T52" fmla="*/ 291 w 1103"/>
              <a:gd name="T53" fmla="*/ 1605 h 2202"/>
              <a:gd name="T54" fmla="*/ 266 w 1103"/>
              <a:gd name="T55" fmla="*/ 1571 h 2202"/>
              <a:gd name="T56" fmla="*/ 243 w 1103"/>
              <a:gd name="T57" fmla="*/ 1536 h 2202"/>
              <a:gd name="T58" fmla="*/ 220 w 1103"/>
              <a:gd name="T59" fmla="*/ 1500 h 2202"/>
              <a:gd name="T60" fmla="*/ 199 w 1103"/>
              <a:gd name="T61" fmla="*/ 1464 h 2202"/>
              <a:gd name="T62" fmla="*/ 178 w 1103"/>
              <a:gd name="T63" fmla="*/ 1428 h 2202"/>
              <a:gd name="T64" fmla="*/ 158 w 1103"/>
              <a:gd name="T65" fmla="*/ 1390 h 2202"/>
              <a:gd name="T66" fmla="*/ 140 w 1103"/>
              <a:gd name="T67" fmla="*/ 1352 h 2202"/>
              <a:gd name="T68" fmla="*/ 123 w 1103"/>
              <a:gd name="T69" fmla="*/ 1314 h 2202"/>
              <a:gd name="T70" fmla="*/ 94 w 1103"/>
              <a:gd name="T71" fmla="*/ 1241 h 2202"/>
              <a:gd name="T72" fmla="*/ 69 w 1103"/>
              <a:gd name="T73" fmla="*/ 1164 h 2202"/>
              <a:gd name="T74" fmla="*/ 49 w 1103"/>
              <a:gd name="T75" fmla="*/ 1083 h 2202"/>
              <a:gd name="T76" fmla="*/ 32 w 1103"/>
              <a:gd name="T77" fmla="*/ 998 h 2202"/>
              <a:gd name="T78" fmla="*/ 18 w 1103"/>
              <a:gd name="T79" fmla="*/ 910 h 2202"/>
              <a:gd name="T80" fmla="*/ 8 w 1103"/>
              <a:gd name="T81" fmla="*/ 823 h 2202"/>
              <a:gd name="T82" fmla="*/ 2 w 1103"/>
              <a:gd name="T83" fmla="*/ 732 h 2202"/>
              <a:gd name="T84" fmla="*/ 0 w 1103"/>
              <a:gd name="T85" fmla="*/ 641 h 2202"/>
              <a:gd name="T86" fmla="*/ 2 w 1103"/>
              <a:gd name="T87" fmla="*/ 552 h 2202"/>
              <a:gd name="T88" fmla="*/ 8 w 1103"/>
              <a:gd name="T89" fmla="*/ 463 h 2202"/>
              <a:gd name="T90" fmla="*/ 17 w 1103"/>
              <a:gd name="T91" fmla="*/ 376 h 2202"/>
              <a:gd name="T92" fmla="*/ 31 w 1103"/>
              <a:gd name="T93" fmla="*/ 292 h 2202"/>
              <a:gd name="T94" fmla="*/ 48 w 1103"/>
              <a:gd name="T95" fmla="*/ 212 h 2202"/>
              <a:gd name="T96" fmla="*/ 68 w 1103"/>
              <a:gd name="T97" fmla="*/ 136 h 2202"/>
              <a:gd name="T98" fmla="*/ 94 w 1103"/>
              <a:gd name="T99" fmla="*/ 66 h 2202"/>
              <a:gd name="T100" fmla="*/ 123 w 1103"/>
              <a:gd name="T101" fmla="*/ 0 h 2202"/>
              <a:gd name="T102" fmla="*/ 230 w 1103"/>
              <a:gd name="T103" fmla="*/ 56 h 22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03"/>
              <a:gd name="T157" fmla="*/ 0 h 2202"/>
              <a:gd name="T158" fmla="*/ 1103 w 1103"/>
              <a:gd name="T159" fmla="*/ 2202 h 22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03" h="2202">
                <a:moveTo>
                  <a:pt x="230" y="56"/>
                </a:moveTo>
                <a:lnTo>
                  <a:pt x="1103" y="2072"/>
                </a:lnTo>
                <a:lnTo>
                  <a:pt x="1067" y="2202"/>
                </a:lnTo>
                <a:lnTo>
                  <a:pt x="1030" y="2187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79" y="2058"/>
                </a:lnTo>
                <a:lnTo>
                  <a:pt x="745" y="2036"/>
                </a:lnTo>
                <a:lnTo>
                  <a:pt x="711" y="2013"/>
                </a:lnTo>
                <a:lnTo>
                  <a:pt x="676" y="1989"/>
                </a:lnTo>
                <a:lnTo>
                  <a:pt x="644" y="1964"/>
                </a:lnTo>
                <a:lnTo>
                  <a:pt x="610" y="1939"/>
                </a:lnTo>
                <a:lnTo>
                  <a:pt x="578" y="1912"/>
                </a:lnTo>
                <a:lnTo>
                  <a:pt x="547" y="1884"/>
                </a:lnTo>
                <a:lnTo>
                  <a:pt x="515" y="1857"/>
                </a:lnTo>
                <a:lnTo>
                  <a:pt x="485" y="1827"/>
                </a:lnTo>
                <a:lnTo>
                  <a:pt x="455" y="1798"/>
                </a:lnTo>
                <a:lnTo>
                  <a:pt x="425" y="1767"/>
                </a:lnTo>
                <a:lnTo>
                  <a:pt x="397" y="1737"/>
                </a:lnTo>
                <a:lnTo>
                  <a:pt x="369" y="1705"/>
                </a:lnTo>
                <a:lnTo>
                  <a:pt x="342" y="1672"/>
                </a:lnTo>
                <a:lnTo>
                  <a:pt x="316" y="1639"/>
                </a:lnTo>
                <a:lnTo>
                  <a:pt x="291" y="1605"/>
                </a:lnTo>
                <a:lnTo>
                  <a:pt x="266" y="1571"/>
                </a:lnTo>
                <a:lnTo>
                  <a:pt x="243" y="1536"/>
                </a:lnTo>
                <a:lnTo>
                  <a:pt x="220" y="1500"/>
                </a:lnTo>
                <a:lnTo>
                  <a:pt x="199" y="1464"/>
                </a:lnTo>
                <a:lnTo>
                  <a:pt x="178" y="1428"/>
                </a:lnTo>
                <a:lnTo>
                  <a:pt x="158" y="1390"/>
                </a:lnTo>
                <a:lnTo>
                  <a:pt x="140" y="1352"/>
                </a:lnTo>
                <a:lnTo>
                  <a:pt x="123" y="1314"/>
                </a:lnTo>
                <a:lnTo>
                  <a:pt x="94" y="1241"/>
                </a:lnTo>
                <a:lnTo>
                  <a:pt x="69" y="1164"/>
                </a:lnTo>
                <a:lnTo>
                  <a:pt x="49" y="1083"/>
                </a:lnTo>
                <a:lnTo>
                  <a:pt x="32" y="998"/>
                </a:lnTo>
                <a:lnTo>
                  <a:pt x="18" y="910"/>
                </a:lnTo>
                <a:lnTo>
                  <a:pt x="8" y="823"/>
                </a:lnTo>
                <a:lnTo>
                  <a:pt x="2" y="732"/>
                </a:lnTo>
                <a:lnTo>
                  <a:pt x="0" y="641"/>
                </a:lnTo>
                <a:lnTo>
                  <a:pt x="2" y="552"/>
                </a:lnTo>
                <a:lnTo>
                  <a:pt x="8" y="463"/>
                </a:lnTo>
                <a:lnTo>
                  <a:pt x="17" y="376"/>
                </a:lnTo>
                <a:lnTo>
                  <a:pt x="31" y="292"/>
                </a:lnTo>
                <a:lnTo>
                  <a:pt x="48" y="212"/>
                </a:lnTo>
                <a:lnTo>
                  <a:pt x="68" y="136"/>
                </a:lnTo>
                <a:lnTo>
                  <a:pt x="94" y="66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89" name="Freeform 685"/>
          <p:cNvSpPr>
            <a:spLocks/>
          </p:cNvSpPr>
          <p:nvPr/>
        </p:nvSpPr>
        <p:spPr bwMode="auto">
          <a:xfrm>
            <a:off x="1511300" y="2208212"/>
            <a:ext cx="82550" cy="192088"/>
          </a:xfrm>
          <a:custGeom>
            <a:avLst/>
            <a:gdLst>
              <a:gd name="T0" fmla="*/ 917 w 1133"/>
              <a:gd name="T1" fmla="*/ 2127 h 2181"/>
              <a:gd name="T2" fmla="*/ 0 w 1133"/>
              <a:gd name="T3" fmla="*/ 131 h 2181"/>
              <a:gd name="T4" fmla="*/ 32 w 1133"/>
              <a:gd name="T5" fmla="*/ 0 h 2181"/>
              <a:gd name="T6" fmla="*/ 69 w 1133"/>
              <a:gd name="T7" fmla="*/ 14 h 2181"/>
              <a:gd name="T8" fmla="*/ 106 w 1133"/>
              <a:gd name="T9" fmla="*/ 29 h 2181"/>
              <a:gd name="T10" fmla="*/ 142 w 1133"/>
              <a:gd name="T11" fmla="*/ 44 h 2181"/>
              <a:gd name="T12" fmla="*/ 179 w 1133"/>
              <a:gd name="T13" fmla="*/ 60 h 2181"/>
              <a:gd name="T14" fmla="*/ 216 w 1133"/>
              <a:gd name="T15" fmla="*/ 78 h 2181"/>
              <a:gd name="T16" fmla="*/ 252 w 1133"/>
              <a:gd name="T17" fmla="*/ 96 h 2181"/>
              <a:gd name="T18" fmla="*/ 287 w 1133"/>
              <a:gd name="T19" fmla="*/ 116 h 2181"/>
              <a:gd name="T20" fmla="*/ 323 w 1133"/>
              <a:gd name="T21" fmla="*/ 136 h 2181"/>
              <a:gd name="T22" fmla="*/ 358 w 1133"/>
              <a:gd name="T23" fmla="*/ 159 h 2181"/>
              <a:gd name="T24" fmla="*/ 392 w 1133"/>
              <a:gd name="T25" fmla="*/ 181 h 2181"/>
              <a:gd name="T26" fmla="*/ 427 w 1133"/>
              <a:gd name="T27" fmla="*/ 204 h 2181"/>
              <a:gd name="T28" fmla="*/ 461 w 1133"/>
              <a:gd name="T29" fmla="*/ 228 h 2181"/>
              <a:gd name="T30" fmla="*/ 494 w 1133"/>
              <a:gd name="T31" fmla="*/ 252 h 2181"/>
              <a:gd name="T32" fmla="*/ 527 w 1133"/>
              <a:gd name="T33" fmla="*/ 279 h 2181"/>
              <a:gd name="T34" fmla="*/ 560 w 1133"/>
              <a:gd name="T35" fmla="*/ 305 h 2181"/>
              <a:gd name="T36" fmla="*/ 591 w 1133"/>
              <a:gd name="T37" fmla="*/ 332 h 2181"/>
              <a:gd name="T38" fmla="*/ 623 w 1133"/>
              <a:gd name="T39" fmla="*/ 361 h 2181"/>
              <a:gd name="T40" fmla="*/ 653 w 1133"/>
              <a:gd name="T41" fmla="*/ 389 h 2181"/>
              <a:gd name="T42" fmla="*/ 683 w 1133"/>
              <a:gd name="T43" fmla="*/ 419 h 2181"/>
              <a:gd name="T44" fmla="*/ 713 w 1133"/>
              <a:gd name="T45" fmla="*/ 449 h 2181"/>
              <a:gd name="T46" fmla="*/ 741 w 1133"/>
              <a:gd name="T47" fmla="*/ 481 h 2181"/>
              <a:gd name="T48" fmla="*/ 769 w 1133"/>
              <a:gd name="T49" fmla="*/ 513 h 2181"/>
              <a:gd name="T50" fmla="*/ 795 w 1133"/>
              <a:gd name="T51" fmla="*/ 545 h 2181"/>
              <a:gd name="T52" fmla="*/ 822 w 1133"/>
              <a:gd name="T53" fmla="*/ 578 h 2181"/>
              <a:gd name="T54" fmla="*/ 846 w 1133"/>
              <a:gd name="T55" fmla="*/ 612 h 2181"/>
              <a:gd name="T56" fmla="*/ 871 w 1133"/>
              <a:gd name="T57" fmla="*/ 647 h 2181"/>
              <a:gd name="T58" fmla="*/ 894 w 1133"/>
              <a:gd name="T59" fmla="*/ 681 h 2181"/>
              <a:gd name="T60" fmla="*/ 917 w 1133"/>
              <a:gd name="T61" fmla="*/ 717 h 2181"/>
              <a:gd name="T62" fmla="*/ 938 w 1133"/>
              <a:gd name="T63" fmla="*/ 754 h 2181"/>
              <a:gd name="T64" fmla="*/ 958 w 1133"/>
              <a:gd name="T65" fmla="*/ 791 h 2181"/>
              <a:gd name="T66" fmla="*/ 978 w 1133"/>
              <a:gd name="T67" fmla="*/ 828 h 2181"/>
              <a:gd name="T68" fmla="*/ 996 w 1133"/>
              <a:gd name="T69" fmla="*/ 866 h 2181"/>
              <a:gd name="T70" fmla="*/ 1026 w 1133"/>
              <a:gd name="T71" fmla="*/ 938 h 2181"/>
              <a:gd name="T72" fmla="*/ 1052 w 1133"/>
              <a:gd name="T73" fmla="*/ 1015 h 2181"/>
              <a:gd name="T74" fmla="*/ 1075 w 1133"/>
              <a:gd name="T75" fmla="*/ 1096 h 2181"/>
              <a:gd name="T76" fmla="*/ 1094 w 1133"/>
              <a:gd name="T77" fmla="*/ 1180 h 2181"/>
              <a:gd name="T78" fmla="*/ 1109 w 1133"/>
              <a:gd name="T79" fmla="*/ 1266 h 2181"/>
              <a:gd name="T80" fmla="*/ 1121 w 1133"/>
              <a:gd name="T81" fmla="*/ 1356 h 2181"/>
              <a:gd name="T82" fmla="*/ 1129 w 1133"/>
              <a:gd name="T83" fmla="*/ 1446 h 2181"/>
              <a:gd name="T84" fmla="*/ 1133 w 1133"/>
              <a:gd name="T85" fmla="*/ 1536 h 2181"/>
              <a:gd name="T86" fmla="*/ 1133 w 1133"/>
              <a:gd name="T87" fmla="*/ 1626 h 2181"/>
              <a:gd name="T88" fmla="*/ 1130 w 1133"/>
              <a:gd name="T89" fmla="*/ 1716 h 2181"/>
              <a:gd name="T90" fmla="*/ 1122 w 1133"/>
              <a:gd name="T91" fmla="*/ 1802 h 2181"/>
              <a:gd name="T92" fmla="*/ 1110 w 1133"/>
              <a:gd name="T93" fmla="*/ 1886 h 2181"/>
              <a:gd name="T94" fmla="*/ 1095 w 1133"/>
              <a:gd name="T95" fmla="*/ 1967 h 2181"/>
              <a:gd name="T96" fmla="*/ 1076 w 1133"/>
              <a:gd name="T97" fmla="*/ 2043 h 2181"/>
              <a:gd name="T98" fmla="*/ 1052 w 1133"/>
              <a:gd name="T99" fmla="*/ 2115 h 2181"/>
              <a:gd name="T100" fmla="*/ 1025 w 1133"/>
              <a:gd name="T101" fmla="*/ 2181 h 2181"/>
              <a:gd name="T102" fmla="*/ 917 w 1133"/>
              <a:gd name="T103" fmla="*/ 2127 h 218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3"/>
              <a:gd name="T157" fmla="*/ 0 h 2181"/>
              <a:gd name="T158" fmla="*/ 1133 w 1133"/>
              <a:gd name="T159" fmla="*/ 2181 h 218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3" h="2181">
                <a:moveTo>
                  <a:pt x="917" y="2127"/>
                </a:moveTo>
                <a:lnTo>
                  <a:pt x="0" y="131"/>
                </a:lnTo>
                <a:lnTo>
                  <a:pt x="32" y="0"/>
                </a:lnTo>
                <a:lnTo>
                  <a:pt x="69" y="14"/>
                </a:lnTo>
                <a:lnTo>
                  <a:pt x="106" y="29"/>
                </a:lnTo>
                <a:lnTo>
                  <a:pt x="142" y="44"/>
                </a:lnTo>
                <a:lnTo>
                  <a:pt x="179" y="60"/>
                </a:lnTo>
                <a:lnTo>
                  <a:pt x="216" y="78"/>
                </a:lnTo>
                <a:lnTo>
                  <a:pt x="252" y="96"/>
                </a:lnTo>
                <a:lnTo>
                  <a:pt x="287" y="116"/>
                </a:lnTo>
                <a:lnTo>
                  <a:pt x="323" y="136"/>
                </a:lnTo>
                <a:lnTo>
                  <a:pt x="358" y="159"/>
                </a:lnTo>
                <a:lnTo>
                  <a:pt x="392" y="181"/>
                </a:lnTo>
                <a:lnTo>
                  <a:pt x="427" y="204"/>
                </a:lnTo>
                <a:lnTo>
                  <a:pt x="461" y="228"/>
                </a:lnTo>
                <a:lnTo>
                  <a:pt x="494" y="252"/>
                </a:lnTo>
                <a:lnTo>
                  <a:pt x="527" y="279"/>
                </a:lnTo>
                <a:lnTo>
                  <a:pt x="560" y="305"/>
                </a:lnTo>
                <a:lnTo>
                  <a:pt x="591" y="332"/>
                </a:lnTo>
                <a:lnTo>
                  <a:pt x="623" y="361"/>
                </a:lnTo>
                <a:lnTo>
                  <a:pt x="653" y="389"/>
                </a:lnTo>
                <a:lnTo>
                  <a:pt x="683" y="419"/>
                </a:lnTo>
                <a:lnTo>
                  <a:pt x="713" y="449"/>
                </a:lnTo>
                <a:lnTo>
                  <a:pt x="741" y="481"/>
                </a:lnTo>
                <a:lnTo>
                  <a:pt x="769" y="513"/>
                </a:lnTo>
                <a:lnTo>
                  <a:pt x="795" y="545"/>
                </a:lnTo>
                <a:lnTo>
                  <a:pt x="822" y="578"/>
                </a:lnTo>
                <a:lnTo>
                  <a:pt x="846" y="612"/>
                </a:lnTo>
                <a:lnTo>
                  <a:pt x="871" y="647"/>
                </a:lnTo>
                <a:lnTo>
                  <a:pt x="894" y="681"/>
                </a:lnTo>
                <a:lnTo>
                  <a:pt x="917" y="717"/>
                </a:lnTo>
                <a:lnTo>
                  <a:pt x="938" y="754"/>
                </a:lnTo>
                <a:lnTo>
                  <a:pt x="958" y="791"/>
                </a:lnTo>
                <a:lnTo>
                  <a:pt x="978" y="828"/>
                </a:lnTo>
                <a:lnTo>
                  <a:pt x="996" y="866"/>
                </a:lnTo>
                <a:lnTo>
                  <a:pt x="1026" y="938"/>
                </a:lnTo>
                <a:lnTo>
                  <a:pt x="1052" y="1015"/>
                </a:lnTo>
                <a:lnTo>
                  <a:pt x="1075" y="1096"/>
                </a:lnTo>
                <a:lnTo>
                  <a:pt x="1094" y="1180"/>
                </a:lnTo>
                <a:lnTo>
                  <a:pt x="1109" y="1266"/>
                </a:lnTo>
                <a:lnTo>
                  <a:pt x="1121" y="1356"/>
                </a:lnTo>
                <a:lnTo>
                  <a:pt x="1129" y="1446"/>
                </a:lnTo>
                <a:lnTo>
                  <a:pt x="1133" y="1536"/>
                </a:lnTo>
                <a:lnTo>
                  <a:pt x="1133" y="1626"/>
                </a:lnTo>
                <a:lnTo>
                  <a:pt x="1130" y="1716"/>
                </a:lnTo>
                <a:lnTo>
                  <a:pt x="1122" y="1802"/>
                </a:lnTo>
                <a:lnTo>
                  <a:pt x="1110" y="1886"/>
                </a:lnTo>
                <a:lnTo>
                  <a:pt x="1095" y="1967"/>
                </a:lnTo>
                <a:lnTo>
                  <a:pt x="1076" y="2043"/>
                </a:lnTo>
                <a:lnTo>
                  <a:pt x="1052" y="2115"/>
                </a:lnTo>
                <a:lnTo>
                  <a:pt x="1025" y="2181"/>
                </a:lnTo>
                <a:lnTo>
                  <a:pt x="917" y="2127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0" name="Freeform 686"/>
          <p:cNvSpPr>
            <a:spLocks/>
          </p:cNvSpPr>
          <p:nvPr/>
        </p:nvSpPr>
        <p:spPr bwMode="auto">
          <a:xfrm>
            <a:off x="1511300" y="2208212"/>
            <a:ext cx="80963" cy="193675"/>
          </a:xfrm>
          <a:custGeom>
            <a:avLst/>
            <a:gdLst>
              <a:gd name="T0" fmla="*/ 918 w 1134"/>
              <a:gd name="T1" fmla="*/ 2126 h 2180"/>
              <a:gd name="T2" fmla="*/ 0 w 1134"/>
              <a:gd name="T3" fmla="*/ 130 h 2180"/>
              <a:gd name="T4" fmla="*/ 33 w 1134"/>
              <a:gd name="T5" fmla="*/ 0 h 2180"/>
              <a:gd name="T6" fmla="*/ 70 w 1134"/>
              <a:gd name="T7" fmla="*/ 13 h 2180"/>
              <a:gd name="T8" fmla="*/ 107 w 1134"/>
              <a:gd name="T9" fmla="*/ 28 h 2180"/>
              <a:gd name="T10" fmla="*/ 143 w 1134"/>
              <a:gd name="T11" fmla="*/ 43 h 2180"/>
              <a:gd name="T12" fmla="*/ 180 w 1134"/>
              <a:gd name="T13" fmla="*/ 60 h 2180"/>
              <a:gd name="T14" fmla="*/ 217 w 1134"/>
              <a:gd name="T15" fmla="*/ 78 h 2180"/>
              <a:gd name="T16" fmla="*/ 252 w 1134"/>
              <a:gd name="T17" fmla="*/ 96 h 2180"/>
              <a:gd name="T18" fmla="*/ 288 w 1134"/>
              <a:gd name="T19" fmla="*/ 116 h 2180"/>
              <a:gd name="T20" fmla="*/ 324 w 1134"/>
              <a:gd name="T21" fmla="*/ 136 h 2180"/>
              <a:gd name="T22" fmla="*/ 359 w 1134"/>
              <a:gd name="T23" fmla="*/ 158 h 2180"/>
              <a:gd name="T24" fmla="*/ 393 w 1134"/>
              <a:gd name="T25" fmla="*/ 180 h 2180"/>
              <a:gd name="T26" fmla="*/ 428 w 1134"/>
              <a:gd name="T27" fmla="*/ 203 h 2180"/>
              <a:gd name="T28" fmla="*/ 462 w 1134"/>
              <a:gd name="T29" fmla="*/ 227 h 2180"/>
              <a:gd name="T30" fmla="*/ 495 w 1134"/>
              <a:gd name="T31" fmla="*/ 252 h 2180"/>
              <a:gd name="T32" fmla="*/ 528 w 1134"/>
              <a:gd name="T33" fmla="*/ 278 h 2180"/>
              <a:gd name="T34" fmla="*/ 561 w 1134"/>
              <a:gd name="T35" fmla="*/ 304 h 2180"/>
              <a:gd name="T36" fmla="*/ 592 w 1134"/>
              <a:gd name="T37" fmla="*/ 332 h 2180"/>
              <a:gd name="T38" fmla="*/ 624 w 1134"/>
              <a:gd name="T39" fmla="*/ 360 h 2180"/>
              <a:gd name="T40" fmla="*/ 654 w 1134"/>
              <a:gd name="T41" fmla="*/ 389 h 2180"/>
              <a:gd name="T42" fmla="*/ 684 w 1134"/>
              <a:gd name="T43" fmla="*/ 418 h 2180"/>
              <a:gd name="T44" fmla="*/ 714 w 1134"/>
              <a:gd name="T45" fmla="*/ 449 h 2180"/>
              <a:gd name="T46" fmla="*/ 742 w 1134"/>
              <a:gd name="T47" fmla="*/ 480 h 2180"/>
              <a:gd name="T48" fmla="*/ 770 w 1134"/>
              <a:gd name="T49" fmla="*/ 512 h 2180"/>
              <a:gd name="T50" fmla="*/ 796 w 1134"/>
              <a:gd name="T51" fmla="*/ 545 h 2180"/>
              <a:gd name="T52" fmla="*/ 823 w 1134"/>
              <a:gd name="T53" fmla="*/ 577 h 2180"/>
              <a:gd name="T54" fmla="*/ 847 w 1134"/>
              <a:gd name="T55" fmla="*/ 611 h 2180"/>
              <a:gd name="T56" fmla="*/ 872 w 1134"/>
              <a:gd name="T57" fmla="*/ 646 h 2180"/>
              <a:gd name="T58" fmla="*/ 895 w 1134"/>
              <a:gd name="T59" fmla="*/ 681 h 2180"/>
              <a:gd name="T60" fmla="*/ 918 w 1134"/>
              <a:gd name="T61" fmla="*/ 717 h 2180"/>
              <a:gd name="T62" fmla="*/ 939 w 1134"/>
              <a:gd name="T63" fmla="*/ 754 h 2180"/>
              <a:gd name="T64" fmla="*/ 959 w 1134"/>
              <a:gd name="T65" fmla="*/ 790 h 2180"/>
              <a:gd name="T66" fmla="*/ 979 w 1134"/>
              <a:gd name="T67" fmla="*/ 827 h 2180"/>
              <a:gd name="T68" fmla="*/ 997 w 1134"/>
              <a:gd name="T69" fmla="*/ 865 h 2180"/>
              <a:gd name="T70" fmla="*/ 1027 w 1134"/>
              <a:gd name="T71" fmla="*/ 937 h 2180"/>
              <a:gd name="T72" fmla="*/ 1053 w 1134"/>
              <a:gd name="T73" fmla="*/ 1014 h 2180"/>
              <a:gd name="T74" fmla="*/ 1076 w 1134"/>
              <a:gd name="T75" fmla="*/ 1095 h 2180"/>
              <a:gd name="T76" fmla="*/ 1095 w 1134"/>
              <a:gd name="T77" fmla="*/ 1179 h 2180"/>
              <a:gd name="T78" fmla="*/ 1110 w 1134"/>
              <a:gd name="T79" fmla="*/ 1266 h 2180"/>
              <a:gd name="T80" fmla="*/ 1122 w 1134"/>
              <a:gd name="T81" fmla="*/ 1355 h 2180"/>
              <a:gd name="T82" fmla="*/ 1130 w 1134"/>
              <a:gd name="T83" fmla="*/ 1445 h 2180"/>
              <a:gd name="T84" fmla="*/ 1134 w 1134"/>
              <a:gd name="T85" fmla="*/ 1536 h 2180"/>
              <a:gd name="T86" fmla="*/ 1134 w 1134"/>
              <a:gd name="T87" fmla="*/ 1625 h 2180"/>
              <a:gd name="T88" fmla="*/ 1131 w 1134"/>
              <a:gd name="T89" fmla="*/ 1715 h 2180"/>
              <a:gd name="T90" fmla="*/ 1123 w 1134"/>
              <a:gd name="T91" fmla="*/ 1801 h 2180"/>
              <a:gd name="T92" fmla="*/ 1111 w 1134"/>
              <a:gd name="T93" fmla="*/ 1886 h 2180"/>
              <a:gd name="T94" fmla="*/ 1096 w 1134"/>
              <a:gd name="T95" fmla="*/ 1966 h 2180"/>
              <a:gd name="T96" fmla="*/ 1077 w 1134"/>
              <a:gd name="T97" fmla="*/ 2043 h 2180"/>
              <a:gd name="T98" fmla="*/ 1053 w 1134"/>
              <a:gd name="T99" fmla="*/ 2115 h 2180"/>
              <a:gd name="T100" fmla="*/ 1026 w 1134"/>
              <a:gd name="T101" fmla="*/ 2180 h 2180"/>
              <a:gd name="T102" fmla="*/ 918 w 1134"/>
              <a:gd name="T103" fmla="*/ 2126 h 21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34"/>
              <a:gd name="T157" fmla="*/ 0 h 2180"/>
              <a:gd name="T158" fmla="*/ 1134 w 1134"/>
              <a:gd name="T159" fmla="*/ 2180 h 21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34" h="2180">
                <a:moveTo>
                  <a:pt x="918" y="2126"/>
                </a:moveTo>
                <a:lnTo>
                  <a:pt x="0" y="130"/>
                </a:lnTo>
                <a:lnTo>
                  <a:pt x="33" y="0"/>
                </a:lnTo>
                <a:lnTo>
                  <a:pt x="70" y="13"/>
                </a:lnTo>
                <a:lnTo>
                  <a:pt x="107" y="28"/>
                </a:lnTo>
                <a:lnTo>
                  <a:pt x="143" y="43"/>
                </a:lnTo>
                <a:lnTo>
                  <a:pt x="180" y="60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9" y="158"/>
                </a:lnTo>
                <a:lnTo>
                  <a:pt x="393" y="180"/>
                </a:lnTo>
                <a:lnTo>
                  <a:pt x="428" y="203"/>
                </a:lnTo>
                <a:lnTo>
                  <a:pt x="462" y="227"/>
                </a:lnTo>
                <a:lnTo>
                  <a:pt x="495" y="252"/>
                </a:lnTo>
                <a:lnTo>
                  <a:pt x="528" y="278"/>
                </a:lnTo>
                <a:lnTo>
                  <a:pt x="561" y="304"/>
                </a:lnTo>
                <a:lnTo>
                  <a:pt x="592" y="332"/>
                </a:lnTo>
                <a:lnTo>
                  <a:pt x="624" y="360"/>
                </a:lnTo>
                <a:lnTo>
                  <a:pt x="654" y="389"/>
                </a:lnTo>
                <a:lnTo>
                  <a:pt x="684" y="418"/>
                </a:lnTo>
                <a:lnTo>
                  <a:pt x="714" y="449"/>
                </a:lnTo>
                <a:lnTo>
                  <a:pt x="742" y="480"/>
                </a:lnTo>
                <a:lnTo>
                  <a:pt x="770" y="512"/>
                </a:lnTo>
                <a:lnTo>
                  <a:pt x="796" y="545"/>
                </a:lnTo>
                <a:lnTo>
                  <a:pt x="823" y="577"/>
                </a:lnTo>
                <a:lnTo>
                  <a:pt x="847" y="611"/>
                </a:lnTo>
                <a:lnTo>
                  <a:pt x="872" y="646"/>
                </a:lnTo>
                <a:lnTo>
                  <a:pt x="895" y="681"/>
                </a:lnTo>
                <a:lnTo>
                  <a:pt x="918" y="717"/>
                </a:lnTo>
                <a:lnTo>
                  <a:pt x="939" y="754"/>
                </a:lnTo>
                <a:lnTo>
                  <a:pt x="959" y="790"/>
                </a:lnTo>
                <a:lnTo>
                  <a:pt x="979" y="827"/>
                </a:lnTo>
                <a:lnTo>
                  <a:pt x="997" y="865"/>
                </a:lnTo>
                <a:lnTo>
                  <a:pt x="1027" y="937"/>
                </a:lnTo>
                <a:lnTo>
                  <a:pt x="1053" y="1014"/>
                </a:lnTo>
                <a:lnTo>
                  <a:pt x="1076" y="1095"/>
                </a:lnTo>
                <a:lnTo>
                  <a:pt x="1095" y="1179"/>
                </a:lnTo>
                <a:lnTo>
                  <a:pt x="1110" y="1266"/>
                </a:lnTo>
                <a:lnTo>
                  <a:pt x="1122" y="1355"/>
                </a:lnTo>
                <a:lnTo>
                  <a:pt x="1130" y="1445"/>
                </a:lnTo>
                <a:lnTo>
                  <a:pt x="1134" y="1536"/>
                </a:lnTo>
                <a:lnTo>
                  <a:pt x="1134" y="1625"/>
                </a:lnTo>
                <a:lnTo>
                  <a:pt x="1131" y="1715"/>
                </a:lnTo>
                <a:lnTo>
                  <a:pt x="1123" y="1801"/>
                </a:lnTo>
                <a:lnTo>
                  <a:pt x="1111" y="1886"/>
                </a:lnTo>
                <a:lnTo>
                  <a:pt x="1096" y="1966"/>
                </a:lnTo>
                <a:lnTo>
                  <a:pt x="1077" y="2043"/>
                </a:lnTo>
                <a:lnTo>
                  <a:pt x="1053" y="2115"/>
                </a:lnTo>
                <a:lnTo>
                  <a:pt x="1026" y="2180"/>
                </a:lnTo>
                <a:lnTo>
                  <a:pt x="918" y="2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1" name="Freeform 687"/>
          <p:cNvSpPr>
            <a:spLocks/>
          </p:cNvSpPr>
          <p:nvPr/>
        </p:nvSpPr>
        <p:spPr bwMode="auto">
          <a:xfrm>
            <a:off x="1323975" y="2319337"/>
            <a:ext cx="260350" cy="361950"/>
          </a:xfrm>
          <a:custGeom>
            <a:avLst/>
            <a:gdLst>
              <a:gd name="T0" fmla="*/ 1404 w 3622"/>
              <a:gd name="T1" fmla="*/ 4112 h 4112"/>
              <a:gd name="T2" fmla="*/ 3622 w 3622"/>
              <a:gd name="T3" fmla="*/ 3023 h 4112"/>
              <a:gd name="T4" fmla="*/ 2218 w 3622"/>
              <a:gd name="T5" fmla="*/ 0 h 4112"/>
              <a:gd name="T6" fmla="*/ 0 w 3622"/>
              <a:gd name="T7" fmla="*/ 989 h 4112"/>
              <a:gd name="T8" fmla="*/ 1404 w 3622"/>
              <a:gd name="T9" fmla="*/ 4112 h 4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2"/>
              <a:gd name="T16" fmla="*/ 0 h 4112"/>
              <a:gd name="T17" fmla="*/ 3622 w 3622"/>
              <a:gd name="T18" fmla="*/ 4112 h 4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2" h="4112">
                <a:moveTo>
                  <a:pt x="1404" y="4112"/>
                </a:moveTo>
                <a:lnTo>
                  <a:pt x="3622" y="3023"/>
                </a:lnTo>
                <a:lnTo>
                  <a:pt x="2218" y="0"/>
                </a:lnTo>
                <a:lnTo>
                  <a:pt x="0" y="989"/>
                </a:lnTo>
                <a:lnTo>
                  <a:pt x="1404" y="411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2" name="Freeform 688"/>
          <p:cNvSpPr>
            <a:spLocks/>
          </p:cNvSpPr>
          <p:nvPr/>
        </p:nvSpPr>
        <p:spPr bwMode="auto">
          <a:xfrm>
            <a:off x="1323975" y="2314575"/>
            <a:ext cx="260350" cy="361950"/>
          </a:xfrm>
          <a:custGeom>
            <a:avLst/>
            <a:gdLst>
              <a:gd name="T0" fmla="*/ 1404 w 3622"/>
              <a:gd name="T1" fmla="*/ 4113 h 4113"/>
              <a:gd name="T2" fmla="*/ 3622 w 3622"/>
              <a:gd name="T3" fmla="*/ 3024 h 4113"/>
              <a:gd name="T4" fmla="*/ 2218 w 3622"/>
              <a:gd name="T5" fmla="*/ 0 h 4113"/>
              <a:gd name="T6" fmla="*/ 0 w 3622"/>
              <a:gd name="T7" fmla="*/ 989 h 4113"/>
              <a:gd name="T8" fmla="*/ 1404 w 3622"/>
              <a:gd name="T9" fmla="*/ 4113 h 4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22"/>
              <a:gd name="T16" fmla="*/ 0 h 4113"/>
              <a:gd name="T17" fmla="*/ 3622 w 3622"/>
              <a:gd name="T18" fmla="*/ 4113 h 4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22" h="4113">
                <a:moveTo>
                  <a:pt x="1404" y="4113"/>
                </a:moveTo>
                <a:lnTo>
                  <a:pt x="3622" y="3024"/>
                </a:lnTo>
                <a:lnTo>
                  <a:pt x="2218" y="0"/>
                </a:lnTo>
                <a:lnTo>
                  <a:pt x="0" y="989"/>
                </a:lnTo>
                <a:lnTo>
                  <a:pt x="1404" y="4113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3" name="Freeform 689"/>
          <p:cNvSpPr>
            <a:spLocks/>
          </p:cNvSpPr>
          <p:nvPr/>
        </p:nvSpPr>
        <p:spPr bwMode="auto">
          <a:xfrm>
            <a:off x="1333500" y="2322512"/>
            <a:ext cx="249238" cy="346075"/>
          </a:xfrm>
          <a:custGeom>
            <a:avLst/>
            <a:gdLst>
              <a:gd name="T0" fmla="*/ 1335 w 3446"/>
              <a:gd name="T1" fmla="*/ 3913 h 3913"/>
              <a:gd name="T2" fmla="*/ 3446 w 3446"/>
              <a:gd name="T3" fmla="*/ 2878 h 3913"/>
              <a:gd name="T4" fmla="*/ 2111 w 3446"/>
              <a:gd name="T5" fmla="*/ 0 h 3913"/>
              <a:gd name="T6" fmla="*/ 0 w 3446"/>
              <a:gd name="T7" fmla="*/ 942 h 3913"/>
              <a:gd name="T8" fmla="*/ 1335 w 3446"/>
              <a:gd name="T9" fmla="*/ 3913 h 39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6"/>
              <a:gd name="T16" fmla="*/ 0 h 3913"/>
              <a:gd name="T17" fmla="*/ 3446 w 3446"/>
              <a:gd name="T18" fmla="*/ 3913 h 39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6" h="3913">
                <a:moveTo>
                  <a:pt x="1335" y="3913"/>
                </a:moveTo>
                <a:lnTo>
                  <a:pt x="3446" y="2878"/>
                </a:lnTo>
                <a:lnTo>
                  <a:pt x="2111" y="0"/>
                </a:lnTo>
                <a:lnTo>
                  <a:pt x="0" y="942"/>
                </a:lnTo>
                <a:lnTo>
                  <a:pt x="1335" y="3913"/>
                </a:lnTo>
                <a:close/>
              </a:path>
            </a:pathLst>
          </a:custGeom>
          <a:solidFill>
            <a:srgbClr val="1A781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4" name="Freeform 690"/>
          <p:cNvSpPr>
            <a:spLocks/>
          </p:cNvSpPr>
          <p:nvPr/>
        </p:nvSpPr>
        <p:spPr bwMode="auto">
          <a:xfrm>
            <a:off x="1344613" y="2263775"/>
            <a:ext cx="30162" cy="30162"/>
          </a:xfrm>
          <a:custGeom>
            <a:avLst/>
            <a:gdLst>
              <a:gd name="T0" fmla="*/ 431 w 431"/>
              <a:gd name="T1" fmla="*/ 186 h 343"/>
              <a:gd name="T2" fmla="*/ 79 w 431"/>
              <a:gd name="T3" fmla="*/ 343 h 343"/>
              <a:gd name="T4" fmla="*/ 0 w 431"/>
              <a:gd name="T5" fmla="*/ 157 h 343"/>
              <a:gd name="T6" fmla="*/ 352 w 431"/>
              <a:gd name="T7" fmla="*/ 0 h 343"/>
              <a:gd name="T8" fmla="*/ 431 w 431"/>
              <a:gd name="T9" fmla="*/ 186 h 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343"/>
              <a:gd name="T17" fmla="*/ 431 w 431"/>
              <a:gd name="T18" fmla="*/ 343 h 3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343">
                <a:moveTo>
                  <a:pt x="431" y="186"/>
                </a:moveTo>
                <a:lnTo>
                  <a:pt x="79" y="343"/>
                </a:lnTo>
                <a:lnTo>
                  <a:pt x="0" y="157"/>
                </a:lnTo>
                <a:lnTo>
                  <a:pt x="352" y="0"/>
                </a:lnTo>
                <a:lnTo>
                  <a:pt x="431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5" name="Freeform 691"/>
          <p:cNvSpPr>
            <a:spLocks/>
          </p:cNvSpPr>
          <p:nvPr/>
        </p:nvSpPr>
        <p:spPr bwMode="auto">
          <a:xfrm>
            <a:off x="1349375" y="2268537"/>
            <a:ext cx="25400" cy="23813"/>
          </a:xfrm>
          <a:custGeom>
            <a:avLst/>
            <a:gdLst>
              <a:gd name="T0" fmla="*/ 347 w 347"/>
              <a:gd name="T1" fmla="*/ 126 h 257"/>
              <a:gd name="T2" fmla="*/ 53 w 347"/>
              <a:gd name="T3" fmla="*/ 257 h 257"/>
              <a:gd name="T4" fmla="*/ 0 w 347"/>
              <a:gd name="T5" fmla="*/ 132 h 257"/>
              <a:gd name="T6" fmla="*/ 294 w 347"/>
              <a:gd name="T7" fmla="*/ 0 h 257"/>
              <a:gd name="T8" fmla="*/ 347 w 347"/>
              <a:gd name="T9" fmla="*/ 126 h 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257"/>
              <a:gd name="T17" fmla="*/ 347 w 347"/>
              <a:gd name="T18" fmla="*/ 257 h 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257">
                <a:moveTo>
                  <a:pt x="347" y="126"/>
                </a:moveTo>
                <a:lnTo>
                  <a:pt x="53" y="257"/>
                </a:lnTo>
                <a:lnTo>
                  <a:pt x="0" y="132"/>
                </a:lnTo>
                <a:lnTo>
                  <a:pt x="294" y="0"/>
                </a:lnTo>
                <a:lnTo>
                  <a:pt x="347" y="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6" name="Freeform 692"/>
          <p:cNvSpPr>
            <a:spLocks/>
          </p:cNvSpPr>
          <p:nvPr/>
        </p:nvSpPr>
        <p:spPr bwMode="auto">
          <a:xfrm>
            <a:off x="1357313" y="2265362"/>
            <a:ext cx="15875" cy="20638"/>
          </a:xfrm>
          <a:custGeom>
            <a:avLst/>
            <a:gdLst>
              <a:gd name="T0" fmla="*/ 5 w 238"/>
              <a:gd name="T1" fmla="*/ 73 h 234"/>
              <a:gd name="T2" fmla="*/ 167 w 238"/>
              <a:gd name="T3" fmla="*/ 0 h 234"/>
              <a:gd name="T4" fmla="*/ 171 w 238"/>
              <a:gd name="T5" fmla="*/ 0 h 234"/>
              <a:gd name="T6" fmla="*/ 175 w 238"/>
              <a:gd name="T7" fmla="*/ 2 h 234"/>
              <a:gd name="T8" fmla="*/ 180 w 238"/>
              <a:gd name="T9" fmla="*/ 6 h 234"/>
              <a:gd name="T10" fmla="*/ 183 w 238"/>
              <a:gd name="T11" fmla="*/ 13 h 234"/>
              <a:gd name="T12" fmla="*/ 236 w 238"/>
              <a:gd name="T13" fmla="*/ 141 h 234"/>
              <a:gd name="T14" fmla="*/ 238 w 238"/>
              <a:gd name="T15" fmla="*/ 147 h 234"/>
              <a:gd name="T16" fmla="*/ 238 w 238"/>
              <a:gd name="T17" fmla="*/ 154 h 234"/>
              <a:gd name="T18" fmla="*/ 237 w 238"/>
              <a:gd name="T19" fmla="*/ 159 h 234"/>
              <a:gd name="T20" fmla="*/ 234 w 238"/>
              <a:gd name="T21" fmla="*/ 162 h 234"/>
              <a:gd name="T22" fmla="*/ 73 w 238"/>
              <a:gd name="T23" fmla="*/ 234 h 234"/>
              <a:gd name="T24" fmla="*/ 69 w 238"/>
              <a:gd name="T25" fmla="*/ 234 h 234"/>
              <a:gd name="T26" fmla="*/ 64 w 238"/>
              <a:gd name="T27" fmla="*/ 232 h 234"/>
              <a:gd name="T28" fmla="*/ 60 w 238"/>
              <a:gd name="T29" fmla="*/ 228 h 234"/>
              <a:gd name="T30" fmla="*/ 56 w 238"/>
              <a:gd name="T31" fmla="*/ 221 h 234"/>
              <a:gd name="T32" fmla="*/ 2 w 238"/>
              <a:gd name="T33" fmla="*/ 94 h 234"/>
              <a:gd name="T34" fmla="*/ 0 w 238"/>
              <a:gd name="T35" fmla="*/ 86 h 234"/>
              <a:gd name="T36" fmla="*/ 0 w 238"/>
              <a:gd name="T37" fmla="*/ 80 h 234"/>
              <a:gd name="T38" fmla="*/ 1 w 238"/>
              <a:gd name="T39" fmla="*/ 76 h 234"/>
              <a:gd name="T40" fmla="*/ 5 w 238"/>
              <a:gd name="T41" fmla="*/ 73 h 2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8"/>
              <a:gd name="T64" fmla="*/ 0 h 234"/>
              <a:gd name="T65" fmla="*/ 238 w 238"/>
              <a:gd name="T66" fmla="*/ 234 h 2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8" h="234">
                <a:moveTo>
                  <a:pt x="5" y="73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3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4" y="232"/>
                </a:lnTo>
                <a:lnTo>
                  <a:pt x="60" y="228"/>
                </a:lnTo>
                <a:lnTo>
                  <a:pt x="56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5" y="7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7" name="Freeform 693"/>
          <p:cNvSpPr>
            <a:spLocks/>
          </p:cNvSpPr>
          <p:nvPr/>
        </p:nvSpPr>
        <p:spPr bwMode="auto">
          <a:xfrm>
            <a:off x="1357313" y="2266950"/>
            <a:ext cx="15875" cy="17462"/>
          </a:xfrm>
          <a:custGeom>
            <a:avLst/>
            <a:gdLst>
              <a:gd name="T0" fmla="*/ 4 w 204"/>
              <a:gd name="T1" fmla="*/ 62 h 199"/>
              <a:gd name="T2" fmla="*/ 142 w 204"/>
              <a:gd name="T3" fmla="*/ 0 h 199"/>
              <a:gd name="T4" fmla="*/ 146 w 204"/>
              <a:gd name="T5" fmla="*/ 0 h 199"/>
              <a:gd name="T6" fmla="*/ 150 w 204"/>
              <a:gd name="T7" fmla="*/ 2 h 199"/>
              <a:gd name="T8" fmla="*/ 153 w 204"/>
              <a:gd name="T9" fmla="*/ 5 h 199"/>
              <a:gd name="T10" fmla="*/ 156 w 204"/>
              <a:gd name="T11" fmla="*/ 10 h 199"/>
              <a:gd name="T12" fmla="*/ 202 w 204"/>
              <a:gd name="T13" fmla="*/ 120 h 199"/>
              <a:gd name="T14" fmla="*/ 204 w 204"/>
              <a:gd name="T15" fmla="*/ 125 h 199"/>
              <a:gd name="T16" fmla="*/ 204 w 204"/>
              <a:gd name="T17" fmla="*/ 130 h 199"/>
              <a:gd name="T18" fmla="*/ 202 w 204"/>
              <a:gd name="T19" fmla="*/ 135 h 199"/>
              <a:gd name="T20" fmla="*/ 200 w 204"/>
              <a:gd name="T21" fmla="*/ 138 h 199"/>
              <a:gd name="T22" fmla="*/ 62 w 204"/>
              <a:gd name="T23" fmla="*/ 199 h 199"/>
              <a:gd name="T24" fmla="*/ 58 w 204"/>
              <a:gd name="T25" fmla="*/ 199 h 199"/>
              <a:gd name="T26" fmla="*/ 54 w 204"/>
              <a:gd name="T27" fmla="*/ 198 h 199"/>
              <a:gd name="T28" fmla="*/ 51 w 204"/>
              <a:gd name="T29" fmla="*/ 194 h 199"/>
              <a:gd name="T30" fmla="*/ 48 w 204"/>
              <a:gd name="T31" fmla="*/ 188 h 199"/>
              <a:gd name="T32" fmla="*/ 2 w 204"/>
              <a:gd name="T33" fmla="*/ 80 h 199"/>
              <a:gd name="T34" fmla="*/ 0 w 204"/>
              <a:gd name="T35" fmla="*/ 74 h 199"/>
              <a:gd name="T36" fmla="*/ 0 w 204"/>
              <a:gd name="T37" fmla="*/ 68 h 199"/>
              <a:gd name="T38" fmla="*/ 2 w 204"/>
              <a:gd name="T39" fmla="*/ 64 h 199"/>
              <a:gd name="T40" fmla="*/ 4 w 204"/>
              <a:gd name="T41" fmla="*/ 62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4"/>
              <a:gd name="T64" fmla="*/ 0 h 199"/>
              <a:gd name="T65" fmla="*/ 204 w 20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4" h="199">
                <a:moveTo>
                  <a:pt x="4" y="62"/>
                </a:moveTo>
                <a:lnTo>
                  <a:pt x="142" y="0"/>
                </a:lnTo>
                <a:lnTo>
                  <a:pt x="146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4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8" name="Freeform 694"/>
          <p:cNvSpPr>
            <a:spLocks/>
          </p:cNvSpPr>
          <p:nvPr/>
        </p:nvSpPr>
        <p:spPr bwMode="auto">
          <a:xfrm>
            <a:off x="1362075" y="2270125"/>
            <a:ext cx="9525" cy="12700"/>
          </a:xfrm>
          <a:custGeom>
            <a:avLst/>
            <a:gdLst>
              <a:gd name="T0" fmla="*/ 88 w 118"/>
              <a:gd name="T1" fmla="*/ 6 h 154"/>
              <a:gd name="T2" fmla="*/ 116 w 118"/>
              <a:gd name="T3" fmla="*/ 77 h 154"/>
              <a:gd name="T4" fmla="*/ 118 w 118"/>
              <a:gd name="T5" fmla="*/ 85 h 154"/>
              <a:gd name="T6" fmla="*/ 118 w 118"/>
              <a:gd name="T7" fmla="*/ 95 h 154"/>
              <a:gd name="T8" fmla="*/ 116 w 118"/>
              <a:gd name="T9" fmla="*/ 103 h 154"/>
              <a:gd name="T10" fmla="*/ 112 w 118"/>
              <a:gd name="T11" fmla="*/ 108 h 154"/>
              <a:gd name="T12" fmla="*/ 14 w 118"/>
              <a:gd name="T13" fmla="*/ 152 h 154"/>
              <a:gd name="T14" fmla="*/ 6 w 118"/>
              <a:gd name="T15" fmla="*/ 154 h 154"/>
              <a:gd name="T16" fmla="*/ 2 w 118"/>
              <a:gd name="T17" fmla="*/ 150 h 154"/>
              <a:gd name="T18" fmla="*/ 0 w 118"/>
              <a:gd name="T19" fmla="*/ 140 h 154"/>
              <a:gd name="T20" fmla="*/ 1 w 118"/>
              <a:gd name="T21" fmla="*/ 127 h 154"/>
              <a:gd name="T22" fmla="*/ 4 w 118"/>
              <a:gd name="T23" fmla="*/ 112 h 154"/>
              <a:gd name="T24" fmla="*/ 9 w 118"/>
              <a:gd name="T25" fmla="*/ 95 h 154"/>
              <a:gd name="T26" fmla="*/ 14 w 118"/>
              <a:gd name="T27" fmla="*/ 77 h 154"/>
              <a:gd name="T28" fmla="*/ 21 w 118"/>
              <a:gd name="T29" fmla="*/ 61 h 154"/>
              <a:gd name="T30" fmla="*/ 29 w 118"/>
              <a:gd name="T31" fmla="*/ 46 h 154"/>
              <a:gd name="T32" fmla="*/ 38 w 118"/>
              <a:gd name="T33" fmla="*/ 33 h 154"/>
              <a:gd name="T34" fmla="*/ 48 w 118"/>
              <a:gd name="T35" fmla="*/ 21 h 154"/>
              <a:gd name="T36" fmla="*/ 58 w 118"/>
              <a:gd name="T37" fmla="*/ 12 h 154"/>
              <a:gd name="T38" fmla="*/ 67 w 118"/>
              <a:gd name="T39" fmla="*/ 4 h 154"/>
              <a:gd name="T40" fmla="*/ 76 w 118"/>
              <a:gd name="T41" fmla="*/ 0 h 154"/>
              <a:gd name="T42" fmla="*/ 83 w 118"/>
              <a:gd name="T43" fmla="*/ 1 h 154"/>
              <a:gd name="T44" fmla="*/ 88 w 118"/>
              <a:gd name="T45" fmla="*/ 6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8"/>
              <a:gd name="T70" fmla="*/ 0 h 154"/>
              <a:gd name="T71" fmla="*/ 118 w 118"/>
              <a:gd name="T72" fmla="*/ 154 h 1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8" h="154">
                <a:moveTo>
                  <a:pt x="88" y="6"/>
                </a:moveTo>
                <a:lnTo>
                  <a:pt x="116" y="77"/>
                </a:lnTo>
                <a:lnTo>
                  <a:pt x="118" y="85"/>
                </a:lnTo>
                <a:lnTo>
                  <a:pt x="118" y="95"/>
                </a:lnTo>
                <a:lnTo>
                  <a:pt x="116" y="103"/>
                </a:lnTo>
                <a:lnTo>
                  <a:pt x="112" y="108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7"/>
                </a:lnTo>
                <a:lnTo>
                  <a:pt x="4" y="112"/>
                </a:lnTo>
                <a:lnTo>
                  <a:pt x="9" y="95"/>
                </a:lnTo>
                <a:lnTo>
                  <a:pt x="14" y="77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3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399" name="Freeform 695"/>
          <p:cNvSpPr>
            <a:spLocks/>
          </p:cNvSpPr>
          <p:nvPr/>
        </p:nvSpPr>
        <p:spPr bwMode="auto">
          <a:xfrm>
            <a:off x="1382713" y="2247900"/>
            <a:ext cx="20637" cy="25400"/>
          </a:xfrm>
          <a:custGeom>
            <a:avLst/>
            <a:gdLst>
              <a:gd name="T0" fmla="*/ 287 w 287"/>
              <a:gd name="T1" fmla="*/ 186 h 280"/>
              <a:gd name="T2" fmla="*/ 78 w 287"/>
              <a:gd name="T3" fmla="*/ 280 h 280"/>
              <a:gd name="T4" fmla="*/ 0 w 287"/>
              <a:gd name="T5" fmla="*/ 93 h 280"/>
              <a:gd name="T6" fmla="*/ 210 w 287"/>
              <a:gd name="T7" fmla="*/ 0 h 280"/>
              <a:gd name="T8" fmla="*/ 287 w 287"/>
              <a:gd name="T9" fmla="*/ 18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80"/>
              <a:gd name="T17" fmla="*/ 287 w 287"/>
              <a:gd name="T18" fmla="*/ 280 h 2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80">
                <a:moveTo>
                  <a:pt x="287" y="186"/>
                </a:moveTo>
                <a:lnTo>
                  <a:pt x="78" y="280"/>
                </a:lnTo>
                <a:lnTo>
                  <a:pt x="0" y="93"/>
                </a:lnTo>
                <a:lnTo>
                  <a:pt x="210" y="0"/>
                </a:lnTo>
                <a:lnTo>
                  <a:pt x="287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0" name="Freeform 696"/>
          <p:cNvSpPr>
            <a:spLocks/>
          </p:cNvSpPr>
          <p:nvPr/>
        </p:nvSpPr>
        <p:spPr bwMode="auto">
          <a:xfrm>
            <a:off x="1385888" y="2252662"/>
            <a:ext cx="17462" cy="19050"/>
          </a:xfrm>
          <a:custGeom>
            <a:avLst/>
            <a:gdLst>
              <a:gd name="T0" fmla="*/ 227 w 227"/>
              <a:gd name="T1" fmla="*/ 125 h 203"/>
              <a:gd name="T2" fmla="*/ 53 w 227"/>
              <a:gd name="T3" fmla="*/ 203 h 203"/>
              <a:gd name="T4" fmla="*/ 0 w 227"/>
              <a:gd name="T5" fmla="*/ 78 h 203"/>
              <a:gd name="T6" fmla="*/ 175 w 227"/>
              <a:gd name="T7" fmla="*/ 0 h 203"/>
              <a:gd name="T8" fmla="*/ 227 w 227"/>
              <a:gd name="T9" fmla="*/ 125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7"/>
              <a:gd name="T16" fmla="*/ 0 h 203"/>
              <a:gd name="T17" fmla="*/ 227 w 227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7" h="203">
                <a:moveTo>
                  <a:pt x="227" y="125"/>
                </a:moveTo>
                <a:lnTo>
                  <a:pt x="53" y="203"/>
                </a:lnTo>
                <a:lnTo>
                  <a:pt x="0" y="78"/>
                </a:lnTo>
                <a:lnTo>
                  <a:pt x="175" y="0"/>
                </a:lnTo>
                <a:lnTo>
                  <a:pt x="227" y="125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1" name="Freeform 697"/>
          <p:cNvSpPr>
            <a:spLocks/>
          </p:cNvSpPr>
          <p:nvPr/>
        </p:nvSpPr>
        <p:spPr bwMode="auto">
          <a:xfrm>
            <a:off x="1385888" y="2249487"/>
            <a:ext cx="15875" cy="20638"/>
          </a:xfrm>
          <a:custGeom>
            <a:avLst/>
            <a:gdLst>
              <a:gd name="T0" fmla="*/ 4 w 238"/>
              <a:gd name="T1" fmla="*/ 72 h 234"/>
              <a:gd name="T2" fmla="*/ 167 w 238"/>
              <a:gd name="T3" fmla="*/ 0 h 234"/>
              <a:gd name="T4" fmla="*/ 171 w 238"/>
              <a:gd name="T5" fmla="*/ 0 h 234"/>
              <a:gd name="T6" fmla="*/ 175 w 238"/>
              <a:gd name="T7" fmla="*/ 2 h 234"/>
              <a:gd name="T8" fmla="*/ 180 w 238"/>
              <a:gd name="T9" fmla="*/ 6 h 234"/>
              <a:gd name="T10" fmla="*/ 183 w 238"/>
              <a:gd name="T11" fmla="*/ 12 h 234"/>
              <a:gd name="T12" fmla="*/ 236 w 238"/>
              <a:gd name="T13" fmla="*/ 141 h 234"/>
              <a:gd name="T14" fmla="*/ 238 w 238"/>
              <a:gd name="T15" fmla="*/ 147 h 234"/>
              <a:gd name="T16" fmla="*/ 238 w 238"/>
              <a:gd name="T17" fmla="*/ 154 h 234"/>
              <a:gd name="T18" fmla="*/ 237 w 238"/>
              <a:gd name="T19" fmla="*/ 159 h 234"/>
              <a:gd name="T20" fmla="*/ 234 w 238"/>
              <a:gd name="T21" fmla="*/ 162 h 234"/>
              <a:gd name="T22" fmla="*/ 73 w 238"/>
              <a:gd name="T23" fmla="*/ 234 h 234"/>
              <a:gd name="T24" fmla="*/ 69 w 238"/>
              <a:gd name="T25" fmla="*/ 234 h 234"/>
              <a:gd name="T26" fmla="*/ 63 w 238"/>
              <a:gd name="T27" fmla="*/ 232 h 234"/>
              <a:gd name="T28" fmla="*/ 59 w 238"/>
              <a:gd name="T29" fmla="*/ 227 h 234"/>
              <a:gd name="T30" fmla="*/ 55 w 238"/>
              <a:gd name="T31" fmla="*/ 221 h 234"/>
              <a:gd name="T32" fmla="*/ 2 w 238"/>
              <a:gd name="T33" fmla="*/ 94 h 234"/>
              <a:gd name="T34" fmla="*/ 0 w 238"/>
              <a:gd name="T35" fmla="*/ 86 h 234"/>
              <a:gd name="T36" fmla="*/ 0 w 238"/>
              <a:gd name="T37" fmla="*/ 80 h 234"/>
              <a:gd name="T38" fmla="*/ 1 w 238"/>
              <a:gd name="T39" fmla="*/ 76 h 234"/>
              <a:gd name="T40" fmla="*/ 4 w 238"/>
              <a:gd name="T41" fmla="*/ 72 h 2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8"/>
              <a:gd name="T64" fmla="*/ 0 h 234"/>
              <a:gd name="T65" fmla="*/ 238 w 238"/>
              <a:gd name="T66" fmla="*/ 234 h 23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8" h="234">
                <a:moveTo>
                  <a:pt x="4" y="72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2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3" y="232"/>
                </a:lnTo>
                <a:lnTo>
                  <a:pt x="59" y="227"/>
                </a:lnTo>
                <a:lnTo>
                  <a:pt x="55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4" y="7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2" name="Freeform 698"/>
          <p:cNvSpPr>
            <a:spLocks/>
          </p:cNvSpPr>
          <p:nvPr/>
        </p:nvSpPr>
        <p:spPr bwMode="auto">
          <a:xfrm>
            <a:off x="1385888" y="2251075"/>
            <a:ext cx="15875" cy="17462"/>
          </a:xfrm>
          <a:custGeom>
            <a:avLst/>
            <a:gdLst>
              <a:gd name="T0" fmla="*/ 4 w 204"/>
              <a:gd name="T1" fmla="*/ 62 h 199"/>
              <a:gd name="T2" fmla="*/ 141 w 204"/>
              <a:gd name="T3" fmla="*/ 0 h 199"/>
              <a:gd name="T4" fmla="*/ 145 w 204"/>
              <a:gd name="T5" fmla="*/ 0 h 199"/>
              <a:gd name="T6" fmla="*/ 150 w 204"/>
              <a:gd name="T7" fmla="*/ 2 h 199"/>
              <a:gd name="T8" fmla="*/ 153 w 204"/>
              <a:gd name="T9" fmla="*/ 5 h 199"/>
              <a:gd name="T10" fmla="*/ 156 w 204"/>
              <a:gd name="T11" fmla="*/ 10 h 199"/>
              <a:gd name="T12" fmla="*/ 202 w 204"/>
              <a:gd name="T13" fmla="*/ 120 h 199"/>
              <a:gd name="T14" fmla="*/ 204 w 204"/>
              <a:gd name="T15" fmla="*/ 125 h 199"/>
              <a:gd name="T16" fmla="*/ 204 w 204"/>
              <a:gd name="T17" fmla="*/ 130 h 199"/>
              <a:gd name="T18" fmla="*/ 202 w 204"/>
              <a:gd name="T19" fmla="*/ 135 h 199"/>
              <a:gd name="T20" fmla="*/ 200 w 204"/>
              <a:gd name="T21" fmla="*/ 138 h 199"/>
              <a:gd name="T22" fmla="*/ 62 w 204"/>
              <a:gd name="T23" fmla="*/ 199 h 199"/>
              <a:gd name="T24" fmla="*/ 58 w 204"/>
              <a:gd name="T25" fmla="*/ 199 h 199"/>
              <a:gd name="T26" fmla="*/ 54 w 204"/>
              <a:gd name="T27" fmla="*/ 198 h 199"/>
              <a:gd name="T28" fmla="*/ 51 w 204"/>
              <a:gd name="T29" fmla="*/ 194 h 199"/>
              <a:gd name="T30" fmla="*/ 48 w 204"/>
              <a:gd name="T31" fmla="*/ 188 h 199"/>
              <a:gd name="T32" fmla="*/ 2 w 204"/>
              <a:gd name="T33" fmla="*/ 80 h 199"/>
              <a:gd name="T34" fmla="*/ 0 w 204"/>
              <a:gd name="T35" fmla="*/ 73 h 199"/>
              <a:gd name="T36" fmla="*/ 0 w 204"/>
              <a:gd name="T37" fmla="*/ 68 h 199"/>
              <a:gd name="T38" fmla="*/ 2 w 204"/>
              <a:gd name="T39" fmla="*/ 64 h 199"/>
              <a:gd name="T40" fmla="*/ 4 w 204"/>
              <a:gd name="T41" fmla="*/ 62 h 1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4"/>
              <a:gd name="T64" fmla="*/ 0 h 199"/>
              <a:gd name="T65" fmla="*/ 204 w 204"/>
              <a:gd name="T66" fmla="*/ 199 h 1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4" h="199">
                <a:moveTo>
                  <a:pt x="4" y="62"/>
                </a:moveTo>
                <a:lnTo>
                  <a:pt x="141" y="0"/>
                </a:lnTo>
                <a:lnTo>
                  <a:pt x="145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3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3" name="Freeform 699"/>
          <p:cNvSpPr>
            <a:spLocks/>
          </p:cNvSpPr>
          <p:nvPr/>
        </p:nvSpPr>
        <p:spPr bwMode="auto">
          <a:xfrm>
            <a:off x="1390650" y="2254250"/>
            <a:ext cx="9525" cy="12700"/>
          </a:xfrm>
          <a:custGeom>
            <a:avLst/>
            <a:gdLst>
              <a:gd name="T0" fmla="*/ 88 w 119"/>
              <a:gd name="T1" fmla="*/ 6 h 154"/>
              <a:gd name="T2" fmla="*/ 116 w 119"/>
              <a:gd name="T3" fmla="*/ 78 h 154"/>
              <a:gd name="T4" fmla="*/ 118 w 119"/>
              <a:gd name="T5" fmla="*/ 86 h 154"/>
              <a:gd name="T6" fmla="*/ 119 w 119"/>
              <a:gd name="T7" fmla="*/ 95 h 154"/>
              <a:gd name="T8" fmla="*/ 117 w 119"/>
              <a:gd name="T9" fmla="*/ 103 h 154"/>
              <a:gd name="T10" fmla="*/ 112 w 119"/>
              <a:gd name="T11" fmla="*/ 109 h 154"/>
              <a:gd name="T12" fmla="*/ 14 w 119"/>
              <a:gd name="T13" fmla="*/ 152 h 154"/>
              <a:gd name="T14" fmla="*/ 6 w 119"/>
              <a:gd name="T15" fmla="*/ 154 h 154"/>
              <a:gd name="T16" fmla="*/ 2 w 119"/>
              <a:gd name="T17" fmla="*/ 150 h 154"/>
              <a:gd name="T18" fmla="*/ 0 w 119"/>
              <a:gd name="T19" fmla="*/ 140 h 154"/>
              <a:gd name="T20" fmla="*/ 1 w 119"/>
              <a:gd name="T21" fmla="*/ 128 h 154"/>
              <a:gd name="T22" fmla="*/ 4 w 119"/>
              <a:gd name="T23" fmla="*/ 112 h 154"/>
              <a:gd name="T24" fmla="*/ 9 w 119"/>
              <a:gd name="T25" fmla="*/ 95 h 154"/>
              <a:gd name="T26" fmla="*/ 14 w 119"/>
              <a:gd name="T27" fmla="*/ 78 h 154"/>
              <a:gd name="T28" fmla="*/ 21 w 119"/>
              <a:gd name="T29" fmla="*/ 61 h 154"/>
              <a:gd name="T30" fmla="*/ 29 w 119"/>
              <a:gd name="T31" fmla="*/ 46 h 154"/>
              <a:gd name="T32" fmla="*/ 38 w 119"/>
              <a:gd name="T33" fmla="*/ 33 h 154"/>
              <a:gd name="T34" fmla="*/ 48 w 119"/>
              <a:gd name="T35" fmla="*/ 21 h 154"/>
              <a:gd name="T36" fmla="*/ 58 w 119"/>
              <a:gd name="T37" fmla="*/ 12 h 154"/>
              <a:gd name="T38" fmla="*/ 67 w 119"/>
              <a:gd name="T39" fmla="*/ 4 h 154"/>
              <a:gd name="T40" fmla="*/ 76 w 119"/>
              <a:gd name="T41" fmla="*/ 0 h 154"/>
              <a:gd name="T42" fmla="*/ 82 w 119"/>
              <a:gd name="T43" fmla="*/ 1 h 154"/>
              <a:gd name="T44" fmla="*/ 88 w 119"/>
              <a:gd name="T45" fmla="*/ 6 h 1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19"/>
              <a:gd name="T70" fmla="*/ 0 h 154"/>
              <a:gd name="T71" fmla="*/ 119 w 119"/>
              <a:gd name="T72" fmla="*/ 154 h 15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19" h="154">
                <a:moveTo>
                  <a:pt x="88" y="6"/>
                </a:moveTo>
                <a:lnTo>
                  <a:pt x="116" y="78"/>
                </a:lnTo>
                <a:lnTo>
                  <a:pt x="118" y="86"/>
                </a:lnTo>
                <a:lnTo>
                  <a:pt x="119" y="95"/>
                </a:lnTo>
                <a:lnTo>
                  <a:pt x="117" y="103"/>
                </a:lnTo>
                <a:lnTo>
                  <a:pt x="112" y="109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8"/>
                </a:lnTo>
                <a:lnTo>
                  <a:pt x="4" y="112"/>
                </a:lnTo>
                <a:lnTo>
                  <a:pt x="9" y="95"/>
                </a:lnTo>
                <a:lnTo>
                  <a:pt x="14" y="78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2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4" name="Freeform 700"/>
          <p:cNvSpPr>
            <a:spLocks/>
          </p:cNvSpPr>
          <p:nvPr/>
        </p:nvSpPr>
        <p:spPr bwMode="auto">
          <a:xfrm>
            <a:off x="1422400" y="2236787"/>
            <a:ext cx="6350" cy="9525"/>
          </a:xfrm>
          <a:custGeom>
            <a:avLst/>
            <a:gdLst>
              <a:gd name="T0" fmla="*/ 50 w 100"/>
              <a:gd name="T1" fmla="*/ 104 h 104"/>
              <a:gd name="T2" fmla="*/ 40 w 100"/>
              <a:gd name="T3" fmla="*/ 103 h 104"/>
              <a:gd name="T4" fmla="*/ 31 w 100"/>
              <a:gd name="T5" fmla="*/ 99 h 104"/>
              <a:gd name="T6" fmla="*/ 23 w 100"/>
              <a:gd name="T7" fmla="*/ 95 h 104"/>
              <a:gd name="T8" fmla="*/ 15 w 100"/>
              <a:gd name="T9" fmla="*/ 89 h 104"/>
              <a:gd name="T10" fmla="*/ 8 w 100"/>
              <a:gd name="T11" fmla="*/ 80 h 104"/>
              <a:gd name="T12" fmla="*/ 4 w 100"/>
              <a:gd name="T13" fmla="*/ 72 h 104"/>
              <a:gd name="T14" fmla="*/ 1 w 100"/>
              <a:gd name="T15" fmla="*/ 62 h 104"/>
              <a:gd name="T16" fmla="*/ 0 w 100"/>
              <a:gd name="T17" fmla="*/ 52 h 104"/>
              <a:gd name="T18" fmla="*/ 1 w 100"/>
              <a:gd name="T19" fmla="*/ 41 h 104"/>
              <a:gd name="T20" fmla="*/ 4 w 100"/>
              <a:gd name="T21" fmla="*/ 32 h 104"/>
              <a:gd name="T22" fmla="*/ 8 w 100"/>
              <a:gd name="T23" fmla="*/ 23 h 104"/>
              <a:gd name="T24" fmla="*/ 15 w 100"/>
              <a:gd name="T25" fmla="*/ 15 h 104"/>
              <a:gd name="T26" fmla="*/ 23 w 100"/>
              <a:gd name="T27" fmla="*/ 9 h 104"/>
              <a:gd name="T28" fmla="*/ 31 w 100"/>
              <a:gd name="T29" fmla="*/ 5 h 104"/>
              <a:gd name="T30" fmla="*/ 40 w 100"/>
              <a:gd name="T31" fmla="*/ 1 h 104"/>
              <a:gd name="T32" fmla="*/ 50 w 100"/>
              <a:gd name="T33" fmla="*/ 0 h 104"/>
              <a:gd name="T34" fmla="*/ 60 w 100"/>
              <a:gd name="T35" fmla="*/ 1 h 104"/>
              <a:gd name="T36" fmla="*/ 70 w 100"/>
              <a:gd name="T37" fmla="*/ 5 h 104"/>
              <a:gd name="T38" fmla="*/ 78 w 100"/>
              <a:gd name="T39" fmla="*/ 9 h 104"/>
              <a:gd name="T40" fmla="*/ 86 w 100"/>
              <a:gd name="T41" fmla="*/ 15 h 104"/>
              <a:gd name="T42" fmla="*/ 92 w 100"/>
              <a:gd name="T43" fmla="*/ 23 h 104"/>
              <a:gd name="T44" fmla="*/ 96 w 100"/>
              <a:gd name="T45" fmla="*/ 32 h 104"/>
              <a:gd name="T46" fmla="*/ 99 w 100"/>
              <a:gd name="T47" fmla="*/ 41 h 104"/>
              <a:gd name="T48" fmla="*/ 100 w 100"/>
              <a:gd name="T49" fmla="*/ 52 h 104"/>
              <a:gd name="T50" fmla="*/ 99 w 100"/>
              <a:gd name="T51" fmla="*/ 62 h 104"/>
              <a:gd name="T52" fmla="*/ 96 w 100"/>
              <a:gd name="T53" fmla="*/ 72 h 104"/>
              <a:gd name="T54" fmla="*/ 92 w 100"/>
              <a:gd name="T55" fmla="*/ 80 h 104"/>
              <a:gd name="T56" fmla="*/ 86 w 100"/>
              <a:gd name="T57" fmla="*/ 89 h 104"/>
              <a:gd name="T58" fmla="*/ 78 w 100"/>
              <a:gd name="T59" fmla="*/ 95 h 104"/>
              <a:gd name="T60" fmla="*/ 70 w 100"/>
              <a:gd name="T61" fmla="*/ 99 h 104"/>
              <a:gd name="T62" fmla="*/ 60 w 100"/>
              <a:gd name="T63" fmla="*/ 103 h 104"/>
              <a:gd name="T64" fmla="*/ 50 w 100"/>
              <a:gd name="T65" fmla="*/ 104 h 1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104"/>
              <a:gd name="T101" fmla="*/ 100 w 100"/>
              <a:gd name="T102" fmla="*/ 104 h 10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104">
                <a:moveTo>
                  <a:pt x="50" y="104"/>
                </a:moveTo>
                <a:lnTo>
                  <a:pt x="40" y="103"/>
                </a:lnTo>
                <a:lnTo>
                  <a:pt x="31" y="99"/>
                </a:lnTo>
                <a:lnTo>
                  <a:pt x="23" y="95"/>
                </a:lnTo>
                <a:lnTo>
                  <a:pt x="15" y="89"/>
                </a:lnTo>
                <a:lnTo>
                  <a:pt x="8" y="80"/>
                </a:lnTo>
                <a:lnTo>
                  <a:pt x="4" y="72"/>
                </a:lnTo>
                <a:lnTo>
                  <a:pt x="1" y="62"/>
                </a:lnTo>
                <a:lnTo>
                  <a:pt x="0" y="52"/>
                </a:lnTo>
                <a:lnTo>
                  <a:pt x="1" y="41"/>
                </a:lnTo>
                <a:lnTo>
                  <a:pt x="4" y="32"/>
                </a:lnTo>
                <a:lnTo>
                  <a:pt x="8" y="23"/>
                </a:lnTo>
                <a:lnTo>
                  <a:pt x="15" y="15"/>
                </a:lnTo>
                <a:lnTo>
                  <a:pt x="23" y="9"/>
                </a:lnTo>
                <a:lnTo>
                  <a:pt x="31" y="5"/>
                </a:lnTo>
                <a:lnTo>
                  <a:pt x="40" y="1"/>
                </a:lnTo>
                <a:lnTo>
                  <a:pt x="50" y="0"/>
                </a:lnTo>
                <a:lnTo>
                  <a:pt x="60" y="1"/>
                </a:lnTo>
                <a:lnTo>
                  <a:pt x="70" y="5"/>
                </a:lnTo>
                <a:lnTo>
                  <a:pt x="78" y="9"/>
                </a:lnTo>
                <a:lnTo>
                  <a:pt x="86" y="15"/>
                </a:lnTo>
                <a:lnTo>
                  <a:pt x="92" y="23"/>
                </a:lnTo>
                <a:lnTo>
                  <a:pt x="96" y="32"/>
                </a:lnTo>
                <a:lnTo>
                  <a:pt x="99" y="41"/>
                </a:lnTo>
                <a:lnTo>
                  <a:pt x="100" y="52"/>
                </a:lnTo>
                <a:lnTo>
                  <a:pt x="99" y="62"/>
                </a:lnTo>
                <a:lnTo>
                  <a:pt x="96" y="72"/>
                </a:lnTo>
                <a:lnTo>
                  <a:pt x="92" y="80"/>
                </a:lnTo>
                <a:lnTo>
                  <a:pt x="86" y="89"/>
                </a:lnTo>
                <a:lnTo>
                  <a:pt x="78" y="95"/>
                </a:lnTo>
                <a:lnTo>
                  <a:pt x="70" y="99"/>
                </a:lnTo>
                <a:lnTo>
                  <a:pt x="60" y="103"/>
                </a:lnTo>
                <a:lnTo>
                  <a:pt x="50" y="104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5" name="Freeform 701"/>
          <p:cNvSpPr>
            <a:spLocks/>
          </p:cNvSpPr>
          <p:nvPr/>
        </p:nvSpPr>
        <p:spPr bwMode="auto">
          <a:xfrm>
            <a:off x="1312863" y="2298700"/>
            <a:ext cx="7937" cy="7937"/>
          </a:xfrm>
          <a:custGeom>
            <a:avLst/>
            <a:gdLst>
              <a:gd name="T0" fmla="*/ 50 w 100"/>
              <a:gd name="T1" fmla="*/ 103 h 103"/>
              <a:gd name="T2" fmla="*/ 39 w 100"/>
              <a:gd name="T3" fmla="*/ 102 h 103"/>
              <a:gd name="T4" fmla="*/ 30 w 100"/>
              <a:gd name="T5" fmla="*/ 99 h 103"/>
              <a:gd name="T6" fmla="*/ 22 w 100"/>
              <a:gd name="T7" fmla="*/ 95 h 103"/>
              <a:gd name="T8" fmla="*/ 14 w 100"/>
              <a:gd name="T9" fmla="*/ 88 h 103"/>
              <a:gd name="T10" fmla="*/ 8 w 100"/>
              <a:gd name="T11" fmla="*/ 80 h 103"/>
              <a:gd name="T12" fmla="*/ 4 w 100"/>
              <a:gd name="T13" fmla="*/ 71 h 103"/>
              <a:gd name="T14" fmla="*/ 1 w 100"/>
              <a:gd name="T15" fmla="*/ 62 h 103"/>
              <a:gd name="T16" fmla="*/ 0 w 100"/>
              <a:gd name="T17" fmla="*/ 51 h 103"/>
              <a:gd name="T18" fmla="*/ 1 w 100"/>
              <a:gd name="T19" fmla="*/ 41 h 103"/>
              <a:gd name="T20" fmla="*/ 4 w 100"/>
              <a:gd name="T21" fmla="*/ 31 h 103"/>
              <a:gd name="T22" fmla="*/ 8 w 100"/>
              <a:gd name="T23" fmla="*/ 23 h 103"/>
              <a:gd name="T24" fmla="*/ 14 w 100"/>
              <a:gd name="T25" fmla="*/ 15 h 103"/>
              <a:gd name="T26" fmla="*/ 22 w 100"/>
              <a:gd name="T27" fmla="*/ 8 h 103"/>
              <a:gd name="T28" fmla="*/ 30 w 100"/>
              <a:gd name="T29" fmla="*/ 4 h 103"/>
              <a:gd name="T30" fmla="*/ 39 w 100"/>
              <a:gd name="T31" fmla="*/ 1 h 103"/>
              <a:gd name="T32" fmla="*/ 50 w 100"/>
              <a:gd name="T33" fmla="*/ 0 h 103"/>
              <a:gd name="T34" fmla="*/ 60 w 100"/>
              <a:gd name="T35" fmla="*/ 1 h 103"/>
              <a:gd name="T36" fmla="*/ 69 w 100"/>
              <a:gd name="T37" fmla="*/ 4 h 103"/>
              <a:gd name="T38" fmla="*/ 77 w 100"/>
              <a:gd name="T39" fmla="*/ 8 h 103"/>
              <a:gd name="T40" fmla="*/ 85 w 100"/>
              <a:gd name="T41" fmla="*/ 15 h 103"/>
              <a:gd name="T42" fmla="*/ 91 w 100"/>
              <a:gd name="T43" fmla="*/ 23 h 103"/>
              <a:gd name="T44" fmla="*/ 96 w 100"/>
              <a:gd name="T45" fmla="*/ 31 h 103"/>
              <a:gd name="T46" fmla="*/ 99 w 100"/>
              <a:gd name="T47" fmla="*/ 41 h 103"/>
              <a:gd name="T48" fmla="*/ 100 w 100"/>
              <a:gd name="T49" fmla="*/ 51 h 103"/>
              <a:gd name="T50" fmla="*/ 99 w 100"/>
              <a:gd name="T51" fmla="*/ 62 h 103"/>
              <a:gd name="T52" fmla="*/ 96 w 100"/>
              <a:gd name="T53" fmla="*/ 71 h 103"/>
              <a:gd name="T54" fmla="*/ 91 w 100"/>
              <a:gd name="T55" fmla="*/ 80 h 103"/>
              <a:gd name="T56" fmla="*/ 85 w 100"/>
              <a:gd name="T57" fmla="*/ 88 h 103"/>
              <a:gd name="T58" fmla="*/ 77 w 100"/>
              <a:gd name="T59" fmla="*/ 95 h 103"/>
              <a:gd name="T60" fmla="*/ 69 w 100"/>
              <a:gd name="T61" fmla="*/ 99 h 103"/>
              <a:gd name="T62" fmla="*/ 60 w 100"/>
              <a:gd name="T63" fmla="*/ 102 h 103"/>
              <a:gd name="T64" fmla="*/ 50 w 100"/>
              <a:gd name="T65" fmla="*/ 103 h 10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0"/>
              <a:gd name="T100" fmla="*/ 0 h 103"/>
              <a:gd name="T101" fmla="*/ 100 w 100"/>
              <a:gd name="T102" fmla="*/ 103 h 10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0" h="103">
                <a:moveTo>
                  <a:pt x="50" y="103"/>
                </a:moveTo>
                <a:lnTo>
                  <a:pt x="39" y="102"/>
                </a:lnTo>
                <a:lnTo>
                  <a:pt x="30" y="99"/>
                </a:lnTo>
                <a:lnTo>
                  <a:pt x="22" y="95"/>
                </a:lnTo>
                <a:lnTo>
                  <a:pt x="14" y="88"/>
                </a:lnTo>
                <a:lnTo>
                  <a:pt x="8" y="80"/>
                </a:lnTo>
                <a:lnTo>
                  <a:pt x="4" y="71"/>
                </a:lnTo>
                <a:lnTo>
                  <a:pt x="1" y="62"/>
                </a:lnTo>
                <a:lnTo>
                  <a:pt x="0" y="51"/>
                </a:lnTo>
                <a:lnTo>
                  <a:pt x="1" y="41"/>
                </a:lnTo>
                <a:lnTo>
                  <a:pt x="4" y="31"/>
                </a:lnTo>
                <a:lnTo>
                  <a:pt x="8" y="23"/>
                </a:lnTo>
                <a:lnTo>
                  <a:pt x="14" y="15"/>
                </a:lnTo>
                <a:lnTo>
                  <a:pt x="22" y="8"/>
                </a:lnTo>
                <a:lnTo>
                  <a:pt x="30" y="4"/>
                </a:lnTo>
                <a:lnTo>
                  <a:pt x="39" y="1"/>
                </a:lnTo>
                <a:lnTo>
                  <a:pt x="50" y="0"/>
                </a:lnTo>
                <a:lnTo>
                  <a:pt x="60" y="1"/>
                </a:lnTo>
                <a:lnTo>
                  <a:pt x="69" y="4"/>
                </a:lnTo>
                <a:lnTo>
                  <a:pt x="77" y="8"/>
                </a:lnTo>
                <a:lnTo>
                  <a:pt x="85" y="15"/>
                </a:lnTo>
                <a:lnTo>
                  <a:pt x="91" y="23"/>
                </a:lnTo>
                <a:lnTo>
                  <a:pt x="96" y="31"/>
                </a:lnTo>
                <a:lnTo>
                  <a:pt x="99" y="41"/>
                </a:lnTo>
                <a:lnTo>
                  <a:pt x="100" y="51"/>
                </a:lnTo>
                <a:lnTo>
                  <a:pt x="99" y="62"/>
                </a:lnTo>
                <a:lnTo>
                  <a:pt x="96" y="71"/>
                </a:lnTo>
                <a:lnTo>
                  <a:pt x="91" y="80"/>
                </a:lnTo>
                <a:lnTo>
                  <a:pt x="85" y="88"/>
                </a:lnTo>
                <a:lnTo>
                  <a:pt x="77" y="95"/>
                </a:lnTo>
                <a:lnTo>
                  <a:pt x="69" y="99"/>
                </a:lnTo>
                <a:lnTo>
                  <a:pt x="60" y="102"/>
                </a:lnTo>
                <a:lnTo>
                  <a:pt x="50" y="10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6" name="Freeform 702"/>
          <p:cNvSpPr>
            <a:spLocks/>
          </p:cNvSpPr>
          <p:nvPr/>
        </p:nvSpPr>
        <p:spPr bwMode="auto">
          <a:xfrm>
            <a:off x="1425575" y="2239962"/>
            <a:ext cx="3175" cy="4763"/>
          </a:xfrm>
          <a:custGeom>
            <a:avLst/>
            <a:gdLst>
              <a:gd name="T0" fmla="*/ 28 w 55"/>
              <a:gd name="T1" fmla="*/ 57 h 57"/>
              <a:gd name="T2" fmla="*/ 16 w 55"/>
              <a:gd name="T3" fmla="*/ 55 h 57"/>
              <a:gd name="T4" fmla="*/ 8 w 55"/>
              <a:gd name="T5" fmla="*/ 49 h 57"/>
              <a:gd name="T6" fmla="*/ 2 w 55"/>
              <a:gd name="T7" fmla="*/ 40 h 57"/>
              <a:gd name="T8" fmla="*/ 0 w 55"/>
              <a:gd name="T9" fmla="*/ 28 h 57"/>
              <a:gd name="T10" fmla="*/ 2 w 55"/>
              <a:gd name="T11" fmla="*/ 17 h 57"/>
              <a:gd name="T12" fmla="*/ 8 w 55"/>
              <a:gd name="T13" fmla="*/ 8 h 57"/>
              <a:gd name="T14" fmla="*/ 16 w 55"/>
              <a:gd name="T15" fmla="*/ 2 h 57"/>
              <a:gd name="T16" fmla="*/ 28 w 55"/>
              <a:gd name="T17" fmla="*/ 0 h 57"/>
              <a:gd name="T18" fmla="*/ 39 w 55"/>
              <a:gd name="T19" fmla="*/ 2 h 57"/>
              <a:gd name="T20" fmla="*/ 47 w 55"/>
              <a:gd name="T21" fmla="*/ 8 h 57"/>
              <a:gd name="T22" fmla="*/ 53 w 55"/>
              <a:gd name="T23" fmla="*/ 17 h 57"/>
              <a:gd name="T24" fmla="*/ 55 w 55"/>
              <a:gd name="T25" fmla="*/ 28 h 57"/>
              <a:gd name="T26" fmla="*/ 53 w 55"/>
              <a:gd name="T27" fmla="*/ 40 h 57"/>
              <a:gd name="T28" fmla="*/ 47 w 55"/>
              <a:gd name="T29" fmla="*/ 49 h 57"/>
              <a:gd name="T30" fmla="*/ 39 w 55"/>
              <a:gd name="T31" fmla="*/ 55 h 57"/>
              <a:gd name="T32" fmla="*/ 28 w 55"/>
              <a:gd name="T33" fmla="*/ 5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7"/>
              <a:gd name="T53" fmla="*/ 55 w 5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7">
                <a:moveTo>
                  <a:pt x="28" y="57"/>
                </a:moveTo>
                <a:lnTo>
                  <a:pt x="16" y="55"/>
                </a:lnTo>
                <a:lnTo>
                  <a:pt x="8" y="49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7"/>
                </a:lnTo>
                <a:lnTo>
                  <a:pt x="55" y="28"/>
                </a:lnTo>
                <a:lnTo>
                  <a:pt x="53" y="40"/>
                </a:lnTo>
                <a:lnTo>
                  <a:pt x="47" y="49"/>
                </a:lnTo>
                <a:lnTo>
                  <a:pt x="39" y="55"/>
                </a:lnTo>
                <a:lnTo>
                  <a:pt x="28" y="57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7" name="Freeform 703"/>
          <p:cNvSpPr>
            <a:spLocks/>
          </p:cNvSpPr>
          <p:nvPr/>
        </p:nvSpPr>
        <p:spPr bwMode="auto">
          <a:xfrm>
            <a:off x="1316038" y="2301875"/>
            <a:ext cx="3175" cy="4762"/>
          </a:xfrm>
          <a:custGeom>
            <a:avLst/>
            <a:gdLst>
              <a:gd name="T0" fmla="*/ 28 w 55"/>
              <a:gd name="T1" fmla="*/ 56 h 56"/>
              <a:gd name="T2" fmla="*/ 17 w 55"/>
              <a:gd name="T3" fmla="*/ 54 h 56"/>
              <a:gd name="T4" fmla="*/ 9 w 55"/>
              <a:gd name="T5" fmla="*/ 48 h 56"/>
              <a:gd name="T6" fmla="*/ 2 w 55"/>
              <a:gd name="T7" fmla="*/ 40 h 56"/>
              <a:gd name="T8" fmla="*/ 0 w 55"/>
              <a:gd name="T9" fmla="*/ 28 h 56"/>
              <a:gd name="T10" fmla="*/ 2 w 55"/>
              <a:gd name="T11" fmla="*/ 16 h 56"/>
              <a:gd name="T12" fmla="*/ 9 w 55"/>
              <a:gd name="T13" fmla="*/ 8 h 56"/>
              <a:gd name="T14" fmla="*/ 17 w 55"/>
              <a:gd name="T15" fmla="*/ 2 h 56"/>
              <a:gd name="T16" fmla="*/ 28 w 55"/>
              <a:gd name="T17" fmla="*/ 0 h 56"/>
              <a:gd name="T18" fmla="*/ 39 w 55"/>
              <a:gd name="T19" fmla="*/ 2 h 56"/>
              <a:gd name="T20" fmla="*/ 47 w 55"/>
              <a:gd name="T21" fmla="*/ 8 h 56"/>
              <a:gd name="T22" fmla="*/ 53 w 55"/>
              <a:gd name="T23" fmla="*/ 16 h 56"/>
              <a:gd name="T24" fmla="*/ 55 w 55"/>
              <a:gd name="T25" fmla="*/ 28 h 56"/>
              <a:gd name="T26" fmla="*/ 53 w 55"/>
              <a:gd name="T27" fmla="*/ 40 h 56"/>
              <a:gd name="T28" fmla="*/ 47 w 55"/>
              <a:gd name="T29" fmla="*/ 48 h 56"/>
              <a:gd name="T30" fmla="*/ 39 w 55"/>
              <a:gd name="T31" fmla="*/ 54 h 56"/>
              <a:gd name="T32" fmla="*/ 28 w 55"/>
              <a:gd name="T33" fmla="*/ 56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56"/>
              <a:gd name="T53" fmla="*/ 55 w 55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56">
                <a:moveTo>
                  <a:pt x="28" y="56"/>
                </a:moveTo>
                <a:lnTo>
                  <a:pt x="17" y="54"/>
                </a:lnTo>
                <a:lnTo>
                  <a:pt x="9" y="48"/>
                </a:lnTo>
                <a:lnTo>
                  <a:pt x="2" y="40"/>
                </a:lnTo>
                <a:lnTo>
                  <a:pt x="0" y="28"/>
                </a:lnTo>
                <a:lnTo>
                  <a:pt x="2" y="16"/>
                </a:lnTo>
                <a:lnTo>
                  <a:pt x="9" y="8"/>
                </a:lnTo>
                <a:lnTo>
                  <a:pt x="17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6"/>
                </a:lnTo>
                <a:lnTo>
                  <a:pt x="55" y="28"/>
                </a:lnTo>
                <a:lnTo>
                  <a:pt x="53" y="40"/>
                </a:lnTo>
                <a:lnTo>
                  <a:pt x="47" y="48"/>
                </a:lnTo>
                <a:lnTo>
                  <a:pt x="39" y="54"/>
                </a:lnTo>
                <a:lnTo>
                  <a:pt x="28" y="5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8" name="Freeform 704"/>
          <p:cNvSpPr>
            <a:spLocks/>
          </p:cNvSpPr>
          <p:nvPr/>
        </p:nvSpPr>
        <p:spPr bwMode="auto">
          <a:xfrm>
            <a:off x="1335088" y="2211387"/>
            <a:ext cx="46037" cy="46038"/>
          </a:xfrm>
          <a:custGeom>
            <a:avLst/>
            <a:gdLst>
              <a:gd name="T0" fmla="*/ 498 w 624"/>
              <a:gd name="T1" fmla="*/ 0 h 522"/>
              <a:gd name="T2" fmla="*/ 0 w 624"/>
              <a:gd name="T3" fmla="*/ 222 h 522"/>
              <a:gd name="T4" fmla="*/ 125 w 624"/>
              <a:gd name="T5" fmla="*/ 522 h 522"/>
              <a:gd name="T6" fmla="*/ 624 w 624"/>
              <a:gd name="T7" fmla="*/ 301 h 522"/>
              <a:gd name="T8" fmla="*/ 498 w 624"/>
              <a:gd name="T9" fmla="*/ 0 h 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4"/>
              <a:gd name="T16" fmla="*/ 0 h 522"/>
              <a:gd name="T17" fmla="*/ 624 w 624"/>
              <a:gd name="T18" fmla="*/ 522 h 5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4" h="522">
                <a:moveTo>
                  <a:pt x="498" y="0"/>
                </a:moveTo>
                <a:lnTo>
                  <a:pt x="0" y="222"/>
                </a:lnTo>
                <a:lnTo>
                  <a:pt x="125" y="522"/>
                </a:lnTo>
                <a:lnTo>
                  <a:pt x="624" y="301"/>
                </a:lnTo>
                <a:lnTo>
                  <a:pt x="498" y="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09" name="Freeform 705"/>
          <p:cNvSpPr>
            <a:spLocks/>
          </p:cNvSpPr>
          <p:nvPr/>
        </p:nvSpPr>
        <p:spPr bwMode="auto">
          <a:xfrm>
            <a:off x="1336675" y="2212975"/>
            <a:ext cx="42863" cy="42862"/>
          </a:xfrm>
          <a:custGeom>
            <a:avLst/>
            <a:gdLst>
              <a:gd name="T0" fmla="*/ 474 w 589"/>
              <a:gd name="T1" fmla="*/ 0 h 484"/>
              <a:gd name="T2" fmla="*/ 0 w 589"/>
              <a:gd name="T3" fmla="*/ 211 h 484"/>
              <a:gd name="T4" fmla="*/ 114 w 589"/>
              <a:gd name="T5" fmla="*/ 484 h 484"/>
              <a:gd name="T6" fmla="*/ 589 w 589"/>
              <a:gd name="T7" fmla="*/ 273 h 484"/>
              <a:gd name="T8" fmla="*/ 474 w 589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484"/>
              <a:gd name="T17" fmla="*/ 589 w 589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484">
                <a:moveTo>
                  <a:pt x="474" y="0"/>
                </a:moveTo>
                <a:lnTo>
                  <a:pt x="0" y="211"/>
                </a:lnTo>
                <a:lnTo>
                  <a:pt x="114" y="484"/>
                </a:lnTo>
                <a:lnTo>
                  <a:pt x="589" y="273"/>
                </a:lnTo>
                <a:lnTo>
                  <a:pt x="474" y="0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0" name="Freeform 706"/>
          <p:cNvSpPr>
            <a:spLocks/>
          </p:cNvSpPr>
          <p:nvPr/>
        </p:nvSpPr>
        <p:spPr bwMode="auto">
          <a:xfrm>
            <a:off x="1336675" y="2214562"/>
            <a:ext cx="42863" cy="41275"/>
          </a:xfrm>
          <a:custGeom>
            <a:avLst/>
            <a:gdLst>
              <a:gd name="T0" fmla="*/ 473 w 583"/>
              <a:gd name="T1" fmla="*/ 0 h 471"/>
              <a:gd name="T2" fmla="*/ 0 w 583"/>
              <a:gd name="T3" fmla="*/ 211 h 471"/>
              <a:gd name="T4" fmla="*/ 108 w 583"/>
              <a:gd name="T5" fmla="*/ 471 h 471"/>
              <a:gd name="T6" fmla="*/ 583 w 583"/>
              <a:gd name="T7" fmla="*/ 260 h 471"/>
              <a:gd name="T8" fmla="*/ 473 w 583"/>
              <a:gd name="T9" fmla="*/ 0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3"/>
              <a:gd name="T16" fmla="*/ 0 h 471"/>
              <a:gd name="T17" fmla="*/ 583 w 583"/>
              <a:gd name="T18" fmla="*/ 471 h 4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3" h="471">
                <a:moveTo>
                  <a:pt x="473" y="0"/>
                </a:moveTo>
                <a:lnTo>
                  <a:pt x="0" y="211"/>
                </a:lnTo>
                <a:lnTo>
                  <a:pt x="108" y="471"/>
                </a:lnTo>
                <a:lnTo>
                  <a:pt x="583" y="260"/>
                </a:lnTo>
                <a:lnTo>
                  <a:pt x="473" y="0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1" name="Freeform 707"/>
          <p:cNvSpPr>
            <a:spLocks/>
          </p:cNvSpPr>
          <p:nvPr/>
        </p:nvSpPr>
        <p:spPr bwMode="auto">
          <a:xfrm>
            <a:off x="1357313" y="2220912"/>
            <a:ext cx="15875" cy="20638"/>
          </a:xfrm>
          <a:custGeom>
            <a:avLst/>
            <a:gdLst>
              <a:gd name="T0" fmla="*/ 159 w 227"/>
              <a:gd name="T1" fmla="*/ 223 h 234"/>
              <a:gd name="T2" fmla="*/ 137 w 227"/>
              <a:gd name="T3" fmla="*/ 231 h 234"/>
              <a:gd name="T4" fmla="*/ 115 w 227"/>
              <a:gd name="T5" fmla="*/ 234 h 234"/>
              <a:gd name="T6" fmla="*/ 93 w 227"/>
              <a:gd name="T7" fmla="*/ 232 h 234"/>
              <a:gd name="T8" fmla="*/ 73 w 227"/>
              <a:gd name="T9" fmla="*/ 225 h 234"/>
              <a:gd name="T10" fmla="*/ 54 w 227"/>
              <a:gd name="T11" fmla="*/ 215 h 234"/>
              <a:gd name="T12" fmla="*/ 36 w 227"/>
              <a:gd name="T13" fmla="*/ 201 h 234"/>
              <a:gd name="T14" fmla="*/ 22 w 227"/>
              <a:gd name="T15" fmla="*/ 184 h 234"/>
              <a:gd name="T16" fmla="*/ 11 w 227"/>
              <a:gd name="T17" fmla="*/ 163 h 234"/>
              <a:gd name="T18" fmla="*/ 4 w 227"/>
              <a:gd name="T19" fmla="*/ 141 h 234"/>
              <a:gd name="T20" fmla="*/ 0 w 227"/>
              <a:gd name="T21" fmla="*/ 118 h 234"/>
              <a:gd name="T22" fmla="*/ 3 w 227"/>
              <a:gd name="T23" fmla="*/ 96 h 234"/>
              <a:gd name="T24" fmla="*/ 9 w 227"/>
              <a:gd name="T25" fmla="*/ 74 h 234"/>
              <a:gd name="T26" fmla="*/ 19 w 227"/>
              <a:gd name="T27" fmla="*/ 55 h 234"/>
              <a:gd name="T28" fmla="*/ 32 w 227"/>
              <a:gd name="T29" fmla="*/ 37 h 234"/>
              <a:gd name="T30" fmla="*/ 48 w 227"/>
              <a:gd name="T31" fmla="*/ 22 h 234"/>
              <a:gd name="T32" fmla="*/ 69 w 227"/>
              <a:gd name="T33" fmla="*/ 10 h 234"/>
              <a:gd name="T34" fmla="*/ 90 w 227"/>
              <a:gd name="T35" fmla="*/ 3 h 234"/>
              <a:gd name="T36" fmla="*/ 113 w 227"/>
              <a:gd name="T37" fmla="*/ 0 h 234"/>
              <a:gd name="T38" fmla="*/ 134 w 227"/>
              <a:gd name="T39" fmla="*/ 2 h 234"/>
              <a:gd name="T40" fmla="*/ 156 w 227"/>
              <a:gd name="T41" fmla="*/ 8 h 234"/>
              <a:gd name="T42" fmla="*/ 174 w 227"/>
              <a:gd name="T43" fmla="*/ 19 h 234"/>
              <a:gd name="T44" fmla="*/ 191 w 227"/>
              <a:gd name="T45" fmla="*/ 32 h 234"/>
              <a:gd name="T46" fmla="*/ 206 w 227"/>
              <a:gd name="T47" fmla="*/ 49 h 234"/>
              <a:gd name="T48" fmla="*/ 217 w 227"/>
              <a:gd name="T49" fmla="*/ 70 h 234"/>
              <a:gd name="T50" fmla="*/ 224 w 227"/>
              <a:gd name="T51" fmla="*/ 93 h 234"/>
              <a:gd name="T52" fmla="*/ 227 w 227"/>
              <a:gd name="T53" fmla="*/ 116 h 234"/>
              <a:gd name="T54" fmla="*/ 225 w 227"/>
              <a:gd name="T55" fmla="*/ 138 h 234"/>
              <a:gd name="T56" fmla="*/ 219 w 227"/>
              <a:gd name="T57" fmla="*/ 159 h 234"/>
              <a:gd name="T58" fmla="*/ 209 w 227"/>
              <a:gd name="T59" fmla="*/ 179 h 234"/>
              <a:gd name="T60" fmla="*/ 195 w 227"/>
              <a:gd name="T61" fmla="*/ 197 h 234"/>
              <a:gd name="T62" fmla="*/ 179 w 227"/>
              <a:gd name="T63" fmla="*/ 212 h 234"/>
              <a:gd name="T64" fmla="*/ 159 w 227"/>
              <a:gd name="T65" fmla="*/ 223 h 2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7"/>
              <a:gd name="T100" fmla="*/ 0 h 234"/>
              <a:gd name="T101" fmla="*/ 227 w 227"/>
              <a:gd name="T102" fmla="*/ 234 h 23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7" h="234">
                <a:moveTo>
                  <a:pt x="159" y="223"/>
                </a:moveTo>
                <a:lnTo>
                  <a:pt x="137" y="231"/>
                </a:lnTo>
                <a:lnTo>
                  <a:pt x="115" y="234"/>
                </a:lnTo>
                <a:lnTo>
                  <a:pt x="93" y="232"/>
                </a:lnTo>
                <a:lnTo>
                  <a:pt x="73" y="225"/>
                </a:lnTo>
                <a:lnTo>
                  <a:pt x="54" y="215"/>
                </a:lnTo>
                <a:lnTo>
                  <a:pt x="36" y="201"/>
                </a:lnTo>
                <a:lnTo>
                  <a:pt x="22" y="184"/>
                </a:lnTo>
                <a:lnTo>
                  <a:pt x="11" y="163"/>
                </a:lnTo>
                <a:lnTo>
                  <a:pt x="4" y="141"/>
                </a:lnTo>
                <a:lnTo>
                  <a:pt x="0" y="118"/>
                </a:lnTo>
                <a:lnTo>
                  <a:pt x="3" y="96"/>
                </a:lnTo>
                <a:lnTo>
                  <a:pt x="9" y="74"/>
                </a:lnTo>
                <a:lnTo>
                  <a:pt x="19" y="55"/>
                </a:lnTo>
                <a:lnTo>
                  <a:pt x="32" y="37"/>
                </a:lnTo>
                <a:lnTo>
                  <a:pt x="48" y="22"/>
                </a:lnTo>
                <a:lnTo>
                  <a:pt x="69" y="10"/>
                </a:lnTo>
                <a:lnTo>
                  <a:pt x="90" y="3"/>
                </a:lnTo>
                <a:lnTo>
                  <a:pt x="113" y="0"/>
                </a:lnTo>
                <a:lnTo>
                  <a:pt x="134" y="2"/>
                </a:lnTo>
                <a:lnTo>
                  <a:pt x="156" y="8"/>
                </a:lnTo>
                <a:lnTo>
                  <a:pt x="174" y="19"/>
                </a:lnTo>
                <a:lnTo>
                  <a:pt x="191" y="32"/>
                </a:lnTo>
                <a:lnTo>
                  <a:pt x="206" y="49"/>
                </a:lnTo>
                <a:lnTo>
                  <a:pt x="217" y="70"/>
                </a:lnTo>
                <a:lnTo>
                  <a:pt x="224" y="93"/>
                </a:lnTo>
                <a:lnTo>
                  <a:pt x="227" y="116"/>
                </a:lnTo>
                <a:lnTo>
                  <a:pt x="225" y="138"/>
                </a:lnTo>
                <a:lnTo>
                  <a:pt x="219" y="159"/>
                </a:lnTo>
                <a:lnTo>
                  <a:pt x="209" y="179"/>
                </a:lnTo>
                <a:lnTo>
                  <a:pt x="195" y="197"/>
                </a:lnTo>
                <a:lnTo>
                  <a:pt x="179" y="212"/>
                </a:lnTo>
                <a:lnTo>
                  <a:pt x="159" y="223"/>
                </a:lnTo>
                <a:close/>
              </a:path>
            </a:pathLst>
          </a:custGeom>
          <a:solidFill>
            <a:srgbClr val="E3333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2" name="Freeform 708"/>
          <p:cNvSpPr>
            <a:spLocks/>
          </p:cNvSpPr>
          <p:nvPr/>
        </p:nvSpPr>
        <p:spPr bwMode="auto">
          <a:xfrm>
            <a:off x="1357313" y="2220912"/>
            <a:ext cx="15875" cy="19050"/>
          </a:xfrm>
          <a:custGeom>
            <a:avLst/>
            <a:gdLst>
              <a:gd name="T0" fmla="*/ 146 w 208"/>
              <a:gd name="T1" fmla="*/ 206 h 214"/>
              <a:gd name="T2" fmla="*/ 125 w 208"/>
              <a:gd name="T3" fmla="*/ 212 h 214"/>
              <a:gd name="T4" fmla="*/ 105 w 208"/>
              <a:gd name="T5" fmla="*/ 214 h 214"/>
              <a:gd name="T6" fmla="*/ 84 w 208"/>
              <a:gd name="T7" fmla="*/ 212 h 214"/>
              <a:gd name="T8" fmla="*/ 66 w 208"/>
              <a:gd name="T9" fmla="*/ 206 h 214"/>
              <a:gd name="T10" fmla="*/ 48 w 208"/>
              <a:gd name="T11" fmla="*/ 196 h 214"/>
              <a:gd name="T12" fmla="*/ 31 w 208"/>
              <a:gd name="T13" fmla="*/ 183 h 214"/>
              <a:gd name="T14" fmla="*/ 18 w 208"/>
              <a:gd name="T15" fmla="*/ 168 h 214"/>
              <a:gd name="T16" fmla="*/ 8 w 208"/>
              <a:gd name="T17" fmla="*/ 149 h 214"/>
              <a:gd name="T18" fmla="*/ 2 w 208"/>
              <a:gd name="T19" fmla="*/ 129 h 214"/>
              <a:gd name="T20" fmla="*/ 0 w 208"/>
              <a:gd name="T21" fmla="*/ 108 h 214"/>
              <a:gd name="T22" fmla="*/ 2 w 208"/>
              <a:gd name="T23" fmla="*/ 86 h 214"/>
              <a:gd name="T24" fmla="*/ 8 w 208"/>
              <a:gd name="T25" fmla="*/ 67 h 214"/>
              <a:gd name="T26" fmla="*/ 17 w 208"/>
              <a:gd name="T27" fmla="*/ 49 h 214"/>
              <a:gd name="T28" fmla="*/ 29 w 208"/>
              <a:gd name="T29" fmla="*/ 33 h 214"/>
              <a:gd name="T30" fmla="*/ 45 w 208"/>
              <a:gd name="T31" fmla="*/ 19 h 214"/>
              <a:gd name="T32" fmla="*/ 63 w 208"/>
              <a:gd name="T33" fmla="*/ 8 h 214"/>
              <a:gd name="T34" fmla="*/ 83 w 208"/>
              <a:gd name="T35" fmla="*/ 2 h 214"/>
              <a:gd name="T36" fmla="*/ 104 w 208"/>
              <a:gd name="T37" fmla="*/ 0 h 214"/>
              <a:gd name="T38" fmla="*/ 123 w 208"/>
              <a:gd name="T39" fmla="*/ 2 h 214"/>
              <a:gd name="T40" fmla="*/ 142 w 208"/>
              <a:gd name="T41" fmla="*/ 7 h 214"/>
              <a:gd name="T42" fmla="*/ 161 w 208"/>
              <a:gd name="T43" fmla="*/ 17 h 214"/>
              <a:gd name="T44" fmla="*/ 176 w 208"/>
              <a:gd name="T45" fmla="*/ 30 h 214"/>
              <a:gd name="T46" fmla="*/ 189 w 208"/>
              <a:gd name="T47" fmla="*/ 45 h 214"/>
              <a:gd name="T48" fmla="*/ 200 w 208"/>
              <a:gd name="T49" fmla="*/ 63 h 214"/>
              <a:gd name="T50" fmla="*/ 206 w 208"/>
              <a:gd name="T51" fmla="*/ 84 h 214"/>
              <a:gd name="T52" fmla="*/ 208 w 208"/>
              <a:gd name="T53" fmla="*/ 105 h 214"/>
              <a:gd name="T54" fmla="*/ 206 w 208"/>
              <a:gd name="T55" fmla="*/ 127 h 214"/>
              <a:gd name="T56" fmla="*/ 201 w 208"/>
              <a:gd name="T57" fmla="*/ 147 h 214"/>
              <a:gd name="T58" fmla="*/ 191 w 208"/>
              <a:gd name="T59" fmla="*/ 164 h 214"/>
              <a:gd name="T60" fmla="*/ 179 w 208"/>
              <a:gd name="T61" fmla="*/ 181 h 214"/>
              <a:gd name="T62" fmla="*/ 164 w 208"/>
              <a:gd name="T63" fmla="*/ 195 h 214"/>
              <a:gd name="T64" fmla="*/ 146 w 208"/>
              <a:gd name="T65" fmla="*/ 206 h 2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8"/>
              <a:gd name="T100" fmla="*/ 0 h 214"/>
              <a:gd name="T101" fmla="*/ 208 w 208"/>
              <a:gd name="T102" fmla="*/ 214 h 2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8" h="214">
                <a:moveTo>
                  <a:pt x="146" y="206"/>
                </a:moveTo>
                <a:lnTo>
                  <a:pt x="125" y="212"/>
                </a:lnTo>
                <a:lnTo>
                  <a:pt x="105" y="214"/>
                </a:lnTo>
                <a:lnTo>
                  <a:pt x="84" y="212"/>
                </a:lnTo>
                <a:lnTo>
                  <a:pt x="66" y="206"/>
                </a:lnTo>
                <a:lnTo>
                  <a:pt x="48" y="196"/>
                </a:lnTo>
                <a:lnTo>
                  <a:pt x="31" y="183"/>
                </a:lnTo>
                <a:lnTo>
                  <a:pt x="18" y="168"/>
                </a:lnTo>
                <a:lnTo>
                  <a:pt x="8" y="149"/>
                </a:lnTo>
                <a:lnTo>
                  <a:pt x="2" y="129"/>
                </a:lnTo>
                <a:lnTo>
                  <a:pt x="0" y="108"/>
                </a:lnTo>
                <a:lnTo>
                  <a:pt x="2" y="86"/>
                </a:lnTo>
                <a:lnTo>
                  <a:pt x="8" y="67"/>
                </a:lnTo>
                <a:lnTo>
                  <a:pt x="17" y="49"/>
                </a:lnTo>
                <a:lnTo>
                  <a:pt x="29" y="33"/>
                </a:lnTo>
                <a:lnTo>
                  <a:pt x="45" y="19"/>
                </a:lnTo>
                <a:lnTo>
                  <a:pt x="63" y="8"/>
                </a:lnTo>
                <a:lnTo>
                  <a:pt x="83" y="2"/>
                </a:lnTo>
                <a:lnTo>
                  <a:pt x="104" y="0"/>
                </a:lnTo>
                <a:lnTo>
                  <a:pt x="123" y="2"/>
                </a:lnTo>
                <a:lnTo>
                  <a:pt x="142" y="7"/>
                </a:lnTo>
                <a:lnTo>
                  <a:pt x="161" y="17"/>
                </a:lnTo>
                <a:lnTo>
                  <a:pt x="176" y="30"/>
                </a:lnTo>
                <a:lnTo>
                  <a:pt x="189" y="45"/>
                </a:lnTo>
                <a:lnTo>
                  <a:pt x="200" y="63"/>
                </a:lnTo>
                <a:lnTo>
                  <a:pt x="206" y="84"/>
                </a:lnTo>
                <a:lnTo>
                  <a:pt x="208" y="105"/>
                </a:lnTo>
                <a:lnTo>
                  <a:pt x="206" y="127"/>
                </a:lnTo>
                <a:lnTo>
                  <a:pt x="201" y="147"/>
                </a:lnTo>
                <a:lnTo>
                  <a:pt x="191" y="164"/>
                </a:lnTo>
                <a:lnTo>
                  <a:pt x="179" y="181"/>
                </a:lnTo>
                <a:lnTo>
                  <a:pt x="164" y="195"/>
                </a:lnTo>
                <a:lnTo>
                  <a:pt x="146" y="206"/>
                </a:lnTo>
                <a:close/>
              </a:path>
            </a:pathLst>
          </a:custGeom>
          <a:solidFill>
            <a:srgbClr val="EB5F6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3" name="Freeform 709"/>
          <p:cNvSpPr>
            <a:spLocks/>
          </p:cNvSpPr>
          <p:nvPr/>
        </p:nvSpPr>
        <p:spPr bwMode="auto">
          <a:xfrm>
            <a:off x="1358900" y="2222500"/>
            <a:ext cx="12700" cy="15875"/>
          </a:xfrm>
          <a:custGeom>
            <a:avLst/>
            <a:gdLst>
              <a:gd name="T0" fmla="*/ 131 w 189"/>
              <a:gd name="T1" fmla="*/ 187 h 194"/>
              <a:gd name="T2" fmla="*/ 113 w 189"/>
              <a:gd name="T3" fmla="*/ 193 h 194"/>
              <a:gd name="T4" fmla="*/ 95 w 189"/>
              <a:gd name="T5" fmla="*/ 194 h 194"/>
              <a:gd name="T6" fmla="*/ 76 w 189"/>
              <a:gd name="T7" fmla="*/ 192 h 194"/>
              <a:gd name="T8" fmla="*/ 59 w 189"/>
              <a:gd name="T9" fmla="*/ 187 h 194"/>
              <a:gd name="T10" fmla="*/ 44 w 189"/>
              <a:gd name="T11" fmla="*/ 178 h 194"/>
              <a:gd name="T12" fmla="*/ 29 w 189"/>
              <a:gd name="T13" fmla="*/ 167 h 194"/>
              <a:gd name="T14" fmla="*/ 17 w 189"/>
              <a:gd name="T15" fmla="*/ 152 h 194"/>
              <a:gd name="T16" fmla="*/ 8 w 189"/>
              <a:gd name="T17" fmla="*/ 135 h 194"/>
              <a:gd name="T18" fmla="*/ 2 w 189"/>
              <a:gd name="T19" fmla="*/ 116 h 194"/>
              <a:gd name="T20" fmla="*/ 0 w 189"/>
              <a:gd name="T21" fmla="*/ 97 h 194"/>
              <a:gd name="T22" fmla="*/ 2 w 189"/>
              <a:gd name="T23" fmla="*/ 79 h 194"/>
              <a:gd name="T24" fmla="*/ 7 w 189"/>
              <a:gd name="T25" fmla="*/ 61 h 194"/>
              <a:gd name="T26" fmla="*/ 15 w 189"/>
              <a:gd name="T27" fmla="*/ 45 h 194"/>
              <a:gd name="T28" fmla="*/ 26 w 189"/>
              <a:gd name="T29" fmla="*/ 30 h 194"/>
              <a:gd name="T30" fmla="*/ 41 w 189"/>
              <a:gd name="T31" fmla="*/ 17 h 194"/>
              <a:gd name="T32" fmla="*/ 57 w 189"/>
              <a:gd name="T33" fmla="*/ 8 h 194"/>
              <a:gd name="T34" fmla="*/ 75 w 189"/>
              <a:gd name="T35" fmla="*/ 1 h 194"/>
              <a:gd name="T36" fmla="*/ 95 w 189"/>
              <a:gd name="T37" fmla="*/ 0 h 194"/>
              <a:gd name="T38" fmla="*/ 112 w 189"/>
              <a:gd name="T39" fmla="*/ 1 h 194"/>
              <a:gd name="T40" fmla="*/ 130 w 189"/>
              <a:gd name="T41" fmla="*/ 7 h 194"/>
              <a:gd name="T42" fmla="*/ 146 w 189"/>
              <a:gd name="T43" fmla="*/ 15 h 194"/>
              <a:gd name="T44" fmla="*/ 160 w 189"/>
              <a:gd name="T45" fmla="*/ 27 h 194"/>
              <a:gd name="T46" fmla="*/ 172 w 189"/>
              <a:gd name="T47" fmla="*/ 41 h 194"/>
              <a:gd name="T48" fmla="*/ 181 w 189"/>
              <a:gd name="T49" fmla="*/ 58 h 194"/>
              <a:gd name="T50" fmla="*/ 187 w 189"/>
              <a:gd name="T51" fmla="*/ 77 h 194"/>
              <a:gd name="T52" fmla="*/ 189 w 189"/>
              <a:gd name="T53" fmla="*/ 96 h 194"/>
              <a:gd name="T54" fmla="*/ 188 w 189"/>
              <a:gd name="T55" fmla="*/ 114 h 194"/>
              <a:gd name="T56" fmla="*/ 182 w 189"/>
              <a:gd name="T57" fmla="*/ 132 h 194"/>
              <a:gd name="T58" fmla="*/ 174 w 189"/>
              <a:gd name="T59" fmla="*/ 149 h 194"/>
              <a:gd name="T60" fmla="*/ 163 w 189"/>
              <a:gd name="T61" fmla="*/ 165 h 194"/>
              <a:gd name="T62" fmla="*/ 149 w 189"/>
              <a:gd name="T63" fmla="*/ 177 h 194"/>
              <a:gd name="T64" fmla="*/ 131 w 189"/>
              <a:gd name="T65" fmla="*/ 187 h 1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9"/>
              <a:gd name="T100" fmla="*/ 0 h 194"/>
              <a:gd name="T101" fmla="*/ 189 w 189"/>
              <a:gd name="T102" fmla="*/ 194 h 1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9" h="194">
                <a:moveTo>
                  <a:pt x="131" y="187"/>
                </a:moveTo>
                <a:lnTo>
                  <a:pt x="113" y="193"/>
                </a:lnTo>
                <a:lnTo>
                  <a:pt x="95" y="194"/>
                </a:lnTo>
                <a:lnTo>
                  <a:pt x="76" y="192"/>
                </a:lnTo>
                <a:lnTo>
                  <a:pt x="59" y="187"/>
                </a:lnTo>
                <a:lnTo>
                  <a:pt x="44" y="178"/>
                </a:lnTo>
                <a:lnTo>
                  <a:pt x="29" y="167"/>
                </a:lnTo>
                <a:lnTo>
                  <a:pt x="17" y="152"/>
                </a:lnTo>
                <a:lnTo>
                  <a:pt x="8" y="135"/>
                </a:lnTo>
                <a:lnTo>
                  <a:pt x="2" y="116"/>
                </a:lnTo>
                <a:lnTo>
                  <a:pt x="0" y="97"/>
                </a:lnTo>
                <a:lnTo>
                  <a:pt x="2" y="79"/>
                </a:lnTo>
                <a:lnTo>
                  <a:pt x="7" y="61"/>
                </a:lnTo>
                <a:lnTo>
                  <a:pt x="15" y="45"/>
                </a:lnTo>
                <a:lnTo>
                  <a:pt x="26" y="30"/>
                </a:lnTo>
                <a:lnTo>
                  <a:pt x="41" y="17"/>
                </a:lnTo>
                <a:lnTo>
                  <a:pt x="57" y="8"/>
                </a:lnTo>
                <a:lnTo>
                  <a:pt x="75" y="1"/>
                </a:lnTo>
                <a:lnTo>
                  <a:pt x="95" y="0"/>
                </a:lnTo>
                <a:lnTo>
                  <a:pt x="112" y="1"/>
                </a:lnTo>
                <a:lnTo>
                  <a:pt x="130" y="7"/>
                </a:lnTo>
                <a:lnTo>
                  <a:pt x="146" y="15"/>
                </a:lnTo>
                <a:lnTo>
                  <a:pt x="160" y="27"/>
                </a:lnTo>
                <a:lnTo>
                  <a:pt x="172" y="41"/>
                </a:lnTo>
                <a:lnTo>
                  <a:pt x="181" y="58"/>
                </a:lnTo>
                <a:lnTo>
                  <a:pt x="187" y="77"/>
                </a:lnTo>
                <a:lnTo>
                  <a:pt x="189" y="96"/>
                </a:lnTo>
                <a:lnTo>
                  <a:pt x="188" y="114"/>
                </a:lnTo>
                <a:lnTo>
                  <a:pt x="182" y="132"/>
                </a:lnTo>
                <a:lnTo>
                  <a:pt x="174" y="149"/>
                </a:lnTo>
                <a:lnTo>
                  <a:pt x="163" y="165"/>
                </a:lnTo>
                <a:lnTo>
                  <a:pt x="149" y="177"/>
                </a:lnTo>
                <a:lnTo>
                  <a:pt x="131" y="187"/>
                </a:lnTo>
                <a:close/>
              </a:path>
            </a:pathLst>
          </a:custGeom>
          <a:solidFill>
            <a:srgbClr val="F0878A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4" name="Freeform 710"/>
          <p:cNvSpPr>
            <a:spLocks/>
          </p:cNvSpPr>
          <p:nvPr/>
        </p:nvSpPr>
        <p:spPr bwMode="auto">
          <a:xfrm>
            <a:off x="1358900" y="2222500"/>
            <a:ext cx="12700" cy="15875"/>
          </a:xfrm>
          <a:custGeom>
            <a:avLst/>
            <a:gdLst>
              <a:gd name="T0" fmla="*/ 120 w 171"/>
              <a:gd name="T1" fmla="*/ 170 h 177"/>
              <a:gd name="T2" fmla="*/ 104 w 171"/>
              <a:gd name="T3" fmla="*/ 175 h 177"/>
              <a:gd name="T4" fmla="*/ 87 w 171"/>
              <a:gd name="T5" fmla="*/ 177 h 177"/>
              <a:gd name="T6" fmla="*/ 70 w 171"/>
              <a:gd name="T7" fmla="*/ 176 h 177"/>
              <a:gd name="T8" fmla="*/ 54 w 171"/>
              <a:gd name="T9" fmla="*/ 171 h 177"/>
              <a:gd name="T10" fmla="*/ 40 w 171"/>
              <a:gd name="T11" fmla="*/ 163 h 177"/>
              <a:gd name="T12" fmla="*/ 27 w 171"/>
              <a:gd name="T13" fmla="*/ 152 h 177"/>
              <a:gd name="T14" fmla="*/ 15 w 171"/>
              <a:gd name="T15" fmla="*/ 139 h 177"/>
              <a:gd name="T16" fmla="*/ 7 w 171"/>
              <a:gd name="T17" fmla="*/ 124 h 177"/>
              <a:gd name="T18" fmla="*/ 2 w 171"/>
              <a:gd name="T19" fmla="*/ 107 h 177"/>
              <a:gd name="T20" fmla="*/ 0 w 171"/>
              <a:gd name="T21" fmla="*/ 90 h 177"/>
              <a:gd name="T22" fmla="*/ 2 w 171"/>
              <a:gd name="T23" fmla="*/ 72 h 177"/>
              <a:gd name="T24" fmla="*/ 7 w 171"/>
              <a:gd name="T25" fmla="*/ 56 h 177"/>
              <a:gd name="T26" fmla="*/ 14 w 171"/>
              <a:gd name="T27" fmla="*/ 41 h 177"/>
              <a:gd name="T28" fmla="*/ 25 w 171"/>
              <a:gd name="T29" fmla="*/ 28 h 177"/>
              <a:gd name="T30" fmla="*/ 37 w 171"/>
              <a:gd name="T31" fmla="*/ 16 h 177"/>
              <a:gd name="T32" fmla="*/ 52 w 171"/>
              <a:gd name="T33" fmla="*/ 8 h 177"/>
              <a:gd name="T34" fmla="*/ 68 w 171"/>
              <a:gd name="T35" fmla="*/ 2 h 177"/>
              <a:gd name="T36" fmla="*/ 85 w 171"/>
              <a:gd name="T37" fmla="*/ 0 h 177"/>
              <a:gd name="T38" fmla="*/ 102 w 171"/>
              <a:gd name="T39" fmla="*/ 2 h 177"/>
              <a:gd name="T40" fmla="*/ 117 w 171"/>
              <a:gd name="T41" fmla="*/ 7 h 177"/>
              <a:gd name="T42" fmla="*/ 132 w 171"/>
              <a:gd name="T43" fmla="*/ 15 h 177"/>
              <a:gd name="T44" fmla="*/ 145 w 171"/>
              <a:gd name="T45" fmla="*/ 25 h 177"/>
              <a:gd name="T46" fmla="*/ 156 w 171"/>
              <a:gd name="T47" fmla="*/ 38 h 177"/>
              <a:gd name="T48" fmla="*/ 164 w 171"/>
              <a:gd name="T49" fmla="*/ 53 h 177"/>
              <a:gd name="T50" fmla="*/ 169 w 171"/>
              <a:gd name="T51" fmla="*/ 70 h 177"/>
              <a:gd name="T52" fmla="*/ 171 w 171"/>
              <a:gd name="T53" fmla="*/ 88 h 177"/>
              <a:gd name="T54" fmla="*/ 169 w 171"/>
              <a:gd name="T55" fmla="*/ 105 h 177"/>
              <a:gd name="T56" fmla="*/ 165 w 171"/>
              <a:gd name="T57" fmla="*/ 121 h 177"/>
              <a:gd name="T58" fmla="*/ 158 w 171"/>
              <a:gd name="T59" fmla="*/ 136 h 177"/>
              <a:gd name="T60" fmla="*/ 148 w 171"/>
              <a:gd name="T61" fmla="*/ 150 h 177"/>
              <a:gd name="T62" fmla="*/ 136 w 171"/>
              <a:gd name="T63" fmla="*/ 162 h 177"/>
              <a:gd name="T64" fmla="*/ 120 w 171"/>
              <a:gd name="T65" fmla="*/ 170 h 1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1"/>
              <a:gd name="T100" fmla="*/ 0 h 177"/>
              <a:gd name="T101" fmla="*/ 171 w 171"/>
              <a:gd name="T102" fmla="*/ 177 h 1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1" h="177">
                <a:moveTo>
                  <a:pt x="120" y="170"/>
                </a:moveTo>
                <a:lnTo>
                  <a:pt x="104" y="175"/>
                </a:lnTo>
                <a:lnTo>
                  <a:pt x="87" y="177"/>
                </a:lnTo>
                <a:lnTo>
                  <a:pt x="70" y="176"/>
                </a:lnTo>
                <a:lnTo>
                  <a:pt x="54" y="171"/>
                </a:lnTo>
                <a:lnTo>
                  <a:pt x="40" y="163"/>
                </a:lnTo>
                <a:lnTo>
                  <a:pt x="27" y="152"/>
                </a:lnTo>
                <a:lnTo>
                  <a:pt x="15" y="139"/>
                </a:lnTo>
                <a:lnTo>
                  <a:pt x="7" y="124"/>
                </a:lnTo>
                <a:lnTo>
                  <a:pt x="2" y="107"/>
                </a:lnTo>
                <a:lnTo>
                  <a:pt x="0" y="90"/>
                </a:lnTo>
                <a:lnTo>
                  <a:pt x="2" y="72"/>
                </a:lnTo>
                <a:lnTo>
                  <a:pt x="7" y="56"/>
                </a:lnTo>
                <a:lnTo>
                  <a:pt x="14" y="41"/>
                </a:lnTo>
                <a:lnTo>
                  <a:pt x="25" y="28"/>
                </a:lnTo>
                <a:lnTo>
                  <a:pt x="37" y="16"/>
                </a:lnTo>
                <a:lnTo>
                  <a:pt x="52" y="8"/>
                </a:lnTo>
                <a:lnTo>
                  <a:pt x="68" y="2"/>
                </a:lnTo>
                <a:lnTo>
                  <a:pt x="85" y="0"/>
                </a:lnTo>
                <a:lnTo>
                  <a:pt x="102" y="2"/>
                </a:lnTo>
                <a:lnTo>
                  <a:pt x="117" y="7"/>
                </a:lnTo>
                <a:lnTo>
                  <a:pt x="132" y="15"/>
                </a:lnTo>
                <a:lnTo>
                  <a:pt x="145" y="25"/>
                </a:lnTo>
                <a:lnTo>
                  <a:pt x="156" y="38"/>
                </a:lnTo>
                <a:lnTo>
                  <a:pt x="164" y="53"/>
                </a:lnTo>
                <a:lnTo>
                  <a:pt x="169" y="70"/>
                </a:lnTo>
                <a:lnTo>
                  <a:pt x="171" y="88"/>
                </a:lnTo>
                <a:lnTo>
                  <a:pt x="169" y="105"/>
                </a:lnTo>
                <a:lnTo>
                  <a:pt x="165" y="121"/>
                </a:lnTo>
                <a:lnTo>
                  <a:pt x="158" y="136"/>
                </a:lnTo>
                <a:lnTo>
                  <a:pt x="148" y="150"/>
                </a:lnTo>
                <a:lnTo>
                  <a:pt x="136" y="162"/>
                </a:lnTo>
                <a:lnTo>
                  <a:pt x="120" y="170"/>
                </a:lnTo>
                <a:close/>
              </a:path>
            </a:pathLst>
          </a:custGeom>
          <a:solidFill>
            <a:srgbClr val="F5AEB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5" name="Freeform 711"/>
          <p:cNvSpPr>
            <a:spLocks/>
          </p:cNvSpPr>
          <p:nvPr/>
        </p:nvSpPr>
        <p:spPr bwMode="auto">
          <a:xfrm>
            <a:off x="1360488" y="2222500"/>
            <a:ext cx="11112" cy="14287"/>
          </a:xfrm>
          <a:custGeom>
            <a:avLst/>
            <a:gdLst>
              <a:gd name="T0" fmla="*/ 106 w 152"/>
              <a:gd name="T1" fmla="*/ 149 h 156"/>
              <a:gd name="T2" fmla="*/ 92 w 152"/>
              <a:gd name="T3" fmla="*/ 155 h 156"/>
              <a:gd name="T4" fmla="*/ 77 w 152"/>
              <a:gd name="T5" fmla="*/ 156 h 156"/>
              <a:gd name="T6" fmla="*/ 63 w 152"/>
              <a:gd name="T7" fmla="*/ 155 h 156"/>
              <a:gd name="T8" fmla="*/ 48 w 152"/>
              <a:gd name="T9" fmla="*/ 150 h 156"/>
              <a:gd name="T10" fmla="*/ 35 w 152"/>
              <a:gd name="T11" fmla="*/ 143 h 156"/>
              <a:gd name="T12" fmla="*/ 24 w 152"/>
              <a:gd name="T13" fmla="*/ 133 h 156"/>
              <a:gd name="T14" fmla="*/ 14 w 152"/>
              <a:gd name="T15" fmla="*/ 122 h 156"/>
              <a:gd name="T16" fmla="*/ 6 w 152"/>
              <a:gd name="T17" fmla="*/ 108 h 156"/>
              <a:gd name="T18" fmla="*/ 2 w 152"/>
              <a:gd name="T19" fmla="*/ 93 h 156"/>
              <a:gd name="T20" fmla="*/ 0 w 152"/>
              <a:gd name="T21" fmla="*/ 78 h 156"/>
              <a:gd name="T22" fmla="*/ 1 w 152"/>
              <a:gd name="T23" fmla="*/ 63 h 156"/>
              <a:gd name="T24" fmla="*/ 5 w 152"/>
              <a:gd name="T25" fmla="*/ 49 h 156"/>
              <a:gd name="T26" fmla="*/ 13 w 152"/>
              <a:gd name="T27" fmla="*/ 35 h 156"/>
              <a:gd name="T28" fmla="*/ 22 w 152"/>
              <a:gd name="T29" fmla="*/ 24 h 156"/>
              <a:gd name="T30" fmla="*/ 33 w 152"/>
              <a:gd name="T31" fmla="*/ 13 h 156"/>
              <a:gd name="T32" fmla="*/ 46 w 152"/>
              <a:gd name="T33" fmla="*/ 6 h 156"/>
              <a:gd name="T34" fmla="*/ 60 w 152"/>
              <a:gd name="T35" fmla="*/ 1 h 156"/>
              <a:gd name="T36" fmla="*/ 76 w 152"/>
              <a:gd name="T37" fmla="*/ 0 h 156"/>
              <a:gd name="T38" fmla="*/ 90 w 152"/>
              <a:gd name="T39" fmla="*/ 1 h 156"/>
              <a:gd name="T40" fmla="*/ 104 w 152"/>
              <a:gd name="T41" fmla="*/ 5 h 156"/>
              <a:gd name="T42" fmla="*/ 118 w 152"/>
              <a:gd name="T43" fmla="*/ 11 h 156"/>
              <a:gd name="T44" fmla="*/ 129 w 152"/>
              <a:gd name="T45" fmla="*/ 21 h 156"/>
              <a:gd name="T46" fmla="*/ 139 w 152"/>
              <a:gd name="T47" fmla="*/ 32 h 156"/>
              <a:gd name="T48" fmla="*/ 146 w 152"/>
              <a:gd name="T49" fmla="*/ 46 h 156"/>
              <a:gd name="T50" fmla="*/ 150 w 152"/>
              <a:gd name="T51" fmla="*/ 61 h 156"/>
              <a:gd name="T52" fmla="*/ 152 w 152"/>
              <a:gd name="T53" fmla="*/ 77 h 156"/>
              <a:gd name="T54" fmla="*/ 151 w 152"/>
              <a:gd name="T55" fmla="*/ 91 h 156"/>
              <a:gd name="T56" fmla="*/ 147 w 152"/>
              <a:gd name="T57" fmla="*/ 106 h 156"/>
              <a:gd name="T58" fmla="*/ 140 w 152"/>
              <a:gd name="T59" fmla="*/ 120 h 156"/>
              <a:gd name="T60" fmla="*/ 131 w 152"/>
              <a:gd name="T61" fmla="*/ 131 h 156"/>
              <a:gd name="T62" fmla="*/ 120 w 152"/>
              <a:gd name="T63" fmla="*/ 142 h 156"/>
              <a:gd name="T64" fmla="*/ 106 w 152"/>
              <a:gd name="T65" fmla="*/ 149 h 1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6"/>
              <a:gd name="T101" fmla="*/ 152 w 152"/>
              <a:gd name="T102" fmla="*/ 156 h 1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6">
                <a:moveTo>
                  <a:pt x="106" y="149"/>
                </a:moveTo>
                <a:lnTo>
                  <a:pt x="92" y="155"/>
                </a:lnTo>
                <a:lnTo>
                  <a:pt x="77" y="156"/>
                </a:lnTo>
                <a:lnTo>
                  <a:pt x="63" y="155"/>
                </a:lnTo>
                <a:lnTo>
                  <a:pt x="48" y="150"/>
                </a:lnTo>
                <a:lnTo>
                  <a:pt x="35" y="143"/>
                </a:lnTo>
                <a:lnTo>
                  <a:pt x="24" y="133"/>
                </a:lnTo>
                <a:lnTo>
                  <a:pt x="14" y="122"/>
                </a:lnTo>
                <a:lnTo>
                  <a:pt x="6" y="108"/>
                </a:lnTo>
                <a:lnTo>
                  <a:pt x="2" y="93"/>
                </a:lnTo>
                <a:lnTo>
                  <a:pt x="0" y="78"/>
                </a:lnTo>
                <a:lnTo>
                  <a:pt x="1" y="63"/>
                </a:lnTo>
                <a:lnTo>
                  <a:pt x="5" y="49"/>
                </a:lnTo>
                <a:lnTo>
                  <a:pt x="13" y="35"/>
                </a:lnTo>
                <a:lnTo>
                  <a:pt x="22" y="24"/>
                </a:lnTo>
                <a:lnTo>
                  <a:pt x="33" y="13"/>
                </a:lnTo>
                <a:lnTo>
                  <a:pt x="46" y="6"/>
                </a:lnTo>
                <a:lnTo>
                  <a:pt x="60" y="1"/>
                </a:lnTo>
                <a:lnTo>
                  <a:pt x="76" y="0"/>
                </a:lnTo>
                <a:lnTo>
                  <a:pt x="90" y="1"/>
                </a:lnTo>
                <a:lnTo>
                  <a:pt x="104" y="5"/>
                </a:lnTo>
                <a:lnTo>
                  <a:pt x="118" y="11"/>
                </a:lnTo>
                <a:lnTo>
                  <a:pt x="129" y="21"/>
                </a:lnTo>
                <a:lnTo>
                  <a:pt x="139" y="32"/>
                </a:lnTo>
                <a:lnTo>
                  <a:pt x="146" y="46"/>
                </a:lnTo>
                <a:lnTo>
                  <a:pt x="150" y="61"/>
                </a:lnTo>
                <a:lnTo>
                  <a:pt x="152" y="77"/>
                </a:lnTo>
                <a:lnTo>
                  <a:pt x="151" y="91"/>
                </a:lnTo>
                <a:lnTo>
                  <a:pt x="147" y="106"/>
                </a:lnTo>
                <a:lnTo>
                  <a:pt x="140" y="120"/>
                </a:lnTo>
                <a:lnTo>
                  <a:pt x="131" y="131"/>
                </a:lnTo>
                <a:lnTo>
                  <a:pt x="120" y="142"/>
                </a:lnTo>
                <a:lnTo>
                  <a:pt x="106" y="149"/>
                </a:lnTo>
                <a:close/>
              </a:path>
            </a:pathLst>
          </a:custGeom>
          <a:solidFill>
            <a:srgbClr val="FAD6D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6" name="Freeform 712"/>
          <p:cNvSpPr>
            <a:spLocks/>
          </p:cNvSpPr>
          <p:nvPr/>
        </p:nvSpPr>
        <p:spPr bwMode="auto">
          <a:xfrm>
            <a:off x="1360488" y="2222500"/>
            <a:ext cx="9525" cy="12700"/>
          </a:xfrm>
          <a:custGeom>
            <a:avLst/>
            <a:gdLst>
              <a:gd name="T0" fmla="*/ 93 w 134"/>
              <a:gd name="T1" fmla="*/ 134 h 139"/>
              <a:gd name="T2" fmla="*/ 80 w 134"/>
              <a:gd name="T3" fmla="*/ 138 h 139"/>
              <a:gd name="T4" fmla="*/ 68 w 134"/>
              <a:gd name="T5" fmla="*/ 139 h 139"/>
              <a:gd name="T6" fmla="*/ 55 w 134"/>
              <a:gd name="T7" fmla="*/ 138 h 139"/>
              <a:gd name="T8" fmla="*/ 42 w 134"/>
              <a:gd name="T9" fmla="*/ 134 h 139"/>
              <a:gd name="T10" fmla="*/ 30 w 134"/>
              <a:gd name="T11" fmla="*/ 127 h 139"/>
              <a:gd name="T12" fmla="*/ 20 w 134"/>
              <a:gd name="T13" fmla="*/ 119 h 139"/>
              <a:gd name="T14" fmla="*/ 12 w 134"/>
              <a:gd name="T15" fmla="*/ 109 h 139"/>
              <a:gd name="T16" fmla="*/ 5 w 134"/>
              <a:gd name="T17" fmla="*/ 97 h 139"/>
              <a:gd name="T18" fmla="*/ 1 w 134"/>
              <a:gd name="T19" fmla="*/ 83 h 139"/>
              <a:gd name="T20" fmla="*/ 0 w 134"/>
              <a:gd name="T21" fmla="*/ 70 h 139"/>
              <a:gd name="T22" fmla="*/ 1 w 134"/>
              <a:gd name="T23" fmla="*/ 57 h 139"/>
              <a:gd name="T24" fmla="*/ 5 w 134"/>
              <a:gd name="T25" fmla="*/ 44 h 139"/>
              <a:gd name="T26" fmla="*/ 11 w 134"/>
              <a:gd name="T27" fmla="*/ 31 h 139"/>
              <a:gd name="T28" fmla="*/ 19 w 134"/>
              <a:gd name="T29" fmla="*/ 21 h 139"/>
              <a:gd name="T30" fmla="*/ 28 w 134"/>
              <a:gd name="T31" fmla="*/ 12 h 139"/>
              <a:gd name="T32" fmla="*/ 40 w 134"/>
              <a:gd name="T33" fmla="*/ 5 h 139"/>
              <a:gd name="T34" fmla="*/ 54 w 134"/>
              <a:gd name="T35" fmla="*/ 1 h 139"/>
              <a:gd name="T36" fmla="*/ 66 w 134"/>
              <a:gd name="T37" fmla="*/ 0 h 139"/>
              <a:gd name="T38" fmla="*/ 79 w 134"/>
              <a:gd name="T39" fmla="*/ 1 h 139"/>
              <a:gd name="T40" fmla="*/ 91 w 134"/>
              <a:gd name="T41" fmla="*/ 5 h 139"/>
              <a:gd name="T42" fmla="*/ 104 w 134"/>
              <a:gd name="T43" fmla="*/ 11 h 139"/>
              <a:gd name="T44" fmla="*/ 114 w 134"/>
              <a:gd name="T45" fmla="*/ 20 h 139"/>
              <a:gd name="T46" fmla="*/ 122 w 134"/>
              <a:gd name="T47" fmla="*/ 29 h 139"/>
              <a:gd name="T48" fmla="*/ 129 w 134"/>
              <a:gd name="T49" fmla="*/ 42 h 139"/>
              <a:gd name="T50" fmla="*/ 133 w 134"/>
              <a:gd name="T51" fmla="*/ 56 h 139"/>
              <a:gd name="T52" fmla="*/ 134 w 134"/>
              <a:gd name="T53" fmla="*/ 68 h 139"/>
              <a:gd name="T54" fmla="*/ 133 w 134"/>
              <a:gd name="T55" fmla="*/ 82 h 139"/>
              <a:gd name="T56" fmla="*/ 129 w 134"/>
              <a:gd name="T57" fmla="*/ 95 h 139"/>
              <a:gd name="T58" fmla="*/ 123 w 134"/>
              <a:gd name="T59" fmla="*/ 107 h 139"/>
              <a:gd name="T60" fmla="*/ 115 w 134"/>
              <a:gd name="T61" fmla="*/ 118 h 139"/>
              <a:gd name="T62" fmla="*/ 106 w 134"/>
              <a:gd name="T63" fmla="*/ 126 h 139"/>
              <a:gd name="T64" fmla="*/ 93 w 134"/>
              <a:gd name="T65" fmla="*/ 134 h 1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4"/>
              <a:gd name="T100" fmla="*/ 0 h 139"/>
              <a:gd name="T101" fmla="*/ 134 w 134"/>
              <a:gd name="T102" fmla="*/ 139 h 13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4" h="139">
                <a:moveTo>
                  <a:pt x="93" y="134"/>
                </a:moveTo>
                <a:lnTo>
                  <a:pt x="80" y="138"/>
                </a:lnTo>
                <a:lnTo>
                  <a:pt x="68" y="139"/>
                </a:lnTo>
                <a:lnTo>
                  <a:pt x="55" y="138"/>
                </a:lnTo>
                <a:lnTo>
                  <a:pt x="42" y="134"/>
                </a:lnTo>
                <a:lnTo>
                  <a:pt x="30" y="127"/>
                </a:lnTo>
                <a:lnTo>
                  <a:pt x="20" y="119"/>
                </a:lnTo>
                <a:lnTo>
                  <a:pt x="12" y="109"/>
                </a:lnTo>
                <a:lnTo>
                  <a:pt x="5" y="97"/>
                </a:lnTo>
                <a:lnTo>
                  <a:pt x="1" y="83"/>
                </a:lnTo>
                <a:lnTo>
                  <a:pt x="0" y="70"/>
                </a:lnTo>
                <a:lnTo>
                  <a:pt x="1" y="57"/>
                </a:lnTo>
                <a:lnTo>
                  <a:pt x="5" y="44"/>
                </a:lnTo>
                <a:lnTo>
                  <a:pt x="11" y="31"/>
                </a:lnTo>
                <a:lnTo>
                  <a:pt x="19" y="21"/>
                </a:lnTo>
                <a:lnTo>
                  <a:pt x="28" y="12"/>
                </a:lnTo>
                <a:lnTo>
                  <a:pt x="40" y="5"/>
                </a:lnTo>
                <a:lnTo>
                  <a:pt x="54" y="1"/>
                </a:lnTo>
                <a:lnTo>
                  <a:pt x="66" y="0"/>
                </a:lnTo>
                <a:lnTo>
                  <a:pt x="79" y="1"/>
                </a:lnTo>
                <a:lnTo>
                  <a:pt x="91" y="5"/>
                </a:lnTo>
                <a:lnTo>
                  <a:pt x="104" y="11"/>
                </a:lnTo>
                <a:lnTo>
                  <a:pt x="114" y="20"/>
                </a:lnTo>
                <a:lnTo>
                  <a:pt x="122" y="29"/>
                </a:lnTo>
                <a:lnTo>
                  <a:pt x="129" y="42"/>
                </a:lnTo>
                <a:lnTo>
                  <a:pt x="133" y="56"/>
                </a:lnTo>
                <a:lnTo>
                  <a:pt x="134" y="68"/>
                </a:lnTo>
                <a:lnTo>
                  <a:pt x="133" y="82"/>
                </a:lnTo>
                <a:lnTo>
                  <a:pt x="129" y="95"/>
                </a:lnTo>
                <a:lnTo>
                  <a:pt x="123" y="107"/>
                </a:lnTo>
                <a:lnTo>
                  <a:pt x="115" y="118"/>
                </a:lnTo>
                <a:lnTo>
                  <a:pt x="106" y="126"/>
                </a:lnTo>
                <a:lnTo>
                  <a:pt x="93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7" name="Freeform 713"/>
          <p:cNvSpPr>
            <a:spLocks/>
          </p:cNvSpPr>
          <p:nvPr/>
        </p:nvSpPr>
        <p:spPr bwMode="auto">
          <a:xfrm>
            <a:off x="1347788" y="2238375"/>
            <a:ext cx="1587" cy="3175"/>
          </a:xfrm>
          <a:custGeom>
            <a:avLst/>
            <a:gdLst>
              <a:gd name="T0" fmla="*/ 11 w 21"/>
              <a:gd name="T1" fmla="*/ 0 h 33"/>
              <a:gd name="T2" fmla="*/ 5 w 21"/>
              <a:gd name="T3" fmla="*/ 3 h 33"/>
              <a:gd name="T4" fmla="*/ 1 w 21"/>
              <a:gd name="T5" fmla="*/ 8 h 33"/>
              <a:gd name="T6" fmla="*/ 0 w 21"/>
              <a:gd name="T7" fmla="*/ 15 h 33"/>
              <a:gd name="T8" fmla="*/ 1 w 21"/>
              <a:gd name="T9" fmla="*/ 20 h 33"/>
              <a:gd name="T10" fmla="*/ 4 w 21"/>
              <a:gd name="T11" fmla="*/ 26 h 33"/>
              <a:gd name="T12" fmla="*/ 8 w 21"/>
              <a:gd name="T13" fmla="*/ 31 h 33"/>
              <a:gd name="T14" fmla="*/ 14 w 21"/>
              <a:gd name="T15" fmla="*/ 33 h 33"/>
              <a:gd name="T16" fmla="*/ 21 w 21"/>
              <a:gd name="T17" fmla="*/ 32 h 33"/>
              <a:gd name="T18" fmla="*/ 11 w 21"/>
              <a:gd name="T19" fmla="*/ 0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33"/>
              <a:gd name="T32" fmla="*/ 21 w 21"/>
              <a:gd name="T33" fmla="*/ 33 h 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33">
                <a:moveTo>
                  <a:pt x="11" y="0"/>
                </a:moveTo>
                <a:lnTo>
                  <a:pt x="5" y="3"/>
                </a:lnTo>
                <a:lnTo>
                  <a:pt x="1" y="8"/>
                </a:lnTo>
                <a:lnTo>
                  <a:pt x="0" y="15"/>
                </a:lnTo>
                <a:lnTo>
                  <a:pt x="1" y="20"/>
                </a:lnTo>
                <a:lnTo>
                  <a:pt x="4" y="26"/>
                </a:lnTo>
                <a:lnTo>
                  <a:pt x="8" y="31"/>
                </a:lnTo>
                <a:lnTo>
                  <a:pt x="14" y="33"/>
                </a:lnTo>
                <a:lnTo>
                  <a:pt x="21" y="32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8" name="Freeform 714"/>
          <p:cNvSpPr>
            <a:spLocks/>
          </p:cNvSpPr>
          <p:nvPr/>
        </p:nvSpPr>
        <p:spPr bwMode="auto">
          <a:xfrm>
            <a:off x="1349375" y="2232025"/>
            <a:ext cx="4763" cy="9525"/>
          </a:xfrm>
          <a:custGeom>
            <a:avLst/>
            <a:gdLst>
              <a:gd name="T0" fmla="*/ 40 w 75"/>
              <a:gd name="T1" fmla="*/ 12 h 98"/>
              <a:gd name="T2" fmla="*/ 40 w 75"/>
              <a:gd name="T3" fmla="*/ 12 h 98"/>
              <a:gd name="T4" fmla="*/ 42 w 75"/>
              <a:gd name="T5" fmla="*/ 22 h 98"/>
              <a:gd name="T6" fmla="*/ 42 w 75"/>
              <a:gd name="T7" fmla="*/ 28 h 98"/>
              <a:gd name="T8" fmla="*/ 39 w 75"/>
              <a:gd name="T9" fmla="*/ 37 h 98"/>
              <a:gd name="T10" fmla="*/ 36 w 75"/>
              <a:gd name="T11" fmla="*/ 43 h 98"/>
              <a:gd name="T12" fmla="*/ 30 w 75"/>
              <a:gd name="T13" fmla="*/ 49 h 98"/>
              <a:gd name="T14" fmla="*/ 21 w 75"/>
              <a:gd name="T15" fmla="*/ 57 h 98"/>
              <a:gd name="T16" fmla="*/ 12 w 75"/>
              <a:gd name="T17" fmla="*/ 61 h 98"/>
              <a:gd name="T18" fmla="*/ 0 w 75"/>
              <a:gd name="T19" fmla="*/ 66 h 98"/>
              <a:gd name="T20" fmla="*/ 10 w 75"/>
              <a:gd name="T21" fmla="*/ 98 h 98"/>
              <a:gd name="T22" fmla="*/ 26 w 75"/>
              <a:gd name="T23" fmla="*/ 92 h 98"/>
              <a:gd name="T24" fmla="*/ 39 w 75"/>
              <a:gd name="T25" fmla="*/ 84 h 98"/>
              <a:gd name="T26" fmla="*/ 50 w 75"/>
              <a:gd name="T27" fmla="*/ 74 h 98"/>
              <a:gd name="T28" fmla="*/ 63 w 75"/>
              <a:gd name="T29" fmla="*/ 64 h 98"/>
              <a:gd name="T30" fmla="*/ 70 w 75"/>
              <a:gd name="T31" fmla="*/ 49 h 98"/>
              <a:gd name="T32" fmla="*/ 75 w 75"/>
              <a:gd name="T33" fmla="*/ 34 h 98"/>
              <a:gd name="T34" fmla="*/ 75 w 75"/>
              <a:gd name="T35" fmla="*/ 18 h 98"/>
              <a:gd name="T36" fmla="*/ 71 w 75"/>
              <a:gd name="T37" fmla="*/ 0 h 98"/>
              <a:gd name="T38" fmla="*/ 71 w 75"/>
              <a:gd name="T39" fmla="*/ 0 h 98"/>
              <a:gd name="T40" fmla="*/ 40 w 75"/>
              <a:gd name="T41" fmla="*/ 12 h 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5"/>
              <a:gd name="T64" fmla="*/ 0 h 98"/>
              <a:gd name="T65" fmla="*/ 75 w 75"/>
              <a:gd name="T66" fmla="*/ 98 h 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5" h="98">
                <a:moveTo>
                  <a:pt x="40" y="12"/>
                </a:moveTo>
                <a:lnTo>
                  <a:pt x="40" y="12"/>
                </a:lnTo>
                <a:lnTo>
                  <a:pt x="42" y="22"/>
                </a:lnTo>
                <a:lnTo>
                  <a:pt x="42" y="28"/>
                </a:lnTo>
                <a:lnTo>
                  <a:pt x="39" y="37"/>
                </a:lnTo>
                <a:lnTo>
                  <a:pt x="36" y="43"/>
                </a:lnTo>
                <a:lnTo>
                  <a:pt x="30" y="49"/>
                </a:lnTo>
                <a:lnTo>
                  <a:pt x="21" y="57"/>
                </a:lnTo>
                <a:lnTo>
                  <a:pt x="12" y="61"/>
                </a:lnTo>
                <a:lnTo>
                  <a:pt x="0" y="66"/>
                </a:lnTo>
                <a:lnTo>
                  <a:pt x="10" y="98"/>
                </a:lnTo>
                <a:lnTo>
                  <a:pt x="26" y="92"/>
                </a:lnTo>
                <a:lnTo>
                  <a:pt x="39" y="84"/>
                </a:lnTo>
                <a:lnTo>
                  <a:pt x="50" y="74"/>
                </a:lnTo>
                <a:lnTo>
                  <a:pt x="63" y="64"/>
                </a:lnTo>
                <a:lnTo>
                  <a:pt x="70" y="49"/>
                </a:lnTo>
                <a:lnTo>
                  <a:pt x="75" y="34"/>
                </a:lnTo>
                <a:lnTo>
                  <a:pt x="75" y="18"/>
                </a:lnTo>
                <a:lnTo>
                  <a:pt x="71" y="0"/>
                </a:lnTo>
                <a:lnTo>
                  <a:pt x="40" y="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19" name="Freeform 715"/>
          <p:cNvSpPr>
            <a:spLocks/>
          </p:cNvSpPr>
          <p:nvPr/>
        </p:nvSpPr>
        <p:spPr bwMode="auto">
          <a:xfrm>
            <a:off x="1346200" y="2228850"/>
            <a:ext cx="7938" cy="4762"/>
          </a:xfrm>
          <a:custGeom>
            <a:avLst/>
            <a:gdLst>
              <a:gd name="T0" fmla="*/ 20 w 108"/>
              <a:gd name="T1" fmla="*/ 43 h 49"/>
              <a:gd name="T2" fmla="*/ 20 w 108"/>
              <a:gd name="T3" fmla="*/ 43 h 49"/>
              <a:gd name="T4" fmla="*/ 27 w 108"/>
              <a:gd name="T5" fmla="*/ 39 h 49"/>
              <a:gd name="T6" fmla="*/ 36 w 108"/>
              <a:gd name="T7" fmla="*/ 35 h 49"/>
              <a:gd name="T8" fmla="*/ 45 w 108"/>
              <a:gd name="T9" fmla="*/ 33 h 49"/>
              <a:gd name="T10" fmla="*/ 54 w 108"/>
              <a:gd name="T11" fmla="*/ 33 h 49"/>
              <a:gd name="T12" fmla="*/ 62 w 108"/>
              <a:gd name="T13" fmla="*/ 36 h 49"/>
              <a:gd name="T14" fmla="*/ 69 w 108"/>
              <a:gd name="T15" fmla="*/ 39 h 49"/>
              <a:gd name="T16" fmla="*/ 74 w 108"/>
              <a:gd name="T17" fmla="*/ 43 h 49"/>
              <a:gd name="T18" fmla="*/ 77 w 108"/>
              <a:gd name="T19" fmla="*/ 49 h 49"/>
              <a:gd name="T20" fmla="*/ 108 w 108"/>
              <a:gd name="T21" fmla="*/ 37 h 49"/>
              <a:gd name="T22" fmla="*/ 98 w 108"/>
              <a:gd name="T23" fmla="*/ 22 h 49"/>
              <a:gd name="T24" fmla="*/ 87 w 108"/>
              <a:gd name="T25" fmla="*/ 11 h 49"/>
              <a:gd name="T26" fmla="*/ 74 w 108"/>
              <a:gd name="T27" fmla="*/ 4 h 49"/>
              <a:gd name="T28" fmla="*/ 58 w 108"/>
              <a:gd name="T29" fmla="*/ 0 h 49"/>
              <a:gd name="T30" fmla="*/ 41 w 108"/>
              <a:gd name="T31" fmla="*/ 0 h 49"/>
              <a:gd name="T32" fmla="*/ 26 w 108"/>
              <a:gd name="T33" fmla="*/ 3 h 49"/>
              <a:gd name="T34" fmla="*/ 13 w 108"/>
              <a:gd name="T35" fmla="*/ 9 h 49"/>
              <a:gd name="T36" fmla="*/ 0 w 108"/>
              <a:gd name="T37" fmla="*/ 18 h 49"/>
              <a:gd name="T38" fmla="*/ 0 w 108"/>
              <a:gd name="T39" fmla="*/ 18 h 49"/>
              <a:gd name="T40" fmla="*/ 20 w 108"/>
              <a:gd name="T41" fmla="*/ 43 h 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"/>
              <a:gd name="T64" fmla="*/ 0 h 49"/>
              <a:gd name="T65" fmla="*/ 108 w 108"/>
              <a:gd name="T66" fmla="*/ 49 h 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" h="49">
                <a:moveTo>
                  <a:pt x="20" y="43"/>
                </a:moveTo>
                <a:lnTo>
                  <a:pt x="20" y="43"/>
                </a:lnTo>
                <a:lnTo>
                  <a:pt x="27" y="39"/>
                </a:lnTo>
                <a:lnTo>
                  <a:pt x="36" y="35"/>
                </a:lnTo>
                <a:lnTo>
                  <a:pt x="45" y="33"/>
                </a:lnTo>
                <a:lnTo>
                  <a:pt x="54" y="33"/>
                </a:lnTo>
                <a:lnTo>
                  <a:pt x="62" y="36"/>
                </a:lnTo>
                <a:lnTo>
                  <a:pt x="69" y="39"/>
                </a:lnTo>
                <a:lnTo>
                  <a:pt x="74" y="43"/>
                </a:lnTo>
                <a:lnTo>
                  <a:pt x="77" y="49"/>
                </a:lnTo>
                <a:lnTo>
                  <a:pt x="108" y="37"/>
                </a:lnTo>
                <a:lnTo>
                  <a:pt x="98" y="22"/>
                </a:lnTo>
                <a:lnTo>
                  <a:pt x="87" y="11"/>
                </a:lnTo>
                <a:lnTo>
                  <a:pt x="74" y="4"/>
                </a:lnTo>
                <a:lnTo>
                  <a:pt x="58" y="0"/>
                </a:lnTo>
                <a:lnTo>
                  <a:pt x="41" y="0"/>
                </a:lnTo>
                <a:lnTo>
                  <a:pt x="26" y="3"/>
                </a:lnTo>
                <a:lnTo>
                  <a:pt x="13" y="9"/>
                </a:lnTo>
                <a:lnTo>
                  <a:pt x="0" y="18"/>
                </a:lnTo>
                <a:lnTo>
                  <a:pt x="20" y="4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0" name="Freeform 716"/>
          <p:cNvSpPr>
            <a:spLocks/>
          </p:cNvSpPr>
          <p:nvPr/>
        </p:nvSpPr>
        <p:spPr bwMode="auto">
          <a:xfrm>
            <a:off x="1343025" y="2230437"/>
            <a:ext cx="4763" cy="12700"/>
          </a:xfrm>
          <a:custGeom>
            <a:avLst/>
            <a:gdLst>
              <a:gd name="T0" fmla="*/ 36 w 69"/>
              <a:gd name="T1" fmla="*/ 112 h 129"/>
              <a:gd name="T2" fmla="*/ 36 w 69"/>
              <a:gd name="T3" fmla="*/ 112 h 129"/>
              <a:gd name="T4" fmla="*/ 33 w 69"/>
              <a:gd name="T5" fmla="*/ 104 h 129"/>
              <a:gd name="T6" fmla="*/ 32 w 69"/>
              <a:gd name="T7" fmla="*/ 95 h 129"/>
              <a:gd name="T8" fmla="*/ 34 w 69"/>
              <a:gd name="T9" fmla="*/ 83 h 129"/>
              <a:gd name="T10" fmla="*/ 38 w 69"/>
              <a:gd name="T11" fmla="*/ 69 h 129"/>
              <a:gd name="T12" fmla="*/ 44 w 69"/>
              <a:gd name="T13" fmla="*/ 58 h 129"/>
              <a:gd name="T14" fmla="*/ 52 w 69"/>
              <a:gd name="T15" fmla="*/ 44 h 129"/>
              <a:gd name="T16" fmla="*/ 60 w 69"/>
              <a:gd name="T17" fmla="*/ 34 h 129"/>
              <a:gd name="T18" fmla="*/ 69 w 69"/>
              <a:gd name="T19" fmla="*/ 25 h 129"/>
              <a:gd name="T20" fmla="*/ 49 w 69"/>
              <a:gd name="T21" fmla="*/ 0 h 129"/>
              <a:gd name="T22" fmla="*/ 37 w 69"/>
              <a:gd name="T23" fmla="*/ 11 h 129"/>
              <a:gd name="T24" fmla="*/ 25 w 69"/>
              <a:gd name="T25" fmla="*/ 25 h 129"/>
              <a:gd name="T26" fmla="*/ 16 w 69"/>
              <a:gd name="T27" fmla="*/ 41 h 129"/>
              <a:gd name="T28" fmla="*/ 8 w 69"/>
              <a:gd name="T29" fmla="*/ 57 h 129"/>
              <a:gd name="T30" fmla="*/ 2 w 69"/>
              <a:gd name="T31" fmla="*/ 75 h 129"/>
              <a:gd name="T32" fmla="*/ 0 w 69"/>
              <a:gd name="T33" fmla="*/ 92 h 129"/>
              <a:gd name="T34" fmla="*/ 1 w 69"/>
              <a:gd name="T35" fmla="*/ 112 h 129"/>
              <a:gd name="T36" fmla="*/ 8 w 69"/>
              <a:gd name="T37" fmla="*/ 129 h 129"/>
              <a:gd name="T38" fmla="*/ 8 w 69"/>
              <a:gd name="T39" fmla="*/ 129 h 129"/>
              <a:gd name="T40" fmla="*/ 36 w 69"/>
              <a:gd name="T41" fmla="*/ 112 h 12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29"/>
              <a:gd name="T65" fmla="*/ 69 w 69"/>
              <a:gd name="T66" fmla="*/ 129 h 12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29">
                <a:moveTo>
                  <a:pt x="36" y="112"/>
                </a:moveTo>
                <a:lnTo>
                  <a:pt x="36" y="112"/>
                </a:lnTo>
                <a:lnTo>
                  <a:pt x="33" y="104"/>
                </a:lnTo>
                <a:lnTo>
                  <a:pt x="32" y="95"/>
                </a:lnTo>
                <a:lnTo>
                  <a:pt x="34" y="83"/>
                </a:lnTo>
                <a:lnTo>
                  <a:pt x="38" y="69"/>
                </a:lnTo>
                <a:lnTo>
                  <a:pt x="44" y="58"/>
                </a:lnTo>
                <a:lnTo>
                  <a:pt x="52" y="44"/>
                </a:lnTo>
                <a:lnTo>
                  <a:pt x="60" y="34"/>
                </a:lnTo>
                <a:lnTo>
                  <a:pt x="69" y="25"/>
                </a:lnTo>
                <a:lnTo>
                  <a:pt x="49" y="0"/>
                </a:lnTo>
                <a:lnTo>
                  <a:pt x="37" y="11"/>
                </a:lnTo>
                <a:lnTo>
                  <a:pt x="25" y="25"/>
                </a:lnTo>
                <a:lnTo>
                  <a:pt x="16" y="41"/>
                </a:lnTo>
                <a:lnTo>
                  <a:pt x="8" y="57"/>
                </a:lnTo>
                <a:lnTo>
                  <a:pt x="2" y="75"/>
                </a:lnTo>
                <a:lnTo>
                  <a:pt x="0" y="92"/>
                </a:lnTo>
                <a:lnTo>
                  <a:pt x="1" y="112"/>
                </a:lnTo>
                <a:lnTo>
                  <a:pt x="8" y="129"/>
                </a:lnTo>
                <a:lnTo>
                  <a:pt x="36" y="1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1" name="Freeform 717"/>
          <p:cNvSpPr>
            <a:spLocks/>
          </p:cNvSpPr>
          <p:nvPr/>
        </p:nvSpPr>
        <p:spPr bwMode="auto">
          <a:xfrm>
            <a:off x="1343025" y="2241550"/>
            <a:ext cx="7938" cy="6350"/>
          </a:xfrm>
          <a:custGeom>
            <a:avLst/>
            <a:gdLst>
              <a:gd name="T0" fmla="*/ 107 w 117"/>
              <a:gd name="T1" fmla="*/ 41 h 76"/>
              <a:gd name="T2" fmla="*/ 107 w 117"/>
              <a:gd name="T3" fmla="*/ 41 h 76"/>
              <a:gd name="T4" fmla="*/ 96 w 117"/>
              <a:gd name="T5" fmla="*/ 43 h 76"/>
              <a:gd name="T6" fmla="*/ 83 w 117"/>
              <a:gd name="T7" fmla="*/ 43 h 76"/>
              <a:gd name="T8" fmla="*/ 72 w 117"/>
              <a:gd name="T9" fmla="*/ 42 h 76"/>
              <a:gd name="T10" fmla="*/ 62 w 117"/>
              <a:gd name="T11" fmla="*/ 36 h 76"/>
              <a:gd name="T12" fmla="*/ 52 w 117"/>
              <a:gd name="T13" fmla="*/ 30 h 76"/>
              <a:gd name="T14" fmla="*/ 43 w 117"/>
              <a:gd name="T15" fmla="*/ 23 h 76"/>
              <a:gd name="T16" fmla="*/ 35 w 117"/>
              <a:gd name="T17" fmla="*/ 13 h 76"/>
              <a:gd name="T18" fmla="*/ 28 w 117"/>
              <a:gd name="T19" fmla="*/ 0 h 76"/>
              <a:gd name="T20" fmla="*/ 0 w 117"/>
              <a:gd name="T21" fmla="*/ 17 h 76"/>
              <a:gd name="T22" fmla="*/ 9 w 117"/>
              <a:gd name="T23" fmla="*/ 32 h 76"/>
              <a:gd name="T24" fmla="*/ 20 w 117"/>
              <a:gd name="T25" fmla="*/ 46 h 76"/>
              <a:gd name="T26" fmla="*/ 33 w 117"/>
              <a:gd name="T27" fmla="*/ 57 h 76"/>
              <a:gd name="T28" fmla="*/ 48 w 117"/>
              <a:gd name="T29" fmla="*/ 66 h 76"/>
              <a:gd name="T30" fmla="*/ 64 w 117"/>
              <a:gd name="T31" fmla="*/ 73 h 76"/>
              <a:gd name="T32" fmla="*/ 81 w 117"/>
              <a:gd name="T33" fmla="*/ 76 h 76"/>
              <a:gd name="T34" fmla="*/ 98 w 117"/>
              <a:gd name="T35" fmla="*/ 76 h 76"/>
              <a:gd name="T36" fmla="*/ 117 w 117"/>
              <a:gd name="T37" fmla="*/ 72 h 76"/>
              <a:gd name="T38" fmla="*/ 117 w 117"/>
              <a:gd name="T39" fmla="*/ 72 h 76"/>
              <a:gd name="T40" fmla="*/ 107 w 117"/>
              <a:gd name="T41" fmla="*/ 41 h 7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76"/>
              <a:gd name="T65" fmla="*/ 117 w 117"/>
              <a:gd name="T66" fmla="*/ 76 h 7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76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3" y="43"/>
                </a:lnTo>
                <a:lnTo>
                  <a:pt x="72" y="42"/>
                </a:lnTo>
                <a:lnTo>
                  <a:pt x="62" y="36"/>
                </a:lnTo>
                <a:lnTo>
                  <a:pt x="52" y="30"/>
                </a:lnTo>
                <a:lnTo>
                  <a:pt x="43" y="23"/>
                </a:lnTo>
                <a:lnTo>
                  <a:pt x="35" y="13"/>
                </a:lnTo>
                <a:lnTo>
                  <a:pt x="28" y="0"/>
                </a:lnTo>
                <a:lnTo>
                  <a:pt x="0" y="17"/>
                </a:lnTo>
                <a:lnTo>
                  <a:pt x="9" y="32"/>
                </a:lnTo>
                <a:lnTo>
                  <a:pt x="20" y="46"/>
                </a:lnTo>
                <a:lnTo>
                  <a:pt x="33" y="57"/>
                </a:lnTo>
                <a:lnTo>
                  <a:pt x="48" y="66"/>
                </a:lnTo>
                <a:lnTo>
                  <a:pt x="64" y="73"/>
                </a:lnTo>
                <a:lnTo>
                  <a:pt x="81" y="76"/>
                </a:lnTo>
                <a:lnTo>
                  <a:pt x="98" y="76"/>
                </a:lnTo>
                <a:lnTo>
                  <a:pt x="117" y="72"/>
                </a:lnTo>
                <a:lnTo>
                  <a:pt x="107" y="4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2" name="Freeform 718"/>
          <p:cNvSpPr>
            <a:spLocks/>
          </p:cNvSpPr>
          <p:nvPr/>
        </p:nvSpPr>
        <p:spPr bwMode="auto">
          <a:xfrm>
            <a:off x="1350963" y="2239962"/>
            <a:ext cx="6350" cy="7938"/>
          </a:xfrm>
          <a:custGeom>
            <a:avLst/>
            <a:gdLst>
              <a:gd name="T0" fmla="*/ 47 w 79"/>
              <a:gd name="T1" fmla="*/ 0 h 88"/>
              <a:gd name="T2" fmla="*/ 46 w 79"/>
              <a:gd name="T3" fmla="*/ 8 h 88"/>
              <a:gd name="T4" fmla="*/ 44 w 79"/>
              <a:gd name="T5" fmla="*/ 15 h 88"/>
              <a:gd name="T6" fmla="*/ 40 w 79"/>
              <a:gd name="T7" fmla="*/ 24 h 88"/>
              <a:gd name="T8" fmla="*/ 35 w 79"/>
              <a:gd name="T9" fmla="*/ 32 h 88"/>
              <a:gd name="T10" fmla="*/ 28 w 79"/>
              <a:gd name="T11" fmla="*/ 39 h 88"/>
              <a:gd name="T12" fmla="*/ 21 w 79"/>
              <a:gd name="T13" fmla="*/ 46 h 88"/>
              <a:gd name="T14" fmla="*/ 11 w 79"/>
              <a:gd name="T15" fmla="*/ 52 h 88"/>
              <a:gd name="T16" fmla="*/ 0 w 79"/>
              <a:gd name="T17" fmla="*/ 57 h 88"/>
              <a:gd name="T18" fmla="*/ 10 w 79"/>
              <a:gd name="T19" fmla="*/ 88 h 88"/>
              <a:gd name="T20" fmla="*/ 25 w 79"/>
              <a:gd name="T21" fmla="*/ 82 h 88"/>
              <a:gd name="T22" fmla="*/ 40 w 79"/>
              <a:gd name="T23" fmla="*/ 73 h 88"/>
              <a:gd name="T24" fmla="*/ 51 w 79"/>
              <a:gd name="T25" fmla="*/ 64 h 88"/>
              <a:gd name="T26" fmla="*/ 61 w 79"/>
              <a:gd name="T27" fmla="*/ 53 h 88"/>
              <a:gd name="T28" fmla="*/ 68 w 79"/>
              <a:gd name="T29" fmla="*/ 41 h 88"/>
              <a:gd name="T30" fmla="*/ 74 w 79"/>
              <a:gd name="T31" fmla="*/ 28 h 88"/>
              <a:gd name="T32" fmla="*/ 78 w 79"/>
              <a:gd name="T33" fmla="*/ 14 h 88"/>
              <a:gd name="T34" fmla="*/ 79 w 79"/>
              <a:gd name="T35" fmla="*/ 2 h 88"/>
              <a:gd name="T36" fmla="*/ 47 w 79"/>
              <a:gd name="T37" fmla="*/ 0 h 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9"/>
              <a:gd name="T58" fmla="*/ 0 h 88"/>
              <a:gd name="T59" fmla="*/ 79 w 79"/>
              <a:gd name="T60" fmla="*/ 88 h 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9" h="88">
                <a:moveTo>
                  <a:pt x="47" y="0"/>
                </a:moveTo>
                <a:lnTo>
                  <a:pt x="46" y="8"/>
                </a:lnTo>
                <a:lnTo>
                  <a:pt x="44" y="15"/>
                </a:lnTo>
                <a:lnTo>
                  <a:pt x="40" y="24"/>
                </a:lnTo>
                <a:lnTo>
                  <a:pt x="35" y="32"/>
                </a:lnTo>
                <a:lnTo>
                  <a:pt x="28" y="39"/>
                </a:lnTo>
                <a:lnTo>
                  <a:pt x="21" y="46"/>
                </a:lnTo>
                <a:lnTo>
                  <a:pt x="11" y="52"/>
                </a:lnTo>
                <a:lnTo>
                  <a:pt x="0" y="57"/>
                </a:lnTo>
                <a:lnTo>
                  <a:pt x="10" y="88"/>
                </a:lnTo>
                <a:lnTo>
                  <a:pt x="25" y="82"/>
                </a:lnTo>
                <a:lnTo>
                  <a:pt x="40" y="73"/>
                </a:lnTo>
                <a:lnTo>
                  <a:pt x="51" y="64"/>
                </a:lnTo>
                <a:lnTo>
                  <a:pt x="61" y="53"/>
                </a:lnTo>
                <a:lnTo>
                  <a:pt x="68" y="41"/>
                </a:lnTo>
                <a:lnTo>
                  <a:pt x="74" y="28"/>
                </a:lnTo>
                <a:lnTo>
                  <a:pt x="78" y="14"/>
                </a:lnTo>
                <a:lnTo>
                  <a:pt x="79" y="2"/>
                </a:lnTo>
                <a:lnTo>
                  <a:pt x="47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3" name="Freeform 719"/>
          <p:cNvSpPr>
            <a:spLocks/>
          </p:cNvSpPr>
          <p:nvPr/>
        </p:nvSpPr>
        <p:spPr bwMode="auto">
          <a:xfrm>
            <a:off x="1349375" y="2244725"/>
            <a:ext cx="3175" cy="1587"/>
          </a:xfrm>
          <a:custGeom>
            <a:avLst/>
            <a:gdLst>
              <a:gd name="T0" fmla="*/ 32 w 32"/>
              <a:gd name="T1" fmla="*/ 18 h 18"/>
              <a:gd name="T2" fmla="*/ 31 w 32"/>
              <a:gd name="T3" fmla="*/ 11 h 18"/>
              <a:gd name="T4" fmla="*/ 28 w 32"/>
              <a:gd name="T5" fmla="*/ 6 h 18"/>
              <a:gd name="T6" fmla="*/ 23 w 32"/>
              <a:gd name="T7" fmla="*/ 3 h 18"/>
              <a:gd name="T8" fmla="*/ 17 w 32"/>
              <a:gd name="T9" fmla="*/ 0 h 18"/>
              <a:gd name="T10" fmla="*/ 11 w 32"/>
              <a:gd name="T11" fmla="*/ 2 h 18"/>
              <a:gd name="T12" fmla="*/ 6 w 32"/>
              <a:gd name="T13" fmla="*/ 4 h 18"/>
              <a:gd name="T14" fmla="*/ 2 w 32"/>
              <a:gd name="T15" fmla="*/ 9 h 18"/>
              <a:gd name="T16" fmla="*/ 0 w 32"/>
              <a:gd name="T17" fmla="*/ 16 h 18"/>
              <a:gd name="T18" fmla="*/ 32 w 32"/>
              <a:gd name="T19" fmla="*/ 18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18"/>
              <a:gd name="T32" fmla="*/ 32 w 32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18">
                <a:moveTo>
                  <a:pt x="32" y="18"/>
                </a:moveTo>
                <a:lnTo>
                  <a:pt x="31" y="11"/>
                </a:lnTo>
                <a:lnTo>
                  <a:pt x="28" y="6"/>
                </a:lnTo>
                <a:lnTo>
                  <a:pt x="23" y="3"/>
                </a:lnTo>
                <a:lnTo>
                  <a:pt x="17" y="0"/>
                </a:lnTo>
                <a:lnTo>
                  <a:pt x="11" y="2"/>
                </a:lnTo>
                <a:lnTo>
                  <a:pt x="6" y="4"/>
                </a:lnTo>
                <a:lnTo>
                  <a:pt x="2" y="9"/>
                </a:lnTo>
                <a:lnTo>
                  <a:pt x="0" y="16"/>
                </a:lnTo>
                <a:lnTo>
                  <a:pt x="32" y="1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4" name="Freeform 720"/>
          <p:cNvSpPr>
            <a:spLocks/>
          </p:cNvSpPr>
          <p:nvPr/>
        </p:nvSpPr>
        <p:spPr bwMode="auto">
          <a:xfrm>
            <a:off x="1349375" y="2239962"/>
            <a:ext cx="1588" cy="3175"/>
          </a:xfrm>
          <a:custGeom>
            <a:avLst/>
            <a:gdLst>
              <a:gd name="T0" fmla="*/ 12 w 22"/>
              <a:gd name="T1" fmla="*/ 0 h 32"/>
              <a:gd name="T2" fmla="*/ 5 w 22"/>
              <a:gd name="T3" fmla="*/ 3 h 32"/>
              <a:gd name="T4" fmla="*/ 1 w 22"/>
              <a:gd name="T5" fmla="*/ 8 h 32"/>
              <a:gd name="T6" fmla="*/ 0 w 22"/>
              <a:gd name="T7" fmla="*/ 14 h 32"/>
              <a:gd name="T8" fmla="*/ 1 w 22"/>
              <a:gd name="T9" fmla="*/ 20 h 32"/>
              <a:gd name="T10" fmla="*/ 4 w 22"/>
              <a:gd name="T11" fmla="*/ 26 h 32"/>
              <a:gd name="T12" fmla="*/ 9 w 22"/>
              <a:gd name="T13" fmla="*/ 30 h 32"/>
              <a:gd name="T14" fmla="*/ 15 w 22"/>
              <a:gd name="T15" fmla="*/ 32 h 32"/>
              <a:gd name="T16" fmla="*/ 22 w 22"/>
              <a:gd name="T17" fmla="*/ 31 h 32"/>
              <a:gd name="T18" fmla="*/ 12 w 22"/>
              <a:gd name="T19" fmla="*/ 0 h 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"/>
              <a:gd name="T31" fmla="*/ 0 h 32"/>
              <a:gd name="T32" fmla="*/ 22 w 22"/>
              <a:gd name="T33" fmla="*/ 32 h 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" h="32">
                <a:moveTo>
                  <a:pt x="12" y="0"/>
                </a:moveTo>
                <a:lnTo>
                  <a:pt x="5" y="3"/>
                </a:lnTo>
                <a:lnTo>
                  <a:pt x="1" y="8"/>
                </a:lnTo>
                <a:lnTo>
                  <a:pt x="0" y="14"/>
                </a:lnTo>
                <a:lnTo>
                  <a:pt x="1" y="20"/>
                </a:lnTo>
                <a:lnTo>
                  <a:pt x="4" y="26"/>
                </a:lnTo>
                <a:lnTo>
                  <a:pt x="9" y="30"/>
                </a:lnTo>
                <a:lnTo>
                  <a:pt x="15" y="32"/>
                </a:lnTo>
                <a:lnTo>
                  <a:pt x="22" y="31"/>
                </a:lnTo>
                <a:lnTo>
                  <a:pt x="12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5" name="Freeform 721"/>
          <p:cNvSpPr>
            <a:spLocks/>
          </p:cNvSpPr>
          <p:nvPr/>
        </p:nvSpPr>
        <p:spPr bwMode="auto">
          <a:xfrm>
            <a:off x="1349375" y="2233612"/>
            <a:ext cx="6350" cy="7938"/>
          </a:xfrm>
          <a:custGeom>
            <a:avLst/>
            <a:gdLst>
              <a:gd name="T0" fmla="*/ 39 w 74"/>
              <a:gd name="T1" fmla="*/ 13 h 99"/>
              <a:gd name="T2" fmla="*/ 39 w 74"/>
              <a:gd name="T3" fmla="*/ 12 h 99"/>
              <a:gd name="T4" fmla="*/ 41 w 74"/>
              <a:gd name="T5" fmla="*/ 22 h 99"/>
              <a:gd name="T6" fmla="*/ 41 w 74"/>
              <a:gd name="T7" fmla="*/ 30 h 99"/>
              <a:gd name="T8" fmla="*/ 38 w 74"/>
              <a:gd name="T9" fmla="*/ 37 h 99"/>
              <a:gd name="T10" fmla="*/ 35 w 74"/>
              <a:gd name="T11" fmla="*/ 43 h 99"/>
              <a:gd name="T12" fmla="*/ 28 w 74"/>
              <a:gd name="T13" fmla="*/ 51 h 99"/>
              <a:gd name="T14" fmla="*/ 20 w 74"/>
              <a:gd name="T15" fmla="*/ 58 h 99"/>
              <a:gd name="T16" fmla="*/ 11 w 74"/>
              <a:gd name="T17" fmla="*/ 62 h 99"/>
              <a:gd name="T18" fmla="*/ 0 w 74"/>
              <a:gd name="T19" fmla="*/ 68 h 99"/>
              <a:gd name="T20" fmla="*/ 10 w 74"/>
              <a:gd name="T21" fmla="*/ 99 h 99"/>
              <a:gd name="T22" fmla="*/ 25 w 74"/>
              <a:gd name="T23" fmla="*/ 94 h 99"/>
              <a:gd name="T24" fmla="*/ 38 w 74"/>
              <a:gd name="T25" fmla="*/ 85 h 99"/>
              <a:gd name="T26" fmla="*/ 51 w 74"/>
              <a:gd name="T27" fmla="*/ 76 h 99"/>
              <a:gd name="T28" fmla="*/ 62 w 74"/>
              <a:gd name="T29" fmla="*/ 64 h 99"/>
              <a:gd name="T30" fmla="*/ 69 w 74"/>
              <a:gd name="T31" fmla="*/ 52 h 99"/>
              <a:gd name="T32" fmla="*/ 74 w 74"/>
              <a:gd name="T33" fmla="*/ 36 h 99"/>
              <a:gd name="T34" fmla="*/ 74 w 74"/>
              <a:gd name="T35" fmla="*/ 18 h 99"/>
              <a:gd name="T36" fmla="*/ 70 w 74"/>
              <a:gd name="T37" fmla="*/ 1 h 99"/>
              <a:gd name="T38" fmla="*/ 70 w 74"/>
              <a:gd name="T39" fmla="*/ 0 h 99"/>
              <a:gd name="T40" fmla="*/ 39 w 74"/>
              <a:gd name="T41" fmla="*/ 13 h 9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4"/>
              <a:gd name="T64" fmla="*/ 0 h 99"/>
              <a:gd name="T65" fmla="*/ 74 w 74"/>
              <a:gd name="T66" fmla="*/ 99 h 9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4" h="99">
                <a:moveTo>
                  <a:pt x="39" y="13"/>
                </a:moveTo>
                <a:lnTo>
                  <a:pt x="39" y="12"/>
                </a:lnTo>
                <a:lnTo>
                  <a:pt x="41" y="22"/>
                </a:lnTo>
                <a:lnTo>
                  <a:pt x="41" y="30"/>
                </a:lnTo>
                <a:lnTo>
                  <a:pt x="38" y="37"/>
                </a:lnTo>
                <a:lnTo>
                  <a:pt x="35" y="43"/>
                </a:lnTo>
                <a:lnTo>
                  <a:pt x="28" y="51"/>
                </a:lnTo>
                <a:lnTo>
                  <a:pt x="20" y="58"/>
                </a:lnTo>
                <a:lnTo>
                  <a:pt x="11" y="62"/>
                </a:lnTo>
                <a:lnTo>
                  <a:pt x="0" y="68"/>
                </a:lnTo>
                <a:lnTo>
                  <a:pt x="10" y="99"/>
                </a:lnTo>
                <a:lnTo>
                  <a:pt x="25" y="94"/>
                </a:lnTo>
                <a:lnTo>
                  <a:pt x="38" y="85"/>
                </a:lnTo>
                <a:lnTo>
                  <a:pt x="51" y="76"/>
                </a:lnTo>
                <a:lnTo>
                  <a:pt x="62" y="64"/>
                </a:lnTo>
                <a:lnTo>
                  <a:pt x="69" y="52"/>
                </a:lnTo>
                <a:lnTo>
                  <a:pt x="74" y="36"/>
                </a:lnTo>
                <a:lnTo>
                  <a:pt x="74" y="18"/>
                </a:lnTo>
                <a:lnTo>
                  <a:pt x="70" y="1"/>
                </a:lnTo>
                <a:lnTo>
                  <a:pt x="70" y="0"/>
                </a:lnTo>
                <a:lnTo>
                  <a:pt x="39" y="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6" name="Freeform 722"/>
          <p:cNvSpPr>
            <a:spLocks/>
          </p:cNvSpPr>
          <p:nvPr/>
        </p:nvSpPr>
        <p:spPr bwMode="auto">
          <a:xfrm>
            <a:off x="1347788" y="2230437"/>
            <a:ext cx="7937" cy="4763"/>
          </a:xfrm>
          <a:custGeom>
            <a:avLst/>
            <a:gdLst>
              <a:gd name="T0" fmla="*/ 20 w 108"/>
              <a:gd name="T1" fmla="*/ 44 h 50"/>
              <a:gd name="T2" fmla="*/ 20 w 108"/>
              <a:gd name="T3" fmla="*/ 43 h 50"/>
              <a:gd name="T4" fmla="*/ 27 w 108"/>
              <a:gd name="T5" fmla="*/ 39 h 50"/>
              <a:gd name="T6" fmla="*/ 37 w 108"/>
              <a:gd name="T7" fmla="*/ 35 h 50"/>
              <a:gd name="T8" fmla="*/ 46 w 108"/>
              <a:gd name="T9" fmla="*/ 34 h 50"/>
              <a:gd name="T10" fmla="*/ 54 w 108"/>
              <a:gd name="T11" fmla="*/ 34 h 50"/>
              <a:gd name="T12" fmla="*/ 61 w 108"/>
              <a:gd name="T13" fmla="*/ 36 h 50"/>
              <a:gd name="T14" fmla="*/ 69 w 108"/>
              <a:gd name="T15" fmla="*/ 39 h 50"/>
              <a:gd name="T16" fmla="*/ 74 w 108"/>
              <a:gd name="T17" fmla="*/ 43 h 50"/>
              <a:gd name="T18" fmla="*/ 77 w 108"/>
              <a:gd name="T19" fmla="*/ 50 h 50"/>
              <a:gd name="T20" fmla="*/ 108 w 108"/>
              <a:gd name="T21" fmla="*/ 37 h 50"/>
              <a:gd name="T22" fmla="*/ 99 w 108"/>
              <a:gd name="T23" fmla="*/ 22 h 50"/>
              <a:gd name="T24" fmla="*/ 88 w 108"/>
              <a:gd name="T25" fmla="*/ 12 h 50"/>
              <a:gd name="T26" fmla="*/ 73 w 108"/>
              <a:gd name="T27" fmla="*/ 4 h 50"/>
              <a:gd name="T28" fmla="*/ 58 w 108"/>
              <a:gd name="T29" fmla="*/ 0 h 50"/>
              <a:gd name="T30" fmla="*/ 42 w 108"/>
              <a:gd name="T31" fmla="*/ 0 h 50"/>
              <a:gd name="T32" fmla="*/ 26 w 108"/>
              <a:gd name="T33" fmla="*/ 3 h 50"/>
              <a:gd name="T34" fmla="*/ 13 w 108"/>
              <a:gd name="T35" fmla="*/ 10 h 50"/>
              <a:gd name="T36" fmla="*/ 0 w 108"/>
              <a:gd name="T37" fmla="*/ 18 h 50"/>
              <a:gd name="T38" fmla="*/ 0 w 108"/>
              <a:gd name="T39" fmla="*/ 17 h 50"/>
              <a:gd name="T40" fmla="*/ 20 w 108"/>
              <a:gd name="T41" fmla="*/ 44 h 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"/>
              <a:gd name="T64" fmla="*/ 0 h 50"/>
              <a:gd name="T65" fmla="*/ 108 w 108"/>
              <a:gd name="T66" fmla="*/ 50 h 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" h="50">
                <a:moveTo>
                  <a:pt x="20" y="44"/>
                </a:moveTo>
                <a:lnTo>
                  <a:pt x="20" y="43"/>
                </a:lnTo>
                <a:lnTo>
                  <a:pt x="27" y="39"/>
                </a:lnTo>
                <a:lnTo>
                  <a:pt x="37" y="35"/>
                </a:lnTo>
                <a:lnTo>
                  <a:pt x="46" y="34"/>
                </a:lnTo>
                <a:lnTo>
                  <a:pt x="54" y="34"/>
                </a:lnTo>
                <a:lnTo>
                  <a:pt x="61" y="36"/>
                </a:lnTo>
                <a:lnTo>
                  <a:pt x="69" y="39"/>
                </a:lnTo>
                <a:lnTo>
                  <a:pt x="74" y="43"/>
                </a:lnTo>
                <a:lnTo>
                  <a:pt x="77" y="50"/>
                </a:lnTo>
                <a:lnTo>
                  <a:pt x="108" y="37"/>
                </a:lnTo>
                <a:lnTo>
                  <a:pt x="99" y="22"/>
                </a:lnTo>
                <a:lnTo>
                  <a:pt x="88" y="12"/>
                </a:lnTo>
                <a:lnTo>
                  <a:pt x="73" y="4"/>
                </a:lnTo>
                <a:lnTo>
                  <a:pt x="58" y="0"/>
                </a:lnTo>
                <a:lnTo>
                  <a:pt x="42" y="0"/>
                </a:lnTo>
                <a:lnTo>
                  <a:pt x="26" y="3"/>
                </a:lnTo>
                <a:lnTo>
                  <a:pt x="13" y="10"/>
                </a:lnTo>
                <a:lnTo>
                  <a:pt x="0" y="18"/>
                </a:lnTo>
                <a:lnTo>
                  <a:pt x="0" y="17"/>
                </a:lnTo>
                <a:lnTo>
                  <a:pt x="20" y="4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7" name="Freeform 723"/>
          <p:cNvSpPr>
            <a:spLocks/>
          </p:cNvSpPr>
          <p:nvPr/>
        </p:nvSpPr>
        <p:spPr bwMode="auto">
          <a:xfrm>
            <a:off x="1343025" y="2232025"/>
            <a:ext cx="6350" cy="11112"/>
          </a:xfrm>
          <a:custGeom>
            <a:avLst/>
            <a:gdLst>
              <a:gd name="T0" fmla="*/ 36 w 69"/>
              <a:gd name="T1" fmla="*/ 114 h 131"/>
              <a:gd name="T2" fmla="*/ 36 w 69"/>
              <a:gd name="T3" fmla="*/ 114 h 131"/>
              <a:gd name="T4" fmla="*/ 34 w 69"/>
              <a:gd name="T5" fmla="*/ 107 h 131"/>
              <a:gd name="T6" fmla="*/ 33 w 69"/>
              <a:gd name="T7" fmla="*/ 96 h 131"/>
              <a:gd name="T8" fmla="*/ 35 w 69"/>
              <a:gd name="T9" fmla="*/ 83 h 131"/>
              <a:gd name="T10" fmla="*/ 38 w 69"/>
              <a:gd name="T11" fmla="*/ 72 h 131"/>
              <a:gd name="T12" fmla="*/ 44 w 69"/>
              <a:gd name="T13" fmla="*/ 59 h 131"/>
              <a:gd name="T14" fmla="*/ 52 w 69"/>
              <a:gd name="T15" fmla="*/ 46 h 131"/>
              <a:gd name="T16" fmla="*/ 60 w 69"/>
              <a:gd name="T17" fmla="*/ 36 h 131"/>
              <a:gd name="T18" fmla="*/ 69 w 69"/>
              <a:gd name="T19" fmla="*/ 27 h 131"/>
              <a:gd name="T20" fmla="*/ 49 w 69"/>
              <a:gd name="T21" fmla="*/ 0 h 131"/>
              <a:gd name="T22" fmla="*/ 36 w 69"/>
              <a:gd name="T23" fmla="*/ 13 h 131"/>
              <a:gd name="T24" fmla="*/ 25 w 69"/>
              <a:gd name="T25" fmla="*/ 27 h 131"/>
              <a:gd name="T26" fmla="*/ 15 w 69"/>
              <a:gd name="T27" fmla="*/ 42 h 131"/>
              <a:gd name="T28" fmla="*/ 7 w 69"/>
              <a:gd name="T29" fmla="*/ 59 h 131"/>
              <a:gd name="T30" fmla="*/ 2 w 69"/>
              <a:gd name="T31" fmla="*/ 77 h 131"/>
              <a:gd name="T32" fmla="*/ 0 w 69"/>
              <a:gd name="T33" fmla="*/ 94 h 131"/>
              <a:gd name="T34" fmla="*/ 1 w 69"/>
              <a:gd name="T35" fmla="*/ 113 h 131"/>
              <a:gd name="T36" fmla="*/ 7 w 69"/>
              <a:gd name="T37" fmla="*/ 131 h 131"/>
              <a:gd name="T38" fmla="*/ 7 w 69"/>
              <a:gd name="T39" fmla="*/ 131 h 131"/>
              <a:gd name="T40" fmla="*/ 36 w 69"/>
              <a:gd name="T41" fmla="*/ 114 h 1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9"/>
              <a:gd name="T64" fmla="*/ 0 h 131"/>
              <a:gd name="T65" fmla="*/ 69 w 69"/>
              <a:gd name="T66" fmla="*/ 131 h 13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9" h="131">
                <a:moveTo>
                  <a:pt x="36" y="114"/>
                </a:moveTo>
                <a:lnTo>
                  <a:pt x="36" y="114"/>
                </a:lnTo>
                <a:lnTo>
                  <a:pt x="34" y="107"/>
                </a:lnTo>
                <a:lnTo>
                  <a:pt x="33" y="96"/>
                </a:lnTo>
                <a:lnTo>
                  <a:pt x="35" y="83"/>
                </a:lnTo>
                <a:lnTo>
                  <a:pt x="38" y="72"/>
                </a:lnTo>
                <a:lnTo>
                  <a:pt x="44" y="59"/>
                </a:lnTo>
                <a:lnTo>
                  <a:pt x="52" y="46"/>
                </a:lnTo>
                <a:lnTo>
                  <a:pt x="60" y="36"/>
                </a:lnTo>
                <a:lnTo>
                  <a:pt x="69" y="27"/>
                </a:lnTo>
                <a:lnTo>
                  <a:pt x="49" y="0"/>
                </a:lnTo>
                <a:lnTo>
                  <a:pt x="36" y="13"/>
                </a:lnTo>
                <a:lnTo>
                  <a:pt x="25" y="27"/>
                </a:lnTo>
                <a:lnTo>
                  <a:pt x="15" y="42"/>
                </a:lnTo>
                <a:lnTo>
                  <a:pt x="7" y="59"/>
                </a:lnTo>
                <a:lnTo>
                  <a:pt x="2" y="77"/>
                </a:lnTo>
                <a:lnTo>
                  <a:pt x="0" y="94"/>
                </a:lnTo>
                <a:lnTo>
                  <a:pt x="1" y="113"/>
                </a:lnTo>
                <a:lnTo>
                  <a:pt x="7" y="131"/>
                </a:lnTo>
                <a:lnTo>
                  <a:pt x="36" y="11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8" name="Freeform 724"/>
          <p:cNvSpPr>
            <a:spLocks/>
          </p:cNvSpPr>
          <p:nvPr/>
        </p:nvSpPr>
        <p:spPr bwMode="auto">
          <a:xfrm>
            <a:off x="1344613" y="2241550"/>
            <a:ext cx="7937" cy="6350"/>
          </a:xfrm>
          <a:custGeom>
            <a:avLst/>
            <a:gdLst>
              <a:gd name="T0" fmla="*/ 107 w 117"/>
              <a:gd name="T1" fmla="*/ 41 h 77"/>
              <a:gd name="T2" fmla="*/ 107 w 117"/>
              <a:gd name="T3" fmla="*/ 41 h 77"/>
              <a:gd name="T4" fmla="*/ 96 w 117"/>
              <a:gd name="T5" fmla="*/ 43 h 77"/>
              <a:gd name="T6" fmla="*/ 85 w 117"/>
              <a:gd name="T7" fmla="*/ 43 h 77"/>
              <a:gd name="T8" fmla="*/ 75 w 117"/>
              <a:gd name="T9" fmla="*/ 41 h 77"/>
              <a:gd name="T10" fmla="*/ 63 w 117"/>
              <a:gd name="T11" fmla="*/ 37 h 77"/>
              <a:gd name="T12" fmla="*/ 54 w 117"/>
              <a:gd name="T13" fmla="*/ 29 h 77"/>
              <a:gd name="T14" fmla="*/ 44 w 117"/>
              <a:gd name="T15" fmla="*/ 22 h 77"/>
              <a:gd name="T16" fmla="*/ 36 w 117"/>
              <a:gd name="T17" fmla="*/ 13 h 77"/>
              <a:gd name="T18" fmla="*/ 29 w 117"/>
              <a:gd name="T19" fmla="*/ 0 h 77"/>
              <a:gd name="T20" fmla="*/ 0 w 117"/>
              <a:gd name="T21" fmla="*/ 17 h 77"/>
              <a:gd name="T22" fmla="*/ 9 w 117"/>
              <a:gd name="T23" fmla="*/ 32 h 77"/>
              <a:gd name="T24" fmla="*/ 21 w 117"/>
              <a:gd name="T25" fmla="*/ 45 h 77"/>
              <a:gd name="T26" fmla="*/ 34 w 117"/>
              <a:gd name="T27" fmla="*/ 57 h 77"/>
              <a:gd name="T28" fmla="*/ 49 w 117"/>
              <a:gd name="T29" fmla="*/ 66 h 77"/>
              <a:gd name="T30" fmla="*/ 64 w 117"/>
              <a:gd name="T31" fmla="*/ 73 h 77"/>
              <a:gd name="T32" fmla="*/ 81 w 117"/>
              <a:gd name="T33" fmla="*/ 77 h 77"/>
              <a:gd name="T34" fmla="*/ 98 w 117"/>
              <a:gd name="T35" fmla="*/ 77 h 77"/>
              <a:gd name="T36" fmla="*/ 117 w 117"/>
              <a:gd name="T37" fmla="*/ 73 h 77"/>
              <a:gd name="T38" fmla="*/ 117 w 117"/>
              <a:gd name="T39" fmla="*/ 73 h 77"/>
              <a:gd name="T40" fmla="*/ 107 w 117"/>
              <a:gd name="T41" fmla="*/ 41 h 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7"/>
              <a:gd name="T64" fmla="*/ 0 h 77"/>
              <a:gd name="T65" fmla="*/ 117 w 117"/>
              <a:gd name="T66" fmla="*/ 77 h 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7" h="77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5" y="43"/>
                </a:lnTo>
                <a:lnTo>
                  <a:pt x="75" y="41"/>
                </a:lnTo>
                <a:lnTo>
                  <a:pt x="63" y="37"/>
                </a:lnTo>
                <a:lnTo>
                  <a:pt x="54" y="29"/>
                </a:lnTo>
                <a:lnTo>
                  <a:pt x="44" y="22"/>
                </a:lnTo>
                <a:lnTo>
                  <a:pt x="36" y="13"/>
                </a:lnTo>
                <a:lnTo>
                  <a:pt x="29" y="0"/>
                </a:lnTo>
                <a:lnTo>
                  <a:pt x="0" y="17"/>
                </a:lnTo>
                <a:lnTo>
                  <a:pt x="9" y="32"/>
                </a:lnTo>
                <a:lnTo>
                  <a:pt x="21" y="45"/>
                </a:lnTo>
                <a:lnTo>
                  <a:pt x="34" y="57"/>
                </a:lnTo>
                <a:lnTo>
                  <a:pt x="49" y="66"/>
                </a:lnTo>
                <a:lnTo>
                  <a:pt x="64" y="73"/>
                </a:lnTo>
                <a:lnTo>
                  <a:pt x="81" y="77"/>
                </a:lnTo>
                <a:lnTo>
                  <a:pt x="98" y="77"/>
                </a:lnTo>
                <a:lnTo>
                  <a:pt x="117" y="73"/>
                </a:lnTo>
                <a:lnTo>
                  <a:pt x="107" y="41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29" name="Freeform 725"/>
          <p:cNvSpPr>
            <a:spLocks/>
          </p:cNvSpPr>
          <p:nvPr/>
        </p:nvSpPr>
        <p:spPr bwMode="auto">
          <a:xfrm>
            <a:off x="1352550" y="2239962"/>
            <a:ext cx="4763" cy="7938"/>
          </a:xfrm>
          <a:custGeom>
            <a:avLst/>
            <a:gdLst>
              <a:gd name="T0" fmla="*/ 48 w 81"/>
              <a:gd name="T1" fmla="*/ 0 h 90"/>
              <a:gd name="T2" fmla="*/ 47 w 81"/>
              <a:gd name="T3" fmla="*/ 8 h 90"/>
              <a:gd name="T4" fmla="*/ 44 w 81"/>
              <a:gd name="T5" fmla="*/ 18 h 90"/>
              <a:gd name="T6" fmla="*/ 41 w 81"/>
              <a:gd name="T7" fmla="*/ 26 h 90"/>
              <a:gd name="T8" fmla="*/ 36 w 81"/>
              <a:gd name="T9" fmla="*/ 34 h 90"/>
              <a:gd name="T10" fmla="*/ 31 w 81"/>
              <a:gd name="T11" fmla="*/ 40 h 90"/>
              <a:gd name="T12" fmla="*/ 22 w 81"/>
              <a:gd name="T13" fmla="*/ 47 h 90"/>
              <a:gd name="T14" fmla="*/ 12 w 81"/>
              <a:gd name="T15" fmla="*/ 54 h 90"/>
              <a:gd name="T16" fmla="*/ 0 w 81"/>
              <a:gd name="T17" fmla="*/ 58 h 90"/>
              <a:gd name="T18" fmla="*/ 10 w 81"/>
              <a:gd name="T19" fmla="*/ 90 h 90"/>
              <a:gd name="T20" fmla="*/ 27 w 81"/>
              <a:gd name="T21" fmla="*/ 83 h 90"/>
              <a:gd name="T22" fmla="*/ 40 w 81"/>
              <a:gd name="T23" fmla="*/ 75 h 90"/>
              <a:gd name="T24" fmla="*/ 51 w 81"/>
              <a:gd name="T25" fmla="*/ 65 h 90"/>
              <a:gd name="T26" fmla="*/ 62 w 81"/>
              <a:gd name="T27" fmla="*/ 55 h 90"/>
              <a:gd name="T28" fmla="*/ 70 w 81"/>
              <a:gd name="T29" fmla="*/ 41 h 90"/>
              <a:gd name="T30" fmla="*/ 75 w 81"/>
              <a:gd name="T31" fmla="*/ 28 h 90"/>
              <a:gd name="T32" fmla="*/ 78 w 81"/>
              <a:gd name="T33" fmla="*/ 17 h 90"/>
              <a:gd name="T34" fmla="*/ 81 w 81"/>
              <a:gd name="T35" fmla="*/ 4 h 90"/>
              <a:gd name="T36" fmla="*/ 48 w 81"/>
              <a:gd name="T37" fmla="*/ 0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1"/>
              <a:gd name="T58" fmla="*/ 0 h 90"/>
              <a:gd name="T59" fmla="*/ 81 w 81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1" h="90">
                <a:moveTo>
                  <a:pt x="48" y="0"/>
                </a:moveTo>
                <a:lnTo>
                  <a:pt x="47" y="8"/>
                </a:lnTo>
                <a:lnTo>
                  <a:pt x="44" y="18"/>
                </a:lnTo>
                <a:lnTo>
                  <a:pt x="41" y="26"/>
                </a:lnTo>
                <a:lnTo>
                  <a:pt x="36" y="34"/>
                </a:lnTo>
                <a:lnTo>
                  <a:pt x="31" y="40"/>
                </a:lnTo>
                <a:lnTo>
                  <a:pt x="22" y="47"/>
                </a:lnTo>
                <a:lnTo>
                  <a:pt x="12" y="54"/>
                </a:lnTo>
                <a:lnTo>
                  <a:pt x="0" y="58"/>
                </a:lnTo>
                <a:lnTo>
                  <a:pt x="10" y="90"/>
                </a:lnTo>
                <a:lnTo>
                  <a:pt x="27" y="83"/>
                </a:lnTo>
                <a:lnTo>
                  <a:pt x="40" y="75"/>
                </a:lnTo>
                <a:lnTo>
                  <a:pt x="51" y="65"/>
                </a:lnTo>
                <a:lnTo>
                  <a:pt x="62" y="55"/>
                </a:lnTo>
                <a:lnTo>
                  <a:pt x="70" y="41"/>
                </a:lnTo>
                <a:lnTo>
                  <a:pt x="75" y="28"/>
                </a:lnTo>
                <a:lnTo>
                  <a:pt x="78" y="17"/>
                </a:lnTo>
                <a:lnTo>
                  <a:pt x="81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0" name="Freeform 726"/>
          <p:cNvSpPr>
            <a:spLocks/>
          </p:cNvSpPr>
          <p:nvPr/>
        </p:nvSpPr>
        <p:spPr bwMode="auto">
          <a:xfrm>
            <a:off x="1350963" y="2244725"/>
            <a:ext cx="3175" cy="1587"/>
          </a:xfrm>
          <a:custGeom>
            <a:avLst/>
            <a:gdLst>
              <a:gd name="T0" fmla="*/ 33 w 33"/>
              <a:gd name="T1" fmla="*/ 19 h 19"/>
              <a:gd name="T2" fmla="*/ 32 w 33"/>
              <a:gd name="T3" fmla="*/ 12 h 19"/>
              <a:gd name="T4" fmla="*/ 28 w 33"/>
              <a:gd name="T5" fmla="*/ 6 h 19"/>
              <a:gd name="T6" fmla="*/ 23 w 33"/>
              <a:gd name="T7" fmla="*/ 2 h 19"/>
              <a:gd name="T8" fmla="*/ 18 w 33"/>
              <a:gd name="T9" fmla="*/ 0 h 19"/>
              <a:gd name="T10" fmla="*/ 12 w 33"/>
              <a:gd name="T11" fmla="*/ 0 h 19"/>
              <a:gd name="T12" fmla="*/ 6 w 33"/>
              <a:gd name="T13" fmla="*/ 3 h 19"/>
              <a:gd name="T14" fmla="*/ 2 w 33"/>
              <a:gd name="T15" fmla="*/ 7 h 19"/>
              <a:gd name="T16" fmla="*/ 0 w 33"/>
              <a:gd name="T17" fmla="*/ 15 h 19"/>
              <a:gd name="T18" fmla="*/ 33 w 33"/>
              <a:gd name="T19" fmla="*/ 19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19"/>
              <a:gd name="T32" fmla="*/ 33 w 33"/>
              <a:gd name="T33" fmla="*/ 19 h 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19">
                <a:moveTo>
                  <a:pt x="33" y="19"/>
                </a:moveTo>
                <a:lnTo>
                  <a:pt x="32" y="12"/>
                </a:lnTo>
                <a:lnTo>
                  <a:pt x="28" y="6"/>
                </a:lnTo>
                <a:lnTo>
                  <a:pt x="23" y="2"/>
                </a:lnTo>
                <a:lnTo>
                  <a:pt x="18" y="0"/>
                </a:lnTo>
                <a:lnTo>
                  <a:pt x="12" y="0"/>
                </a:lnTo>
                <a:lnTo>
                  <a:pt x="6" y="3"/>
                </a:lnTo>
                <a:lnTo>
                  <a:pt x="2" y="7"/>
                </a:lnTo>
                <a:lnTo>
                  <a:pt x="0" y="15"/>
                </a:lnTo>
                <a:lnTo>
                  <a:pt x="33" y="19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1" name="Freeform 727"/>
          <p:cNvSpPr>
            <a:spLocks/>
          </p:cNvSpPr>
          <p:nvPr/>
        </p:nvSpPr>
        <p:spPr bwMode="auto">
          <a:xfrm>
            <a:off x="1279525" y="2471737"/>
            <a:ext cx="1588" cy="1588"/>
          </a:xfrm>
          <a:custGeom>
            <a:avLst/>
            <a:gdLst>
              <a:gd name="T0" fmla="*/ 0 w 21"/>
              <a:gd name="T1" fmla="*/ 25 h 27"/>
              <a:gd name="T2" fmla="*/ 6 w 21"/>
              <a:gd name="T3" fmla="*/ 27 h 27"/>
              <a:gd name="T4" fmla="*/ 11 w 21"/>
              <a:gd name="T5" fmla="*/ 26 h 27"/>
              <a:gd name="T6" fmla="*/ 16 w 21"/>
              <a:gd name="T7" fmla="*/ 24 h 27"/>
              <a:gd name="T8" fmla="*/ 19 w 21"/>
              <a:gd name="T9" fmla="*/ 20 h 27"/>
              <a:gd name="T10" fmla="*/ 21 w 21"/>
              <a:gd name="T11" fmla="*/ 15 h 27"/>
              <a:gd name="T12" fmla="*/ 21 w 21"/>
              <a:gd name="T13" fmla="*/ 9 h 27"/>
              <a:gd name="T14" fmla="*/ 19 w 21"/>
              <a:gd name="T15" fmla="*/ 4 h 27"/>
              <a:gd name="T16" fmla="*/ 14 w 21"/>
              <a:gd name="T17" fmla="*/ 0 h 27"/>
              <a:gd name="T18" fmla="*/ 0 w 21"/>
              <a:gd name="T19" fmla="*/ 25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7"/>
              <a:gd name="T32" fmla="*/ 21 w 2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5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2" name="Freeform 728"/>
          <p:cNvSpPr>
            <a:spLocks/>
          </p:cNvSpPr>
          <p:nvPr/>
        </p:nvSpPr>
        <p:spPr bwMode="auto">
          <a:xfrm>
            <a:off x="1265238" y="2441575"/>
            <a:ext cx="15875" cy="31750"/>
          </a:xfrm>
          <a:custGeom>
            <a:avLst/>
            <a:gdLst>
              <a:gd name="T0" fmla="*/ 0 w 218"/>
              <a:gd name="T1" fmla="*/ 0 h 365"/>
              <a:gd name="T2" fmla="*/ 0 w 218"/>
              <a:gd name="T3" fmla="*/ 0 h 365"/>
              <a:gd name="T4" fmla="*/ 1 w 218"/>
              <a:gd name="T5" fmla="*/ 29 h 365"/>
              <a:gd name="T6" fmla="*/ 3 w 218"/>
              <a:gd name="T7" fmla="*/ 56 h 365"/>
              <a:gd name="T8" fmla="*/ 8 w 218"/>
              <a:gd name="T9" fmla="*/ 84 h 365"/>
              <a:gd name="T10" fmla="*/ 15 w 218"/>
              <a:gd name="T11" fmla="*/ 110 h 365"/>
              <a:gd name="T12" fmla="*/ 22 w 218"/>
              <a:gd name="T13" fmla="*/ 135 h 365"/>
              <a:gd name="T14" fmla="*/ 31 w 218"/>
              <a:gd name="T15" fmla="*/ 162 h 365"/>
              <a:gd name="T16" fmla="*/ 41 w 218"/>
              <a:gd name="T17" fmla="*/ 187 h 365"/>
              <a:gd name="T18" fmla="*/ 55 w 218"/>
              <a:gd name="T19" fmla="*/ 211 h 365"/>
              <a:gd name="T20" fmla="*/ 68 w 218"/>
              <a:gd name="T21" fmla="*/ 235 h 365"/>
              <a:gd name="T22" fmla="*/ 84 w 218"/>
              <a:gd name="T23" fmla="*/ 258 h 365"/>
              <a:gd name="T24" fmla="*/ 102 w 218"/>
              <a:gd name="T25" fmla="*/ 278 h 365"/>
              <a:gd name="T26" fmla="*/ 119 w 218"/>
              <a:gd name="T27" fmla="*/ 298 h 365"/>
              <a:gd name="T28" fmla="*/ 138 w 218"/>
              <a:gd name="T29" fmla="*/ 317 h 365"/>
              <a:gd name="T30" fmla="*/ 159 w 218"/>
              <a:gd name="T31" fmla="*/ 335 h 365"/>
              <a:gd name="T32" fmla="*/ 180 w 218"/>
              <a:gd name="T33" fmla="*/ 352 h 365"/>
              <a:gd name="T34" fmla="*/ 204 w 218"/>
              <a:gd name="T35" fmla="*/ 365 h 365"/>
              <a:gd name="T36" fmla="*/ 218 w 218"/>
              <a:gd name="T37" fmla="*/ 340 h 365"/>
              <a:gd name="T38" fmla="*/ 196 w 218"/>
              <a:gd name="T39" fmla="*/ 326 h 365"/>
              <a:gd name="T40" fmla="*/ 177 w 218"/>
              <a:gd name="T41" fmla="*/ 311 h 365"/>
              <a:gd name="T42" fmla="*/ 157 w 218"/>
              <a:gd name="T43" fmla="*/ 296 h 365"/>
              <a:gd name="T44" fmla="*/ 139 w 218"/>
              <a:gd name="T45" fmla="*/ 277 h 365"/>
              <a:gd name="T46" fmla="*/ 122 w 218"/>
              <a:gd name="T47" fmla="*/ 259 h 365"/>
              <a:gd name="T48" fmla="*/ 107 w 218"/>
              <a:gd name="T49" fmla="*/ 239 h 365"/>
              <a:gd name="T50" fmla="*/ 92 w 218"/>
              <a:gd name="T51" fmla="*/ 218 h 365"/>
              <a:gd name="T52" fmla="*/ 79 w 218"/>
              <a:gd name="T53" fmla="*/ 197 h 365"/>
              <a:gd name="T54" fmla="*/ 68 w 218"/>
              <a:gd name="T55" fmla="*/ 174 h 365"/>
              <a:gd name="T56" fmla="*/ 58 w 218"/>
              <a:gd name="T57" fmla="*/ 151 h 365"/>
              <a:gd name="T58" fmla="*/ 49 w 218"/>
              <a:gd name="T59" fmla="*/ 127 h 365"/>
              <a:gd name="T60" fmla="*/ 41 w 218"/>
              <a:gd name="T61" fmla="*/ 102 h 365"/>
              <a:gd name="T62" fmla="*/ 36 w 218"/>
              <a:gd name="T63" fmla="*/ 77 h 365"/>
              <a:gd name="T64" fmla="*/ 31 w 218"/>
              <a:gd name="T65" fmla="*/ 52 h 365"/>
              <a:gd name="T66" fmla="*/ 29 w 218"/>
              <a:gd name="T67" fmla="*/ 27 h 365"/>
              <a:gd name="T68" fmla="*/ 28 w 218"/>
              <a:gd name="T69" fmla="*/ 0 h 365"/>
              <a:gd name="T70" fmla="*/ 28 w 218"/>
              <a:gd name="T71" fmla="*/ 0 h 365"/>
              <a:gd name="T72" fmla="*/ 0 w 218"/>
              <a:gd name="T73" fmla="*/ 0 h 3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8"/>
              <a:gd name="T112" fmla="*/ 0 h 365"/>
              <a:gd name="T113" fmla="*/ 218 w 218"/>
              <a:gd name="T114" fmla="*/ 365 h 3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8" h="365">
                <a:moveTo>
                  <a:pt x="0" y="0"/>
                </a:moveTo>
                <a:lnTo>
                  <a:pt x="0" y="0"/>
                </a:lnTo>
                <a:lnTo>
                  <a:pt x="1" y="29"/>
                </a:lnTo>
                <a:lnTo>
                  <a:pt x="3" y="56"/>
                </a:lnTo>
                <a:lnTo>
                  <a:pt x="8" y="84"/>
                </a:lnTo>
                <a:lnTo>
                  <a:pt x="15" y="110"/>
                </a:lnTo>
                <a:lnTo>
                  <a:pt x="22" y="135"/>
                </a:lnTo>
                <a:lnTo>
                  <a:pt x="31" y="162"/>
                </a:lnTo>
                <a:lnTo>
                  <a:pt x="41" y="187"/>
                </a:lnTo>
                <a:lnTo>
                  <a:pt x="55" y="211"/>
                </a:lnTo>
                <a:lnTo>
                  <a:pt x="68" y="235"/>
                </a:lnTo>
                <a:lnTo>
                  <a:pt x="84" y="258"/>
                </a:lnTo>
                <a:lnTo>
                  <a:pt x="102" y="278"/>
                </a:lnTo>
                <a:lnTo>
                  <a:pt x="119" y="298"/>
                </a:lnTo>
                <a:lnTo>
                  <a:pt x="138" y="317"/>
                </a:lnTo>
                <a:lnTo>
                  <a:pt x="159" y="335"/>
                </a:lnTo>
                <a:lnTo>
                  <a:pt x="180" y="352"/>
                </a:lnTo>
                <a:lnTo>
                  <a:pt x="204" y="365"/>
                </a:lnTo>
                <a:lnTo>
                  <a:pt x="218" y="340"/>
                </a:lnTo>
                <a:lnTo>
                  <a:pt x="196" y="326"/>
                </a:lnTo>
                <a:lnTo>
                  <a:pt x="177" y="311"/>
                </a:lnTo>
                <a:lnTo>
                  <a:pt x="157" y="296"/>
                </a:lnTo>
                <a:lnTo>
                  <a:pt x="139" y="277"/>
                </a:lnTo>
                <a:lnTo>
                  <a:pt x="122" y="259"/>
                </a:lnTo>
                <a:lnTo>
                  <a:pt x="107" y="239"/>
                </a:lnTo>
                <a:lnTo>
                  <a:pt x="92" y="218"/>
                </a:lnTo>
                <a:lnTo>
                  <a:pt x="79" y="197"/>
                </a:lnTo>
                <a:lnTo>
                  <a:pt x="68" y="174"/>
                </a:lnTo>
                <a:lnTo>
                  <a:pt x="58" y="151"/>
                </a:lnTo>
                <a:lnTo>
                  <a:pt x="49" y="127"/>
                </a:lnTo>
                <a:lnTo>
                  <a:pt x="41" y="102"/>
                </a:lnTo>
                <a:lnTo>
                  <a:pt x="36" y="77"/>
                </a:lnTo>
                <a:lnTo>
                  <a:pt x="31" y="52"/>
                </a:lnTo>
                <a:lnTo>
                  <a:pt x="29" y="27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3" name="Freeform 729"/>
          <p:cNvSpPr>
            <a:spLocks/>
          </p:cNvSpPr>
          <p:nvPr/>
        </p:nvSpPr>
        <p:spPr bwMode="auto">
          <a:xfrm>
            <a:off x="1265238" y="2433637"/>
            <a:ext cx="3175" cy="7938"/>
          </a:xfrm>
          <a:custGeom>
            <a:avLst/>
            <a:gdLst>
              <a:gd name="T0" fmla="*/ 9 w 37"/>
              <a:gd name="T1" fmla="*/ 0 h 92"/>
              <a:gd name="T2" fmla="*/ 7 w 37"/>
              <a:gd name="T3" fmla="*/ 10 h 92"/>
              <a:gd name="T4" fmla="*/ 5 w 37"/>
              <a:gd name="T5" fmla="*/ 23 h 92"/>
              <a:gd name="T6" fmla="*/ 4 w 37"/>
              <a:gd name="T7" fmla="*/ 33 h 92"/>
              <a:gd name="T8" fmla="*/ 2 w 37"/>
              <a:gd name="T9" fmla="*/ 45 h 92"/>
              <a:gd name="T10" fmla="*/ 1 w 37"/>
              <a:gd name="T11" fmla="*/ 58 h 92"/>
              <a:gd name="T12" fmla="*/ 1 w 37"/>
              <a:gd name="T13" fmla="*/ 69 h 92"/>
              <a:gd name="T14" fmla="*/ 0 w 37"/>
              <a:gd name="T15" fmla="*/ 80 h 92"/>
              <a:gd name="T16" fmla="*/ 0 w 37"/>
              <a:gd name="T17" fmla="*/ 92 h 92"/>
              <a:gd name="T18" fmla="*/ 28 w 37"/>
              <a:gd name="T19" fmla="*/ 92 h 92"/>
              <a:gd name="T20" fmla="*/ 28 w 37"/>
              <a:gd name="T21" fmla="*/ 82 h 92"/>
              <a:gd name="T22" fmla="*/ 29 w 37"/>
              <a:gd name="T23" fmla="*/ 71 h 92"/>
              <a:gd name="T24" fmla="*/ 29 w 37"/>
              <a:gd name="T25" fmla="*/ 60 h 92"/>
              <a:gd name="T26" fmla="*/ 30 w 37"/>
              <a:gd name="T27" fmla="*/ 49 h 92"/>
              <a:gd name="T28" fmla="*/ 32 w 37"/>
              <a:gd name="T29" fmla="*/ 38 h 92"/>
              <a:gd name="T30" fmla="*/ 33 w 37"/>
              <a:gd name="T31" fmla="*/ 27 h 92"/>
              <a:gd name="T32" fmla="*/ 35 w 37"/>
              <a:gd name="T33" fmla="*/ 17 h 92"/>
              <a:gd name="T34" fmla="*/ 37 w 37"/>
              <a:gd name="T35" fmla="*/ 6 h 92"/>
              <a:gd name="T36" fmla="*/ 9 w 37"/>
              <a:gd name="T37" fmla="*/ 0 h 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7"/>
              <a:gd name="T58" fmla="*/ 0 h 92"/>
              <a:gd name="T59" fmla="*/ 37 w 37"/>
              <a:gd name="T60" fmla="*/ 92 h 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7" h="92">
                <a:moveTo>
                  <a:pt x="9" y="0"/>
                </a:moveTo>
                <a:lnTo>
                  <a:pt x="7" y="10"/>
                </a:lnTo>
                <a:lnTo>
                  <a:pt x="5" y="23"/>
                </a:lnTo>
                <a:lnTo>
                  <a:pt x="4" y="33"/>
                </a:lnTo>
                <a:lnTo>
                  <a:pt x="2" y="45"/>
                </a:lnTo>
                <a:lnTo>
                  <a:pt x="1" y="58"/>
                </a:lnTo>
                <a:lnTo>
                  <a:pt x="1" y="69"/>
                </a:lnTo>
                <a:lnTo>
                  <a:pt x="0" y="80"/>
                </a:lnTo>
                <a:lnTo>
                  <a:pt x="0" y="92"/>
                </a:lnTo>
                <a:lnTo>
                  <a:pt x="28" y="92"/>
                </a:lnTo>
                <a:lnTo>
                  <a:pt x="28" y="82"/>
                </a:lnTo>
                <a:lnTo>
                  <a:pt x="29" y="71"/>
                </a:lnTo>
                <a:lnTo>
                  <a:pt x="29" y="60"/>
                </a:lnTo>
                <a:lnTo>
                  <a:pt x="30" y="49"/>
                </a:lnTo>
                <a:lnTo>
                  <a:pt x="32" y="38"/>
                </a:lnTo>
                <a:lnTo>
                  <a:pt x="33" y="27"/>
                </a:lnTo>
                <a:lnTo>
                  <a:pt x="35" y="17"/>
                </a:lnTo>
                <a:lnTo>
                  <a:pt x="37" y="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4" name="Freeform 730"/>
          <p:cNvSpPr>
            <a:spLocks/>
          </p:cNvSpPr>
          <p:nvPr/>
        </p:nvSpPr>
        <p:spPr bwMode="auto">
          <a:xfrm>
            <a:off x="1265238" y="2439987"/>
            <a:ext cx="1587" cy="1588"/>
          </a:xfrm>
          <a:custGeom>
            <a:avLst/>
            <a:gdLst>
              <a:gd name="T0" fmla="*/ 28 w 28"/>
              <a:gd name="T1" fmla="*/ 18 h 18"/>
              <a:gd name="T2" fmla="*/ 28 w 28"/>
              <a:gd name="T3" fmla="*/ 11 h 18"/>
              <a:gd name="T4" fmla="*/ 26 w 28"/>
              <a:gd name="T5" fmla="*/ 6 h 18"/>
              <a:gd name="T6" fmla="*/ 22 w 28"/>
              <a:gd name="T7" fmla="*/ 2 h 18"/>
              <a:gd name="T8" fmla="*/ 17 w 28"/>
              <a:gd name="T9" fmla="*/ 0 h 18"/>
              <a:gd name="T10" fmla="*/ 12 w 28"/>
              <a:gd name="T11" fmla="*/ 0 h 18"/>
              <a:gd name="T12" fmla="*/ 7 w 28"/>
              <a:gd name="T13" fmla="*/ 2 h 18"/>
              <a:gd name="T14" fmla="*/ 3 w 28"/>
              <a:gd name="T15" fmla="*/ 5 h 18"/>
              <a:gd name="T16" fmla="*/ 0 w 28"/>
              <a:gd name="T17" fmla="*/ 11 h 18"/>
              <a:gd name="T18" fmla="*/ 28 w 28"/>
              <a:gd name="T19" fmla="*/ 18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18"/>
              <a:gd name="T32" fmla="*/ 28 w 28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18">
                <a:moveTo>
                  <a:pt x="28" y="18"/>
                </a:moveTo>
                <a:lnTo>
                  <a:pt x="28" y="11"/>
                </a:lnTo>
                <a:lnTo>
                  <a:pt x="26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8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5" name="Freeform 731"/>
          <p:cNvSpPr>
            <a:spLocks/>
          </p:cNvSpPr>
          <p:nvPr/>
        </p:nvSpPr>
        <p:spPr bwMode="auto">
          <a:xfrm>
            <a:off x="1277938" y="2460625"/>
            <a:ext cx="1587" cy="3175"/>
          </a:xfrm>
          <a:custGeom>
            <a:avLst/>
            <a:gdLst>
              <a:gd name="T0" fmla="*/ 0 w 21"/>
              <a:gd name="T1" fmla="*/ 25 h 27"/>
              <a:gd name="T2" fmla="*/ 6 w 21"/>
              <a:gd name="T3" fmla="*/ 27 h 27"/>
              <a:gd name="T4" fmla="*/ 11 w 21"/>
              <a:gd name="T5" fmla="*/ 26 h 27"/>
              <a:gd name="T6" fmla="*/ 16 w 21"/>
              <a:gd name="T7" fmla="*/ 24 h 27"/>
              <a:gd name="T8" fmla="*/ 19 w 21"/>
              <a:gd name="T9" fmla="*/ 20 h 27"/>
              <a:gd name="T10" fmla="*/ 21 w 21"/>
              <a:gd name="T11" fmla="*/ 14 h 27"/>
              <a:gd name="T12" fmla="*/ 21 w 21"/>
              <a:gd name="T13" fmla="*/ 9 h 27"/>
              <a:gd name="T14" fmla="*/ 19 w 21"/>
              <a:gd name="T15" fmla="*/ 4 h 27"/>
              <a:gd name="T16" fmla="*/ 14 w 21"/>
              <a:gd name="T17" fmla="*/ 0 h 27"/>
              <a:gd name="T18" fmla="*/ 0 w 21"/>
              <a:gd name="T19" fmla="*/ 25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27"/>
              <a:gd name="T32" fmla="*/ 21 w 21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4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6" name="Freeform 732"/>
          <p:cNvSpPr>
            <a:spLocks/>
          </p:cNvSpPr>
          <p:nvPr/>
        </p:nvSpPr>
        <p:spPr bwMode="auto">
          <a:xfrm>
            <a:off x="1271588" y="2446337"/>
            <a:ext cx="7937" cy="17463"/>
          </a:xfrm>
          <a:custGeom>
            <a:avLst/>
            <a:gdLst>
              <a:gd name="T0" fmla="*/ 0 w 115"/>
              <a:gd name="T1" fmla="*/ 0 h 181"/>
              <a:gd name="T2" fmla="*/ 0 w 115"/>
              <a:gd name="T3" fmla="*/ 0 h 181"/>
              <a:gd name="T4" fmla="*/ 0 w 115"/>
              <a:gd name="T5" fmla="*/ 13 h 181"/>
              <a:gd name="T6" fmla="*/ 2 w 115"/>
              <a:gd name="T7" fmla="*/ 27 h 181"/>
              <a:gd name="T8" fmla="*/ 4 w 115"/>
              <a:gd name="T9" fmla="*/ 40 h 181"/>
              <a:gd name="T10" fmla="*/ 7 w 115"/>
              <a:gd name="T11" fmla="*/ 53 h 181"/>
              <a:gd name="T12" fmla="*/ 11 w 115"/>
              <a:gd name="T13" fmla="*/ 68 h 181"/>
              <a:gd name="T14" fmla="*/ 15 w 115"/>
              <a:gd name="T15" fmla="*/ 80 h 181"/>
              <a:gd name="T16" fmla="*/ 21 w 115"/>
              <a:gd name="T17" fmla="*/ 92 h 181"/>
              <a:gd name="T18" fmla="*/ 28 w 115"/>
              <a:gd name="T19" fmla="*/ 104 h 181"/>
              <a:gd name="T20" fmla="*/ 34 w 115"/>
              <a:gd name="T21" fmla="*/ 116 h 181"/>
              <a:gd name="T22" fmla="*/ 42 w 115"/>
              <a:gd name="T23" fmla="*/ 126 h 181"/>
              <a:gd name="T24" fmla="*/ 50 w 115"/>
              <a:gd name="T25" fmla="*/ 138 h 181"/>
              <a:gd name="T26" fmla="*/ 59 w 115"/>
              <a:gd name="T27" fmla="*/ 147 h 181"/>
              <a:gd name="T28" fmla="*/ 68 w 115"/>
              <a:gd name="T29" fmla="*/ 157 h 181"/>
              <a:gd name="T30" fmla="*/ 80 w 115"/>
              <a:gd name="T31" fmla="*/ 165 h 181"/>
              <a:gd name="T32" fmla="*/ 90 w 115"/>
              <a:gd name="T33" fmla="*/ 173 h 181"/>
              <a:gd name="T34" fmla="*/ 101 w 115"/>
              <a:gd name="T35" fmla="*/ 181 h 181"/>
              <a:gd name="T36" fmla="*/ 115 w 115"/>
              <a:gd name="T37" fmla="*/ 156 h 181"/>
              <a:gd name="T38" fmla="*/ 106 w 115"/>
              <a:gd name="T39" fmla="*/ 149 h 181"/>
              <a:gd name="T40" fmla="*/ 96 w 115"/>
              <a:gd name="T41" fmla="*/ 142 h 181"/>
              <a:gd name="T42" fmla="*/ 87 w 115"/>
              <a:gd name="T43" fmla="*/ 136 h 181"/>
              <a:gd name="T44" fmla="*/ 80 w 115"/>
              <a:gd name="T45" fmla="*/ 126 h 181"/>
              <a:gd name="T46" fmla="*/ 70 w 115"/>
              <a:gd name="T47" fmla="*/ 119 h 181"/>
              <a:gd name="T48" fmla="*/ 64 w 115"/>
              <a:gd name="T49" fmla="*/ 109 h 181"/>
              <a:gd name="T50" fmla="*/ 58 w 115"/>
              <a:gd name="T51" fmla="*/ 101 h 181"/>
              <a:gd name="T52" fmla="*/ 52 w 115"/>
              <a:gd name="T53" fmla="*/ 89 h 181"/>
              <a:gd name="T54" fmla="*/ 46 w 115"/>
              <a:gd name="T55" fmla="*/ 80 h 181"/>
              <a:gd name="T56" fmla="*/ 42 w 115"/>
              <a:gd name="T57" fmla="*/ 69 h 181"/>
              <a:gd name="T58" fmla="*/ 38 w 115"/>
              <a:gd name="T59" fmla="*/ 58 h 181"/>
              <a:gd name="T60" fmla="*/ 34 w 115"/>
              <a:gd name="T61" fmla="*/ 47 h 181"/>
              <a:gd name="T62" fmla="*/ 33 w 115"/>
              <a:gd name="T63" fmla="*/ 35 h 181"/>
              <a:gd name="T64" fmla="*/ 31 w 115"/>
              <a:gd name="T65" fmla="*/ 23 h 181"/>
              <a:gd name="T66" fmla="*/ 29 w 115"/>
              <a:gd name="T67" fmla="*/ 11 h 181"/>
              <a:gd name="T68" fmla="*/ 29 w 115"/>
              <a:gd name="T69" fmla="*/ 0 h 181"/>
              <a:gd name="T70" fmla="*/ 29 w 115"/>
              <a:gd name="T71" fmla="*/ 0 h 181"/>
              <a:gd name="T72" fmla="*/ 0 w 115"/>
              <a:gd name="T73" fmla="*/ 0 h 18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81"/>
              <a:gd name="T113" fmla="*/ 115 w 115"/>
              <a:gd name="T114" fmla="*/ 181 h 18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81">
                <a:moveTo>
                  <a:pt x="0" y="0"/>
                </a:moveTo>
                <a:lnTo>
                  <a:pt x="0" y="0"/>
                </a:lnTo>
                <a:lnTo>
                  <a:pt x="0" y="13"/>
                </a:lnTo>
                <a:lnTo>
                  <a:pt x="2" y="27"/>
                </a:lnTo>
                <a:lnTo>
                  <a:pt x="4" y="40"/>
                </a:lnTo>
                <a:lnTo>
                  <a:pt x="7" y="53"/>
                </a:lnTo>
                <a:lnTo>
                  <a:pt x="11" y="68"/>
                </a:lnTo>
                <a:lnTo>
                  <a:pt x="15" y="80"/>
                </a:lnTo>
                <a:lnTo>
                  <a:pt x="21" y="92"/>
                </a:lnTo>
                <a:lnTo>
                  <a:pt x="28" y="104"/>
                </a:lnTo>
                <a:lnTo>
                  <a:pt x="34" y="116"/>
                </a:lnTo>
                <a:lnTo>
                  <a:pt x="42" y="126"/>
                </a:lnTo>
                <a:lnTo>
                  <a:pt x="50" y="138"/>
                </a:lnTo>
                <a:lnTo>
                  <a:pt x="59" y="147"/>
                </a:lnTo>
                <a:lnTo>
                  <a:pt x="68" y="157"/>
                </a:lnTo>
                <a:lnTo>
                  <a:pt x="80" y="165"/>
                </a:lnTo>
                <a:lnTo>
                  <a:pt x="90" y="173"/>
                </a:lnTo>
                <a:lnTo>
                  <a:pt x="101" y="181"/>
                </a:lnTo>
                <a:lnTo>
                  <a:pt x="115" y="156"/>
                </a:lnTo>
                <a:lnTo>
                  <a:pt x="106" y="149"/>
                </a:lnTo>
                <a:lnTo>
                  <a:pt x="96" y="142"/>
                </a:lnTo>
                <a:lnTo>
                  <a:pt x="87" y="136"/>
                </a:lnTo>
                <a:lnTo>
                  <a:pt x="80" y="126"/>
                </a:lnTo>
                <a:lnTo>
                  <a:pt x="70" y="119"/>
                </a:lnTo>
                <a:lnTo>
                  <a:pt x="64" y="109"/>
                </a:lnTo>
                <a:lnTo>
                  <a:pt x="58" y="101"/>
                </a:lnTo>
                <a:lnTo>
                  <a:pt x="52" y="89"/>
                </a:lnTo>
                <a:lnTo>
                  <a:pt x="46" y="80"/>
                </a:lnTo>
                <a:lnTo>
                  <a:pt x="42" y="69"/>
                </a:lnTo>
                <a:lnTo>
                  <a:pt x="38" y="58"/>
                </a:lnTo>
                <a:lnTo>
                  <a:pt x="34" y="47"/>
                </a:lnTo>
                <a:lnTo>
                  <a:pt x="33" y="35"/>
                </a:lnTo>
                <a:lnTo>
                  <a:pt x="31" y="23"/>
                </a:lnTo>
                <a:lnTo>
                  <a:pt x="29" y="11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7" name="Freeform 733"/>
          <p:cNvSpPr>
            <a:spLocks/>
          </p:cNvSpPr>
          <p:nvPr/>
        </p:nvSpPr>
        <p:spPr bwMode="auto">
          <a:xfrm>
            <a:off x="1271588" y="2443162"/>
            <a:ext cx="1587" cy="3175"/>
          </a:xfrm>
          <a:custGeom>
            <a:avLst/>
            <a:gdLst>
              <a:gd name="T0" fmla="*/ 4 w 33"/>
              <a:gd name="T1" fmla="*/ 0 h 47"/>
              <a:gd name="T2" fmla="*/ 3 w 33"/>
              <a:gd name="T3" fmla="*/ 6 h 47"/>
              <a:gd name="T4" fmla="*/ 2 w 33"/>
              <a:gd name="T5" fmla="*/ 11 h 47"/>
              <a:gd name="T6" fmla="*/ 1 w 33"/>
              <a:gd name="T7" fmla="*/ 18 h 47"/>
              <a:gd name="T8" fmla="*/ 1 w 33"/>
              <a:gd name="T9" fmla="*/ 23 h 47"/>
              <a:gd name="T10" fmla="*/ 0 w 33"/>
              <a:gd name="T11" fmla="*/ 30 h 47"/>
              <a:gd name="T12" fmla="*/ 0 w 33"/>
              <a:gd name="T13" fmla="*/ 36 h 47"/>
              <a:gd name="T14" fmla="*/ 0 w 33"/>
              <a:gd name="T15" fmla="*/ 41 h 47"/>
              <a:gd name="T16" fmla="*/ 0 w 33"/>
              <a:gd name="T17" fmla="*/ 47 h 47"/>
              <a:gd name="T18" fmla="*/ 29 w 33"/>
              <a:gd name="T19" fmla="*/ 47 h 47"/>
              <a:gd name="T20" fmla="*/ 29 w 33"/>
              <a:gd name="T21" fmla="*/ 41 h 47"/>
              <a:gd name="T22" fmla="*/ 29 w 33"/>
              <a:gd name="T23" fmla="*/ 36 h 47"/>
              <a:gd name="T24" fmla="*/ 29 w 33"/>
              <a:gd name="T25" fmla="*/ 32 h 47"/>
              <a:gd name="T26" fmla="*/ 30 w 33"/>
              <a:gd name="T27" fmla="*/ 26 h 47"/>
              <a:gd name="T28" fmla="*/ 30 w 33"/>
              <a:gd name="T29" fmla="*/ 20 h 47"/>
              <a:gd name="T30" fmla="*/ 31 w 33"/>
              <a:gd name="T31" fmla="*/ 17 h 47"/>
              <a:gd name="T32" fmla="*/ 32 w 33"/>
              <a:gd name="T33" fmla="*/ 12 h 47"/>
              <a:gd name="T34" fmla="*/ 33 w 33"/>
              <a:gd name="T35" fmla="*/ 7 h 47"/>
              <a:gd name="T36" fmla="*/ 4 w 33"/>
              <a:gd name="T37" fmla="*/ 0 h 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"/>
              <a:gd name="T58" fmla="*/ 0 h 47"/>
              <a:gd name="T59" fmla="*/ 33 w 33"/>
              <a:gd name="T60" fmla="*/ 47 h 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" h="47">
                <a:moveTo>
                  <a:pt x="4" y="0"/>
                </a:moveTo>
                <a:lnTo>
                  <a:pt x="3" y="6"/>
                </a:lnTo>
                <a:lnTo>
                  <a:pt x="2" y="11"/>
                </a:lnTo>
                <a:lnTo>
                  <a:pt x="1" y="18"/>
                </a:lnTo>
                <a:lnTo>
                  <a:pt x="1" y="23"/>
                </a:lnTo>
                <a:lnTo>
                  <a:pt x="0" y="30"/>
                </a:lnTo>
                <a:lnTo>
                  <a:pt x="0" y="36"/>
                </a:lnTo>
                <a:lnTo>
                  <a:pt x="0" y="41"/>
                </a:lnTo>
                <a:lnTo>
                  <a:pt x="0" y="47"/>
                </a:lnTo>
                <a:lnTo>
                  <a:pt x="29" y="47"/>
                </a:lnTo>
                <a:lnTo>
                  <a:pt x="29" y="41"/>
                </a:lnTo>
                <a:lnTo>
                  <a:pt x="29" y="36"/>
                </a:lnTo>
                <a:lnTo>
                  <a:pt x="29" y="32"/>
                </a:lnTo>
                <a:lnTo>
                  <a:pt x="30" y="26"/>
                </a:lnTo>
                <a:lnTo>
                  <a:pt x="30" y="20"/>
                </a:lnTo>
                <a:lnTo>
                  <a:pt x="31" y="17"/>
                </a:lnTo>
                <a:lnTo>
                  <a:pt x="32" y="12"/>
                </a:lnTo>
                <a:lnTo>
                  <a:pt x="33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8" name="Freeform 734"/>
          <p:cNvSpPr>
            <a:spLocks/>
          </p:cNvSpPr>
          <p:nvPr/>
        </p:nvSpPr>
        <p:spPr bwMode="auto">
          <a:xfrm>
            <a:off x="1271588" y="2446337"/>
            <a:ext cx="1587" cy="1588"/>
          </a:xfrm>
          <a:custGeom>
            <a:avLst/>
            <a:gdLst>
              <a:gd name="T0" fmla="*/ 29 w 29"/>
              <a:gd name="T1" fmla="*/ 18 h 18"/>
              <a:gd name="T2" fmla="*/ 29 w 29"/>
              <a:gd name="T3" fmla="*/ 11 h 18"/>
              <a:gd name="T4" fmla="*/ 27 w 29"/>
              <a:gd name="T5" fmla="*/ 6 h 18"/>
              <a:gd name="T6" fmla="*/ 22 w 29"/>
              <a:gd name="T7" fmla="*/ 2 h 18"/>
              <a:gd name="T8" fmla="*/ 17 w 29"/>
              <a:gd name="T9" fmla="*/ 0 h 18"/>
              <a:gd name="T10" fmla="*/ 12 w 29"/>
              <a:gd name="T11" fmla="*/ 0 h 18"/>
              <a:gd name="T12" fmla="*/ 7 w 29"/>
              <a:gd name="T13" fmla="*/ 2 h 18"/>
              <a:gd name="T14" fmla="*/ 3 w 29"/>
              <a:gd name="T15" fmla="*/ 5 h 18"/>
              <a:gd name="T16" fmla="*/ 0 w 29"/>
              <a:gd name="T17" fmla="*/ 11 h 18"/>
              <a:gd name="T18" fmla="*/ 29 w 29"/>
              <a:gd name="T19" fmla="*/ 18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8"/>
              <a:gd name="T32" fmla="*/ 29 w 29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8">
                <a:moveTo>
                  <a:pt x="29" y="18"/>
                </a:moveTo>
                <a:lnTo>
                  <a:pt x="29" y="11"/>
                </a:lnTo>
                <a:lnTo>
                  <a:pt x="27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39" name="Freeform 735"/>
          <p:cNvSpPr>
            <a:spLocks/>
          </p:cNvSpPr>
          <p:nvPr/>
        </p:nvSpPr>
        <p:spPr bwMode="auto">
          <a:xfrm>
            <a:off x="1541463" y="2286000"/>
            <a:ext cx="1587" cy="1587"/>
          </a:xfrm>
          <a:custGeom>
            <a:avLst/>
            <a:gdLst>
              <a:gd name="T0" fmla="*/ 15 w 15"/>
              <a:gd name="T1" fmla="*/ 1 h 20"/>
              <a:gd name="T2" fmla="*/ 7 w 15"/>
              <a:gd name="T3" fmla="*/ 0 h 20"/>
              <a:gd name="T4" fmla="*/ 1 w 15"/>
              <a:gd name="T5" fmla="*/ 5 h 20"/>
              <a:gd name="T6" fmla="*/ 0 w 15"/>
              <a:gd name="T7" fmla="*/ 13 h 20"/>
              <a:gd name="T8" fmla="*/ 5 w 15"/>
              <a:gd name="T9" fmla="*/ 20 h 20"/>
              <a:gd name="T10" fmla="*/ 15 w 15"/>
              <a:gd name="T11" fmla="*/ 1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0"/>
              <a:gd name="T20" fmla="*/ 15 w 15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5"/>
                </a:lnTo>
                <a:lnTo>
                  <a:pt x="0" y="13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0" name="Freeform 736"/>
          <p:cNvSpPr>
            <a:spLocks/>
          </p:cNvSpPr>
          <p:nvPr/>
        </p:nvSpPr>
        <p:spPr bwMode="auto">
          <a:xfrm>
            <a:off x="1541463" y="2286000"/>
            <a:ext cx="11112" cy="23812"/>
          </a:xfrm>
          <a:custGeom>
            <a:avLst/>
            <a:gdLst>
              <a:gd name="T0" fmla="*/ 164 w 164"/>
              <a:gd name="T1" fmla="*/ 274 h 274"/>
              <a:gd name="T2" fmla="*/ 164 w 164"/>
              <a:gd name="T3" fmla="*/ 274 h 274"/>
              <a:gd name="T4" fmla="*/ 162 w 164"/>
              <a:gd name="T5" fmla="*/ 253 h 274"/>
              <a:gd name="T6" fmla="*/ 160 w 164"/>
              <a:gd name="T7" fmla="*/ 233 h 274"/>
              <a:gd name="T8" fmla="*/ 157 w 164"/>
              <a:gd name="T9" fmla="*/ 211 h 274"/>
              <a:gd name="T10" fmla="*/ 153 w 164"/>
              <a:gd name="T11" fmla="*/ 190 h 274"/>
              <a:gd name="T12" fmla="*/ 147 w 164"/>
              <a:gd name="T13" fmla="*/ 170 h 274"/>
              <a:gd name="T14" fmla="*/ 139 w 164"/>
              <a:gd name="T15" fmla="*/ 152 h 274"/>
              <a:gd name="T16" fmla="*/ 130 w 164"/>
              <a:gd name="T17" fmla="*/ 135 h 274"/>
              <a:gd name="T18" fmla="*/ 122 w 164"/>
              <a:gd name="T19" fmla="*/ 116 h 274"/>
              <a:gd name="T20" fmla="*/ 112 w 164"/>
              <a:gd name="T21" fmla="*/ 98 h 274"/>
              <a:gd name="T22" fmla="*/ 100 w 164"/>
              <a:gd name="T23" fmla="*/ 82 h 274"/>
              <a:gd name="T24" fmla="*/ 87 w 164"/>
              <a:gd name="T25" fmla="*/ 65 h 274"/>
              <a:gd name="T26" fmla="*/ 73 w 164"/>
              <a:gd name="T27" fmla="*/ 50 h 274"/>
              <a:gd name="T28" fmla="*/ 59 w 164"/>
              <a:gd name="T29" fmla="*/ 35 h 274"/>
              <a:gd name="T30" fmla="*/ 43 w 164"/>
              <a:gd name="T31" fmla="*/ 23 h 274"/>
              <a:gd name="T32" fmla="*/ 27 w 164"/>
              <a:gd name="T33" fmla="*/ 10 h 274"/>
              <a:gd name="T34" fmla="*/ 10 w 164"/>
              <a:gd name="T35" fmla="*/ 0 h 274"/>
              <a:gd name="T36" fmla="*/ 0 w 164"/>
              <a:gd name="T37" fmla="*/ 19 h 274"/>
              <a:gd name="T38" fmla="*/ 15 w 164"/>
              <a:gd name="T39" fmla="*/ 29 h 274"/>
              <a:gd name="T40" fmla="*/ 30 w 164"/>
              <a:gd name="T41" fmla="*/ 40 h 274"/>
              <a:gd name="T42" fmla="*/ 45 w 164"/>
              <a:gd name="T43" fmla="*/ 52 h 274"/>
              <a:gd name="T44" fmla="*/ 59 w 164"/>
              <a:gd name="T45" fmla="*/ 65 h 274"/>
              <a:gd name="T46" fmla="*/ 71 w 164"/>
              <a:gd name="T47" fmla="*/ 80 h 274"/>
              <a:gd name="T48" fmla="*/ 83 w 164"/>
              <a:gd name="T49" fmla="*/ 94 h 274"/>
              <a:gd name="T50" fmla="*/ 94 w 164"/>
              <a:gd name="T51" fmla="*/ 110 h 274"/>
              <a:gd name="T52" fmla="*/ 104 w 164"/>
              <a:gd name="T53" fmla="*/ 126 h 274"/>
              <a:gd name="T54" fmla="*/ 112 w 164"/>
              <a:gd name="T55" fmla="*/ 143 h 274"/>
              <a:gd name="T56" fmla="*/ 119 w 164"/>
              <a:gd name="T57" fmla="*/ 161 h 274"/>
              <a:gd name="T58" fmla="*/ 126 w 164"/>
              <a:gd name="T59" fmla="*/ 179 h 274"/>
              <a:gd name="T60" fmla="*/ 132 w 164"/>
              <a:gd name="T61" fmla="*/ 197 h 274"/>
              <a:gd name="T62" fmla="*/ 136 w 164"/>
              <a:gd name="T63" fmla="*/ 216 h 274"/>
              <a:gd name="T64" fmla="*/ 139 w 164"/>
              <a:gd name="T65" fmla="*/ 235 h 274"/>
              <a:gd name="T66" fmla="*/ 141 w 164"/>
              <a:gd name="T67" fmla="*/ 255 h 274"/>
              <a:gd name="T68" fmla="*/ 141 w 164"/>
              <a:gd name="T69" fmla="*/ 274 h 274"/>
              <a:gd name="T70" fmla="*/ 141 w 164"/>
              <a:gd name="T71" fmla="*/ 274 h 274"/>
              <a:gd name="T72" fmla="*/ 164 w 164"/>
              <a:gd name="T73" fmla="*/ 274 h 2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4"/>
              <a:gd name="T112" fmla="*/ 0 h 274"/>
              <a:gd name="T113" fmla="*/ 164 w 164"/>
              <a:gd name="T114" fmla="*/ 274 h 2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4" h="274">
                <a:moveTo>
                  <a:pt x="164" y="274"/>
                </a:moveTo>
                <a:lnTo>
                  <a:pt x="164" y="274"/>
                </a:lnTo>
                <a:lnTo>
                  <a:pt x="162" y="253"/>
                </a:lnTo>
                <a:lnTo>
                  <a:pt x="160" y="233"/>
                </a:lnTo>
                <a:lnTo>
                  <a:pt x="157" y="211"/>
                </a:lnTo>
                <a:lnTo>
                  <a:pt x="153" y="190"/>
                </a:lnTo>
                <a:lnTo>
                  <a:pt x="147" y="170"/>
                </a:lnTo>
                <a:lnTo>
                  <a:pt x="139" y="152"/>
                </a:lnTo>
                <a:lnTo>
                  <a:pt x="130" y="135"/>
                </a:lnTo>
                <a:lnTo>
                  <a:pt x="122" y="116"/>
                </a:lnTo>
                <a:lnTo>
                  <a:pt x="112" y="98"/>
                </a:lnTo>
                <a:lnTo>
                  <a:pt x="100" y="82"/>
                </a:lnTo>
                <a:lnTo>
                  <a:pt x="87" y="65"/>
                </a:lnTo>
                <a:lnTo>
                  <a:pt x="73" y="50"/>
                </a:lnTo>
                <a:lnTo>
                  <a:pt x="59" y="35"/>
                </a:lnTo>
                <a:lnTo>
                  <a:pt x="43" y="23"/>
                </a:lnTo>
                <a:lnTo>
                  <a:pt x="27" y="10"/>
                </a:lnTo>
                <a:lnTo>
                  <a:pt x="10" y="0"/>
                </a:lnTo>
                <a:lnTo>
                  <a:pt x="0" y="19"/>
                </a:lnTo>
                <a:lnTo>
                  <a:pt x="15" y="29"/>
                </a:lnTo>
                <a:lnTo>
                  <a:pt x="30" y="40"/>
                </a:lnTo>
                <a:lnTo>
                  <a:pt x="45" y="52"/>
                </a:lnTo>
                <a:lnTo>
                  <a:pt x="59" y="65"/>
                </a:lnTo>
                <a:lnTo>
                  <a:pt x="71" y="80"/>
                </a:lnTo>
                <a:lnTo>
                  <a:pt x="83" y="94"/>
                </a:lnTo>
                <a:lnTo>
                  <a:pt x="94" y="110"/>
                </a:lnTo>
                <a:lnTo>
                  <a:pt x="104" y="126"/>
                </a:lnTo>
                <a:lnTo>
                  <a:pt x="112" y="143"/>
                </a:lnTo>
                <a:lnTo>
                  <a:pt x="119" y="161"/>
                </a:lnTo>
                <a:lnTo>
                  <a:pt x="126" y="179"/>
                </a:lnTo>
                <a:lnTo>
                  <a:pt x="132" y="197"/>
                </a:lnTo>
                <a:lnTo>
                  <a:pt x="136" y="216"/>
                </a:lnTo>
                <a:lnTo>
                  <a:pt x="139" y="235"/>
                </a:lnTo>
                <a:lnTo>
                  <a:pt x="141" y="255"/>
                </a:lnTo>
                <a:lnTo>
                  <a:pt x="141" y="274"/>
                </a:lnTo>
                <a:lnTo>
                  <a:pt x="164" y="2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1" name="Freeform 737"/>
          <p:cNvSpPr>
            <a:spLocks/>
          </p:cNvSpPr>
          <p:nvPr/>
        </p:nvSpPr>
        <p:spPr bwMode="auto">
          <a:xfrm>
            <a:off x="1550988" y="2309812"/>
            <a:ext cx="1587" cy="6350"/>
          </a:xfrm>
          <a:custGeom>
            <a:avLst/>
            <a:gdLst>
              <a:gd name="T0" fmla="*/ 21 w 29"/>
              <a:gd name="T1" fmla="*/ 68 h 68"/>
              <a:gd name="T2" fmla="*/ 22 w 29"/>
              <a:gd name="T3" fmla="*/ 60 h 68"/>
              <a:gd name="T4" fmla="*/ 24 w 29"/>
              <a:gd name="T5" fmla="*/ 52 h 68"/>
              <a:gd name="T6" fmla="*/ 25 w 29"/>
              <a:gd name="T7" fmla="*/ 43 h 68"/>
              <a:gd name="T8" fmla="*/ 26 w 29"/>
              <a:gd name="T9" fmla="*/ 34 h 68"/>
              <a:gd name="T10" fmla="*/ 28 w 29"/>
              <a:gd name="T11" fmla="*/ 25 h 68"/>
              <a:gd name="T12" fmla="*/ 28 w 29"/>
              <a:gd name="T13" fmla="*/ 17 h 68"/>
              <a:gd name="T14" fmla="*/ 29 w 29"/>
              <a:gd name="T15" fmla="*/ 8 h 68"/>
              <a:gd name="T16" fmla="*/ 29 w 29"/>
              <a:gd name="T17" fmla="*/ 0 h 68"/>
              <a:gd name="T18" fmla="*/ 6 w 29"/>
              <a:gd name="T19" fmla="*/ 0 h 68"/>
              <a:gd name="T20" fmla="*/ 6 w 29"/>
              <a:gd name="T21" fmla="*/ 8 h 68"/>
              <a:gd name="T22" fmla="*/ 5 w 29"/>
              <a:gd name="T23" fmla="*/ 17 h 68"/>
              <a:gd name="T24" fmla="*/ 5 w 29"/>
              <a:gd name="T25" fmla="*/ 25 h 68"/>
              <a:gd name="T26" fmla="*/ 5 w 29"/>
              <a:gd name="T27" fmla="*/ 32 h 68"/>
              <a:gd name="T28" fmla="*/ 4 w 29"/>
              <a:gd name="T29" fmla="*/ 41 h 68"/>
              <a:gd name="T30" fmla="*/ 3 w 29"/>
              <a:gd name="T31" fmla="*/ 48 h 68"/>
              <a:gd name="T32" fmla="*/ 1 w 29"/>
              <a:gd name="T33" fmla="*/ 56 h 68"/>
              <a:gd name="T34" fmla="*/ 0 w 29"/>
              <a:gd name="T35" fmla="*/ 64 h 68"/>
              <a:gd name="T36" fmla="*/ 21 w 29"/>
              <a:gd name="T37" fmla="*/ 68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"/>
              <a:gd name="T58" fmla="*/ 0 h 68"/>
              <a:gd name="T59" fmla="*/ 29 w 29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" h="68">
                <a:moveTo>
                  <a:pt x="21" y="68"/>
                </a:moveTo>
                <a:lnTo>
                  <a:pt x="22" y="60"/>
                </a:lnTo>
                <a:lnTo>
                  <a:pt x="24" y="52"/>
                </a:lnTo>
                <a:lnTo>
                  <a:pt x="25" y="43"/>
                </a:lnTo>
                <a:lnTo>
                  <a:pt x="26" y="34"/>
                </a:lnTo>
                <a:lnTo>
                  <a:pt x="28" y="25"/>
                </a:lnTo>
                <a:lnTo>
                  <a:pt x="28" y="17"/>
                </a:lnTo>
                <a:lnTo>
                  <a:pt x="29" y="8"/>
                </a:lnTo>
                <a:lnTo>
                  <a:pt x="29" y="0"/>
                </a:lnTo>
                <a:lnTo>
                  <a:pt x="6" y="0"/>
                </a:lnTo>
                <a:lnTo>
                  <a:pt x="6" y="8"/>
                </a:lnTo>
                <a:lnTo>
                  <a:pt x="5" y="17"/>
                </a:lnTo>
                <a:lnTo>
                  <a:pt x="5" y="25"/>
                </a:lnTo>
                <a:lnTo>
                  <a:pt x="5" y="32"/>
                </a:lnTo>
                <a:lnTo>
                  <a:pt x="4" y="41"/>
                </a:lnTo>
                <a:lnTo>
                  <a:pt x="3" y="48"/>
                </a:lnTo>
                <a:lnTo>
                  <a:pt x="1" y="56"/>
                </a:lnTo>
                <a:lnTo>
                  <a:pt x="0" y="64"/>
                </a:lnTo>
                <a:lnTo>
                  <a:pt x="2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2" name="Freeform 738"/>
          <p:cNvSpPr>
            <a:spLocks/>
          </p:cNvSpPr>
          <p:nvPr/>
        </p:nvSpPr>
        <p:spPr bwMode="auto">
          <a:xfrm>
            <a:off x="1550988" y="2309812"/>
            <a:ext cx="1587" cy="1588"/>
          </a:xfrm>
          <a:custGeom>
            <a:avLst/>
            <a:gdLst>
              <a:gd name="T0" fmla="*/ 0 w 21"/>
              <a:gd name="T1" fmla="*/ 0 h 12"/>
              <a:gd name="T2" fmla="*/ 3 w 21"/>
              <a:gd name="T3" fmla="*/ 8 h 12"/>
              <a:gd name="T4" fmla="*/ 10 w 21"/>
              <a:gd name="T5" fmla="*/ 12 h 12"/>
              <a:gd name="T6" fmla="*/ 17 w 21"/>
              <a:gd name="T7" fmla="*/ 11 h 12"/>
              <a:gd name="T8" fmla="*/ 21 w 21"/>
              <a:gd name="T9" fmla="*/ 4 h 12"/>
              <a:gd name="T10" fmla="*/ 0 w 2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2"/>
              <a:gd name="T20" fmla="*/ 21 w 21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2">
                <a:moveTo>
                  <a:pt x="0" y="0"/>
                </a:moveTo>
                <a:lnTo>
                  <a:pt x="3" y="8"/>
                </a:lnTo>
                <a:lnTo>
                  <a:pt x="10" y="12"/>
                </a:lnTo>
                <a:lnTo>
                  <a:pt x="17" y="11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3" name="Freeform 739"/>
          <p:cNvSpPr>
            <a:spLocks/>
          </p:cNvSpPr>
          <p:nvPr/>
        </p:nvSpPr>
        <p:spPr bwMode="auto">
          <a:xfrm>
            <a:off x="1541463" y="2293937"/>
            <a:ext cx="1587" cy="1588"/>
          </a:xfrm>
          <a:custGeom>
            <a:avLst/>
            <a:gdLst>
              <a:gd name="T0" fmla="*/ 15 w 15"/>
              <a:gd name="T1" fmla="*/ 1 h 20"/>
              <a:gd name="T2" fmla="*/ 7 w 15"/>
              <a:gd name="T3" fmla="*/ 0 h 20"/>
              <a:gd name="T4" fmla="*/ 1 w 15"/>
              <a:gd name="T5" fmla="*/ 6 h 20"/>
              <a:gd name="T6" fmla="*/ 0 w 15"/>
              <a:gd name="T7" fmla="*/ 14 h 20"/>
              <a:gd name="T8" fmla="*/ 5 w 15"/>
              <a:gd name="T9" fmla="*/ 20 h 20"/>
              <a:gd name="T10" fmla="*/ 15 w 15"/>
              <a:gd name="T11" fmla="*/ 1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0"/>
              <a:gd name="T20" fmla="*/ 15 w 15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6"/>
                </a:lnTo>
                <a:lnTo>
                  <a:pt x="0" y="14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4" name="Freeform 740"/>
          <p:cNvSpPr>
            <a:spLocks/>
          </p:cNvSpPr>
          <p:nvPr/>
        </p:nvSpPr>
        <p:spPr bwMode="auto">
          <a:xfrm>
            <a:off x="1543050" y="2293937"/>
            <a:ext cx="6350" cy="12700"/>
          </a:xfrm>
          <a:custGeom>
            <a:avLst/>
            <a:gdLst>
              <a:gd name="T0" fmla="*/ 86 w 86"/>
              <a:gd name="T1" fmla="*/ 136 h 136"/>
              <a:gd name="T2" fmla="*/ 86 w 86"/>
              <a:gd name="T3" fmla="*/ 136 h 136"/>
              <a:gd name="T4" fmla="*/ 85 w 86"/>
              <a:gd name="T5" fmla="*/ 116 h 136"/>
              <a:gd name="T6" fmla="*/ 81 w 86"/>
              <a:gd name="T7" fmla="*/ 95 h 136"/>
              <a:gd name="T8" fmla="*/ 76 w 86"/>
              <a:gd name="T9" fmla="*/ 76 h 136"/>
              <a:gd name="T10" fmla="*/ 66 w 86"/>
              <a:gd name="T11" fmla="*/ 58 h 136"/>
              <a:gd name="T12" fmla="*/ 55 w 86"/>
              <a:gd name="T13" fmla="*/ 41 h 136"/>
              <a:gd name="T14" fmla="*/ 42 w 86"/>
              <a:gd name="T15" fmla="*/ 26 h 136"/>
              <a:gd name="T16" fmla="*/ 27 w 86"/>
              <a:gd name="T17" fmla="*/ 12 h 136"/>
              <a:gd name="T18" fmla="*/ 10 w 86"/>
              <a:gd name="T19" fmla="*/ 0 h 136"/>
              <a:gd name="T20" fmla="*/ 0 w 86"/>
              <a:gd name="T21" fmla="*/ 19 h 136"/>
              <a:gd name="T22" fmla="*/ 14 w 86"/>
              <a:gd name="T23" fmla="*/ 29 h 136"/>
              <a:gd name="T24" fmla="*/ 28 w 86"/>
              <a:gd name="T25" fmla="*/ 40 h 136"/>
              <a:gd name="T26" fmla="*/ 39 w 86"/>
              <a:gd name="T27" fmla="*/ 54 h 136"/>
              <a:gd name="T28" fmla="*/ 48 w 86"/>
              <a:gd name="T29" fmla="*/ 69 h 136"/>
              <a:gd name="T30" fmla="*/ 55 w 86"/>
              <a:gd name="T31" fmla="*/ 85 h 136"/>
              <a:gd name="T32" fmla="*/ 60 w 86"/>
              <a:gd name="T33" fmla="*/ 102 h 136"/>
              <a:gd name="T34" fmla="*/ 64 w 86"/>
              <a:gd name="T35" fmla="*/ 118 h 136"/>
              <a:gd name="T36" fmla="*/ 65 w 86"/>
              <a:gd name="T37" fmla="*/ 136 h 136"/>
              <a:gd name="T38" fmla="*/ 65 w 86"/>
              <a:gd name="T39" fmla="*/ 136 h 136"/>
              <a:gd name="T40" fmla="*/ 86 w 86"/>
              <a:gd name="T41" fmla="*/ 136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"/>
              <a:gd name="T64" fmla="*/ 0 h 136"/>
              <a:gd name="T65" fmla="*/ 86 w 86"/>
              <a:gd name="T66" fmla="*/ 136 h 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" h="136">
                <a:moveTo>
                  <a:pt x="86" y="136"/>
                </a:moveTo>
                <a:lnTo>
                  <a:pt x="86" y="136"/>
                </a:lnTo>
                <a:lnTo>
                  <a:pt x="85" y="116"/>
                </a:lnTo>
                <a:lnTo>
                  <a:pt x="81" y="95"/>
                </a:lnTo>
                <a:lnTo>
                  <a:pt x="76" y="76"/>
                </a:lnTo>
                <a:lnTo>
                  <a:pt x="66" y="58"/>
                </a:lnTo>
                <a:lnTo>
                  <a:pt x="55" y="41"/>
                </a:lnTo>
                <a:lnTo>
                  <a:pt x="42" y="26"/>
                </a:lnTo>
                <a:lnTo>
                  <a:pt x="27" y="12"/>
                </a:lnTo>
                <a:lnTo>
                  <a:pt x="10" y="0"/>
                </a:lnTo>
                <a:lnTo>
                  <a:pt x="0" y="19"/>
                </a:lnTo>
                <a:lnTo>
                  <a:pt x="14" y="29"/>
                </a:lnTo>
                <a:lnTo>
                  <a:pt x="28" y="40"/>
                </a:lnTo>
                <a:lnTo>
                  <a:pt x="39" y="54"/>
                </a:lnTo>
                <a:lnTo>
                  <a:pt x="48" y="69"/>
                </a:lnTo>
                <a:lnTo>
                  <a:pt x="55" y="85"/>
                </a:lnTo>
                <a:lnTo>
                  <a:pt x="60" y="102"/>
                </a:lnTo>
                <a:lnTo>
                  <a:pt x="64" y="118"/>
                </a:lnTo>
                <a:lnTo>
                  <a:pt x="65" y="136"/>
                </a:lnTo>
                <a:lnTo>
                  <a:pt x="86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5" name="Freeform 741"/>
          <p:cNvSpPr>
            <a:spLocks/>
          </p:cNvSpPr>
          <p:nvPr/>
        </p:nvSpPr>
        <p:spPr bwMode="auto">
          <a:xfrm>
            <a:off x="1547813" y="2306637"/>
            <a:ext cx="1587" cy="3175"/>
          </a:xfrm>
          <a:custGeom>
            <a:avLst/>
            <a:gdLst>
              <a:gd name="T0" fmla="*/ 21 w 24"/>
              <a:gd name="T1" fmla="*/ 35 h 35"/>
              <a:gd name="T2" fmla="*/ 22 w 24"/>
              <a:gd name="T3" fmla="*/ 30 h 35"/>
              <a:gd name="T4" fmla="*/ 22 w 24"/>
              <a:gd name="T5" fmla="*/ 26 h 35"/>
              <a:gd name="T6" fmla="*/ 23 w 24"/>
              <a:gd name="T7" fmla="*/ 21 h 35"/>
              <a:gd name="T8" fmla="*/ 23 w 24"/>
              <a:gd name="T9" fmla="*/ 18 h 35"/>
              <a:gd name="T10" fmla="*/ 24 w 24"/>
              <a:gd name="T11" fmla="*/ 15 h 35"/>
              <a:gd name="T12" fmla="*/ 24 w 24"/>
              <a:gd name="T13" fmla="*/ 9 h 35"/>
              <a:gd name="T14" fmla="*/ 24 w 24"/>
              <a:gd name="T15" fmla="*/ 5 h 35"/>
              <a:gd name="T16" fmla="*/ 24 w 24"/>
              <a:gd name="T17" fmla="*/ 0 h 35"/>
              <a:gd name="T18" fmla="*/ 3 w 24"/>
              <a:gd name="T19" fmla="*/ 0 h 35"/>
              <a:gd name="T20" fmla="*/ 3 w 24"/>
              <a:gd name="T21" fmla="*/ 5 h 35"/>
              <a:gd name="T22" fmla="*/ 3 w 24"/>
              <a:gd name="T23" fmla="*/ 9 h 35"/>
              <a:gd name="T24" fmla="*/ 3 w 24"/>
              <a:gd name="T25" fmla="*/ 11 h 35"/>
              <a:gd name="T26" fmla="*/ 2 w 24"/>
              <a:gd name="T27" fmla="*/ 14 h 35"/>
              <a:gd name="T28" fmla="*/ 2 w 24"/>
              <a:gd name="T29" fmla="*/ 19 h 35"/>
              <a:gd name="T30" fmla="*/ 1 w 24"/>
              <a:gd name="T31" fmla="*/ 24 h 35"/>
              <a:gd name="T32" fmla="*/ 1 w 24"/>
              <a:gd name="T33" fmla="*/ 28 h 35"/>
              <a:gd name="T34" fmla="*/ 0 w 24"/>
              <a:gd name="T35" fmla="*/ 31 h 35"/>
              <a:gd name="T36" fmla="*/ 21 w 24"/>
              <a:gd name="T37" fmla="*/ 35 h 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35"/>
              <a:gd name="T59" fmla="*/ 24 w 24"/>
              <a:gd name="T60" fmla="*/ 35 h 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35">
                <a:moveTo>
                  <a:pt x="21" y="35"/>
                </a:moveTo>
                <a:lnTo>
                  <a:pt x="22" y="30"/>
                </a:lnTo>
                <a:lnTo>
                  <a:pt x="22" y="26"/>
                </a:lnTo>
                <a:lnTo>
                  <a:pt x="23" y="21"/>
                </a:lnTo>
                <a:lnTo>
                  <a:pt x="23" y="18"/>
                </a:lnTo>
                <a:lnTo>
                  <a:pt x="24" y="15"/>
                </a:lnTo>
                <a:lnTo>
                  <a:pt x="24" y="9"/>
                </a:lnTo>
                <a:lnTo>
                  <a:pt x="24" y="5"/>
                </a:lnTo>
                <a:lnTo>
                  <a:pt x="24" y="0"/>
                </a:lnTo>
                <a:lnTo>
                  <a:pt x="3" y="0"/>
                </a:lnTo>
                <a:lnTo>
                  <a:pt x="3" y="5"/>
                </a:lnTo>
                <a:lnTo>
                  <a:pt x="3" y="9"/>
                </a:lnTo>
                <a:lnTo>
                  <a:pt x="3" y="11"/>
                </a:lnTo>
                <a:lnTo>
                  <a:pt x="2" y="14"/>
                </a:lnTo>
                <a:lnTo>
                  <a:pt x="2" y="19"/>
                </a:lnTo>
                <a:lnTo>
                  <a:pt x="1" y="24"/>
                </a:lnTo>
                <a:lnTo>
                  <a:pt x="1" y="28"/>
                </a:lnTo>
                <a:lnTo>
                  <a:pt x="0" y="31"/>
                </a:lnTo>
                <a:lnTo>
                  <a:pt x="21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6" name="Freeform 742"/>
          <p:cNvSpPr>
            <a:spLocks/>
          </p:cNvSpPr>
          <p:nvPr/>
        </p:nvSpPr>
        <p:spPr bwMode="auto">
          <a:xfrm>
            <a:off x="1547813" y="2305050"/>
            <a:ext cx="1587" cy="1587"/>
          </a:xfrm>
          <a:custGeom>
            <a:avLst/>
            <a:gdLst>
              <a:gd name="T0" fmla="*/ 0 w 21"/>
              <a:gd name="T1" fmla="*/ 0 h 13"/>
              <a:gd name="T2" fmla="*/ 2 w 21"/>
              <a:gd name="T3" fmla="*/ 9 h 13"/>
              <a:gd name="T4" fmla="*/ 10 w 21"/>
              <a:gd name="T5" fmla="*/ 13 h 13"/>
              <a:gd name="T6" fmla="*/ 17 w 21"/>
              <a:gd name="T7" fmla="*/ 12 h 13"/>
              <a:gd name="T8" fmla="*/ 21 w 21"/>
              <a:gd name="T9" fmla="*/ 4 h 13"/>
              <a:gd name="T10" fmla="*/ 0 w 21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"/>
              <a:gd name="T19" fmla="*/ 0 h 13"/>
              <a:gd name="T20" fmla="*/ 21 w 21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" h="13">
                <a:moveTo>
                  <a:pt x="0" y="0"/>
                </a:moveTo>
                <a:lnTo>
                  <a:pt x="2" y="9"/>
                </a:lnTo>
                <a:lnTo>
                  <a:pt x="10" y="13"/>
                </a:lnTo>
                <a:lnTo>
                  <a:pt x="17" y="12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7" name="Freeform 743"/>
          <p:cNvSpPr>
            <a:spLocks/>
          </p:cNvSpPr>
          <p:nvPr/>
        </p:nvSpPr>
        <p:spPr bwMode="auto">
          <a:xfrm>
            <a:off x="1263650" y="2566987"/>
            <a:ext cx="84138" cy="217488"/>
          </a:xfrm>
          <a:custGeom>
            <a:avLst/>
            <a:gdLst>
              <a:gd name="T0" fmla="*/ 166 w 1169"/>
              <a:gd name="T1" fmla="*/ 0 h 2481"/>
              <a:gd name="T2" fmla="*/ 0 w 1169"/>
              <a:gd name="T3" fmla="*/ 73 h 2481"/>
              <a:gd name="T4" fmla="*/ 959 w 1169"/>
              <a:gd name="T5" fmla="*/ 2481 h 2481"/>
              <a:gd name="T6" fmla="*/ 1169 w 1169"/>
              <a:gd name="T7" fmla="*/ 2389 h 2481"/>
              <a:gd name="T8" fmla="*/ 166 w 1169"/>
              <a:gd name="T9" fmla="*/ 0 h 2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9"/>
              <a:gd name="T16" fmla="*/ 0 h 2481"/>
              <a:gd name="T17" fmla="*/ 1169 w 1169"/>
              <a:gd name="T18" fmla="*/ 2481 h 2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9" h="2481">
                <a:moveTo>
                  <a:pt x="166" y="0"/>
                </a:moveTo>
                <a:lnTo>
                  <a:pt x="0" y="73"/>
                </a:lnTo>
                <a:lnTo>
                  <a:pt x="959" y="2481"/>
                </a:lnTo>
                <a:lnTo>
                  <a:pt x="1169" y="2389"/>
                </a:lnTo>
                <a:lnTo>
                  <a:pt x="166" y="0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8" name="Freeform 744"/>
          <p:cNvSpPr>
            <a:spLocks/>
          </p:cNvSpPr>
          <p:nvPr/>
        </p:nvSpPr>
        <p:spPr bwMode="auto">
          <a:xfrm>
            <a:off x="1263650" y="2566987"/>
            <a:ext cx="82550" cy="217488"/>
          </a:xfrm>
          <a:custGeom>
            <a:avLst/>
            <a:gdLst>
              <a:gd name="T0" fmla="*/ 126 w 1140"/>
              <a:gd name="T1" fmla="*/ 6 h 2467"/>
              <a:gd name="T2" fmla="*/ 104 w 1140"/>
              <a:gd name="T3" fmla="*/ 14 h 2467"/>
              <a:gd name="T4" fmla="*/ 81 w 1140"/>
              <a:gd name="T5" fmla="*/ 24 h 2467"/>
              <a:gd name="T6" fmla="*/ 36 w 1140"/>
              <a:gd name="T7" fmla="*/ 44 h 2467"/>
              <a:gd name="T8" fmla="*/ 29 w 1140"/>
              <a:gd name="T9" fmla="*/ 132 h 2467"/>
              <a:gd name="T10" fmla="*/ 81 w 1140"/>
              <a:gd name="T11" fmla="*/ 260 h 2467"/>
              <a:gd name="T12" fmla="*/ 125 w 1140"/>
              <a:gd name="T13" fmla="*/ 370 h 2467"/>
              <a:gd name="T14" fmla="*/ 163 w 1140"/>
              <a:gd name="T15" fmla="*/ 467 h 2467"/>
              <a:gd name="T16" fmla="*/ 198 w 1140"/>
              <a:gd name="T17" fmla="*/ 554 h 2467"/>
              <a:gd name="T18" fmla="*/ 232 w 1140"/>
              <a:gd name="T19" fmla="*/ 637 h 2467"/>
              <a:gd name="T20" fmla="*/ 265 w 1140"/>
              <a:gd name="T21" fmla="*/ 723 h 2467"/>
              <a:gd name="T22" fmla="*/ 302 w 1140"/>
              <a:gd name="T23" fmla="*/ 812 h 2467"/>
              <a:gd name="T24" fmla="*/ 342 w 1140"/>
              <a:gd name="T25" fmla="*/ 913 h 2467"/>
              <a:gd name="T26" fmla="*/ 388 w 1140"/>
              <a:gd name="T27" fmla="*/ 1029 h 2467"/>
              <a:gd name="T28" fmla="*/ 442 w 1140"/>
              <a:gd name="T29" fmla="*/ 1164 h 2467"/>
              <a:gd name="T30" fmla="*/ 505 w 1140"/>
              <a:gd name="T31" fmla="*/ 1323 h 2467"/>
              <a:gd name="T32" fmla="*/ 581 w 1140"/>
              <a:gd name="T33" fmla="*/ 1511 h 2467"/>
              <a:gd name="T34" fmla="*/ 669 w 1140"/>
              <a:gd name="T35" fmla="*/ 1733 h 2467"/>
              <a:gd name="T36" fmla="*/ 773 w 1140"/>
              <a:gd name="T37" fmla="*/ 1993 h 2467"/>
              <a:gd name="T38" fmla="*/ 895 w 1140"/>
              <a:gd name="T39" fmla="*/ 2297 h 2467"/>
              <a:gd name="T40" fmla="*/ 972 w 1140"/>
              <a:gd name="T41" fmla="*/ 2462 h 2467"/>
              <a:gd name="T42" fmla="*/ 989 w 1140"/>
              <a:gd name="T43" fmla="*/ 2455 h 2467"/>
              <a:gd name="T44" fmla="*/ 1003 w 1140"/>
              <a:gd name="T45" fmla="*/ 2449 h 2467"/>
              <a:gd name="T46" fmla="*/ 1015 w 1140"/>
              <a:gd name="T47" fmla="*/ 2442 h 2467"/>
              <a:gd name="T48" fmla="*/ 1030 w 1140"/>
              <a:gd name="T49" fmla="*/ 2436 h 2467"/>
              <a:gd name="T50" fmla="*/ 1050 w 1140"/>
              <a:gd name="T51" fmla="*/ 2428 h 2467"/>
              <a:gd name="T52" fmla="*/ 1077 w 1140"/>
              <a:gd name="T53" fmla="*/ 2416 h 2467"/>
              <a:gd name="T54" fmla="*/ 1116 w 1140"/>
              <a:gd name="T55" fmla="*/ 2399 h 2467"/>
              <a:gd name="T56" fmla="*/ 1110 w 1140"/>
              <a:gd name="T57" fmla="*/ 2318 h 2467"/>
              <a:gd name="T58" fmla="*/ 1056 w 1140"/>
              <a:gd name="T59" fmla="*/ 2190 h 2467"/>
              <a:gd name="T60" fmla="*/ 1011 w 1140"/>
              <a:gd name="T61" fmla="*/ 2082 h 2467"/>
              <a:gd name="T62" fmla="*/ 970 w 1140"/>
              <a:gd name="T63" fmla="*/ 1985 h 2467"/>
              <a:gd name="T64" fmla="*/ 935 w 1140"/>
              <a:gd name="T65" fmla="*/ 1897 h 2467"/>
              <a:gd name="T66" fmla="*/ 899 w 1140"/>
              <a:gd name="T67" fmla="*/ 1814 h 2467"/>
              <a:gd name="T68" fmla="*/ 864 w 1140"/>
              <a:gd name="T69" fmla="*/ 1730 h 2467"/>
              <a:gd name="T70" fmla="*/ 826 w 1140"/>
              <a:gd name="T71" fmla="*/ 1640 h 2467"/>
              <a:gd name="T72" fmla="*/ 785 w 1140"/>
              <a:gd name="T73" fmla="*/ 1541 h 2467"/>
              <a:gd name="T74" fmla="*/ 738 w 1140"/>
              <a:gd name="T75" fmla="*/ 1426 h 2467"/>
              <a:gd name="T76" fmla="*/ 682 w 1140"/>
              <a:gd name="T77" fmla="*/ 1292 h 2467"/>
              <a:gd name="T78" fmla="*/ 615 w 1140"/>
              <a:gd name="T79" fmla="*/ 1134 h 2467"/>
              <a:gd name="T80" fmla="*/ 537 w 1140"/>
              <a:gd name="T81" fmla="*/ 947 h 2467"/>
              <a:gd name="T82" fmla="*/ 445 w 1140"/>
              <a:gd name="T83" fmla="*/ 727 h 2467"/>
              <a:gd name="T84" fmla="*/ 337 w 1140"/>
              <a:gd name="T85" fmla="*/ 469 h 2467"/>
              <a:gd name="T86" fmla="*/ 210 w 1140"/>
              <a:gd name="T87" fmla="*/ 167 h 24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40"/>
              <a:gd name="T133" fmla="*/ 0 h 2467"/>
              <a:gd name="T134" fmla="*/ 1140 w 1140"/>
              <a:gd name="T135" fmla="*/ 2467 h 24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40" h="2467">
                <a:moveTo>
                  <a:pt x="140" y="0"/>
                </a:moveTo>
                <a:lnTo>
                  <a:pt x="126" y="6"/>
                </a:lnTo>
                <a:lnTo>
                  <a:pt x="114" y="10"/>
                </a:lnTo>
                <a:lnTo>
                  <a:pt x="104" y="14"/>
                </a:lnTo>
                <a:lnTo>
                  <a:pt x="94" y="19"/>
                </a:lnTo>
                <a:lnTo>
                  <a:pt x="81" y="24"/>
                </a:lnTo>
                <a:lnTo>
                  <a:pt x="61" y="32"/>
                </a:lnTo>
                <a:lnTo>
                  <a:pt x="36" y="44"/>
                </a:lnTo>
                <a:lnTo>
                  <a:pt x="0" y="61"/>
                </a:lnTo>
                <a:lnTo>
                  <a:pt x="29" y="132"/>
                </a:lnTo>
                <a:lnTo>
                  <a:pt x="55" y="199"/>
                </a:lnTo>
                <a:lnTo>
                  <a:pt x="81" y="260"/>
                </a:lnTo>
                <a:lnTo>
                  <a:pt x="103" y="317"/>
                </a:lnTo>
                <a:lnTo>
                  <a:pt x="125" y="370"/>
                </a:lnTo>
                <a:lnTo>
                  <a:pt x="144" y="419"/>
                </a:lnTo>
                <a:lnTo>
                  <a:pt x="163" y="467"/>
                </a:lnTo>
                <a:lnTo>
                  <a:pt x="181" y="511"/>
                </a:lnTo>
                <a:lnTo>
                  <a:pt x="198" y="554"/>
                </a:lnTo>
                <a:lnTo>
                  <a:pt x="215" y="596"/>
                </a:lnTo>
                <a:lnTo>
                  <a:pt x="232" y="637"/>
                </a:lnTo>
                <a:lnTo>
                  <a:pt x="249" y="680"/>
                </a:lnTo>
                <a:lnTo>
                  <a:pt x="265" y="723"/>
                </a:lnTo>
                <a:lnTo>
                  <a:pt x="284" y="766"/>
                </a:lnTo>
                <a:lnTo>
                  <a:pt x="302" y="812"/>
                </a:lnTo>
                <a:lnTo>
                  <a:pt x="322" y="861"/>
                </a:lnTo>
                <a:lnTo>
                  <a:pt x="342" y="913"/>
                </a:lnTo>
                <a:lnTo>
                  <a:pt x="364" y="968"/>
                </a:lnTo>
                <a:lnTo>
                  <a:pt x="388" y="1029"/>
                </a:lnTo>
                <a:lnTo>
                  <a:pt x="414" y="1093"/>
                </a:lnTo>
                <a:lnTo>
                  <a:pt x="442" y="1164"/>
                </a:lnTo>
                <a:lnTo>
                  <a:pt x="473" y="1239"/>
                </a:lnTo>
                <a:lnTo>
                  <a:pt x="505" y="1323"/>
                </a:lnTo>
                <a:lnTo>
                  <a:pt x="542" y="1412"/>
                </a:lnTo>
                <a:lnTo>
                  <a:pt x="581" y="1511"/>
                </a:lnTo>
                <a:lnTo>
                  <a:pt x="623" y="1618"/>
                </a:lnTo>
                <a:lnTo>
                  <a:pt x="669" y="1733"/>
                </a:lnTo>
                <a:lnTo>
                  <a:pt x="719" y="1858"/>
                </a:lnTo>
                <a:lnTo>
                  <a:pt x="773" y="1993"/>
                </a:lnTo>
                <a:lnTo>
                  <a:pt x="832" y="2140"/>
                </a:lnTo>
                <a:lnTo>
                  <a:pt x="895" y="2297"/>
                </a:lnTo>
                <a:lnTo>
                  <a:pt x="962" y="2467"/>
                </a:lnTo>
                <a:lnTo>
                  <a:pt x="972" y="2462"/>
                </a:lnTo>
                <a:lnTo>
                  <a:pt x="982" y="2458"/>
                </a:lnTo>
                <a:lnTo>
                  <a:pt x="989" y="2455"/>
                </a:lnTo>
                <a:lnTo>
                  <a:pt x="996" y="2452"/>
                </a:lnTo>
                <a:lnTo>
                  <a:pt x="1003" y="2449"/>
                </a:lnTo>
                <a:lnTo>
                  <a:pt x="1009" y="2445"/>
                </a:lnTo>
                <a:lnTo>
                  <a:pt x="1015" y="2442"/>
                </a:lnTo>
                <a:lnTo>
                  <a:pt x="1022" y="2439"/>
                </a:lnTo>
                <a:lnTo>
                  <a:pt x="1030" y="2436"/>
                </a:lnTo>
                <a:lnTo>
                  <a:pt x="1040" y="2432"/>
                </a:lnTo>
                <a:lnTo>
                  <a:pt x="1050" y="2428"/>
                </a:lnTo>
                <a:lnTo>
                  <a:pt x="1063" y="2422"/>
                </a:lnTo>
                <a:lnTo>
                  <a:pt x="1077" y="2416"/>
                </a:lnTo>
                <a:lnTo>
                  <a:pt x="1095" y="2409"/>
                </a:lnTo>
                <a:lnTo>
                  <a:pt x="1116" y="2399"/>
                </a:lnTo>
                <a:lnTo>
                  <a:pt x="1140" y="2390"/>
                </a:lnTo>
                <a:lnTo>
                  <a:pt x="1110" y="2318"/>
                </a:lnTo>
                <a:lnTo>
                  <a:pt x="1081" y="2251"/>
                </a:lnTo>
                <a:lnTo>
                  <a:pt x="1056" y="2190"/>
                </a:lnTo>
                <a:lnTo>
                  <a:pt x="1033" y="2134"/>
                </a:lnTo>
                <a:lnTo>
                  <a:pt x="1011" y="2082"/>
                </a:lnTo>
                <a:lnTo>
                  <a:pt x="991" y="2032"/>
                </a:lnTo>
                <a:lnTo>
                  <a:pt x="970" y="1985"/>
                </a:lnTo>
                <a:lnTo>
                  <a:pt x="952" y="1940"/>
                </a:lnTo>
                <a:lnTo>
                  <a:pt x="935" y="1897"/>
                </a:lnTo>
                <a:lnTo>
                  <a:pt x="916" y="1856"/>
                </a:lnTo>
                <a:lnTo>
                  <a:pt x="899" y="1814"/>
                </a:lnTo>
                <a:lnTo>
                  <a:pt x="882" y="1773"/>
                </a:lnTo>
                <a:lnTo>
                  <a:pt x="864" y="1730"/>
                </a:lnTo>
                <a:lnTo>
                  <a:pt x="846" y="1686"/>
                </a:lnTo>
                <a:lnTo>
                  <a:pt x="826" y="1640"/>
                </a:lnTo>
                <a:lnTo>
                  <a:pt x="807" y="1592"/>
                </a:lnTo>
                <a:lnTo>
                  <a:pt x="785" y="1541"/>
                </a:lnTo>
                <a:lnTo>
                  <a:pt x="762" y="1485"/>
                </a:lnTo>
                <a:lnTo>
                  <a:pt x="738" y="1426"/>
                </a:lnTo>
                <a:lnTo>
                  <a:pt x="710" y="1362"/>
                </a:lnTo>
                <a:lnTo>
                  <a:pt x="682" y="1292"/>
                </a:lnTo>
                <a:lnTo>
                  <a:pt x="650" y="1216"/>
                </a:lnTo>
                <a:lnTo>
                  <a:pt x="615" y="1134"/>
                </a:lnTo>
                <a:lnTo>
                  <a:pt x="578" y="1044"/>
                </a:lnTo>
                <a:lnTo>
                  <a:pt x="537" y="947"/>
                </a:lnTo>
                <a:lnTo>
                  <a:pt x="493" y="842"/>
                </a:lnTo>
                <a:lnTo>
                  <a:pt x="445" y="727"/>
                </a:lnTo>
                <a:lnTo>
                  <a:pt x="393" y="603"/>
                </a:lnTo>
                <a:lnTo>
                  <a:pt x="337" y="469"/>
                </a:lnTo>
                <a:lnTo>
                  <a:pt x="276" y="324"/>
                </a:lnTo>
                <a:lnTo>
                  <a:pt x="210" y="167"/>
                </a:lnTo>
                <a:lnTo>
                  <a:pt x="140" y="0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49" name="Freeform 745"/>
          <p:cNvSpPr>
            <a:spLocks/>
          </p:cNvSpPr>
          <p:nvPr/>
        </p:nvSpPr>
        <p:spPr bwMode="auto">
          <a:xfrm>
            <a:off x="1265238" y="2568575"/>
            <a:ext cx="79375" cy="215900"/>
          </a:xfrm>
          <a:custGeom>
            <a:avLst/>
            <a:gdLst>
              <a:gd name="T0" fmla="*/ 100 w 1109"/>
              <a:gd name="T1" fmla="*/ 4 h 2454"/>
              <a:gd name="T2" fmla="*/ 84 w 1109"/>
              <a:gd name="T3" fmla="*/ 12 h 2454"/>
              <a:gd name="T4" fmla="*/ 65 w 1109"/>
              <a:gd name="T5" fmla="*/ 19 h 2454"/>
              <a:gd name="T6" fmla="*/ 29 w 1109"/>
              <a:gd name="T7" fmla="*/ 36 h 2454"/>
              <a:gd name="T8" fmla="*/ 29 w 1109"/>
              <a:gd name="T9" fmla="*/ 120 h 2454"/>
              <a:gd name="T10" fmla="*/ 81 w 1109"/>
              <a:gd name="T11" fmla="*/ 248 h 2454"/>
              <a:gd name="T12" fmla="*/ 125 w 1109"/>
              <a:gd name="T13" fmla="*/ 358 h 2454"/>
              <a:gd name="T14" fmla="*/ 164 w 1109"/>
              <a:gd name="T15" fmla="*/ 455 h 2454"/>
              <a:gd name="T16" fmla="*/ 199 w 1109"/>
              <a:gd name="T17" fmla="*/ 542 h 2454"/>
              <a:gd name="T18" fmla="*/ 233 w 1109"/>
              <a:gd name="T19" fmla="*/ 625 h 2454"/>
              <a:gd name="T20" fmla="*/ 267 w 1109"/>
              <a:gd name="T21" fmla="*/ 711 h 2454"/>
              <a:gd name="T22" fmla="*/ 302 w 1109"/>
              <a:gd name="T23" fmla="*/ 800 h 2454"/>
              <a:gd name="T24" fmla="*/ 343 w 1109"/>
              <a:gd name="T25" fmla="*/ 900 h 2454"/>
              <a:gd name="T26" fmla="*/ 389 w 1109"/>
              <a:gd name="T27" fmla="*/ 1016 h 2454"/>
              <a:gd name="T28" fmla="*/ 443 w 1109"/>
              <a:gd name="T29" fmla="*/ 1151 h 2454"/>
              <a:gd name="T30" fmla="*/ 507 w 1109"/>
              <a:gd name="T31" fmla="*/ 1311 h 2454"/>
              <a:gd name="T32" fmla="*/ 583 w 1109"/>
              <a:gd name="T33" fmla="*/ 1499 h 2454"/>
              <a:gd name="T34" fmla="*/ 672 w 1109"/>
              <a:gd name="T35" fmla="*/ 1721 h 2454"/>
              <a:gd name="T36" fmla="*/ 777 w 1109"/>
              <a:gd name="T37" fmla="*/ 1981 h 2454"/>
              <a:gd name="T38" fmla="*/ 898 w 1109"/>
              <a:gd name="T39" fmla="*/ 2285 h 2454"/>
              <a:gd name="T40" fmla="*/ 982 w 1109"/>
              <a:gd name="T41" fmla="*/ 2447 h 2454"/>
              <a:gd name="T42" fmla="*/ 1003 w 1109"/>
              <a:gd name="T43" fmla="*/ 2436 h 2454"/>
              <a:gd name="T44" fmla="*/ 1029 w 1109"/>
              <a:gd name="T45" fmla="*/ 2426 h 2454"/>
              <a:gd name="T46" fmla="*/ 1073 w 1109"/>
              <a:gd name="T47" fmla="*/ 2407 h 2454"/>
              <a:gd name="T48" fmla="*/ 1080 w 1109"/>
              <a:gd name="T49" fmla="*/ 2320 h 2454"/>
              <a:gd name="T50" fmla="*/ 1027 w 1109"/>
              <a:gd name="T51" fmla="*/ 2193 h 2454"/>
              <a:gd name="T52" fmla="*/ 981 w 1109"/>
              <a:gd name="T53" fmla="*/ 2083 h 2454"/>
              <a:gd name="T54" fmla="*/ 941 w 1109"/>
              <a:gd name="T55" fmla="*/ 1987 h 2454"/>
              <a:gd name="T56" fmla="*/ 905 w 1109"/>
              <a:gd name="T57" fmla="*/ 1900 h 2454"/>
              <a:gd name="T58" fmla="*/ 869 w 1109"/>
              <a:gd name="T59" fmla="*/ 1817 h 2454"/>
              <a:gd name="T60" fmla="*/ 835 w 1109"/>
              <a:gd name="T61" fmla="*/ 1732 h 2454"/>
              <a:gd name="T62" fmla="*/ 797 w 1109"/>
              <a:gd name="T63" fmla="*/ 1643 h 2454"/>
              <a:gd name="T64" fmla="*/ 756 w 1109"/>
              <a:gd name="T65" fmla="*/ 1542 h 2454"/>
              <a:gd name="T66" fmla="*/ 708 w 1109"/>
              <a:gd name="T67" fmla="*/ 1428 h 2454"/>
              <a:gd name="T68" fmla="*/ 652 w 1109"/>
              <a:gd name="T69" fmla="*/ 1294 h 2454"/>
              <a:gd name="T70" fmla="*/ 586 w 1109"/>
              <a:gd name="T71" fmla="*/ 1136 h 2454"/>
              <a:gd name="T72" fmla="*/ 508 w 1109"/>
              <a:gd name="T73" fmla="*/ 948 h 2454"/>
              <a:gd name="T74" fmla="*/ 417 w 1109"/>
              <a:gd name="T75" fmla="*/ 728 h 2454"/>
              <a:gd name="T76" fmla="*/ 308 w 1109"/>
              <a:gd name="T77" fmla="*/ 469 h 2454"/>
              <a:gd name="T78" fmla="*/ 183 w 1109"/>
              <a:gd name="T79" fmla="*/ 168 h 24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09"/>
              <a:gd name="T121" fmla="*/ 0 h 2454"/>
              <a:gd name="T122" fmla="*/ 1109 w 1109"/>
              <a:gd name="T123" fmla="*/ 2454 h 24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09" h="2454">
                <a:moveTo>
                  <a:pt x="113" y="0"/>
                </a:moveTo>
                <a:lnTo>
                  <a:pt x="100" y="4"/>
                </a:lnTo>
                <a:lnTo>
                  <a:pt x="92" y="9"/>
                </a:lnTo>
                <a:lnTo>
                  <a:pt x="84" y="12"/>
                </a:lnTo>
                <a:lnTo>
                  <a:pt x="76" y="15"/>
                </a:lnTo>
                <a:lnTo>
                  <a:pt x="65" y="19"/>
                </a:lnTo>
                <a:lnTo>
                  <a:pt x="49" y="26"/>
                </a:lnTo>
                <a:lnTo>
                  <a:pt x="29" y="36"/>
                </a:lnTo>
                <a:lnTo>
                  <a:pt x="0" y="49"/>
                </a:lnTo>
                <a:lnTo>
                  <a:pt x="29" y="120"/>
                </a:lnTo>
                <a:lnTo>
                  <a:pt x="56" y="187"/>
                </a:lnTo>
                <a:lnTo>
                  <a:pt x="81" y="248"/>
                </a:lnTo>
                <a:lnTo>
                  <a:pt x="103" y="305"/>
                </a:lnTo>
                <a:lnTo>
                  <a:pt x="125" y="358"/>
                </a:lnTo>
                <a:lnTo>
                  <a:pt x="145" y="407"/>
                </a:lnTo>
                <a:lnTo>
                  <a:pt x="164" y="455"/>
                </a:lnTo>
                <a:lnTo>
                  <a:pt x="182" y="499"/>
                </a:lnTo>
                <a:lnTo>
                  <a:pt x="199" y="542"/>
                </a:lnTo>
                <a:lnTo>
                  <a:pt x="216" y="584"/>
                </a:lnTo>
                <a:lnTo>
                  <a:pt x="233" y="625"/>
                </a:lnTo>
                <a:lnTo>
                  <a:pt x="249" y="667"/>
                </a:lnTo>
                <a:lnTo>
                  <a:pt x="267" y="711"/>
                </a:lnTo>
                <a:lnTo>
                  <a:pt x="284" y="754"/>
                </a:lnTo>
                <a:lnTo>
                  <a:pt x="302" y="800"/>
                </a:lnTo>
                <a:lnTo>
                  <a:pt x="323" y="849"/>
                </a:lnTo>
                <a:lnTo>
                  <a:pt x="343" y="900"/>
                </a:lnTo>
                <a:lnTo>
                  <a:pt x="366" y="956"/>
                </a:lnTo>
                <a:lnTo>
                  <a:pt x="389" y="1016"/>
                </a:lnTo>
                <a:lnTo>
                  <a:pt x="415" y="1081"/>
                </a:lnTo>
                <a:lnTo>
                  <a:pt x="443" y="1151"/>
                </a:lnTo>
                <a:lnTo>
                  <a:pt x="474" y="1227"/>
                </a:lnTo>
                <a:lnTo>
                  <a:pt x="507" y="1311"/>
                </a:lnTo>
                <a:lnTo>
                  <a:pt x="544" y="1400"/>
                </a:lnTo>
                <a:lnTo>
                  <a:pt x="583" y="1499"/>
                </a:lnTo>
                <a:lnTo>
                  <a:pt x="626" y="1606"/>
                </a:lnTo>
                <a:lnTo>
                  <a:pt x="672" y="1721"/>
                </a:lnTo>
                <a:lnTo>
                  <a:pt x="723" y="1846"/>
                </a:lnTo>
                <a:lnTo>
                  <a:pt x="777" y="1981"/>
                </a:lnTo>
                <a:lnTo>
                  <a:pt x="835" y="2128"/>
                </a:lnTo>
                <a:lnTo>
                  <a:pt x="898" y="2285"/>
                </a:lnTo>
                <a:lnTo>
                  <a:pt x="966" y="2454"/>
                </a:lnTo>
                <a:lnTo>
                  <a:pt x="982" y="2447"/>
                </a:lnTo>
                <a:lnTo>
                  <a:pt x="994" y="2442"/>
                </a:lnTo>
                <a:lnTo>
                  <a:pt x="1003" y="2436"/>
                </a:lnTo>
                <a:lnTo>
                  <a:pt x="1014" y="2432"/>
                </a:lnTo>
                <a:lnTo>
                  <a:pt x="1029" y="2426"/>
                </a:lnTo>
                <a:lnTo>
                  <a:pt x="1047" y="2417"/>
                </a:lnTo>
                <a:lnTo>
                  <a:pt x="1073" y="2407"/>
                </a:lnTo>
                <a:lnTo>
                  <a:pt x="1109" y="2392"/>
                </a:lnTo>
                <a:lnTo>
                  <a:pt x="1080" y="2320"/>
                </a:lnTo>
                <a:lnTo>
                  <a:pt x="1052" y="2254"/>
                </a:lnTo>
                <a:lnTo>
                  <a:pt x="1027" y="2193"/>
                </a:lnTo>
                <a:lnTo>
                  <a:pt x="1003" y="2136"/>
                </a:lnTo>
                <a:lnTo>
                  <a:pt x="981" y="2083"/>
                </a:lnTo>
                <a:lnTo>
                  <a:pt x="960" y="2035"/>
                </a:lnTo>
                <a:lnTo>
                  <a:pt x="941" y="1987"/>
                </a:lnTo>
                <a:lnTo>
                  <a:pt x="922" y="1943"/>
                </a:lnTo>
                <a:lnTo>
                  <a:pt x="905" y="1900"/>
                </a:lnTo>
                <a:lnTo>
                  <a:pt x="887" y="1858"/>
                </a:lnTo>
                <a:lnTo>
                  <a:pt x="869" y="1817"/>
                </a:lnTo>
                <a:lnTo>
                  <a:pt x="852" y="1774"/>
                </a:lnTo>
                <a:lnTo>
                  <a:pt x="835" y="1732"/>
                </a:lnTo>
                <a:lnTo>
                  <a:pt x="816" y="1688"/>
                </a:lnTo>
                <a:lnTo>
                  <a:pt x="797" y="1643"/>
                </a:lnTo>
                <a:lnTo>
                  <a:pt x="778" y="1594"/>
                </a:lnTo>
                <a:lnTo>
                  <a:pt x="756" y="1542"/>
                </a:lnTo>
                <a:lnTo>
                  <a:pt x="733" y="1488"/>
                </a:lnTo>
                <a:lnTo>
                  <a:pt x="708" y="1428"/>
                </a:lnTo>
                <a:lnTo>
                  <a:pt x="681" y="1363"/>
                </a:lnTo>
                <a:lnTo>
                  <a:pt x="652" y="1294"/>
                </a:lnTo>
                <a:lnTo>
                  <a:pt x="621" y="1218"/>
                </a:lnTo>
                <a:lnTo>
                  <a:pt x="586" y="1136"/>
                </a:lnTo>
                <a:lnTo>
                  <a:pt x="549" y="1046"/>
                </a:lnTo>
                <a:lnTo>
                  <a:pt x="508" y="948"/>
                </a:lnTo>
                <a:lnTo>
                  <a:pt x="464" y="842"/>
                </a:lnTo>
                <a:lnTo>
                  <a:pt x="417" y="728"/>
                </a:lnTo>
                <a:lnTo>
                  <a:pt x="364" y="604"/>
                </a:lnTo>
                <a:lnTo>
                  <a:pt x="308" y="469"/>
                </a:lnTo>
                <a:lnTo>
                  <a:pt x="248" y="325"/>
                </a:lnTo>
                <a:lnTo>
                  <a:pt x="183" y="168"/>
                </a:lnTo>
                <a:lnTo>
                  <a:pt x="113" y="0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0" name="Freeform 746"/>
          <p:cNvSpPr>
            <a:spLocks/>
          </p:cNvSpPr>
          <p:nvPr/>
        </p:nvSpPr>
        <p:spPr bwMode="auto">
          <a:xfrm>
            <a:off x="1265238" y="2568575"/>
            <a:ext cx="77787" cy="215900"/>
          </a:xfrm>
          <a:custGeom>
            <a:avLst/>
            <a:gdLst>
              <a:gd name="T0" fmla="*/ 77 w 1078"/>
              <a:gd name="T1" fmla="*/ 3 h 2440"/>
              <a:gd name="T2" fmla="*/ 65 w 1078"/>
              <a:gd name="T3" fmla="*/ 8 h 2440"/>
              <a:gd name="T4" fmla="*/ 49 w 1078"/>
              <a:gd name="T5" fmla="*/ 14 h 2440"/>
              <a:gd name="T6" fmla="*/ 22 w 1078"/>
              <a:gd name="T7" fmla="*/ 27 h 2440"/>
              <a:gd name="T8" fmla="*/ 30 w 1078"/>
              <a:gd name="T9" fmla="*/ 108 h 2440"/>
              <a:gd name="T10" fmla="*/ 81 w 1078"/>
              <a:gd name="T11" fmla="*/ 236 h 2440"/>
              <a:gd name="T12" fmla="*/ 126 w 1078"/>
              <a:gd name="T13" fmla="*/ 345 h 2440"/>
              <a:gd name="T14" fmla="*/ 165 w 1078"/>
              <a:gd name="T15" fmla="*/ 442 h 2440"/>
              <a:gd name="T16" fmla="*/ 199 w 1078"/>
              <a:gd name="T17" fmla="*/ 530 h 2440"/>
              <a:gd name="T18" fmla="*/ 234 w 1078"/>
              <a:gd name="T19" fmla="*/ 613 h 2440"/>
              <a:gd name="T20" fmla="*/ 268 w 1078"/>
              <a:gd name="T21" fmla="*/ 698 h 2440"/>
              <a:gd name="T22" fmla="*/ 304 w 1078"/>
              <a:gd name="T23" fmla="*/ 788 h 2440"/>
              <a:gd name="T24" fmla="*/ 345 w 1078"/>
              <a:gd name="T25" fmla="*/ 888 h 2440"/>
              <a:gd name="T26" fmla="*/ 391 w 1078"/>
              <a:gd name="T27" fmla="*/ 1003 h 2440"/>
              <a:gd name="T28" fmla="*/ 445 w 1078"/>
              <a:gd name="T29" fmla="*/ 1138 h 2440"/>
              <a:gd name="T30" fmla="*/ 509 w 1078"/>
              <a:gd name="T31" fmla="*/ 1297 h 2440"/>
              <a:gd name="T32" fmla="*/ 585 w 1078"/>
              <a:gd name="T33" fmla="*/ 1486 h 2440"/>
              <a:gd name="T34" fmla="*/ 675 w 1078"/>
              <a:gd name="T35" fmla="*/ 1707 h 2440"/>
              <a:gd name="T36" fmla="*/ 780 w 1078"/>
              <a:gd name="T37" fmla="*/ 1968 h 2440"/>
              <a:gd name="T38" fmla="*/ 901 w 1078"/>
              <a:gd name="T39" fmla="*/ 2270 h 2440"/>
              <a:gd name="T40" fmla="*/ 982 w 1078"/>
              <a:gd name="T41" fmla="*/ 2435 h 2440"/>
              <a:gd name="T42" fmla="*/ 998 w 1078"/>
              <a:gd name="T43" fmla="*/ 2426 h 2440"/>
              <a:gd name="T44" fmla="*/ 1016 w 1078"/>
              <a:gd name="T45" fmla="*/ 2419 h 2440"/>
              <a:gd name="T46" fmla="*/ 1050 w 1078"/>
              <a:gd name="T47" fmla="*/ 2404 h 2440"/>
              <a:gd name="T48" fmla="*/ 1048 w 1078"/>
              <a:gd name="T49" fmla="*/ 2322 h 2440"/>
              <a:gd name="T50" fmla="*/ 995 w 1078"/>
              <a:gd name="T51" fmla="*/ 2195 h 2440"/>
              <a:gd name="T52" fmla="*/ 950 w 1078"/>
              <a:gd name="T53" fmla="*/ 2085 h 2440"/>
              <a:gd name="T54" fmla="*/ 910 w 1078"/>
              <a:gd name="T55" fmla="*/ 1989 h 2440"/>
              <a:gd name="T56" fmla="*/ 875 w 1078"/>
              <a:gd name="T57" fmla="*/ 1901 h 2440"/>
              <a:gd name="T58" fmla="*/ 840 w 1078"/>
              <a:gd name="T59" fmla="*/ 1817 h 2440"/>
              <a:gd name="T60" fmla="*/ 805 w 1078"/>
              <a:gd name="T61" fmla="*/ 1733 h 2440"/>
              <a:gd name="T62" fmla="*/ 768 w 1078"/>
              <a:gd name="T63" fmla="*/ 1643 h 2440"/>
              <a:gd name="T64" fmla="*/ 727 w 1078"/>
              <a:gd name="T65" fmla="*/ 1543 h 2440"/>
              <a:gd name="T66" fmla="*/ 679 w 1078"/>
              <a:gd name="T67" fmla="*/ 1428 h 2440"/>
              <a:gd name="T68" fmla="*/ 624 w 1078"/>
              <a:gd name="T69" fmla="*/ 1294 h 2440"/>
              <a:gd name="T70" fmla="*/ 557 w 1078"/>
              <a:gd name="T71" fmla="*/ 1135 h 2440"/>
              <a:gd name="T72" fmla="*/ 480 w 1078"/>
              <a:gd name="T73" fmla="*/ 948 h 2440"/>
              <a:gd name="T74" fmla="*/ 388 w 1078"/>
              <a:gd name="T75" fmla="*/ 728 h 2440"/>
              <a:gd name="T76" fmla="*/ 281 w 1078"/>
              <a:gd name="T77" fmla="*/ 469 h 2440"/>
              <a:gd name="T78" fmla="*/ 155 w 1078"/>
              <a:gd name="T79" fmla="*/ 168 h 244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78"/>
              <a:gd name="T121" fmla="*/ 0 h 2440"/>
              <a:gd name="T122" fmla="*/ 1078 w 1078"/>
              <a:gd name="T123" fmla="*/ 2440 h 244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78" h="2440">
                <a:moveTo>
                  <a:pt x="86" y="0"/>
                </a:moveTo>
                <a:lnTo>
                  <a:pt x="77" y="3"/>
                </a:lnTo>
                <a:lnTo>
                  <a:pt x="71" y="6"/>
                </a:lnTo>
                <a:lnTo>
                  <a:pt x="65" y="8"/>
                </a:lnTo>
                <a:lnTo>
                  <a:pt x="59" y="10"/>
                </a:lnTo>
                <a:lnTo>
                  <a:pt x="49" y="14"/>
                </a:lnTo>
                <a:lnTo>
                  <a:pt x="38" y="20"/>
                </a:lnTo>
                <a:lnTo>
                  <a:pt x="22" y="27"/>
                </a:lnTo>
                <a:lnTo>
                  <a:pt x="0" y="37"/>
                </a:lnTo>
                <a:lnTo>
                  <a:pt x="30" y="108"/>
                </a:lnTo>
                <a:lnTo>
                  <a:pt x="57" y="175"/>
                </a:lnTo>
                <a:lnTo>
                  <a:pt x="81" y="236"/>
                </a:lnTo>
                <a:lnTo>
                  <a:pt x="104" y="293"/>
                </a:lnTo>
                <a:lnTo>
                  <a:pt x="126" y="345"/>
                </a:lnTo>
                <a:lnTo>
                  <a:pt x="145" y="395"/>
                </a:lnTo>
                <a:lnTo>
                  <a:pt x="165" y="442"/>
                </a:lnTo>
                <a:lnTo>
                  <a:pt x="182" y="487"/>
                </a:lnTo>
                <a:lnTo>
                  <a:pt x="199" y="530"/>
                </a:lnTo>
                <a:lnTo>
                  <a:pt x="217" y="572"/>
                </a:lnTo>
                <a:lnTo>
                  <a:pt x="234" y="613"/>
                </a:lnTo>
                <a:lnTo>
                  <a:pt x="250" y="655"/>
                </a:lnTo>
                <a:lnTo>
                  <a:pt x="268" y="698"/>
                </a:lnTo>
                <a:lnTo>
                  <a:pt x="286" y="742"/>
                </a:lnTo>
                <a:lnTo>
                  <a:pt x="304" y="788"/>
                </a:lnTo>
                <a:lnTo>
                  <a:pt x="324" y="837"/>
                </a:lnTo>
                <a:lnTo>
                  <a:pt x="345" y="888"/>
                </a:lnTo>
                <a:lnTo>
                  <a:pt x="368" y="944"/>
                </a:lnTo>
                <a:lnTo>
                  <a:pt x="391" y="1003"/>
                </a:lnTo>
                <a:lnTo>
                  <a:pt x="418" y="1069"/>
                </a:lnTo>
                <a:lnTo>
                  <a:pt x="445" y="1138"/>
                </a:lnTo>
                <a:lnTo>
                  <a:pt x="476" y="1215"/>
                </a:lnTo>
                <a:lnTo>
                  <a:pt x="509" y="1297"/>
                </a:lnTo>
                <a:lnTo>
                  <a:pt x="546" y="1388"/>
                </a:lnTo>
                <a:lnTo>
                  <a:pt x="585" y="1486"/>
                </a:lnTo>
                <a:lnTo>
                  <a:pt x="628" y="1593"/>
                </a:lnTo>
                <a:lnTo>
                  <a:pt x="675" y="1707"/>
                </a:lnTo>
                <a:lnTo>
                  <a:pt x="725" y="1833"/>
                </a:lnTo>
                <a:lnTo>
                  <a:pt x="780" y="1968"/>
                </a:lnTo>
                <a:lnTo>
                  <a:pt x="838" y="2113"/>
                </a:lnTo>
                <a:lnTo>
                  <a:pt x="901" y="2270"/>
                </a:lnTo>
                <a:lnTo>
                  <a:pt x="969" y="2440"/>
                </a:lnTo>
                <a:lnTo>
                  <a:pt x="982" y="2435"/>
                </a:lnTo>
                <a:lnTo>
                  <a:pt x="990" y="2431"/>
                </a:lnTo>
                <a:lnTo>
                  <a:pt x="998" y="2426"/>
                </a:lnTo>
                <a:lnTo>
                  <a:pt x="1006" y="2423"/>
                </a:lnTo>
                <a:lnTo>
                  <a:pt x="1016" y="2419"/>
                </a:lnTo>
                <a:lnTo>
                  <a:pt x="1031" y="2413"/>
                </a:lnTo>
                <a:lnTo>
                  <a:pt x="1050" y="2404"/>
                </a:lnTo>
                <a:lnTo>
                  <a:pt x="1078" y="2394"/>
                </a:lnTo>
                <a:lnTo>
                  <a:pt x="1048" y="2322"/>
                </a:lnTo>
                <a:lnTo>
                  <a:pt x="1020" y="2256"/>
                </a:lnTo>
                <a:lnTo>
                  <a:pt x="995" y="2195"/>
                </a:lnTo>
                <a:lnTo>
                  <a:pt x="973" y="2138"/>
                </a:lnTo>
                <a:lnTo>
                  <a:pt x="950" y="2085"/>
                </a:lnTo>
                <a:lnTo>
                  <a:pt x="930" y="2035"/>
                </a:lnTo>
                <a:lnTo>
                  <a:pt x="910" y="1989"/>
                </a:lnTo>
                <a:lnTo>
                  <a:pt x="892" y="1944"/>
                </a:lnTo>
                <a:lnTo>
                  <a:pt x="875" y="1901"/>
                </a:lnTo>
                <a:lnTo>
                  <a:pt x="857" y="1859"/>
                </a:lnTo>
                <a:lnTo>
                  <a:pt x="840" y="1817"/>
                </a:lnTo>
                <a:lnTo>
                  <a:pt x="823" y="1775"/>
                </a:lnTo>
                <a:lnTo>
                  <a:pt x="805" y="1733"/>
                </a:lnTo>
                <a:lnTo>
                  <a:pt x="787" y="1688"/>
                </a:lnTo>
                <a:lnTo>
                  <a:pt x="768" y="1643"/>
                </a:lnTo>
                <a:lnTo>
                  <a:pt x="748" y="1595"/>
                </a:lnTo>
                <a:lnTo>
                  <a:pt x="727" y="1543"/>
                </a:lnTo>
                <a:lnTo>
                  <a:pt x="703" y="1487"/>
                </a:lnTo>
                <a:lnTo>
                  <a:pt x="679" y="1428"/>
                </a:lnTo>
                <a:lnTo>
                  <a:pt x="652" y="1364"/>
                </a:lnTo>
                <a:lnTo>
                  <a:pt x="624" y="1294"/>
                </a:lnTo>
                <a:lnTo>
                  <a:pt x="592" y="1218"/>
                </a:lnTo>
                <a:lnTo>
                  <a:pt x="557" y="1135"/>
                </a:lnTo>
                <a:lnTo>
                  <a:pt x="521" y="1045"/>
                </a:lnTo>
                <a:lnTo>
                  <a:pt x="480" y="948"/>
                </a:lnTo>
                <a:lnTo>
                  <a:pt x="436" y="843"/>
                </a:lnTo>
                <a:lnTo>
                  <a:pt x="388" y="728"/>
                </a:lnTo>
                <a:lnTo>
                  <a:pt x="337" y="604"/>
                </a:lnTo>
                <a:lnTo>
                  <a:pt x="281" y="469"/>
                </a:lnTo>
                <a:lnTo>
                  <a:pt x="221" y="324"/>
                </a:lnTo>
                <a:lnTo>
                  <a:pt x="155" y="168"/>
                </a:lnTo>
                <a:lnTo>
                  <a:pt x="86" y="0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1" name="Freeform 747"/>
          <p:cNvSpPr>
            <a:spLocks/>
          </p:cNvSpPr>
          <p:nvPr/>
        </p:nvSpPr>
        <p:spPr bwMode="auto">
          <a:xfrm>
            <a:off x="1265238" y="2570162"/>
            <a:ext cx="76200" cy="214313"/>
          </a:xfrm>
          <a:custGeom>
            <a:avLst/>
            <a:gdLst>
              <a:gd name="T0" fmla="*/ 52 w 1046"/>
              <a:gd name="T1" fmla="*/ 2 h 2428"/>
              <a:gd name="T2" fmla="*/ 43 w 1046"/>
              <a:gd name="T3" fmla="*/ 5 h 2428"/>
              <a:gd name="T4" fmla="*/ 33 w 1046"/>
              <a:gd name="T5" fmla="*/ 10 h 2428"/>
              <a:gd name="T6" fmla="*/ 15 w 1046"/>
              <a:gd name="T7" fmla="*/ 18 h 2428"/>
              <a:gd name="T8" fmla="*/ 29 w 1046"/>
              <a:gd name="T9" fmla="*/ 97 h 2428"/>
              <a:gd name="T10" fmla="*/ 80 w 1046"/>
              <a:gd name="T11" fmla="*/ 225 h 2428"/>
              <a:gd name="T12" fmla="*/ 125 w 1046"/>
              <a:gd name="T13" fmla="*/ 334 h 2428"/>
              <a:gd name="T14" fmla="*/ 164 w 1046"/>
              <a:gd name="T15" fmla="*/ 430 h 2428"/>
              <a:gd name="T16" fmla="*/ 199 w 1046"/>
              <a:gd name="T17" fmla="*/ 518 h 2428"/>
              <a:gd name="T18" fmla="*/ 233 w 1046"/>
              <a:gd name="T19" fmla="*/ 601 h 2428"/>
              <a:gd name="T20" fmla="*/ 268 w 1046"/>
              <a:gd name="T21" fmla="*/ 686 h 2428"/>
              <a:gd name="T22" fmla="*/ 305 w 1046"/>
              <a:gd name="T23" fmla="*/ 776 h 2428"/>
              <a:gd name="T24" fmla="*/ 344 w 1046"/>
              <a:gd name="T25" fmla="*/ 876 h 2428"/>
              <a:gd name="T26" fmla="*/ 391 w 1046"/>
              <a:gd name="T27" fmla="*/ 991 h 2428"/>
              <a:gd name="T28" fmla="*/ 445 w 1046"/>
              <a:gd name="T29" fmla="*/ 1126 h 2428"/>
              <a:gd name="T30" fmla="*/ 511 w 1046"/>
              <a:gd name="T31" fmla="*/ 1285 h 2428"/>
              <a:gd name="T32" fmla="*/ 586 w 1046"/>
              <a:gd name="T33" fmla="*/ 1474 h 2428"/>
              <a:gd name="T34" fmla="*/ 676 w 1046"/>
              <a:gd name="T35" fmla="*/ 1695 h 2428"/>
              <a:gd name="T36" fmla="*/ 781 w 1046"/>
              <a:gd name="T37" fmla="*/ 1956 h 2428"/>
              <a:gd name="T38" fmla="*/ 903 w 1046"/>
              <a:gd name="T39" fmla="*/ 2258 h 2428"/>
              <a:gd name="T40" fmla="*/ 980 w 1046"/>
              <a:gd name="T41" fmla="*/ 2424 h 2428"/>
              <a:gd name="T42" fmla="*/ 991 w 1046"/>
              <a:gd name="T43" fmla="*/ 2419 h 2428"/>
              <a:gd name="T44" fmla="*/ 1004 w 1046"/>
              <a:gd name="T45" fmla="*/ 2412 h 2428"/>
              <a:gd name="T46" fmla="*/ 1028 w 1046"/>
              <a:gd name="T47" fmla="*/ 2403 h 2428"/>
              <a:gd name="T48" fmla="*/ 1017 w 1046"/>
              <a:gd name="T49" fmla="*/ 2324 h 2428"/>
              <a:gd name="T50" fmla="*/ 964 w 1046"/>
              <a:gd name="T51" fmla="*/ 2196 h 2428"/>
              <a:gd name="T52" fmla="*/ 920 w 1046"/>
              <a:gd name="T53" fmla="*/ 2086 h 2428"/>
              <a:gd name="T54" fmla="*/ 880 w 1046"/>
              <a:gd name="T55" fmla="*/ 1990 h 2428"/>
              <a:gd name="T56" fmla="*/ 843 w 1046"/>
              <a:gd name="T57" fmla="*/ 1903 h 2428"/>
              <a:gd name="T58" fmla="*/ 809 w 1046"/>
              <a:gd name="T59" fmla="*/ 1819 h 2428"/>
              <a:gd name="T60" fmla="*/ 774 w 1046"/>
              <a:gd name="T61" fmla="*/ 1734 h 2428"/>
              <a:gd name="T62" fmla="*/ 737 w 1046"/>
              <a:gd name="T63" fmla="*/ 1645 h 2428"/>
              <a:gd name="T64" fmla="*/ 696 w 1046"/>
              <a:gd name="T65" fmla="*/ 1545 h 2428"/>
              <a:gd name="T66" fmla="*/ 648 w 1046"/>
              <a:gd name="T67" fmla="*/ 1430 h 2428"/>
              <a:gd name="T68" fmla="*/ 593 w 1046"/>
              <a:gd name="T69" fmla="*/ 1296 h 2428"/>
              <a:gd name="T70" fmla="*/ 528 w 1046"/>
              <a:gd name="T71" fmla="*/ 1138 h 2428"/>
              <a:gd name="T72" fmla="*/ 450 w 1046"/>
              <a:gd name="T73" fmla="*/ 950 h 2428"/>
              <a:gd name="T74" fmla="*/ 359 w 1046"/>
              <a:gd name="T75" fmla="*/ 730 h 2428"/>
              <a:gd name="T76" fmla="*/ 251 w 1046"/>
              <a:gd name="T77" fmla="*/ 470 h 2428"/>
              <a:gd name="T78" fmla="*/ 127 w 1046"/>
              <a:gd name="T79" fmla="*/ 169 h 24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46"/>
              <a:gd name="T121" fmla="*/ 0 h 2428"/>
              <a:gd name="T122" fmla="*/ 1046 w 1046"/>
              <a:gd name="T123" fmla="*/ 2428 h 24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46" h="2428">
                <a:moveTo>
                  <a:pt x="58" y="0"/>
                </a:moveTo>
                <a:lnTo>
                  <a:pt x="52" y="2"/>
                </a:lnTo>
                <a:lnTo>
                  <a:pt x="47" y="4"/>
                </a:lnTo>
                <a:lnTo>
                  <a:pt x="43" y="5"/>
                </a:lnTo>
                <a:lnTo>
                  <a:pt x="39" y="7"/>
                </a:lnTo>
                <a:lnTo>
                  <a:pt x="33" y="10"/>
                </a:lnTo>
                <a:lnTo>
                  <a:pt x="25" y="13"/>
                </a:lnTo>
                <a:lnTo>
                  <a:pt x="15" y="18"/>
                </a:lnTo>
                <a:lnTo>
                  <a:pt x="0" y="25"/>
                </a:lnTo>
                <a:lnTo>
                  <a:pt x="29" y="97"/>
                </a:lnTo>
                <a:lnTo>
                  <a:pt x="56" y="164"/>
                </a:lnTo>
                <a:lnTo>
                  <a:pt x="80" y="225"/>
                </a:lnTo>
                <a:lnTo>
                  <a:pt x="104" y="282"/>
                </a:lnTo>
                <a:lnTo>
                  <a:pt x="125" y="334"/>
                </a:lnTo>
                <a:lnTo>
                  <a:pt x="145" y="384"/>
                </a:lnTo>
                <a:lnTo>
                  <a:pt x="164" y="430"/>
                </a:lnTo>
                <a:lnTo>
                  <a:pt x="182" y="475"/>
                </a:lnTo>
                <a:lnTo>
                  <a:pt x="199" y="518"/>
                </a:lnTo>
                <a:lnTo>
                  <a:pt x="217" y="560"/>
                </a:lnTo>
                <a:lnTo>
                  <a:pt x="233" y="601"/>
                </a:lnTo>
                <a:lnTo>
                  <a:pt x="250" y="643"/>
                </a:lnTo>
                <a:lnTo>
                  <a:pt x="268" y="686"/>
                </a:lnTo>
                <a:lnTo>
                  <a:pt x="285" y="730"/>
                </a:lnTo>
                <a:lnTo>
                  <a:pt x="305" y="776"/>
                </a:lnTo>
                <a:lnTo>
                  <a:pt x="324" y="825"/>
                </a:lnTo>
                <a:lnTo>
                  <a:pt x="344" y="876"/>
                </a:lnTo>
                <a:lnTo>
                  <a:pt x="367" y="932"/>
                </a:lnTo>
                <a:lnTo>
                  <a:pt x="391" y="991"/>
                </a:lnTo>
                <a:lnTo>
                  <a:pt x="418" y="1056"/>
                </a:lnTo>
                <a:lnTo>
                  <a:pt x="445" y="1126"/>
                </a:lnTo>
                <a:lnTo>
                  <a:pt x="477" y="1203"/>
                </a:lnTo>
                <a:lnTo>
                  <a:pt x="511" y="1285"/>
                </a:lnTo>
                <a:lnTo>
                  <a:pt x="546" y="1376"/>
                </a:lnTo>
                <a:lnTo>
                  <a:pt x="586" y="1474"/>
                </a:lnTo>
                <a:lnTo>
                  <a:pt x="629" y="1580"/>
                </a:lnTo>
                <a:lnTo>
                  <a:pt x="676" y="1695"/>
                </a:lnTo>
                <a:lnTo>
                  <a:pt x="726" y="1821"/>
                </a:lnTo>
                <a:lnTo>
                  <a:pt x="781" y="1956"/>
                </a:lnTo>
                <a:lnTo>
                  <a:pt x="840" y="2101"/>
                </a:lnTo>
                <a:lnTo>
                  <a:pt x="903" y="2258"/>
                </a:lnTo>
                <a:lnTo>
                  <a:pt x="972" y="2428"/>
                </a:lnTo>
                <a:lnTo>
                  <a:pt x="980" y="2424"/>
                </a:lnTo>
                <a:lnTo>
                  <a:pt x="986" y="2421"/>
                </a:lnTo>
                <a:lnTo>
                  <a:pt x="991" y="2419"/>
                </a:lnTo>
                <a:lnTo>
                  <a:pt x="997" y="2415"/>
                </a:lnTo>
                <a:lnTo>
                  <a:pt x="1004" y="2412"/>
                </a:lnTo>
                <a:lnTo>
                  <a:pt x="1013" y="2408"/>
                </a:lnTo>
                <a:lnTo>
                  <a:pt x="1028" y="2403"/>
                </a:lnTo>
                <a:lnTo>
                  <a:pt x="1046" y="2395"/>
                </a:lnTo>
                <a:lnTo>
                  <a:pt x="1017" y="2324"/>
                </a:lnTo>
                <a:lnTo>
                  <a:pt x="989" y="2257"/>
                </a:lnTo>
                <a:lnTo>
                  <a:pt x="964" y="2196"/>
                </a:lnTo>
                <a:lnTo>
                  <a:pt x="941" y="2139"/>
                </a:lnTo>
                <a:lnTo>
                  <a:pt x="920" y="2086"/>
                </a:lnTo>
                <a:lnTo>
                  <a:pt x="899" y="2037"/>
                </a:lnTo>
                <a:lnTo>
                  <a:pt x="880" y="1990"/>
                </a:lnTo>
                <a:lnTo>
                  <a:pt x="861" y="1946"/>
                </a:lnTo>
                <a:lnTo>
                  <a:pt x="843" y="1903"/>
                </a:lnTo>
                <a:lnTo>
                  <a:pt x="826" y="1861"/>
                </a:lnTo>
                <a:lnTo>
                  <a:pt x="809" y="1819"/>
                </a:lnTo>
                <a:lnTo>
                  <a:pt x="792" y="1778"/>
                </a:lnTo>
                <a:lnTo>
                  <a:pt x="774" y="1734"/>
                </a:lnTo>
                <a:lnTo>
                  <a:pt x="756" y="1691"/>
                </a:lnTo>
                <a:lnTo>
                  <a:pt x="737" y="1645"/>
                </a:lnTo>
                <a:lnTo>
                  <a:pt x="718" y="1596"/>
                </a:lnTo>
                <a:lnTo>
                  <a:pt x="696" y="1545"/>
                </a:lnTo>
                <a:lnTo>
                  <a:pt x="673" y="1490"/>
                </a:lnTo>
                <a:lnTo>
                  <a:pt x="648" y="1430"/>
                </a:lnTo>
                <a:lnTo>
                  <a:pt x="622" y="1365"/>
                </a:lnTo>
                <a:lnTo>
                  <a:pt x="593" y="1296"/>
                </a:lnTo>
                <a:lnTo>
                  <a:pt x="562" y="1220"/>
                </a:lnTo>
                <a:lnTo>
                  <a:pt x="528" y="1138"/>
                </a:lnTo>
                <a:lnTo>
                  <a:pt x="490" y="1047"/>
                </a:lnTo>
                <a:lnTo>
                  <a:pt x="450" y="950"/>
                </a:lnTo>
                <a:lnTo>
                  <a:pt x="407" y="843"/>
                </a:lnTo>
                <a:lnTo>
                  <a:pt x="359" y="730"/>
                </a:lnTo>
                <a:lnTo>
                  <a:pt x="308" y="605"/>
                </a:lnTo>
                <a:lnTo>
                  <a:pt x="251" y="470"/>
                </a:lnTo>
                <a:lnTo>
                  <a:pt x="192" y="325"/>
                </a:lnTo>
                <a:lnTo>
                  <a:pt x="127" y="169"/>
                </a:lnTo>
                <a:lnTo>
                  <a:pt x="58" y="0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2" name="Freeform 748"/>
          <p:cNvSpPr>
            <a:spLocks/>
          </p:cNvSpPr>
          <p:nvPr/>
        </p:nvSpPr>
        <p:spPr bwMode="auto">
          <a:xfrm>
            <a:off x="1265238" y="2570162"/>
            <a:ext cx="73025" cy="212725"/>
          </a:xfrm>
          <a:custGeom>
            <a:avLst/>
            <a:gdLst>
              <a:gd name="T0" fmla="*/ 32 w 1017"/>
              <a:gd name="T1" fmla="*/ 0 h 2414"/>
              <a:gd name="T2" fmla="*/ 0 w 1017"/>
              <a:gd name="T3" fmla="*/ 13 h 2414"/>
              <a:gd name="T4" fmla="*/ 977 w 1017"/>
              <a:gd name="T5" fmla="*/ 2414 h 2414"/>
              <a:gd name="T6" fmla="*/ 1017 w 1017"/>
              <a:gd name="T7" fmla="*/ 2396 h 2414"/>
              <a:gd name="T8" fmla="*/ 32 w 1017"/>
              <a:gd name="T9" fmla="*/ 0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7"/>
              <a:gd name="T16" fmla="*/ 0 h 2414"/>
              <a:gd name="T17" fmla="*/ 1017 w 1017"/>
              <a:gd name="T18" fmla="*/ 2414 h 2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7" h="2414">
                <a:moveTo>
                  <a:pt x="32" y="0"/>
                </a:moveTo>
                <a:lnTo>
                  <a:pt x="0" y="13"/>
                </a:lnTo>
                <a:lnTo>
                  <a:pt x="977" y="2414"/>
                </a:lnTo>
                <a:lnTo>
                  <a:pt x="1017" y="2396"/>
                </a:lnTo>
                <a:lnTo>
                  <a:pt x="3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3" name="Freeform 749"/>
          <p:cNvSpPr>
            <a:spLocks/>
          </p:cNvSpPr>
          <p:nvPr/>
        </p:nvSpPr>
        <p:spPr bwMode="auto">
          <a:xfrm>
            <a:off x="1263650" y="2563812"/>
            <a:ext cx="12700" cy="9525"/>
          </a:xfrm>
          <a:custGeom>
            <a:avLst/>
            <a:gdLst>
              <a:gd name="T0" fmla="*/ 173 w 173"/>
              <a:gd name="T1" fmla="*/ 20 h 95"/>
              <a:gd name="T2" fmla="*/ 7 w 173"/>
              <a:gd name="T3" fmla="*/ 95 h 95"/>
              <a:gd name="T4" fmla="*/ 0 w 173"/>
              <a:gd name="T5" fmla="*/ 75 h 95"/>
              <a:gd name="T6" fmla="*/ 166 w 173"/>
              <a:gd name="T7" fmla="*/ 0 h 95"/>
              <a:gd name="T8" fmla="*/ 173 w 173"/>
              <a:gd name="T9" fmla="*/ 2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"/>
              <a:gd name="T16" fmla="*/ 0 h 95"/>
              <a:gd name="T17" fmla="*/ 173 w 173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" h="95">
                <a:moveTo>
                  <a:pt x="173" y="20"/>
                </a:moveTo>
                <a:lnTo>
                  <a:pt x="7" y="95"/>
                </a:lnTo>
                <a:lnTo>
                  <a:pt x="0" y="75"/>
                </a:lnTo>
                <a:lnTo>
                  <a:pt x="166" y="0"/>
                </a:lnTo>
                <a:lnTo>
                  <a:pt x="173" y="2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4" name="Freeform 750"/>
          <p:cNvSpPr>
            <a:spLocks/>
          </p:cNvSpPr>
          <p:nvPr/>
        </p:nvSpPr>
        <p:spPr bwMode="auto">
          <a:xfrm>
            <a:off x="1260475" y="2555875"/>
            <a:ext cx="14288" cy="15875"/>
          </a:xfrm>
          <a:custGeom>
            <a:avLst/>
            <a:gdLst>
              <a:gd name="T0" fmla="*/ 200 w 200"/>
              <a:gd name="T1" fmla="*/ 106 h 179"/>
              <a:gd name="T2" fmla="*/ 33 w 200"/>
              <a:gd name="T3" fmla="*/ 179 h 179"/>
              <a:gd name="T4" fmla="*/ 0 w 200"/>
              <a:gd name="T5" fmla="*/ 100 h 179"/>
              <a:gd name="T6" fmla="*/ 58 w 200"/>
              <a:gd name="T7" fmla="*/ 0 h 179"/>
              <a:gd name="T8" fmla="*/ 168 w 200"/>
              <a:gd name="T9" fmla="*/ 26 h 179"/>
              <a:gd name="T10" fmla="*/ 200 w 200"/>
              <a:gd name="T11" fmla="*/ 106 h 1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"/>
              <a:gd name="T19" fmla="*/ 0 h 179"/>
              <a:gd name="T20" fmla="*/ 200 w 200"/>
              <a:gd name="T21" fmla="*/ 179 h 1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" h="179">
                <a:moveTo>
                  <a:pt x="200" y="106"/>
                </a:moveTo>
                <a:lnTo>
                  <a:pt x="33" y="179"/>
                </a:lnTo>
                <a:lnTo>
                  <a:pt x="0" y="100"/>
                </a:lnTo>
                <a:lnTo>
                  <a:pt x="58" y="0"/>
                </a:lnTo>
                <a:lnTo>
                  <a:pt x="168" y="26"/>
                </a:lnTo>
                <a:lnTo>
                  <a:pt x="200" y="106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5" name="Freeform 751"/>
          <p:cNvSpPr>
            <a:spLocks/>
          </p:cNvSpPr>
          <p:nvPr/>
        </p:nvSpPr>
        <p:spPr bwMode="auto">
          <a:xfrm>
            <a:off x="1260475" y="2555875"/>
            <a:ext cx="12700" cy="15875"/>
          </a:xfrm>
          <a:custGeom>
            <a:avLst/>
            <a:gdLst>
              <a:gd name="T0" fmla="*/ 173 w 173"/>
              <a:gd name="T1" fmla="*/ 116 h 177"/>
              <a:gd name="T2" fmla="*/ 159 w 173"/>
              <a:gd name="T3" fmla="*/ 122 h 177"/>
              <a:gd name="T4" fmla="*/ 147 w 173"/>
              <a:gd name="T5" fmla="*/ 126 h 177"/>
              <a:gd name="T6" fmla="*/ 137 w 173"/>
              <a:gd name="T7" fmla="*/ 131 h 177"/>
              <a:gd name="T8" fmla="*/ 127 w 173"/>
              <a:gd name="T9" fmla="*/ 135 h 177"/>
              <a:gd name="T10" fmla="*/ 114 w 173"/>
              <a:gd name="T11" fmla="*/ 141 h 177"/>
              <a:gd name="T12" fmla="*/ 94 w 173"/>
              <a:gd name="T13" fmla="*/ 150 h 177"/>
              <a:gd name="T14" fmla="*/ 69 w 173"/>
              <a:gd name="T15" fmla="*/ 161 h 177"/>
              <a:gd name="T16" fmla="*/ 33 w 173"/>
              <a:gd name="T17" fmla="*/ 177 h 177"/>
              <a:gd name="T18" fmla="*/ 30 w 173"/>
              <a:gd name="T19" fmla="*/ 168 h 177"/>
              <a:gd name="T20" fmla="*/ 27 w 173"/>
              <a:gd name="T21" fmla="*/ 161 h 177"/>
              <a:gd name="T22" fmla="*/ 25 w 173"/>
              <a:gd name="T23" fmla="*/ 156 h 177"/>
              <a:gd name="T24" fmla="*/ 23 w 173"/>
              <a:gd name="T25" fmla="*/ 150 h 177"/>
              <a:gd name="T26" fmla="*/ 20 w 173"/>
              <a:gd name="T27" fmla="*/ 141 h 177"/>
              <a:gd name="T28" fmla="*/ 16 w 173"/>
              <a:gd name="T29" fmla="*/ 131 h 177"/>
              <a:gd name="T30" fmla="*/ 9 w 173"/>
              <a:gd name="T31" fmla="*/ 117 h 177"/>
              <a:gd name="T32" fmla="*/ 0 w 173"/>
              <a:gd name="T33" fmla="*/ 97 h 177"/>
              <a:gd name="T34" fmla="*/ 7 w 173"/>
              <a:gd name="T35" fmla="*/ 86 h 177"/>
              <a:gd name="T36" fmla="*/ 11 w 173"/>
              <a:gd name="T37" fmla="*/ 78 h 177"/>
              <a:gd name="T38" fmla="*/ 15 w 173"/>
              <a:gd name="T39" fmla="*/ 70 h 177"/>
              <a:gd name="T40" fmla="*/ 19 w 173"/>
              <a:gd name="T41" fmla="*/ 63 h 177"/>
              <a:gd name="T42" fmla="*/ 24 w 173"/>
              <a:gd name="T43" fmla="*/ 54 h 177"/>
              <a:gd name="T44" fmla="*/ 31 w 173"/>
              <a:gd name="T45" fmla="*/ 41 h 177"/>
              <a:gd name="T46" fmla="*/ 40 w 173"/>
              <a:gd name="T47" fmla="*/ 24 h 177"/>
              <a:gd name="T48" fmla="*/ 52 w 173"/>
              <a:gd name="T49" fmla="*/ 0 h 177"/>
              <a:gd name="T50" fmla="*/ 63 w 173"/>
              <a:gd name="T51" fmla="*/ 3 h 177"/>
              <a:gd name="T52" fmla="*/ 70 w 173"/>
              <a:gd name="T53" fmla="*/ 6 h 177"/>
              <a:gd name="T54" fmla="*/ 76 w 173"/>
              <a:gd name="T55" fmla="*/ 8 h 177"/>
              <a:gd name="T56" fmla="*/ 83 w 173"/>
              <a:gd name="T57" fmla="*/ 11 h 177"/>
              <a:gd name="T58" fmla="*/ 91 w 173"/>
              <a:gd name="T59" fmla="*/ 15 h 177"/>
              <a:gd name="T60" fmla="*/ 102 w 173"/>
              <a:gd name="T61" fmla="*/ 20 h 177"/>
              <a:gd name="T62" fmla="*/ 119 w 173"/>
              <a:gd name="T63" fmla="*/ 27 h 177"/>
              <a:gd name="T64" fmla="*/ 140 w 173"/>
              <a:gd name="T65" fmla="*/ 37 h 177"/>
              <a:gd name="T66" fmla="*/ 144 w 173"/>
              <a:gd name="T67" fmla="*/ 44 h 177"/>
              <a:gd name="T68" fmla="*/ 146 w 173"/>
              <a:gd name="T69" fmla="*/ 50 h 177"/>
              <a:gd name="T70" fmla="*/ 149 w 173"/>
              <a:gd name="T71" fmla="*/ 56 h 177"/>
              <a:gd name="T72" fmla="*/ 151 w 173"/>
              <a:gd name="T73" fmla="*/ 61 h 177"/>
              <a:gd name="T74" fmla="*/ 154 w 173"/>
              <a:gd name="T75" fmla="*/ 69 h 177"/>
              <a:gd name="T76" fmla="*/ 159 w 173"/>
              <a:gd name="T77" fmla="*/ 80 h 177"/>
              <a:gd name="T78" fmla="*/ 165 w 173"/>
              <a:gd name="T79" fmla="*/ 95 h 177"/>
              <a:gd name="T80" fmla="*/ 173 w 173"/>
              <a:gd name="T81" fmla="*/ 116 h 17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3"/>
              <a:gd name="T124" fmla="*/ 0 h 177"/>
              <a:gd name="T125" fmla="*/ 173 w 173"/>
              <a:gd name="T126" fmla="*/ 177 h 17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3" h="177">
                <a:moveTo>
                  <a:pt x="173" y="116"/>
                </a:moveTo>
                <a:lnTo>
                  <a:pt x="159" y="122"/>
                </a:lnTo>
                <a:lnTo>
                  <a:pt x="147" y="126"/>
                </a:lnTo>
                <a:lnTo>
                  <a:pt x="137" y="131"/>
                </a:lnTo>
                <a:lnTo>
                  <a:pt x="127" y="135"/>
                </a:lnTo>
                <a:lnTo>
                  <a:pt x="114" y="141"/>
                </a:lnTo>
                <a:lnTo>
                  <a:pt x="94" y="150"/>
                </a:lnTo>
                <a:lnTo>
                  <a:pt x="69" y="161"/>
                </a:lnTo>
                <a:lnTo>
                  <a:pt x="33" y="177"/>
                </a:lnTo>
                <a:lnTo>
                  <a:pt x="30" y="168"/>
                </a:lnTo>
                <a:lnTo>
                  <a:pt x="27" y="161"/>
                </a:lnTo>
                <a:lnTo>
                  <a:pt x="25" y="156"/>
                </a:lnTo>
                <a:lnTo>
                  <a:pt x="23" y="150"/>
                </a:lnTo>
                <a:lnTo>
                  <a:pt x="20" y="141"/>
                </a:lnTo>
                <a:lnTo>
                  <a:pt x="16" y="131"/>
                </a:lnTo>
                <a:lnTo>
                  <a:pt x="9" y="117"/>
                </a:lnTo>
                <a:lnTo>
                  <a:pt x="0" y="97"/>
                </a:lnTo>
                <a:lnTo>
                  <a:pt x="7" y="86"/>
                </a:lnTo>
                <a:lnTo>
                  <a:pt x="11" y="78"/>
                </a:lnTo>
                <a:lnTo>
                  <a:pt x="15" y="70"/>
                </a:lnTo>
                <a:lnTo>
                  <a:pt x="19" y="63"/>
                </a:lnTo>
                <a:lnTo>
                  <a:pt x="24" y="54"/>
                </a:lnTo>
                <a:lnTo>
                  <a:pt x="31" y="41"/>
                </a:lnTo>
                <a:lnTo>
                  <a:pt x="40" y="24"/>
                </a:lnTo>
                <a:lnTo>
                  <a:pt x="52" y="0"/>
                </a:lnTo>
                <a:lnTo>
                  <a:pt x="63" y="3"/>
                </a:lnTo>
                <a:lnTo>
                  <a:pt x="70" y="6"/>
                </a:lnTo>
                <a:lnTo>
                  <a:pt x="76" y="8"/>
                </a:lnTo>
                <a:lnTo>
                  <a:pt x="83" y="11"/>
                </a:lnTo>
                <a:lnTo>
                  <a:pt x="91" y="15"/>
                </a:lnTo>
                <a:lnTo>
                  <a:pt x="102" y="20"/>
                </a:lnTo>
                <a:lnTo>
                  <a:pt x="119" y="27"/>
                </a:lnTo>
                <a:lnTo>
                  <a:pt x="140" y="37"/>
                </a:lnTo>
                <a:lnTo>
                  <a:pt x="144" y="44"/>
                </a:lnTo>
                <a:lnTo>
                  <a:pt x="146" y="50"/>
                </a:lnTo>
                <a:lnTo>
                  <a:pt x="149" y="56"/>
                </a:lnTo>
                <a:lnTo>
                  <a:pt x="151" y="61"/>
                </a:lnTo>
                <a:lnTo>
                  <a:pt x="154" y="69"/>
                </a:lnTo>
                <a:lnTo>
                  <a:pt x="159" y="80"/>
                </a:lnTo>
                <a:lnTo>
                  <a:pt x="165" y="95"/>
                </a:lnTo>
                <a:lnTo>
                  <a:pt x="173" y="116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6" name="Freeform 752"/>
          <p:cNvSpPr>
            <a:spLocks/>
          </p:cNvSpPr>
          <p:nvPr/>
        </p:nvSpPr>
        <p:spPr bwMode="auto">
          <a:xfrm>
            <a:off x="1262063" y="2555875"/>
            <a:ext cx="9525" cy="14287"/>
          </a:xfrm>
          <a:custGeom>
            <a:avLst/>
            <a:gdLst>
              <a:gd name="T0" fmla="*/ 142 w 142"/>
              <a:gd name="T1" fmla="*/ 126 h 175"/>
              <a:gd name="T2" fmla="*/ 131 w 142"/>
              <a:gd name="T3" fmla="*/ 131 h 175"/>
              <a:gd name="T4" fmla="*/ 122 w 142"/>
              <a:gd name="T5" fmla="*/ 135 h 175"/>
              <a:gd name="T6" fmla="*/ 115 w 142"/>
              <a:gd name="T7" fmla="*/ 137 h 175"/>
              <a:gd name="T8" fmla="*/ 107 w 142"/>
              <a:gd name="T9" fmla="*/ 141 h 175"/>
              <a:gd name="T10" fmla="*/ 96 w 142"/>
              <a:gd name="T11" fmla="*/ 145 h 175"/>
              <a:gd name="T12" fmla="*/ 81 w 142"/>
              <a:gd name="T13" fmla="*/ 152 h 175"/>
              <a:gd name="T14" fmla="*/ 61 w 142"/>
              <a:gd name="T15" fmla="*/ 161 h 175"/>
              <a:gd name="T16" fmla="*/ 32 w 142"/>
              <a:gd name="T17" fmla="*/ 175 h 175"/>
              <a:gd name="T18" fmla="*/ 29 w 142"/>
              <a:gd name="T19" fmla="*/ 165 h 175"/>
              <a:gd name="T20" fmla="*/ 26 w 142"/>
              <a:gd name="T21" fmla="*/ 159 h 175"/>
              <a:gd name="T22" fmla="*/ 24 w 142"/>
              <a:gd name="T23" fmla="*/ 153 h 175"/>
              <a:gd name="T24" fmla="*/ 22 w 142"/>
              <a:gd name="T25" fmla="*/ 146 h 175"/>
              <a:gd name="T26" fmla="*/ 19 w 142"/>
              <a:gd name="T27" fmla="*/ 139 h 175"/>
              <a:gd name="T28" fmla="*/ 15 w 142"/>
              <a:gd name="T29" fmla="*/ 128 h 175"/>
              <a:gd name="T30" fmla="*/ 8 w 142"/>
              <a:gd name="T31" fmla="*/ 114 h 175"/>
              <a:gd name="T32" fmla="*/ 0 w 142"/>
              <a:gd name="T33" fmla="*/ 95 h 175"/>
              <a:gd name="T34" fmla="*/ 5 w 142"/>
              <a:gd name="T35" fmla="*/ 84 h 175"/>
              <a:gd name="T36" fmla="*/ 9 w 142"/>
              <a:gd name="T37" fmla="*/ 76 h 175"/>
              <a:gd name="T38" fmla="*/ 12 w 142"/>
              <a:gd name="T39" fmla="*/ 68 h 175"/>
              <a:gd name="T40" fmla="*/ 16 w 142"/>
              <a:gd name="T41" fmla="*/ 61 h 175"/>
              <a:gd name="T42" fmla="*/ 20 w 142"/>
              <a:gd name="T43" fmla="*/ 53 h 175"/>
              <a:gd name="T44" fmla="*/ 26 w 142"/>
              <a:gd name="T45" fmla="*/ 40 h 175"/>
              <a:gd name="T46" fmla="*/ 34 w 142"/>
              <a:gd name="T47" fmla="*/ 23 h 175"/>
              <a:gd name="T48" fmla="*/ 45 w 142"/>
              <a:gd name="T49" fmla="*/ 0 h 175"/>
              <a:gd name="T50" fmla="*/ 53 w 142"/>
              <a:gd name="T51" fmla="*/ 4 h 175"/>
              <a:gd name="T52" fmla="*/ 59 w 142"/>
              <a:gd name="T53" fmla="*/ 8 h 175"/>
              <a:gd name="T54" fmla="*/ 63 w 142"/>
              <a:gd name="T55" fmla="*/ 11 h 175"/>
              <a:gd name="T56" fmla="*/ 68 w 142"/>
              <a:gd name="T57" fmla="*/ 15 h 175"/>
              <a:gd name="T58" fmla="*/ 74 w 142"/>
              <a:gd name="T59" fmla="*/ 19 h 175"/>
              <a:gd name="T60" fmla="*/ 83 w 142"/>
              <a:gd name="T61" fmla="*/ 25 h 175"/>
              <a:gd name="T62" fmla="*/ 94 w 142"/>
              <a:gd name="T63" fmla="*/ 34 h 175"/>
              <a:gd name="T64" fmla="*/ 111 w 142"/>
              <a:gd name="T65" fmla="*/ 46 h 175"/>
              <a:gd name="T66" fmla="*/ 115 w 142"/>
              <a:gd name="T67" fmla="*/ 55 h 175"/>
              <a:gd name="T68" fmla="*/ 117 w 142"/>
              <a:gd name="T69" fmla="*/ 60 h 175"/>
              <a:gd name="T70" fmla="*/ 120 w 142"/>
              <a:gd name="T71" fmla="*/ 65 h 175"/>
              <a:gd name="T72" fmla="*/ 122 w 142"/>
              <a:gd name="T73" fmla="*/ 71 h 175"/>
              <a:gd name="T74" fmla="*/ 125 w 142"/>
              <a:gd name="T75" fmla="*/ 79 h 175"/>
              <a:gd name="T76" fmla="*/ 129 w 142"/>
              <a:gd name="T77" fmla="*/ 89 h 175"/>
              <a:gd name="T78" fmla="*/ 135 w 142"/>
              <a:gd name="T79" fmla="*/ 105 h 175"/>
              <a:gd name="T80" fmla="*/ 142 w 142"/>
              <a:gd name="T81" fmla="*/ 126 h 17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2"/>
              <a:gd name="T124" fmla="*/ 0 h 175"/>
              <a:gd name="T125" fmla="*/ 142 w 142"/>
              <a:gd name="T126" fmla="*/ 175 h 17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2" h="175">
                <a:moveTo>
                  <a:pt x="142" y="126"/>
                </a:moveTo>
                <a:lnTo>
                  <a:pt x="131" y="131"/>
                </a:lnTo>
                <a:lnTo>
                  <a:pt x="122" y="135"/>
                </a:lnTo>
                <a:lnTo>
                  <a:pt x="115" y="137"/>
                </a:lnTo>
                <a:lnTo>
                  <a:pt x="107" y="141"/>
                </a:lnTo>
                <a:lnTo>
                  <a:pt x="96" y="145"/>
                </a:lnTo>
                <a:lnTo>
                  <a:pt x="81" y="152"/>
                </a:lnTo>
                <a:lnTo>
                  <a:pt x="61" y="161"/>
                </a:lnTo>
                <a:lnTo>
                  <a:pt x="32" y="175"/>
                </a:lnTo>
                <a:lnTo>
                  <a:pt x="29" y="165"/>
                </a:lnTo>
                <a:lnTo>
                  <a:pt x="26" y="159"/>
                </a:lnTo>
                <a:lnTo>
                  <a:pt x="24" y="153"/>
                </a:lnTo>
                <a:lnTo>
                  <a:pt x="22" y="146"/>
                </a:lnTo>
                <a:lnTo>
                  <a:pt x="19" y="139"/>
                </a:lnTo>
                <a:lnTo>
                  <a:pt x="15" y="128"/>
                </a:lnTo>
                <a:lnTo>
                  <a:pt x="8" y="114"/>
                </a:lnTo>
                <a:lnTo>
                  <a:pt x="0" y="95"/>
                </a:lnTo>
                <a:lnTo>
                  <a:pt x="5" y="84"/>
                </a:lnTo>
                <a:lnTo>
                  <a:pt x="9" y="76"/>
                </a:lnTo>
                <a:lnTo>
                  <a:pt x="12" y="68"/>
                </a:lnTo>
                <a:lnTo>
                  <a:pt x="16" y="61"/>
                </a:lnTo>
                <a:lnTo>
                  <a:pt x="20" y="53"/>
                </a:lnTo>
                <a:lnTo>
                  <a:pt x="26" y="40"/>
                </a:lnTo>
                <a:lnTo>
                  <a:pt x="34" y="23"/>
                </a:lnTo>
                <a:lnTo>
                  <a:pt x="45" y="0"/>
                </a:lnTo>
                <a:lnTo>
                  <a:pt x="53" y="4"/>
                </a:lnTo>
                <a:lnTo>
                  <a:pt x="59" y="8"/>
                </a:lnTo>
                <a:lnTo>
                  <a:pt x="63" y="11"/>
                </a:lnTo>
                <a:lnTo>
                  <a:pt x="68" y="15"/>
                </a:lnTo>
                <a:lnTo>
                  <a:pt x="74" y="19"/>
                </a:lnTo>
                <a:lnTo>
                  <a:pt x="83" y="25"/>
                </a:lnTo>
                <a:lnTo>
                  <a:pt x="94" y="34"/>
                </a:lnTo>
                <a:lnTo>
                  <a:pt x="111" y="46"/>
                </a:lnTo>
                <a:lnTo>
                  <a:pt x="115" y="55"/>
                </a:lnTo>
                <a:lnTo>
                  <a:pt x="117" y="60"/>
                </a:lnTo>
                <a:lnTo>
                  <a:pt x="120" y="65"/>
                </a:lnTo>
                <a:lnTo>
                  <a:pt x="122" y="71"/>
                </a:lnTo>
                <a:lnTo>
                  <a:pt x="125" y="79"/>
                </a:lnTo>
                <a:lnTo>
                  <a:pt x="129" y="89"/>
                </a:lnTo>
                <a:lnTo>
                  <a:pt x="135" y="105"/>
                </a:lnTo>
                <a:lnTo>
                  <a:pt x="142" y="126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7" name="Freeform 753"/>
          <p:cNvSpPr>
            <a:spLocks/>
          </p:cNvSpPr>
          <p:nvPr/>
        </p:nvSpPr>
        <p:spPr bwMode="auto">
          <a:xfrm>
            <a:off x="1262063" y="2555875"/>
            <a:ext cx="7937" cy="14287"/>
          </a:xfrm>
          <a:custGeom>
            <a:avLst/>
            <a:gdLst>
              <a:gd name="T0" fmla="*/ 116 w 116"/>
              <a:gd name="T1" fmla="*/ 136 h 172"/>
              <a:gd name="T2" fmla="*/ 107 w 116"/>
              <a:gd name="T3" fmla="*/ 139 h 172"/>
              <a:gd name="T4" fmla="*/ 101 w 116"/>
              <a:gd name="T5" fmla="*/ 141 h 172"/>
              <a:gd name="T6" fmla="*/ 95 w 116"/>
              <a:gd name="T7" fmla="*/ 144 h 172"/>
              <a:gd name="T8" fmla="*/ 88 w 116"/>
              <a:gd name="T9" fmla="*/ 146 h 172"/>
              <a:gd name="T10" fmla="*/ 80 w 116"/>
              <a:gd name="T11" fmla="*/ 150 h 172"/>
              <a:gd name="T12" fmla="*/ 69 w 116"/>
              <a:gd name="T13" fmla="*/ 155 h 172"/>
              <a:gd name="T14" fmla="*/ 54 w 116"/>
              <a:gd name="T15" fmla="*/ 162 h 172"/>
              <a:gd name="T16" fmla="*/ 32 w 116"/>
              <a:gd name="T17" fmla="*/ 172 h 172"/>
              <a:gd name="T18" fmla="*/ 29 w 116"/>
              <a:gd name="T19" fmla="*/ 163 h 172"/>
              <a:gd name="T20" fmla="*/ 26 w 116"/>
              <a:gd name="T21" fmla="*/ 156 h 172"/>
              <a:gd name="T22" fmla="*/ 24 w 116"/>
              <a:gd name="T23" fmla="*/ 151 h 172"/>
              <a:gd name="T24" fmla="*/ 22 w 116"/>
              <a:gd name="T25" fmla="*/ 144 h 172"/>
              <a:gd name="T26" fmla="*/ 19 w 116"/>
              <a:gd name="T27" fmla="*/ 136 h 172"/>
              <a:gd name="T28" fmla="*/ 15 w 116"/>
              <a:gd name="T29" fmla="*/ 126 h 172"/>
              <a:gd name="T30" fmla="*/ 8 w 116"/>
              <a:gd name="T31" fmla="*/ 112 h 172"/>
              <a:gd name="T32" fmla="*/ 0 w 116"/>
              <a:gd name="T33" fmla="*/ 93 h 172"/>
              <a:gd name="T34" fmla="*/ 5 w 116"/>
              <a:gd name="T35" fmla="*/ 82 h 172"/>
              <a:gd name="T36" fmla="*/ 8 w 116"/>
              <a:gd name="T37" fmla="*/ 74 h 172"/>
              <a:gd name="T38" fmla="*/ 11 w 116"/>
              <a:gd name="T39" fmla="*/ 67 h 172"/>
              <a:gd name="T40" fmla="*/ 14 w 116"/>
              <a:gd name="T41" fmla="*/ 60 h 172"/>
              <a:gd name="T42" fmla="*/ 18 w 116"/>
              <a:gd name="T43" fmla="*/ 51 h 172"/>
              <a:gd name="T44" fmla="*/ 23 w 116"/>
              <a:gd name="T45" fmla="*/ 39 h 172"/>
              <a:gd name="T46" fmla="*/ 31 w 116"/>
              <a:gd name="T47" fmla="*/ 22 h 172"/>
              <a:gd name="T48" fmla="*/ 40 w 116"/>
              <a:gd name="T49" fmla="*/ 0 h 172"/>
              <a:gd name="T50" fmla="*/ 46 w 116"/>
              <a:gd name="T51" fmla="*/ 5 h 172"/>
              <a:gd name="T52" fmla="*/ 50 w 116"/>
              <a:gd name="T53" fmla="*/ 9 h 172"/>
              <a:gd name="T54" fmla="*/ 53 w 116"/>
              <a:gd name="T55" fmla="*/ 14 h 172"/>
              <a:gd name="T56" fmla="*/ 56 w 116"/>
              <a:gd name="T57" fmla="*/ 18 h 172"/>
              <a:gd name="T58" fmla="*/ 60 w 116"/>
              <a:gd name="T59" fmla="*/ 23 h 172"/>
              <a:gd name="T60" fmla="*/ 65 w 116"/>
              <a:gd name="T61" fmla="*/ 30 h 172"/>
              <a:gd name="T62" fmla="*/ 73 w 116"/>
              <a:gd name="T63" fmla="*/ 41 h 172"/>
              <a:gd name="T64" fmla="*/ 83 w 116"/>
              <a:gd name="T65" fmla="*/ 56 h 172"/>
              <a:gd name="T66" fmla="*/ 87 w 116"/>
              <a:gd name="T67" fmla="*/ 64 h 172"/>
              <a:gd name="T68" fmla="*/ 89 w 116"/>
              <a:gd name="T69" fmla="*/ 69 h 172"/>
              <a:gd name="T70" fmla="*/ 92 w 116"/>
              <a:gd name="T71" fmla="*/ 75 h 172"/>
              <a:gd name="T72" fmla="*/ 95 w 116"/>
              <a:gd name="T73" fmla="*/ 81 h 172"/>
              <a:gd name="T74" fmla="*/ 98 w 116"/>
              <a:gd name="T75" fmla="*/ 88 h 172"/>
              <a:gd name="T76" fmla="*/ 102 w 116"/>
              <a:gd name="T77" fmla="*/ 99 h 172"/>
              <a:gd name="T78" fmla="*/ 108 w 116"/>
              <a:gd name="T79" fmla="*/ 115 h 172"/>
              <a:gd name="T80" fmla="*/ 116 w 116"/>
              <a:gd name="T81" fmla="*/ 136 h 17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6"/>
              <a:gd name="T124" fmla="*/ 0 h 172"/>
              <a:gd name="T125" fmla="*/ 116 w 116"/>
              <a:gd name="T126" fmla="*/ 172 h 17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6" h="172">
                <a:moveTo>
                  <a:pt x="116" y="136"/>
                </a:moveTo>
                <a:lnTo>
                  <a:pt x="107" y="139"/>
                </a:lnTo>
                <a:lnTo>
                  <a:pt x="101" y="141"/>
                </a:lnTo>
                <a:lnTo>
                  <a:pt x="95" y="144"/>
                </a:lnTo>
                <a:lnTo>
                  <a:pt x="88" y="146"/>
                </a:lnTo>
                <a:lnTo>
                  <a:pt x="80" y="150"/>
                </a:lnTo>
                <a:lnTo>
                  <a:pt x="69" y="155"/>
                </a:lnTo>
                <a:lnTo>
                  <a:pt x="54" y="162"/>
                </a:lnTo>
                <a:lnTo>
                  <a:pt x="32" y="172"/>
                </a:lnTo>
                <a:lnTo>
                  <a:pt x="29" y="163"/>
                </a:lnTo>
                <a:lnTo>
                  <a:pt x="26" y="156"/>
                </a:lnTo>
                <a:lnTo>
                  <a:pt x="24" y="151"/>
                </a:lnTo>
                <a:lnTo>
                  <a:pt x="22" y="144"/>
                </a:lnTo>
                <a:lnTo>
                  <a:pt x="19" y="136"/>
                </a:lnTo>
                <a:lnTo>
                  <a:pt x="15" y="126"/>
                </a:lnTo>
                <a:lnTo>
                  <a:pt x="8" y="112"/>
                </a:lnTo>
                <a:lnTo>
                  <a:pt x="0" y="93"/>
                </a:lnTo>
                <a:lnTo>
                  <a:pt x="5" y="82"/>
                </a:lnTo>
                <a:lnTo>
                  <a:pt x="8" y="74"/>
                </a:lnTo>
                <a:lnTo>
                  <a:pt x="11" y="67"/>
                </a:lnTo>
                <a:lnTo>
                  <a:pt x="14" y="60"/>
                </a:lnTo>
                <a:lnTo>
                  <a:pt x="18" y="51"/>
                </a:lnTo>
                <a:lnTo>
                  <a:pt x="23" y="39"/>
                </a:lnTo>
                <a:lnTo>
                  <a:pt x="31" y="22"/>
                </a:lnTo>
                <a:lnTo>
                  <a:pt x="40" y="0"/>
                </a:lnTo>
                <a:lnTo>
                  <a:pt x="46" y="5"/>
                </a:lnTo>
                <a:lnTo>
                  <a:pt x="50" y="9"/>
                </a:lnTo>
                <a:lnTo>
                  <a:pt x="53" y="14"/>
                </a:lnTo>
                <a:lnTo>
                  <a:pt x="56" y="18"/>
                </a:lnTo>
                <a:lnTo>
                  <a:pt x="60" y="23"/>
                </a:lnTo>
                <a:lnTo>
                  <a:pt x="65" y="30"/>
                </a:lnTo>
                <a:lnTo>
                  <a:pt x="73" y="41"/>
                </a:lnTo>
                <a:lnTo>
                  <a:pt x="83" y="56"/>
                </a:lnTo>
                <a:lnTo>
                  <a:pt x="87" y="64"/>
                </a:lnTo>
                <a:lnTo>
                  <a:pt x="89" y="69"/>
                </a:lnTo>
                <a:lnTo>
                  <a:pt x="92" y="75"/>
                </a:lnTo>
                <a:lnTo>
                  <a:pt x="95" y="81"/>
                </a:lnTo>
                <a:lnTo>
                  <a:pt x="98" y="88"/>
                </a:lnTo>
                <a:lnTo>
                  <a:pt x="102" y="99"/>
                </a:lnTo>
                <a:lnTo>
                  <a:pt x="108" y="115"/>
                </a:lnTo>
                <a:lnTo>
                  <a:pt x="116" y="136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8" name="Freeform 754"/>
          <p:cNvSpPr>
            <a:spLocks/>
          </p:cNvSpPr>
          <p:nvPr/>
        </p:nvSpPr>
        <p:spPr bwMode="auto">
          <a:xfrm>
            <a:off x="1262063" y="2555875"/>
            <a:ext cx="6350" cy="14287"/>
          </a:xfrm>
          <a:custGeom>
            <a:avLst/>
            <a:gdLst>
              <a:gd name="T0" fmla="*/ 88 w 88"/>
              <a:gd name="T1" fmla="*/ 145 h 170"/>
              <a:gd name="T2" fmla="*/ 81 w 88"/>
              <a:gd name="T3" fmla="*/ 147 h 170"/>
              <a:gd name="T4" fmla="*/ 77 w 88"/>
              <a:gd name="T5" fmla="*/ 150 h 170"/>
              <a:gd name="T6" fmla="*/ 73 w 88"/>
              <a:gd name="T7" fmla="*/ 151 h 170"/>
              <a:gd name="T8" fmla="*/ 69 w 88"/>
              <a:gd name="T9" fmla="*/ 153 h 170"/>
              <a:gd name="T10" fmla="*/ 64 w 88"/>
              <a:gd name="T11" fmla="*/ 155 h 170"/>
              <a:gd name="T12" fmla="*/ 57 w 88"/>
              <a:gd name="T13" fmla="*/ 158 h 170"/>
              <a:gd name="T14" fmla="*/ 47 w 88"/>
              <a:gd name="T15" fmla="*/ 163 h 170"/>
              <a:gd name="T16" fmla="*/ 32 w 88"/>
              <a:gd name="T17" fmla="*/ 170 h 170"/>
              <a:gd name="T18" fmla="*/ 29 w 88"/>
              <a:gd name="T19" fmla="*/ 161 h 170"/>
              <a:gd name="T20" fmla="*/ 26 w 88"/>
              <a:gd name="T21" fmla="*/ 154 h 170"/>
              <a:gd name="T22" fmla="*/ 24 w 88"/>
              <a:gd name="T23" fmla="*/ 148 h 170"/>
              <a:gd name="T24" fmla="*/ 22 w 88"/>
              <a:gd name="T25" fmla="*/ 142 h 170"/>
              <a:gd name="T26" fmla="*/ 19 w 88"/>
              <a:gd name="T27" fmla="*/ 134 h 170"/>
              <a:gd name="T28" fmla="*/ 15 w 88"/>
              <a:gd name="T29" fmla="*/ 123 h 170"/>
              <a:gd name="T30" fmla="*/ 8 w 88"/>
              <a:gd name="T31" fmla="*/ 109 h 170"/>
              <a:gd name="T32" fmla="*/ 0 w 88"/>
              <a:gd name="T33" fmla="*/ 89 h 170"/>
              <a:gd name="T34" fmla="*/ 4 w 88"/>
              <a:gd name="T35" fmla="*/ 79 h 170"/>
              <a:gd name="T36" fmla="*/ 7 w 88"/>
              <a:gd name="T37" fmla="*/ 71 h 170"/>
              <a:gd name="T38" fmla="*/ 9 w 88"/>
              <a:gd name="T39" fmla="*/ 65 h 170"/>
              <a:gd name="T40" fmla="*/ 12 w 88"/>
              <a:gd name="T41" fmla="*/ 58 h 170"/>
              <a:gd name="T42" fmla="*/ 15 w 88"/>
              <a:gd name="T43" fmla="*/ 49 h 170"/>
              <a:gd name="T44" fmla="*/ 19 w 88"/>
              <a:gd name="T45" fmla="*/ 38 h 170"/>
              <a:gd name="T46" fmla="*/ 26 w 88"/>
              <a:gd name="T47" fmla="*/ 22 h 170"/>
              <a:gd name="T48" fmla="*/ 34 w 88"/>
              <a:gd name="T49" fmla="*/ 0 h 170"/>
              <a:gd name="T50" fmla="*/ 40 w 88"/>
              <a:gd name="T51" fmla="*/ 11 h 170"/>
              <a:gd name="T52" fmla="*/ 43 w 88"/>
              <a:gd name="T53" fmla="*/ 21 h 170"/>
              <a:gd name="T54" fmla="*/ 47 w 88"/>
              <a:gd name="T55" fmla="*/ 36 h 170"/>
              <a:gd name="T56" fmla="*/ 55 w 88"/>
              <a:gd name="T57" fmla="*/ 65 h 170"/>
              <a:gd name="T58" fmla="*/ 59 w 88"/>
              <a:gd name="T59" fmla="*/ 74 h 170"/>
              <a:gd name="T60" fmla="*/ 61 w 88"/>
              <a:gd name="T61" fmla="*/ 79 h 170"/>
              <a:gd name="T62" fmla="*/ 64 w 88"/>
              <a:gd name="T63" fmla="*/ 84 h 170"/>
              <a:gd name="T64" fmla="*/ 66 w 88"/>
              <a:gd name="T65" fmla="*/ 90 h 170"/>
              <a:gd name="T66" fmla="*/ 69 w 88"/>
              <a:gd name="T67" fmla="*/ 98 h 170"/>
              <a:gd name="T68" fmla="*/ 73 w 88"/>
              <a:gd name="T69" fmla="*/ 108 h 170"/>
              <a:gd name="T70" fmla="*/ 79 w 88"/>
              <a:gd name="T71" fmla="*/ 124 h 170"/>
              <a:gd name="T72" fmla="*/ 88 w 88"/>
              <a:gd name="T73" fmla="*/ 145 h 1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8"/>
              <a:gd name="T112" fmla="*/ 0 h 170"/>
              <a:gd name="T113" fmla="*/ 88 w 88"/>
              <a:gd name="T114" fmla="*/ 170 h 1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8" h="170">
                <a:moveTo>
                  <a:pt x="88" y="145"/>
                </a:moveTo>
                <a:lnTo>
                  <a:pt x="81" y="147"/>
                </a:lnTo>
                <a:lnTo>
                  <a:pt x="77" y="150"/>
                </a:lnTo>
                <a:lnTo>
                  <a:pt x="73" y="151"/>
                </a:lnTo>
                <a:lnTo>
                  <a:pt x="69" y="153"/>
                </a:lnTo>
                <a:lnTo>
                  <a:pt x="64" y="155"/>
                </a:lnTo>
                <a:lnTo>
                  <a:pt x="57" y="158"/>
                </a:lnTo>
                <a:lnTo>
                  <a:pt x="47" y="163"/>
                </a:lnTo>
                <a:lnTo>
                  <a:pt x="32" y="170"/>
                </a:lnTo>
                <a:lnTo>
                  <a:pt x="29" y="161"/>
                </a:lnTo>
                <a:lnTo>
                  <a:pt x="26" y="154"/>
                </a:lnTo>
                <a:lnTo>
                  <a:pt x="24" y="148"/>
                </a:lnTo>
                <a:lnTo>
                  <a:pt x="22" y="142"/>
                </a:lnTo>
                <a:lnTo>
                  <a:pt x="19" y="134"/>
                </a:lnTo>
                <a:lnTo>
                  <a:pt x="15" y="123"/>
                </a:lnTo>
                <a:lnTo>
                  <a:pt x="8" y="109"/>
                </a:lnTo>
                <a:lnTo>
                  <a:pt x="0" y="89"/>
                </a:lnTo>
                <a:lnTo>
                  <a:pt x="4" y="79"/>
                </a:lnTo>
                <a:lnTo>
                  <a:pt x="7" y="71"/>
                </a:lnTo>
                <a:lnTo>
                  <a:pt x="9" y="65"/>
                </a:lnTo>
                <a:lnTo>
                  <a:pt x="12" y="58"/>
                </a:lnTo>
                <a:lnTo>
                  <a:pt x="15" y="49"/>
                </a:lnTo>
                <a:lnTo>
                  <a:pt x="19" y="38"/>
                </a:lnTo>
                <a:lnTo>
                  <a:pt x="26" y="22"/>
                </a:lnTo>
                <a:lnTo>
                  <a:pt x="34" y="0"/>
                </a:lnTo>
                <a:lnTo>
                  <a:pt x="40" y="11"/>
                </a:lnTo>
                <a:lnTo>
                  <a:pt x="43" y="21"/>
                </a:lnTo>
                <a:lnTo>
                  <a:pt x="47" y="36"/>
                </a:lnTo>
                <a:lnTo>
                  <a:pt x="55" y="65"/>
                </a:lnTo>
                <a:lnTo>
                  <a:pt x="59" y="74"/>
                </a:lnTo>
                <a:lnTo>
                  <a:pt x="61" y="79"/>
                </a:lnTo>
                <a:lnTo>
                  <a:pt x="64" y="84"/>
                </a:lnTo>
                <a:lnTo>
                  <a:pt x="66" y="90"/>
                </a:lnTo>
                <a:lnTo>
                  <a:pt x="69" y="98"/>
                </a:lnTo>
                <a:lnTo>
                  <a:pt x="73" y="108"/>
                </a:lnTo>
                <a:lnTo>
                  <a:pt x="79" y="124"/>
                </a:lnTo>
                <a:lnTo>
                  <a:pt x="88" y="145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59" name="Freeform 755"/>
          <p:cNvSpPr>
            <a:spLocks/>
          </p:cNvSpPr>
          <p:nvPr/>
        </p:nvSpPr>
        <p:spPr bwMode="auto">
          <a:xfrm>
            <a:off x="1263650" y="2555875"/>
            <a:ext cx="3175" cy="14287"/>
          </a:xfrm>
          <a:custGeom>
            <a:avLst/>
            <a:gdLst>
              <a:gd name="T0" fmla="*/ 59 w 59"/>
              <a:gd name="T1" fmla="*/ 155 h 167"/>
              <a:gd name="T2" fmla="*/ 33 w 59"/>
              <a:gd name="T3" fmla="*/ 167 h 167"/>
              <a:gd name="T4" fmla="*/ 0 w 59"/>
              <a:gd name="T5" fmla="*/ 87 h 167"/>
              <a:gd name="T6" fmla="*/ 29 w 59"/>
              <a:gd name="T7" fmla="*/ 0 h 167"/>
              <a:gd name="T8" fmla="*/ 26 w 59"/>
              <a:gd name="T9" fmla="*/ 76 h 167"/>
              <a:gd name="T10" fmla="*/ 59 w 59"/>
              <a:gd name="T11" fmla="*/ 155 h 1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167"/>
              <a:gd name="T20" fmla="*/ 59 w 59"/>
              <a:gd name="T21" fmla="*/ 167 h 16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167">
                <a:moveTo>
                  <a:pt x="59" y="155"/>
                </a:moveTo>
                <a:lnTo>
                  <a:pt x="33" y="167"/>
                </a:lnTo>
                <a:lnTo>
                  <a:pt x="0" y="87"/>
                </a:lnTo>
                <a:lnTo>
                  <a:pt x="29" y="0"/>
                </a:lnTo>
                <a:lnTo>
                  <a:pt x="26" y="76"/>
                </a:lnTo>
                <a:lnTo>
                  <a:pt x="59" y="15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0" name="Freeform 756"/>
          <p:cNvSpPr>
            <a:spLocks/>
          </p:cNvSpPr>
          <p:nvPr/>
        </p:nvSpPr>
        <p:spPr bwMode="auto">
          <a:xfrm>
            <a:off x="1260475" y="2557462"/>
            <a:ext cx="12700" cy="6350"/>
          </a:xfrm>
          <a:custGeom>
            <a:avLst/>
            <a:gdLst>
              <a:gd name="T0" fmla="*/ 170 w 172"/>
              <a:gd name="T1" fmla="*/ 4 h 81"/>
              <a:gd name="T2" fmla="*/ 168 w 172"/>
              <a:gd name="T3" fmla="*/ 0 h 81"/>
              <a:gd name="T4" fmla="*/ 0 w 172"/>
              <a:gd name="T5" fmla="*/ 73 h 81"/>
              <a:gd name="T6" fmla="*/ 4 w 172"/>
              <a:gd name="T7" fmla="*/ 81 h 81"/>
              <a:gd name="T8" fmla="*/ 172 w 172"/>
              <a:gd name="T9" fmla="*/ 8 h 81"/>
              <a:gd name="T10" fmla="*/ 170 w 172"/>
              <a:gd name="T11" fmla="*/ 4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81"/>
              <a:gd name="T20" fmla="*/ 172 w 172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81">
                <a:moveTo>
                  <a:pt x="170" y="4"/>
                </a:moveTo>
                <a:lnTo>
                  <a:pt x="168" y="0"/>
                </a:lnTo>
                <a:lnTo>
                  <a:pt x="0" y="73"/>
                </a:lnTo>
                <a:lnTo>
                  <a:pt x="4" y="81"/>
                </a:lnTo>
                <a:lnTo>
                  <a:pt x="172" y="8"/>
                </a:lnTo>
                <a:lnTo>
                  <a:pt x="170" y="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1" name="Freeform 757"/>
          <p:cNvSpPr>
            <a:spLocks/>
          </p:cNvSpPr>
          <p:nvPr/>
        </p:nvSpPr>
        <p:spPr bwMode="auto">
          <a:xfrm>
            <a:off x="1333500" y="2776537"/>
            <a:ext cx="15875" cy="9525"/>
          </a:xfrm>
          <a:custGeom>
            <a:avLst/>
            <a:gdLst>
              <a:gd name="T0" fmla="*/ 216 w 216"/>
              <a:gd name="T1" fmla="*/ 12 h 103"/>
              <a:gd name="T2" fmla="*/ 4 w 216"/>
              <a:gd name="T3" fmla="*/ 103 h 103"/>
              <a:gd name="T4" fmla="*/ 0 w 216"/>
              <a:gd name="T5" fmla="*/ 93 h 103"/>
              <a:gd name="T6" fmla="*/ 211 w 216"/>
              <a:gd name="T7" fmla="*/ 0 h 103"/>
              <a:gd name="T8" fmla="*/ 216 w 216"/>
              <a:gd name="T9" fmla="*/ 1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103"/>
              <a:gd name="T17" fmla="*/ 216 w 216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103">
                <a:moveTo>
                  <a:pt x="216" y="12"/>
                </a:moveTo>
                <a:lnTo>
                  <a:pt x="4" y="103"/>
                </a:lnTo>
                <a:lnTo>
                  <a:pt x="0" y="93"/>
                </a:lnTo>
                <a:lnTo>
                  <a:pt x="211" y="0"/>
                </a:lnTo>
                <a:lnTo>
                  <a:pt x="216" y="12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2" name="Freeform 758"/>
          <p:cNvSpPr>
            <a:spLocks/>
          </p:cNvSpPr>
          <p:nvPr/>
        </p:nvSpPr>
        <p:spPr bwMode="auto">
          <a:xfrm>
            <a:off x="1333500" y="2778125"/>
            <a:ext cx="17463" cy="25400"/>
          </a:xfrm>
          <a:custGeom>
            <a:avLst/>
            <a:gdLst>
              <a:gd name="T0" fmla="*/ 207 w 250"/>
              <a:gd name="T1" fmla="*/ 296 h 298"/>
              <a:gd name="T2" fmla="*/ 219 w 250"/>
              <a:gd name="T3" fmla="*/ 286 h 298"/>
              <a:gd name="T4" fmla="*/ 232 w 250"/>
              <a:gd name="T5" fmla="*/ 267 h 298"/>
              <a:gd name="T6" fmla="*/ 242 w 250"/>
              <a:gd name="T7" fmla="*/ 241 h 298"/>
              <a:gd name="T8" fmla="*/ 248 w 250"/>
              <a:gd name="T9" fmla="*/ 206 h 298"/>
              <a:gd name="T10" fmla="*/ 250 w 250"/>
              <a:gd name="T11" fmla="*/ 165 h 298"/>
              <a:gd name="T12" fmla="*/ 245 w 250"/>
              <a:gd name="T13" fmla="*/ 116 h 298"/>
              <a:gd name="T14" fmla="*/ 233 w 250"/>
              <a:gd name="T15" fmla="*/ 62 h 298"/>
              <a:gd name="T16" fmla="*/ 211 w 250"/>
              <a:gd name="T17" fmla="*/ 0 h 298"/>
              <a:gd name="T18" fmla="*/ 198 w 250"/>
              <a:gd name="T19" fmla="*/ 6 h 298"/>
              <a:gd name="T20" fmla="*/ 185 w 250"/>
              <a:gd name="T21" fmla="*/ 12 h 298"/>
              <a:gd name="T22" fmla="*/ 171 w 250"/>
              <a:gd name="T23" fmla="*/ 17 h 298"/>
              <a:gd name="T24" fmla="*/ 158 w 250"/>
              <a:gd name="T25" fmla="*/ 24 h 298"/>
              <a:gd name="T26" fmla="*/ 145 w 250"/>
              <a:gd name="T27" fmla="*/ 29 h 298"/>
              <a:gd name="T28" fmla="*/ 132 w 250"/>
              <a:gd name="T29" fmla="*/ 35 h 298"/>
              <a:gd name="T30" fmla="*/ 118 w 250"/>
              <a:gd name="T31" fmla="*/ 41 h 298"/>
              <a:gd name="T32" fmla="*/ 106 w 250"/>
              <a:gd name="T33" fmla="*/ 46 h 298"/>
              <a:gd name="T34" fmla="*/ 93 w 250"/>
              <a:gd name="T35" fmla="*/ 52 h 298"/>
              <a:gd name="T36" fmla="*/ 80 w 250"/>
              <a:gd name="T37" fmla="*/ 57 h 298"/>
              <a:gd name="T38" fmla="*/ 66 w 250"/>
              <a:gd name="T39" fmla="*/ 64 h 298"/>
              <a:gd name="T40" fmla="*/ 53 w 250"/>
              <a:gd name="T41" fmla="*/ 69 h 298"/>
              <a:gd name="T42" fmla="*/ 40 w 250"/>
              <a:gd name="T43" fmla="*/ 75 h 298"/>
              <a:gd name="T44" fmla="*/ 27 w 250"/>
              <a:gd name="T45" fmla="*/ 81 h 298"/>
              <a:gd name="T46" fmla="*/ 13 w 250"/>
              <a:gd name="T47" fmla="*/ 87 h 298"/>
              <a:gd name="T48" fmla="*/ 0 w 250"/>
              <a:gd name="T49" fmla="*/ 92 h 298"/>
              <a:gd name="T50" fmla="*/ 13 w 250"/>
              <a:gd name="T51" fmla="*/ 123 h 298"/>
              <a:gd name="T52" fmla="*/ 28 w 250"/>
              <a:gd name="T53" fmla="*/ 150 h 298"/>
              <a:gd name="T54" fmla="*/ 42 w 250"/>
              <a:gd name="T55" fmla="*/ 175 h 298"/>
              <a:gd name="T56" fmla="*/ 57 w 250"/>
              <a:gd name="T57" fmla="*/ 198 h 298"/>
              <a:gd name="T58" fmla="*/ 73 w 250"/>
              <a:gd name="T59" fmla="*/ 218 h 298"/>
              <a:gd name="T60" fmla="*/ 87 w 250"/>
              <a:gd name="T61" fmla="*/ 236 h 298"/>
              <a:gd name="T62" fmla="*/ 102 w 250"/>
              <a:gd name="T63" fmla="*/ 250 h 298"/>
              <a:gd name="T64" fmla="*/ 117 w 250"/>
              <a:gd name="T65" fmla="*/ 263 h 298"/>
              <a:gd name="T66" fmla="*/ 132 w 250"/>
              <a:gd name="T67" fmla="*/ 274 h 298"/>
              <a:gd name="T68" fmla="*/ 145 w 250"/>
              <a:gd name="T69" fmla="*/ 283 h 298"/>
              <a:gd name="T70" fmla="*/ 158 w 250"/>
              <a:gd name="T71" fmla="*/ 289 h 298"/>
              <a:gd name="T72" fmla="*/ 170 w 250"/>
              <a:gd name="T73" fmla="*/ 294 h 298"/>
              <a:gd name="T74" fmla="*/ 182 w 250"/>
              <a:gd name="T75" fmla="*/ 297 h 298"/>
              <a:gd name="T76" fmla="*/ 192 w 250"/>
              <a:gd name="T77" fmla="*/ 298 h 298"/>
              <a:gd name="T78" fmla="*/ 200 w 250"/>
              <a:gd name="T79" fmla="*/ 298 h 298"/>
              <a:gd name="T80" fmla="*/ 207 w 250"/>
              <a:gd name="T81" fmla="*/ 296 h 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0"/>
              <a:gd name="T124" fmla="*/ 0 h 298"/>
              <a:gd name="T125" fmla="*/ 250 w 250"/>
              <a:gd name="T126" fmla="*/ 298 h 2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0" h="298">
                <a:moveTo>
                  <a:pt x="207" y="296"/>
                </a:moveTo>
                <a:lnTo>
                  <a:pt x="219" y="286"/>
                </a:lnTo>
                <a:lnTo>
                  <a:pt x="232" y="267"/>
                </a:lnTo>
                <a:lnTo>
                  <a:pt x="242" y="241"/>
                </a:lnTo>
                <a:lnTo>
                  <a:pt x="248" y="206"/>
                </a:lnTo>
                <a:lnTo>
                  <a:pt x="250" y="165"/>
                </a:lnTo>
                <a:lnTo>
                  <a:pt x="245" y="116"/>
                </a:lnTo>
                <a:lnTo>
                  <a:pt x="233" y="62"/>
                </a:lnTo>
                <a:lnTo>
                  <a:pt x="211" y="0"/>
                </a:lnTo>
                <a:lnTo>
                  <a:pt x="198" y="6"/>
                </a:lnTo>
                <a:lnTo>
                  <a:pt x="185" y="12"/>
                </a:lnTo>
                <a:lnTo>
                  <a:pt x="171" y="17"/>
                </a:lnTo>
                <a:lnTo>
                  <a:pt x="158" y="24"/>
                </a:lnTo>
                <a:lnTo>
                  <a:pt x="145" y="29"/>
                </a:lnTo>
                <a:lnTo>
                  <a:pt x="132" y="35"/>
                </a:lnTo>
                <a:lnTo>
                  <a:pt x="118" y="41"/>
                </a:lnTo>
                <a:lnTo>
                  <a:pt x="106" y="46"/>
                </a:lnTo>
                <a:lnTo>
                  <a:pt x="93" y="52"/>
                </a:lnTo>
                <a:lnTo>
                  <a:pt x="80" y="57"/>
                </a:lnTo>
                <a:lnTo>
                  <a:pt x="66" y="64"/>
                </a:lnTo>
                <a:lnTo>
                  <a:pt x="53" y="69"/>
                </a:lnTo>
                <a:lnTo>
                  <a:pt x="40" y="75"/>
                </a:lnTo>
                <a:lnTo>
                  <a:pt x="27" y="81"/>
                </a:lnTo>
                <a:lnTo>
                  <a:pt x="13" y="87"/>
                </a:lnTo>
                <a:lnTo>
                  <a:pt x="0" y="92"/>
                </a:lnTo>
                <a:lnTo>
                  <a:pt x="13" y="123"/>
                </a:lnTo>
                <a:lnTo>
                  <a:pt x="28" y="150"/>
                </a:lnTo>
                <a:lnTo>
                  <a:pt x="42" y="175"/>
                </a:lnTo>
                <a:lnTo>
                  <a:pt x="57" y="198"/>
                </a:lnTo>
                <a:lnTo>
                  <a:pt x="73" y="218"/>
                </a:lnTo>
                <a:lnTo>
                  <a:pt x="87" y="236"/>
                </a:lnTo>
                <a:lnTo>
                  <a:pt x="102" y="250"/>
                </a:lnTo>
                <a:lnTo>
                  <a:pt x="117" y="263"/>
                </a:lnTo>
                <a:lnTo>
                  <a:pt x="132" y="274"/>
                </a:lnTo>
                <a:lnTo>
                  <a:pt x="145" y="283"/>
                </a:lnTo>
                <a:lnTo>
                  <a:pt x="158" y="289"/>
                </a:lnTo>
                <a:lnTo>
                  <a:pt x="170" y="294"/>
                </a:lnTo>
                <a:lnTo>
                  <a:pt x="182" y="297"/>
                </a:lnTo>
                <a:lnTo>
                  <a:pt x="192" y="298"/>
                </a:lnTo>
                <a:lnTo>
                  <a:pt x="200" y="298"/>
                </a:lnTo>
                <a:lnTo>
                  <a:pt x="207" y="296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3" name="Freeform 759"/>
          <p:cNvSpPr>
            <a:spLocks/>
          </p:cNvSpPr>
          <p:nvPr/>
        </p:nvSpPr>
        <p:spPr bwMode="auto">
          <a:xfrm>
            <a:off x="1333500" y="2778125"/>
            <a:ext cx="15875" cy="25400"/>
          </a:xfrm>
          <a:custGeom>
            <a:avLst/>
            <a:gdLst>
              <a:gd name="T0" fmla="*/ 199 w 226"/>
              <a:gd name="T1" fmla="*/ 285 h 287"/>
              <a:gd name="T2" fmla="*/ 209 w 226"/>
              <a:gd name="T3" fmla="*/ 276 h 287"/>
              <a:gd name="T4" fmla="*/ 217 w 226"/>
              <a:gd name="T5" fmla="*/ 259 h 287"/>
              <a:gd name="T6" fmla="*/ 224 w 226"/>
              <a:gd name="T7" fmla="*/ 234 h 287"/>
              <a:gd name="T8" fmla="*/ 226 w 226"/>
              <a:gd name="T9" fmla="*/ 202 h 287"/>
              <a:gd name="T10" fmla="*/ 223 w 226"/>
              <a:gd name="T11" fmla="*/ 162 h 287"/>
              <a:gd name="T12" fmla="*/ 214 w 226"/>
              <a:gd name="T13" fmla="*/ 115 h 287"/>
              <a:gd name="T14" fmla="*/ 200 w 226"/>
              <a:gd name="T15" fmla="*/ 61 h 287"/>
              <a:gd name="T16" fmla="*/ 178 w 226"/>
              <a:gd name="T17" fmla="*/ 0 h 287"/>
              <a:gd name="T18" fmla="*/ 166 w 226"/>
              <a:gd name="T19" fmla="*/ 5 h 287"/>
              <a:gd name="T20" fmla="*/ 155 w 226"/>
              <a:gd name="T21" fmla="*/ 10 h 287"/>
              <a:gd name="T22" fmla="*/ 144 w 226"/>
              <a:gd name="T23" fmla="*/ 15 h 287"/>
              <a:gd name="T24" fmla="*/ 134 w 226"/>
              <a:gd name="T25" fmla="*/ 20 h 287"/>
              <a:gd name="T26" fmla="*/ 123 w 226"/>
              <a:gd name="T27" fmla="*/ 24 h 287"/>
              <a:gd name="T28" fmla="*/ 111 w 226"/>
              <a:gd name="T29" fmla="*/ 30 h 287"/>
              <a:gd name="T30" fmla="*/ 100 w 226"/>
              <a:gd name="T31" fmla="*/ 34 h 287"/>
              <a:gd name="T32" fmla="*/ 89 w 226"/>
              <a:gd name="T33" fmla="*/ 39 h 287"/>
              <a:gd name="T34" fmla="*/ 78 w 226"/>
              <a:gd name="T35" fmla="*/ 44 h 287"/>
              <a:gd name="T36" fmla="*/ 67 w 226"/>
              <a:gd name="T37" fmla="*/ 49 h 287"/>
              <a:gd name="T38" fmla="*/ 55 w 226"/>
              <a:gd name="T39" fmla="*/ 54 h 287"/>
              <a:gd name="T40" fmla="*/ 45 w 226"/>
              <a:gd name="T41" fmla="*/ 58 h 287"/>
              <a:gd name="T42" fmla="*/ 34 w 226"/>
              <a:gd name="T43" fmla="*/ 63 h 287"/>
              <a:gd name="T44" fmla="*/ 23 w 226"/>
              <a:gd name="T45" fmla="*/ 69 h 287"/>
              <a:gd name="T46" fmla="*/ 11 w 226"/>
              <a:gd name="T47" fmla="*/ 73 h 287"/>
              <a:gd name="T48" fmla="*/ 0 w 226"/>
              <a:gd name="T49" fmla="*/ 78 h 287"/>
              <a:gd name="T50" fmla="*/ 13 w 226"/>
              <a:gd name="T51" fmla="*/ 109 h 287"/>
              <a:gd name="T52" fmla="*/ 28 w 226"/>
              <a:gd name="T53" fmla="*/ 136 h 287"/>
              <a:gd name="T54" fmla="*/ 42 w 226"/>
              <a:gd name="T55" fmla="*/ 161 h 287"/>
              <a:gd name="T56" fmla="*/ 56 w 226"/>
              <a:gd name="T57" fmla="*/ 184 h 287"/>
              <a:gd name="T58" fmla="*/ 72 w 226"/>
              <a:gd name="T59" fmla="*/ 204 h 287"/>
              <a:gd name="T60" fmla="*/ 86 w 226"/>
              <a:gd name="T61" fmla="*/ 221 h 287"/>
              <a:gd name="T62" fmla="*/ 101 w 226"/>
              <a:gd name="T63" fmla="*/ 236 h 287"/>
              <a:gd name="T64" fmla="*/ 115 w 226"/>
              <a:gd name="T65" fmla="*/ 250 h 287"/>
              <a:gd name="T66" fmla="*/ 129 w 226"/>
              <a:gd name="T67" fmla="*/ 260 h 287"/>
              <a:gd name="T68" fmla="*/ 142 w 226"/>
              <a:gd name="T69" fmla="*/ 270 h 287"/>
              <a:gd name="T70" fmla="*/ 155 w 226"/>
              <a:gd name="T71" fmla="*/ 276 h 287"/>
              <a:gd name="T72" fmla="*/ 166 w 226"/>
              <a:gd name="T73" fmla="*/ 282 h 287"/>
              <a:gd name="T74" fmla="*/ 177 w 226"/>
              <a:gd name="T75" fmla="*/ 285 h 287"/>
              <a:gd name="T76" fmla="*/ 186 w 226"/>
              <a:gd name="T77" fmla="*/ 287 h 287"/>
              <a:gd name="T78" fmla="*/ 193 w 226"/>
              <a:gd name="T79" fmla="*/ 287 h 287"/>
              <a:gd name="T80" fmla="*/ 199 w 226"/>
              <a:gd name="T81" fmla="*/ 285 h 28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6"/>
              <a:gd name="T124" fmla="*/ 0 h 287"/>
              <a:gd name="T125" fmla="*/ 226 w 226"/>
              <a:gd name="T126" fmla="*/ 287 h 28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6" h="287">
                <a:moveTo>
                  <a:pt x="199" y="285"/>
                </a:moveTo>
                <a:lnTo>
                  <a:pt x="209" y="276"/>
                </a:lnTo>
                <a:lnTo>
                  <a:pt x="217" y="259"/>
                </a:lnTo>
                <a:lnTo>
                  <a:pt x="224" y="234"/>
                </a:lnTo>
                <a:lnTo>
                  <a:pt x="226" y="202"/>
                </a:lnTo>
                <a:lnTo>
                  <a:pt x="223" y="162"/>
                </a:lnTo>
                <a:lnTo>
                  <a:pt x="214" y="115"/>
                </a:lnTo>
                <a:lnTo>
                  <a:pt x="200" y="61"/>
                </a:lnTo>
                <a:lnTo>
                  <a:pt x="178" y="0"/>
                </a:lnTo>
                <a:lnTo>
                  <a:pt x="166" y="5"/>
                </a:lnTo>
                <a:lnTo>
                  <a:pt x="155" y="10"/>
                </a:lnTo>
                <a:lnTo>
                  <a:pt x="144" y="15"/>
                </a:lnTo>
                <a:lnTo>
                  <a:pt x="134" y="20"/>
                </a:lnTo>
                <a:lnTo>
                  <a:pt x="123" y="24"/>
                </a:lnTo>
                <a:lnTo>
                  <a:pt x="111" y="30"/>
                </a:lnTo>
                <a:lnTo>
                  <a:pt x="100" y="34"/>
                </a:lnTo>
                <a:lnTo>
                  <a:pt x="89" y="39"/>
                </a:lnTo>
                <a:lnTo>
                  <a:pt x="78" y="44"/>
                </a:lnTo>
                <a:lnTo>
                  <a:pt x="67" y="49"/>
                </a:lnTo>
                <a:lnTo>
                  <a:pt x="55" y="54"/>
                </a:lnTo>
                <a:lnTo>
                  <a:pt x="45" y="58"/>
                </a:lnTo>
                <a:lnTo>
                  <a:pt x="34" y="63"/>
                </a:lnTo>
                <a:lnTo>
                  <a:pt x="23" y="69"/>
                </a:lnTo>
                <a:lnTo>
                  <a:pt x="11" y="73"/>
                </a:lnTo>
                <a:lnTo>
                  <a:pt x="0" y="78"/>
                </a:lnTo>
                <a:lnTo>
                  <a:pt x="13" y="109"/>
                </a:lnTo>
                <a:lnTo>
                  <a:pt x="28" y="136"/>
                </a:lnTo>
                <a:lnTo>
                  <a:pt x="42" y="161"/>
                </a:lnTo>
                <a:lnTo>
                  <a:pt x="56" y="184"/>
                </a:lnTo>
                <a:lnTo>
                  <a:pt x="72" y="204"/>
                </a:lnTo>
                <a:lnTo>
                  <a:pt x="86" y="221"/>
                </a:lnTo>
                <a:lnTo>
                  <a:pt x="101" y="236"/>
                </a:lnTo>
                <a:lnTo>
                  <a:pt x="115" y="250"/>
                </a:lnTo>
                <a:lnTo>
                  <a:pt x="129" y="260"/>
                </a:lnTo>
                <a:lnTo>
                  <a:pt x="142" y="270"/>
                </a:lnTo>
                <a:lnTo>
                  <a:pt x="155" y="276"/>
                </a:lnTo>
                <a:lnTo>
                  <a:pt x="166" y="282"/>
                </a:lnTo>
                <a:lnTo>
                  <a:pt x="177" y="285"/>
                </a:lnTo>
                <a:lnTo>
                  <a:pt x="186" y="287"/>
                </a:lnTo>
                <a:lnTo>
                  <a:pt x="193" y="287"/>
                </a:lnTo>
                <a:lnTo>
                  <a:pt x="199" y="285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4" name="Freeform 760"/>
          <p:cNvSpPr>
            <a:spLocks/>
          </p:cNvSpPr>
          <p:nvPr/>
        </p:nvSpPr>
        <p:spPr bwMode="auto">
          <a:xfrm>
            <a:off x="1335088" y="2779712"/>
            <a:ext cx="14287" cy="23813"/>
          </a:xfrm>
          <a:custGeom>
            <a:avLst/>
            <a:gdLst>
              <a:gd name="T0" fmla="*/ 189 w 202"/>
              <a:gd name="T1" fmla="*/ 273 h 274"/>
              <a:gd name="T2" fmla="*/ 196 w 202"/>
              <a:gd name="T3" fmla="*/ 265 h 274"/>
              <a:gd name="T4" fmla="*/ 201 w 202"/>
              <a:gd name="T5" fmla="*/ 251 h 274"/>
              <a:gd name="T6" fmla="*/ 202 w 202"/>
              <a:gd name="T7" fmla="*/ 227 h 274"/>
              <a:gd name="T8" fmla="*/ 200 w 202"/>
              <a:gd name="T9" fmla="*/ 197 h 274"/>
              <a:gd name="T10" fmla="*/ 193 w 202"/>
              <a:gd name="T11" fmla="*/ 159 h 274"/>
              <a:gd name="T12" fmla="*/ 182 w 202"/>
              <a:gd name="T13" fmla="*/ 114 h 274"/>
              <a:gd name="T14" fmla="*/ 165 w 202"/>
              <a:gd name="T15" fmla="*/ 60 h 274"/>
              <a:gd name="T16" fmla="*/ 142 w 202"/>
              <a:gd name="T17" fmla="*/ 0 h 274"/>
              <a:gd name="T18" fmla="*/ 125 w 202"/>
              <a:gd name="T19" fmla="*/ 7 h 274"/>
              <a:gd name="T20" fmla="*/ 107 w 202"/>
              <a:gd name="T21" fmla="*/ 14 h 274"/>
              <a:gd name="T22" fmla="*/ 89 w 202"/>
              <a:gd name="T23" fmla="*/ 23 h 274"/>
              <a:gd name="T24" fmla="*/ 72 w 202"/>
              <a:gd name="T25" fmla="*/ 30 h 274"/>
              <a:gd name="T26" fmla="*/ 53 w 202"/>
              <a:gd name="T27" fmla="*/ 39 h 274"/>
              <a:gd name="T28" fmla="*/ 36 w 202"/>
              <a:gd name="T29" fmla="*/ 46 h 274"/>
              <a:gd name="T30" fmla="*/ 18 w 202"/>
              <a:gd name="T31" fmla="*/ 54 h 274"/>
              <a:gd name="T32" fmla="*/ 0 w 202"/>
              <a:gd name="T33" fmla="*/ 62 h 274"/>
              <a:gd name="T34" fmla="*/ 14 w 202"/>
              <a:gd name="T35" fmla="*/ 92 h 274"/>
              <a:gd name="T36" fmla="*/ 28 w 202"/>
              <a:gd name="T37" fmla="*/ 120 h 274"/>
              <a:gd name="T38" fmla="*/ 41 w 202"/>
              <a:gd name="T39" fmla="*/ 145 h 274"/>
              <a:gd name="T40" fmla="*/ 57 w 202"/>
              <a:gd name="T41" fmla="*/ 168 h 274"/>
              <a:gd name="T42" fmla="*/ 71 w 202"/>
              <a:gd name="T43" fmla="*/ 188 h 274"/>
              <a:gd name="T44" fmla="*/ 85 w 202"/>
              <a:gd name="T45" fmla="*/ 206 h 274"/>
              <a:gd name="T46" fmla="*/ 98 w 202"/>
              <a:gd name="T47" fmla="*/ 221 h 274"/>
              <a:gd name="T48" fmla="*/ 113 w 202"/>
              <a:gd name="T49" fmla="*/ 235 h 274"/>
              <a:gd name="T50" fmla="*/ 126 w 202"/>
              <a:gd name="T51" fmla="*/ 246 h 274"/>
              <a:gd name="T52" fmla="*/ 138 w 202"/>
              <a:gd name="T53" fmla="*/ 256 h 274"/>
              <a:gd name="T54" fmla="*/ 149 w 202"/>
              <a:gd name="T55" fmla="*/ 262 h 274"/>
              <a:gd name="T56" fmla="*/ 160 w 202"/>
              <a:gd name="T57" fmla="*/ 268 h 274"/>
              <a:gd name="T58" fmla="*/ 170 w 202"/>
              <a:gd name="T59" fmla="*/ 272 h 274"/>
              <a:gd name="T60" fmla="*/ 178 w 202"/>
              <a:gd name="T61" fmla="*/ 274 h 274"/>
              <a:gd name="T62" fmla="*/ 184 w 202"/>
              <a:gd name="T63" fmla="*/ 274 h 274"/>
              <a:gd name="T64" fmla="*/ 189 w 202"/>
              <a:gd name="T65" fmla="*/ 273 h 2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2"/>
              <a:gd name="T100" fmla="*/ 0 h 274"/>
              <a:gd name="T101" fmla="*/ 202 w 202"/>
              <a:gd name="T102" fmla="*/ 274 h 2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2" h="274">
                <a:moveTo>
                  <a:pt x="189" y="273"/>
                </a:moveTo>
                <a:lnTo>
                  <a:pt x="196" y="265"/>
                </a:lnTo>
                <a:lnTo>
                  <a:pt x="201" y="251"/>
                </a:lnTo>
                <a:lnTo>
                  <a:pt x="202" y="227"/>
                </a:lnTo>
                <a:lnTo>
                  <a:pt x="200" y="197"/>
                </a:lnTo>
                <a:lnTo>
                  <a:pt x="193" y="159"/>
                </a:lnTo>
                <a:lnTo>
                  <a:pt x="182" y="114"/>
                </a:lnTo>
                <a:lnTo>
                  <a:pt x="165" y="60"/>
                </a:lnTo>
                <a:lnTo>
                  <a:pt x="142" y="0"/>
                </a:lnTo>
                <a:lnTo>
                  <a:pt x="125" y="7"/>
                </a:lnTo>
                <a:lnTo>
                  <a:pt x="107" y="14"/>
                </a:lnTo>
                <a:lnTo>
                  <a:pt x="89" y="23"/>
                </a:lnTo>
                <a:lnTo>
                  <a:pt x="72" y="30"/>
                </a:lnTo>
                <a:lnTo>
                  <a:pt x="53" y="39"/>
                </a:lnTo>
                <a:lnTo>
                  <a:pt x="36" y="46"/>
                </a:lnTo>
                <a:lnTo>
                  <a:pt x="18" y="54"/>
                </a:lnTo>
                <a:lnTo>
                  <a:pt x="0" y="62"/>
                </a:lnTo>
                <a:lnTo>
                  <a:pt x="14" y="92"/>
                </a:lnTo>
                <a:lnTo>
                  <a:pt x="28" y="120"/>
                </a:lnTo>
                <a:lnTo>
                  <a:pt x="41" y="145"/>
                </a:lnTo>
                <a:lnTo>
                  <a:pt x="57" y="168"/>
                </a:lnTo>
                <a:lnTo>
                  <a:pt x="71" y="188"/>
                </a:lnTo>
                <a:lnTo>
                  <a:pt x="85" y="206"/>
                </a:lnTo>
                <a:lnTo>
                  <a:pt x="98" y="221"/>
                </a:lnTo>
                <a:lnTo>
                  <a:pt x="113" y="235"/>
                </a:lnTo>
                <a:lnTo>
                  <a:pt x="126" y="246"/>
                </a:lnTo>
                <a:lnTo>
                  <a:pt x="138" y="256"/>
                </a:lnTo>
                <a:lnTo>
                  <a:pt x="149" y="262"/>
                </a:lnTo>
                <a:lnTo>
                  <a:pt x="160" y="268"/>
                </a:lnTo>
                <a:lnTo>
                  <a:pt x="170" y="272"/>
                </a:lnTo>
                <a:lnTo>
                  <a:pt x="178" y="274"/>
                </a:lnTo>
                <a:lnTo>
                  <a:pt x="184" y="274"/>
                </a:lnTo>
                <a:lnTo>
                  <a:pt x="189" y="273"/>
                </a:lnTo>
                <a:close/>
              </a:path>
            </a:pathLst>
          </a:custGeom>
          <a:solidFill>
            <a:srgbClr val="474F4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5" name="Freeform 761"/>
          <p:cNvSpPr>
            <a:spLocks/>
          </p:cNvSpPr>
          <p:nvPr/>
        </p:nvSpPr>
        <p:spPr bwMode="auto">
          <a:xfrm>
            <a:off x="1335088" y="2781300"/>
            <a:ext cx="14287" cy="22225"/>
          </a:xfrm>
          <a:custGeom>
            <a:avLst/>
            <a:gdLst>
              <a:gd name="T0" fmla="*/ 180 w 186"/>
              <a:gd name="T1" fmla="*/ 263 h 264"/>
              <a:gd name="T2" fmla="*/ 185 w 186"/>
              <a:gd name="T3" fmla="*/ 256 h 264"/>
              <a:gd name="T4" fmla="*/ 186 w 186"/>
              <a:gd name="T5" fmla="*/ 243 h 264"/>
              <a:gd name="T6" fmla="*/ 183 w 186"/>
              <a:gd name="T7" fmla="*/ 222 h 264"/>
              <a:gd name="T8" fmla="*/ 177 w 186"/>
              <a:gd name="T9" fmla="*/ 193 h 264"/>
              <a:gd name="T10" fmla="*/ 166 w 186"/>
              <a:gd name="T11" fmla="*/ 157 h 264"/>
              <a:gd name="T12" fmla="*/ 151 w 186"/>
              <a:gd name="T13" fmla="*/ 113 h 264"/>
              <a:gd name="T14" fmla="*/ 131 w 186"/>
              <a:gd name="T15" fmla="*/ 60 h 264"/>
              <a:gd name="T16" fmla="*/ 108 w 186"/>
              <a:gd name="T17" fmla="*/ 0 h 264"/>
              <a:gd name="T18" fmla="*/ 94 w 186"/>
              <a:gd name="T19" fmla="*/ 7 h 264"/>
              <a:gd name="T20" fmla="*/ 80 w 186"/>
              <a:gd name="T21" fmla="*/ 13 h 264"/>
              <a:gd name="T22" fmla="*/ 67 w 186"/>
              <a:gd name="T23" fmla="*/ 18 h 264"/>
              <a:gd name="T24" fmla="*/ 54 w 186"/>
              <a:gd name="T25" fmla="*/ 24 h 264"/>
              <a:gd name="T26" fmla="*/ 40 w 186"/>
              <a:gd name="T27" fmla="*/ 30 h 264"/>
              <a:gd name="T28" fmla="*/ 27 w 186"/>
              <a:gd name="T29" fmla="*/ 36 h 264"/>
              <a:gd name="T30" fmla="*/ 13 w 186"/>
              <a:gd name="T31" fmla="*/ 41 h 264"/>
              <a:gd name="T32" fmla="*/ 0 w 186"/>
              <a:gd name="T33" fmla="*/ 48 h 264"/>
              <a:gd name="T34" fmla="*/ 13 w 186"/>
              <a:gd name="T35" fmla="*/ 78 h 264"/>
              <a:gd name="T36" fmla="*/ 26 w 186"/>
              <a:gd name="T37" fmla="*/ 106 h 264"/>
              <a:gd name="T38" fmla="*/ 40 w 186"/>
              <a:gd name="T39" fmla="*/ 131 h 264"/>
              <a:gd name="T40" fmla="*/ 55 w 186"/>
              <a:gd name="T41" fmla="*/ 154 h 264"/>
              <a:gd name="T42" fmla="*/ 69 w 186"/>
              <a:gd name="T43" fmla="*/ 174 h 264"/>
              <a:gd name="T44" fmla="*/ 83 w 186"/>
              <a:gd name="T45" fmla="*/ 192 h 264"/>
              <a:gd name="T46" fmla="*/ 96 w 186"/>
              <a:gd name="T47" fmla="*/ 208 h 264"/>
              <a:gd name="T48" fmla="*/ 110 w 186"/>
              <a:gd name="T49" fmla="*/ 222 h 264"/>
              <a:gd name="T50" fmla="*/ 122 w 186"/>
              <a:gd name="T51" fmla="*/ 233 h 264"/>
              <a:gd name="T52" fmla="*/ 134 w 186"/>
              <a:gd name="T53" fmla="*/ 243 h 264"/>
              <a:gd name="T54" fmla="*/ 145 w 186"/>
              <a:gd name="T55" fmla="*/ 250 h 264"/>
              <a:gd name="T56" fmla="*/ 155 w 186"/>
              <a:gd name="T57" fmla="*/ 256 h 264"/>
              <a:gd name="T58" fmla="*/ 164 w 186"/>
              <a:gd name="T59" fmla="*/ 261 h 264"/>
              <a:gd name="T60" fmla="*/ 171 w 186"/>
              <a:gd name="T61" fmla="*/ 263 h 264"/>
              <a:gd name="T62" fmla="*/ 176 w 186"/>
              <a:gd name="T63" fmla="*/ 264 h 264"/>
              <a:gd name="T64" fmla="*/ 180 w 186"/>
              <a:gd name="T65" fmla="*/ 263 h 2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264"/>
              <a:gd name="T101" fmla="*/ 186 w 186"/>
              <a:gd name="T102" fmla="*/ 264 h 26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264">
                <a:moveTo>
                  <a:pt x="180" y="263"/>
                </a:moveTo>
                <a:lnTo>
                  <a:pt x="185" y="256"/>
                </a:lnTo>
                <a:lnTo>
                  <a:pt x="186" y="243"/>
                </a:lnTo>
                <a:lnTo>
                  <a:pt x="183" y="222"/>
                </a:lnTo>
                <a:lnTo>
                  <a:pt x="177" y="193"/>
                </a:lnTo>
                <a:lnTo>
                  <a:pt x="166" y="157"/>
                </a:lnTo>
                <a:lnTo>
                  <a:pt x="151" y="113"/>
                </a:lnTo>
                <a:lnTo>
                  <a:pt x="131" y="60"/>
                </a:lnTo>
                <a:lnTo>
                  <a:pt x="108" y="0"/>
                </a:lnTo>
                <a:lnTo>
                  <a:pt x="94" y="7"/>
                </a:lnTo>
                <a:lnTo>
                  <a:pt x="80" y="13"/>
                </a:lnTo>
                <a:lnTo>
                  <a:pt x="67" y="18"/>
                </a:lnTo>
                <a:lnTo>
                  <a:pt x="54" y="24"/>
                </a:lnTo>
                <a:lnTo>
                  <a:pt x="40" y="30"/>
                </a:lnTo>
                <a:lnTo>
                  <a:pt x="27" y="36"/>
                </a:lnTo>
                <a:lnTo>
                  <a:pt x="13" y="41"/>
                </a:lnTo>
                <a:lnTo>
                  <a:pt x="0" y="48"/>
                </a:lnTo>
                <a:lnTo>
                  <a:pt x="13" y="78"/>
                </a:lnTo>
                <a:lnTo>
                  <a:pt x="26" y="106"/>
                </a:lnTo>
                <a:lnTo>
                  <a:pt x="40" y="131"/>
                </a:lnTo>
                <a:lnTo>
                  <a:pt x="55" y="154"/>
                </a:lnTo>
                <a:lnTo>
                  <a:pt x="69" y="174"/>
                </a:lnTo>
                <a:lnTo>
                  <a:pt x="83" y="192"/>
                </a:lnTo>
                <a:lnTo>
                  <a:pt x="96" y="208"/>
                </a:lnTo>
                <a:lnTo>
                  <a:pt x="110" y="222"/>
                </a:lnTo>
                <a:lnTo>
                  <a:pt x="122" y="233"/>
                </a:lnTo>
                <a:lnTo>
                  <a:pt x="134" y="243"/>
                </a:lnTo>
                <a:lnTo>
                  <a:pt x="145" y="250"/>
                </a:lnTo>
                <a:lnTo>
                  <a:pt x="155" y="256"/>
                </a:lnTo>
                <a:lnTo>
                  <a:pt x="164" y="261"/>
                </a:lnTo>
                <a:lnTo>
                  <a:pt x="171" y="263"/>
                </a:lnTo>
                <a:lnTo>
                  <a:pt x="176" y="264"/>
                </a:lnTo>
                <a:lnTo>
                  <a:pt x="180" y="26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6" name="Freeform 762"/>
          <p:cNvSpPr>
            <a:spLocks/>
          </p:cNvSpPr>
          <p:nvPr/>
        </p:nvSpPr>
        <p:spPr bwMode="auto">
          <a:xfrm>
            <a:off x="1335088" y="2781300"/>
            <a:ext cx="12700" cy="22225"/>
          </a:xfrm>
          <a:custGeom>
            <a:avLst/>
            <a:gdLst>
              <a:gd name="T0" fmla="*/ 171 w 173"/>
              <a:gd name="T1" fmla="*/ 251 h 251"/>
              <a:gd name="T2" fmla="*/ 173 w 173"/>
              <a:gd name="T3" fmla="*/ 245 h 251"/>
              <a:gd name="T4" fmla="*/ 170 w 173"/>
              <a:gd name="T5" fmla="*/ 233 h 251"/>
              <a:gd name="T6" fmla="*/ 164 w 173"/>
              <a:gd name="T7" fmla="*/ 214 h 251"/>
              <a:gd name="T8" fmla="*/ 153 w 173"/>
              <a:gd name="T9" fmla="*/ 187 h 251"/>
              <a:gd name="T10" fmla="*/ 137 w 173"/>
              <a:gd name="T11" fmla="*/ 153 h 251"/>
              <a:gd name="T12" fmla="*/ 119 w 173"/>
              <a:gd name="T13" fmla="*/ 110 h 251"/>
              <a:gd name="T14" fmla="*/ 97 w 173"/>
              <a:gd name="T15" fmla="*/ 60 h 251"/>
              <a:gd name="T16" fmla="*/ 72 w 173"/>
              <a:gd name="T17" fmla="*/ 0 h 251"/>
              <a:gd name="T18" fmla="*/ 63 w 173"/>
              <a:gd name="T19" fmla="*/ 4 h 251"/>
              <a:gd name="T20" fmla="*/ 54 w 173"/>
              <a:gd name="T21" fmla="*/ 7 h 251"/>
              <a:gd name="T22" fmla="*/ 45 w 173"/>
              <a:gd name="T23" fmla="*/ 11 h 251"/>
              <a:gd name="T24" fmla="*/ 36 w 173"/>
              <a:gd name="T25" fmla="*/ 16 h 251"/>
              <a:gd name="T26" fmla="*/ 27 w 173"/>
              <a:gd name="T27" fmla="*/ 20 h 251"/>
              <a:gd name="T28" fmla="*/ 18 w 173"/>
              <a:gd name="T29" fmla="*/ 23 h 251"/>
              <a:gd name="T30" fmla="*/ 9 w 173"/>
              <a:gd name="T31" fmla="*/ 27 h 251"/>
              <a:gd name="T32" fmla="*/ 0 w 173"/>
              <a:gd name="T33" fmla="*/ 31 h 251"/>
              <a:gd name="T34" fmla="*/ 13 w 173"/>
              <a:gd name="T35" fmla="*/ 62 h 251"/>
              <a:gd name="T36" fmla="*/ 26 w 173"/>
              <a:gd name="T37" fmla="*/ 89 h 251"/>
              <a:gd name="T38" fmla="*/ 41 w 173"/>
              <a:gd name="T39" fmla="*/ 115 h 251"/>
              <a:gd name="T40" fmla="*/ 54 w 173"/>
              <a:gd name="T41" fmla="*/ 138 h 251"/>
              <a:gd name="T42" fmla="*/ 68 w 173"/>
              <a:gd name="T43" fmla="*/ 159 h 251"/>
              <a:gd name="T44" fmla="*/ 81 w 173"/>
              <a:gd name="T45" fmla="*/ 177 h 251"/>
              <a:gd name="T46" fmla="*/ 95 w 173"/>
              <a:gd name="T47" fmla="*/ 193 h 251"/>
              <a:gd name="T48" fmla="*/ 107 w 173"/>
              <a:gd name="T49" fmla="*/ 206 h 251"/>
              <a:gd name="T50" fmla="*/ 119 w 173"/>
              <a:gd name="T51" fmla="*/ 218 h 251"/>
              <a:gd name="T52" fmla="*/ 130 w 173"/>
              <a:gd name="T53" fmla="*/ 229 h 251"/>
              <a:gd name="T54" fmla="*/ 141 w 173"/>
              <a:gd name="T55" fmla="*/ 236 h 251"/>
              <a:gd name="T56" fmla="*/ 150 w 173"/>
              <a:gd name="T57" fmla="*/ 242 h 251"/>
              <a:gd name="T58" fmla="*/ 157 w 173"/>
              <a:gd name="T59" fmla="*/ 246 h 251"/>
              <a:gd name="T60" fmla="*/ 163 w 173"/>
              <a:gd name="T61" fmla="*/ 250 h 251"/>
              <a:gd name="T62" fmla="*/ 168 w 173"/>
              <a:gd name="T63" fmla="*/ 251 h 251"/>
              <a:gd name="T64" fmla="*/ 171 w 173"/>
              <a:gd name="T65" fmla="*/ 251 h 25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3"/>
              <a:gd name="T100" fmla="*/ 0 h 251"/>
              <a:gd name="T101" fmla="*/ 173 w 173"/>
              <a:gd name="T102" fmla="*/ 251 h 25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3" h="251">
                <a:moveTo>
                  <a:pt x="171" y="251"/>
                </a:moveTo>
                <a:lnTo>
                  <a:pt x="173" y="245"/>
                </a:lnTo>
                <a:lnTo>
                  <a:pt x="170" y="233"/>
                </a:lnTo>
                <a:lnTo>
                  <a:pt x="164" y="214"/>
                </a:lnTo>
                <a:lnTo>
                  <a:pt x="153" y="187"/>
                </a:lnTo>
                <a:lnTo>
                  <a:pt x="137" y="153"/>
                </a:lnTo>
                <a:lnTo>
                  <a:pt x="119" y="110"/>
                </a:lnTo>
                <a:lnTo>
                  <a:pt x="97" y="60"/>
                </a:lnTo>
                <a:lnTo>
                  <a:pt x="72" y="0"/>
                </a:lnTo>
                <a:lnTo>
                  <a:pt x="63" y="4"/>
                </a:lnTo>
                <a:lnTo>
                  <a:pt x="54" y="7"/>
                </a:lnTo>
                <a:lnTo>
                  <a:pt x="45" y="11"/>
                </a:lnTo>
                <a:lnTo>
                  <a:pt x="36" y="16"/>
                </a:lnTo>
                <a:lnTo>
                  <a:pt x="27" y="20"/>
                </a:lnTo>
                <a:lnTo>
                  <a:pt x="18" y="23"/>
                </a:lnTo>
                <a:lnTo>
                  <a:pt x="9" y="27"/>
                </a:lnTo>
                <a:lnTo>
                  <a:pt x="0" y="31"/>
                </a:lnTo>
                <a:lnTo>
                  <a:pt x="13" y="62"/>
                </a:lnTo>
                <a:lnTo>
                  <a:pt x="26" y="89"/>
                </a:lnTo>
                <a:lnTo>
                  <a:pt x="41" y="115"/>
                </a:lnTo>
                <a:lnTo>
                  <a:pt x="54" y="138"/>
                </a:lnTo>
                <a:lnTo>
                  <a:pt x="68" y="159"/>
                </a:lnTo>
                <a:lnTo>
                  <a:pt x="81" y="177"/>
                </a:lnTo>
                <a:lnTo>
                  <a:pt x="95" y="193"/>
                </a:lnTo>
                <a:lnTo>
                  <a:pt x="107" y="206"/>
                </a:lnTo>
                <a:lnTo>
                  <a:pt x="119" y="218"/>
                </a:lnTo>
                <a:lnTo>
                  <a:pt x="130" y="229"/>
                </a:lnTo>
                <a:lnTo>
                  <a:pt x="141" y="236"/>
                </a:lnTo>
                <a:lnTo>
                  <a:pt x="150" y="242"/>
                </a:lnTo>
                <a:lnTo>
                  <a:pt x="157" y="246"/>
                </a:lnTo>
                <a:lnTo>
                  <a:pt x="163" y="250"/>
                </a:lnTo>
                <a:lnTo>
                  <a:pt x="168" y="251"/>
                </a:lnTo>
                <a:lnTo>
                  <a:pt x="171" y="251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7" name="Freeform 763"/>
          <p:cNvSpPr>
            <a:spLocks/>
          </p:cNvSpPr>
          <p:nvPr/>
        </p:nvSpPr>
        <p:spPr bwMode="auto">
          <a:xfrm>
            <a:off x="1336675" y="2782887"/>
            <a:ext cx="11113" cy="20638"/>
          </a:xfrm>
          <a:custGeom>
            <a:avLst/>
            <a:gdLst>
              <a:gd name="T0" fmla="*/ 163 w 163"/>
              <a:gd name="T1" fmla="*/ 240 h 240"/>
              <a:gd name="T2" fmla="*/ 162 w 163"/>
              <a:gd name="T3" fmla="*/ 235 h 240"/>
              <a:gd name="T4" fmla="*/ 156 w 163"/>
              <a:gd name="T5" fmla="*/ 225 h 240"/>
              <a:gd name="T6" fmla="*/ 145 w 163"/>
              <a:gd name="T7" fmla="*/ 208 h 240"/>
              <a:gd name="T8" fmla="*/ 129 w 163"/>
              <a:gd name="T9" fmla="*/ 183 h 240"/>
              <a:gd name="T10" fmla="*/ 110 w 163"/>
              <a:gd name="T11" fmla="*/ 150 h 240"/>
              <a:gd name="T12" fmla="*/ 89 w 163"/>
              <a:gd name="T13" fmla="*/ 110 h 240"/>
              <a:gd name="T14" fmla="*/ 64 w 163"/>
              <a:gd name="T15" fmla="*/ 59 h 240"/>
              <a:gd name="T16" fmla="*/ 39 w 163"/>
              <a:gd name="T17" fmla="*/ 0 h 240"/>
              <a:gd name="T18" fmla="*/ 34 w 163"/>
              <a:gd name="T19" fmla="*/ 2 h 240"/>
              <a:gd name="T20" fmla="*/ 28 w 163"/>
              <a:gd name="T21" fmla="*/ 5 h 240"/>
              <a:gd name="T22" fmla="*/ 24 w 163"/>
              <a:gd name="T23" fmla="*/ 7 h 240"/>
              <a:gd name="T24" fmla="*/ 19 w 163"/>
              <a:gd name="T25" fmla="*/ 9 h 240"/>
              <a:gd name="T26" fmla="*/ 14 w 163"/>
              <a:gd name="T27" fmla="*/ 11 h 240"/>
              <a:gd name="T28" fmla="*/ 10 w 163"/>
              <a:gd name="T29" fmla="*/ 13 h 240"/>
              <a:gd name="T30" fmla="*/ 5 w 163"/>
              <a:gd name="T31" fmla="*/ 15 h 240"/>
              <a:gd name="T32" fmla="*/ 0 w 163"/>
              <a:gd name="T33" fmla="*/ 17 h 240"/>
              <a:gd name="T34" fmla="*/ 13 w 163"/>
              <a:gd name="T35" fmla="*/ 48 h 240"/>
              <a:gd name="T36" fmla="*/ 26 w 163"/>
              <a:gd name="T37" fmla="*/ 75 h 240"/>
              <a:gd name="T38" fmla="*/ 41 w 163"/>
              <a:gd name="T39" fmla="*/ 102 h 240"/>
              <a:gd name="T40" fmla="*/ 54 w 163"/>
              <a:gd name="T41" fmla="*/ 124 h 240"/>
              <a:gd name="T42" fmla="*/ 68 w 163"/>
              <a:gd name="T43" fmla="*/ 145 h 240"/>
              <a:gd name="T44" fmla="*/ 82 w 163"/>
              <a:gd name="T45" fmla="*/ 163 h 240"/>
              <a:gd name="T46" fmla="*/ 94 w 163"/>
              <a:gd name="T47" fmla="*/ 180 h 240"/>
              <a:gd name="T48" fmla="*/ 106 w 163"/>
              <a:gd name="T49" fmla="*/ 193 h 240"/>
              <a:gd name="T50" fmla="*/ 117 w 163"/>
              <a:gd name="T51" fmla="*/ 205 h 240"/>
              <a:gd name="T52" fmla="*/ 127 w 163"/>
              <a:gd name="T53" fmla="*/ 215 h 240"/>
              <a:gd name="T54" fmla="*/ 138 w 163"/>
              <a:gd name="T55" fmla="*/ 224 h 240"/>
              <a:gd name="T56" fmla="*/ 146 w 163"/>
              <a:gd name="T57" fmla="*/ 230 h 240"/>
              <a:gd name="T58" fmla="*/ 152 w 163"/>
              <a:gd name="T59" fmla="*/ 234 h 240"/>
              <a:gd name="T60" fmla="*/ 158 w 163"/>
              <a:gd name="T61" fmla="*/ 238 h 240"/>
              <a:gd name="T62" fmla="*/ 161 w 163"/>
              <a:gd name="T63" fmla="*/ 240 h 240"/>
              <a:gd name="T64" fmla="*/ 163 w 163"/>
              <a:gd name="T65" fmla="*/ 240 h 2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3"/>
              <a:gd name="T100" fmla="*/ 0 h 240"/>
              <a:gd name="T101" fmla="*/ 163 w 163"/>
              <a:gd name="T102" fmla="*/ 240 h 2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3" h="240">
                <a:moveTo>
                  <a:pt x="163" y="240"/>
                </a:moveTo>
                <a:lnTo>
                  <a:pt x="162" y="235"/>
                </a:lnTo>
                <a:lnTo>
                  <a:pt x="156" y="225"/>
                </a:lnTo>
                <a:lnTo>
                  <a:pt x="145" y="208"/>
                </a:lnTo>
                <a:lnTo>
                  <a:pt x="129" y="183"/>
                </a:lnTo>
                <a:lnTo>
                  <a:pt x="110" y="150"/>
                </a:lnTo>
                <a:lnTo>
                  <a:pt x="89" y="110"/>
                </a:lnTo>
                <a:lnTo>
                  <a:pt x="64" y="59"/>
                </a:lnTo>
                <a:lnTo>
                  <a:pt x="39" y="0"/>
                </a:lnTo>
                <a:lnTo>
                  <a:pt x="34" y="2"/>
                </a:lnTo>
                <a:lnTo>
                  <a:pt x="28" y="5"/>
                </a:lnTo>
                <a:lnTo>
                  <a:pt x="24" y="7"/>
                </a:lnTo>
                <a:lnTo>
                  <a:pt x="19" y="9"/>
                </a:lnTo>
                <a:lnTo>
                  <a:pt x="14" y="11"/>
                </a:lnTo>
                <a:lnTo>
                  <a:pt x="10" y="13"/>
                </a:lnTo>
                <a:lnTo>
                  <a:pt x="5" y="15"/>
                </a:lnTo>
                <a:lnTo>
                  <a:pt x="0" y="17"/>
                </a:lnTo>
                <a:lnTo>
                  <a:pt x="13" y="48"/>
                </a:lnTo>
                <a:lnTo>
                  <a:pt x="26" y="75"/>
                </a:lnTo>
                <a:lnTo>
                  <a:pt x="41" y="102"/>
                </a:lnTo>
                <a:lnTo>
                  <a:pt x="54" y="124"/>
                </a:lnTo>
                <a:lnTo>
                  <a:pt x="68" y="145"/>
                </a:lnTo>
                <a:lnTo>
                  <a:pt x="82" y="163"/>
                </a:lnTo>
                <a:lnTo>
                  <a:pt x="94" y="180"/>
                </a:lnTo>
                <a:lnTo>
                  <a:pt x="106" y="193"/>
                </a:lnTo>
                <a:lnTo>
                  <a:pt x="117" y="205"/>
                </a:lnTo>
                <a:lnTo>
                  <a:pt x="127" y="215"/>
                </a:lnTo>
                <a:lnTo>
                  <a:pt x="138" y="224"/>
                </a:lnTo>
                <a:lnTo>
                  <a:pt x="146" y="230"/>
                </a:lnTo>
                <a:lnTo>
                  <a:pt x="152" y="234"/>
                </a:lnTo>
                <a:lnTo>
                  <a:pt x="158" y="238"/>
                </a:lnTo>
                <a:lnTo>
                  <a:pt x="161" y="240"/>
                </a:lnTo>
                <a:lnTo>
                  <a:pt x="163" y="240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468" name="Freeform 764"/>
          <p:cNvSpPr>
            <a:spLocks/>
          </p:cNvSpPr>
          <p:nvPr/>
        </p:nvSpPr>
        <p:spPr bwMode="auto">
          <a:xfrm>
            <a:off x="1347788" y="2803525"/>
            <a:ext cx="3175" cy="7937"/>
          </a:xfrm>
          <a:custGeom>
            <a:avLst/>
            <a:gdLst>
              <a:gd name="T0" fmla="*/ 13 w 48"/>
              <a:gd name="T1" fmla="*/ 0 h 99"/>
              <a:gd name="T2" fmla="*/ 44 w 48"/>
              <a:gd name="T3" fmla="*/ 76 h 99"/>
              <a:gd name="T4" fmla="*/ 48 w 48"/>
              <a:gd name="T5" fmla="*/ 92 h 99"/>
              <a:gd name="T6" fmla="*/ 46 w 48"/>
              <a:gd name="T7" fmla="*/ 99 h 99"/>
              <a:gd name="T8" fmla="*/ 39 w 48"/>
              <a:gd name="T9" fmla="*/ 96 h 99"/>
              <a:gd name="T10" fmla="*/ 31 w 48"/>
              <a:gd name="T11" fmla="*/ 83 h 99"/>
              <a:gd name="T12" fmla="*/ 0 w 48"/>
              <a:gd name="T13" fmla="*/ 7 h 99"/>
              <a:gd name="T14" fmla="*/ 13 w 48"/>
              <a:gd name="T15" fmla="*/ 0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8"/>
              <a:gd name="T25" fmla="*/ 0 h 99"/>
              <a:gd name="T26" fmla="*/ 48 w 48"/>
              <a:gd name="T27" fmla="*/ 99 h 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8" h="99">
                <a:moveTo>
                  <a:pt x="13" y="0"/>
                </a:moveTo>
                <a:lnTo>
                  <a:pt x="44" y="76"/>
                </a:lnTo>
                <a:lnTo>
                  <a:pt x="48" y="92"/>
                </a:lnTo>
                <a:lnTo>
                  <a:pt x="46" y="99"/>
                </a:lnTo>
                <a:lnTo>
                  <a:pt x="39" y="96"/>
                </a:lnTo>
                <a:lnTo>
                  <a:pt x="31" y="83"/>
                </a:lnTo>
                <a:lnTo>
                  <a:pt x="0" y="7"/>
                </a:lnTo>
                <a:lnTo>
                  <a:pt x="13" y="0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8469" name="Picture 765" descr="j0235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965700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5633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EBB52-1180-FC47-A0AD-1B0A5BC3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(802.11)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5BEAA7E2-35D7-7F46-8506-EDF27A1BE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1648925"/>
            <a:ext cx="2335212" cy="2224087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5FEEC33F-B131-9443-827F-2A71D26D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583837"/>
            <a:ext cx="2335213" cy="2224088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840B064-09AC-9B47-B316-F139FF2CC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251887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896281B-A508-8E48-B371-C69908D13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355362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F6BCDB8-E00C-B441-B694-68FB59FA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2488712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68F5CCE-9CB5-174C-BA2A-D8CE83DA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3371362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DDB022B-D660-5341-9E13-80BD279F4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3174512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C8AA417-3DA4-484F-B482-9CA8991D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1706075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BSS 2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E0C30296-08D1-7448-A413-E9A8FA1D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1655275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BSS 1</a:t>
            </a: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03A2F42F-5472-4F4B-BB09-721002ED5401}"/>
              </a:ext>
            </a:extLst>
          </p:cNvPr>
          <p:cNvGrpSpPr>
            <a:grpSpLocks/>
          </p:cNvGrpSpPr>
          <p:nvPr/>
        </p:nvGrpSpPr>
        <p:grpSpPr bwMode="auto">
          <a:xfrm>
            <a:off x="7426325" y="2204550"/>
            <a:ext cx="842963" cy="600075"/>
            <a:chOff x="1160" y="2192"/>
            <a:chExt cx="589" cy="440"/>
          </a:xfrm>
        </p:grpSpPr>
        <p:pic>
          <p:nvPicPr>
            <p:cNvPr id="14" name="Picture 16" descr="31u_bnrz[1]">
              <a:extLst>
                <a:ext uri="{FF2B5EF4-FFF2-40B4-BE49-F238E27FC236}">
                  <a16:creationId xmlns:a16="http://schemas.microsoft.com/office/drawing/2014/main" id="{3958E7E5-120E-5145-A1B3-5052BC526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00A966E4-C146-0B49-BD95-702D07EC30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9DC1524-68B4-8941-B916-BAC169D1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623660D-64E5-CB47-A5A8-95178C42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0BB748D-EB3F-A548-BB38-FE64B3FC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22E8DF6C-C323-3E44-ACC6-3321DC051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4A799FC9-AD98-A340-BF94-581DA0752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F393471C-1AA9-3E4F-AEBC-B582C0246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A316546-12BB-9649-98CC-9926CB87F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C52760BE-EEA1-D543-930D-5AF3254CE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29BEB31-268E-CD48-97C7-3CD7DD277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1277283-B764-7340-B023-59D2C6CA4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28613EB9-CF23-6649-B9D2-C3D0BBD38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752E122-AC3D-9A45-A8A3-279FA441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0BAE5D1-CF83-BB4D-85B3-33B082BDC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B47A438-AD05-CF45-9F03-FE4C3BBC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47FA2755-8879-DE4D-8900-9AF3F511D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6DEBE66-8CEC-1942-9BC5-5FC637731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4">
            <a:extLst>
              <a:ext uri="{FF2B5EF4-FFF2-40B4-BE49-F238E27FC236}">
                <a16:creationId xmlns:a16="http://schemas.microsoft.com/office/drawing/2014/main" id="{2F825191-67BE-F846-9555-9B7C7018F9A8}"/>
              </a:ext>
            </a:extLst>
          </p:cNvPr>
          <p:cNvGrpSpPr>
            <a:grpSpLocks/>
          </p:cNvGrpSpPr>
          <p:nvPr/>
        </p:nvGrpSpPr>
        <p:grpSpPr bwMode="auto">
          <a:xfrm>
            <a:off x="5502275" y="2193437"/>
            <a:ext cx="844550" cy="600075"/>
            <a:chOff x="1160" y="2192"/>
            <a:chExt cx="589" cy="440"/>
          </a:xfrm>
        </p:grpSpPr>
        <p:pic>
          <p:nvPicPr>
            <p:cNvPr id="33" name="Picture 35" descr="31u_bnrz[1]">
              <a:extLst>
                <a:ext uri="{FF2B5EF4-FFF2-40B4-BE49-F238E27FC236}">
                  <a16:creationId xmlns:a16="http://schemas.microsoft.com/office/drawing/2014/main" id="{53628705-87EB-7D46-9823-8743B8E00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34" name="AutoShape 36">
              <a:extLst>
                <a:ext uri="{FF2B5EF4-FFF2-40B4-BE49-F238E27FC236}">
                  <a16:creationId xmlns:a16="http://schemas.microsoft.com/office/drawing/2014/main" id="{F4170F66-DA46-1648-B930-B8BF21A6D0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7A234C4-F2C8-A846-A5AB-7BD10245E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23F787F-EE25-2042-89DD-A20B6BD79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C3E6204E-04BC-784E-8DA2-D3A34358E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9737DB28-3396-414D-970D-A8FAD8CE1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6B880BA1-B222-544C-8C73-F55018028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8F06D3C4-3297-C54C-88A5-86AEB8E78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4C350B3B-C859-2343-B900-2272F5D65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C510FCB9-3895-A146-91A2-65069F27C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700E1D05-63BC-0046-BE9F-501C85700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9120AA98-AC61-DD4F-A272-3188B0CBA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1B44D87A-766D-A74F-893C-99BC3C17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ABEC917F-580B-E049-9C3E-B73EB31C8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224779D5-B5CC-7747-BF81-99A347BBC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17884E42-1898-FA42-97EC-595BB9B19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8537CB75-2AA8-2445-95B7-D9FA92EF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5E7B44D9-B22D-7848-A53C-D3F70A68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3">
            <a:extLst>
              <a:ext uri="{FF2B5EF4-FFF2-40B4-BE49-F238E27FC236}">
                <a16:creationId xmlns:a16="http://schemas.microsoft.com/office/drawing/2014/main" id="{4C4EF2C0-5CF7-0F4C-B4D9-43849145D262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2820500"/>
            <a:ext cx="635000" cy="588962"/>
            <a:chOff x="2870" y="1518"/>
            <a:chExt cx="292" cy="320"/>
          </a:xfrm>
        </p:grpSpPr>
        <p:graphicFrame>
          <p:nvGraphicFramePr>
            <p:cNvPr id="52" name="Object 54">
              <a:extLst>
                <a:ext uri="{FF2B5EF4-FFF2-40B4-BE49-F238E27FC236}">
                  <a16:creationId xmlns:a16="http://schemas.microsoft.com/office/drawing/2014/main" id="{EABE5E1C-4BE4-7E45-AB0B-681321AC69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097" name="Clip" r:id="rId4" imgW="819000" imgH="847800" progId="">
                    <p:embed/>
                  </p:oleObj>
                </mc:Choice>
                <mc:Fallback>
                  <p:oleObj name="Clip" r:id="rId4" imgW="819000" imgH="847800" progId="">
                    <p:embed/>
                    <p:pic>
                      <p:nvPicPr>
                        <p:cNvPr id="52" name="Object 54">
                          <a:extLst>
                            <a:ext uri="{FF2B5EF4-FFF2-40B4-BE49-F238E27FC236}">
                              <a16:creationId xmlns:a16="http://schemas.microsoft.com/office/drawing/2014/main" id="{EABE5E1C-4BE4-7E45-AB0B-681321AC69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5">
              <a:extLst>
                <a:ext uri="{FF2B5EF4-FFF2-40B4-BE49-F238E27FC236}">
                  <a16:creationId xmlns:a16="http://schemas.microsoft.com/office/drawing/2014/main" id="{EB265BB2-F664-724A-A0B6-0FA79202C7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098" name="Clip" r:id="rId6" imgW="1266840" imgH="1200240" progId="">
                    <p:embed/>
                  </p:oleObj>
                </mc:Choice>
                <mc:Fallback>
                  <p:oleObj name="Clip" r:id="rId6" imgW="1266840" imgH="1200240" progId="">
                    <p:embed/>
                    <p:pic>
                      <p:nvPicPr>
                        <p:cNvPr id="53" name="Object 55">
                          <a:extLst>
                            <a:ext uri="{FF2B5EF4-FFF2-40B4-BE49-F238E27FC236}">
                              <a16:creationId xmlns:a16="http://schemas.microsoft.com/office/drawing/2014/main" id="{EB265BB2-F664-724A-A0B6-0FA79202C7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Freeform 56">
            <a:extLst>
              <a:ext uri="{FF2B5EF4-FFF2-40B4-BE49-F238E27FC236}">
                <a16:creationId xmlns:a16="http://schemas.microsoft.com/office/drawing/2014/main" id="{20B1C7B6-A2FD-5E45-8BA7-AD96A6B3510B}"/>
              </a:ext>
            </a:extLst>
          </p:cNvPr>
          <p:cNvSpPr>
            <a:spLocks/>
          </p:cNvSpPr>
          <p:nvPr/>
        </p:nvSpPr>
        <p:spPr bwMode="auto">
          <a:xfrm>
            <a:off x="6837363" y="2660162"/>
            <a:ext cx="869950" cy="225425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0" y="0"/>
              </a:cxn>
              <a:cxn ang="0">
                <a:pos x="548" y="0"/>
              </a:cxn>
            </a:cxnLst>
            <a:rect l="0" t="0" r="r" b="b"/>
            <a:pathLst>
              <a:path w="548" h="142">
                <a:moveTo>
                  <a:pt x="0" y="142"/>
                </a:moveTo>
                <a:lnTo>
                  <a:pt x="0" y="0"/>
                </a:lnTo>
                <a:lnTo>
                  <a:pt x="548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7">
            <a:extLst>
              <a:ext uri="{FF2B5EF4-FFF2-40B4-BE49-F238E27FC236}">
                <a16:creationId xmlns:a16="http://schemas.microsoft.com/office/drawing/2014/main" id="{2B8A2A96-415C-B843-ABB2-5B85432FE4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2660162"/>
            <a:ext cx="8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58">
            <a:extLst>
              <a:ext uri="{FF2B5EF4-FFF2-40B4-BE49-F238E27FC236}">
                <a16:creationId xmlns:a16="http://schemas.microsoft.com/office/drawing/2014/main" id="{9C28952C-04F5-1B4C-8A14-37B9E4D10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3775" y="2736362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59">
            <a:extLst>
              <a:ext uri="{FF2B5EF4-FFF2-40B4-BE49-F238E27FC236}">
                <a16:creationId xmlns:a16="http://schemas.microsoft.com/office/drawing/2014/main" id="{2C9529A6-B844-9147-B2BF-3B2EE8FBC2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1188" y="2752237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899277A4-175C-0F4A-B0B4-72529AD8F7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9625" y="3084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B0BA2F7B-0725-BD48-A9F9-79FB09D532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15175" y="2904637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0" name="Group 62">
            <a:extLst>
              <a:ext uri="{FF2B5EF4-FFF2-40B4-BE49-F238E27FC236}">
                <a16:creationId xmlns:a16="http://schemas.microsoft.com/office/drawing/2014/main" id="{3754EAE6-126E-C846-BCDC-7235F7F5FD34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2488712"/>
            <a:ext cx="282575" cy="304800"/>
            <a:chOff x="1255" y="3461"/>
            <a:chExt cx="178" cy="192"/>
          </a:xfrm>
        </p:grpSpPr>
        <p:sp>
          <p:nvSpPr>
            <p:cNvPr id="61" name="Oval 63">
              <a:extLst>
                <a:ext uri="{FF2B5EF4-FFF2-40B4-BE49-F238E27FC236}">
                  <a16:creationId xmlns:a16="http://schemas.microsoft.com/office/drawing/2014/main" id="{623D2377-9097-2D4C-9E68-03FFBEAA0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4">
              <a:extLst>
                <a:ext uri="{FF2B5EF4-FFF2-40B4-BE49-F238E27FC236}">
                  <a16:creationId xmlns:a16="http://schemas.microsoft.com/office/drawing/2014/main" id="{8B112897-01B3-A34F-A416-0D1C81ABF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:a16="http://schemas.microsoft.com/office/drawing/2014/main" id="{9879DBDE-E293-4C4C-A431-0569A5451BDF}"/>
              </a:ext>
            </a:extLst>
          </p:cNvPr>
          <p:cNvGrpSpPr>
            <a:grpSpLocks/>
          </p:cNvGrpSpPr>
          <p:nvPr/>
        </p:nvGrpSpPr>
        <p:grpSpPr bwMode="auto">
          <a:xfrm>
            <a:off x="7258050" y="2685562"/>
            <a:ext cx="282575" cy="304800"/>
            <a:chOff x="1851" y="2490"/>
            <a:chExt cx="178" cy="192"/>
          </a:xfrm>
        </p:grpSpPr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FBA0254A-151D-5A42-9264-1B008E7AD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7">
              <a:extLst>
                <a:ext uri="{FF2B5EF4-FFF2-40B4-BE49-F238E27FC236}">
                  <a16:creationId xmlns:a16="http://schemas.microsoft.com/office/drawing/2014/main" id="{B07B7372-9381-8D4F-B1DF-7E7EAC74CB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6" name="Group 68">
            <a:extLst>
              <a:ext uri="{FF2B5EF4-FFF2-40B4-BE49-F238E27FC236}">
                <a16:creationId xmlns:a16="http://schemas.microsoft.com/office/drawing/2014/main" id="{A9FB31C2-0282-B843-AFB2-ABD9D2DA480A}"/>
              </a:ext>
            </a:extLst>
          </p:cNvPr>
          <p:cNvGrpSpPr>
            <a:grpSpLocks/>
          </p:cNvGrpSpPr>
          <p:nvPr/>
        </p:nvGrpSpPr>
        <p:grpSpPr bwMode="auto">
          <a:xfrm>
            <a:off x="6180138" y="2703025"/>
            <a:ext cx="282575" cy="304800"/>
            <a:chOff x="1851" y="2490"/>
            <a:chExt cx="178" cy="192"/>
          </a:xfrm>
        </p:grpSpPr>
        <p:sp>
          <p:nvSpPr>
            <p:cNvPr id="67" name="Oval 69">
              <a:extLst>
                <a:ext uri="{FF2B5EF4-FFF2-40B4-BE49-F238E27FC236}">
                  <a16:creationId xmlns:a16="http://schemas.microsoft.com/office/drawing/2014/main" id="{5EC971CF-0F3A-1E4D-A774-DDBF8F1F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70">
              <a:extLst>
                <a:ext uri="{FF2B5EF4-FFF2-40B4-BE49-F238E27FC236}">
                  <a16:creationId xmlns:a16="http://schemas.microsoft.com/office/drawing/2014/main" id="{D6C8B673-B147-4649-9789-D7A243B03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9" name="Group 71">
            <a:extLst>
              <a:ext uri="{FF2B5EF4-FFF2-40B4-BE49-F238E27FC236}">
                <a16:creationId xmlns:a16="http://schemas.microsoft.com/office/drawing/2014/main" id="{52141647-4E87-A94E-921A-ABE346145E4C}"/>
              </a:ext>
            </a:extLst>
          </p:cNvPr>
          <p:cNvGrpSpPr>
            <a:grpSpLocks/>
          </p:cNvGrpSpPr>
          <p:nvPr/>
        </p:nvGrpSpPr>
        <p:grpSpPr bwMode="auto">
          <a:xfrm>
            <a:off x="7200900" y="2928450"/>
            <a:ext cx="282575" cy="304800"/>
            <a:chOff x="1851" y="2490"/>
            <a:chExt cx="178" cy="192"/>
          </a:xfrm>
        </p:grpSpPr>
        <p:sp>
          <p:nvSpPr>
            <p:cNvPr id="70" name="Oval 72">
              <a:extLst>
                <a:ext uri="{FF2B5EF4-FFF2-40B4-BE49-F238E27FC236}">
                  <a16:creationId xmlns:a16="http://schemas.microsoft.com/office/drawing/2014/main" id="{5E773C70-AC8F-854A-B30B-7E20CEEC6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73">
              <a:extLst>
                <a:ext uri="{FF2B5EF4-FFF2-40B4-BE49-F238E27FC236}">
                  <a16:creationId xmlns:a16="http://schemas.microsoft.com/office/drawing/2014/main" id="{7AD3638B-5F2F-BA4C-92EA-CBC3B0806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72" name="Group 74">
            <a:extLst>
              <a:ext uri="{FF2B5EF4-FFF2-40B4-BE49-F238E27FC236}">
                <a16:creationId xmlns:a16="http://schemas.microsoft.com/office/drawing/2014/main" id="{4B9C2C8C-E2AD-2340-9ED3-394BE00915F8}"/>
              </a:ext>
            </a:extLst>
          </p:cNvPr>
          <p:cNvGrpSpPr>
            <a:grpSpLocks/>
          </p:cNvGrpSpPr>
          <p:nvPr/>
        </p:nvGrpSpPr>
        <p:grpSpPr bwMode="auto">
          <a:xfrm>
            <a:off x="7489825" y="3020525"/>
            <a:ext cx="282575" cy="304800"/>
            <a:chOff x="1851" y="2490"/>
            <a:chExt cx="178" cy="192"/>
          </a:xfrm>
        </p:grpSpPr>
        <p:sp>
          <p:nvSpPr>
            <p:cNvPr id="73" name="Oval 75">
              <a:extLst>
                <a:ext uri="{FF2B5EF4-FFF2-40B4-BE49-F238E27FC236}">
                  <a16:creationId xmlns:a16="http://schemas.microsoft.com/office/drawing/2014/main" id="{D4DD2BC7-7C18-494C-98AA-2B413203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76">
              <a:extLst>
                <a:ext uri="{FF2B5EF4-FFF2-40B4-BE49-F238E27FC236}">
                  <a16:creationId xmlns:a16="http://schemas.microsoft.com/office/drawing/2014/main" id="{A4642979-EE5E-F34C-9769-584F70E9A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</p:grpSp>
      <p:sp>
        <p:nvSpPr>
          <p:cNvPr id="75" name="Text Box 77">
            <a:extLst>
              <a:ext uri="{FF2B5EF4-FFF2-40B4-BE49-F238E27FC236}">
                <a16:creationId xmlns:a16="http://schemas.microsoft.com/office/drawing/2014/main" id="{48ED98F0-7C89-8847-B00B-CEE10908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4013299"/>
            <a:ext cx="3962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b="1" dirty="0">
                <a:solidFill>
                  <a:schemeClr val="accent2"/>
                </a:solidFill>
                <a:latin typeface="+mn-lt"/>
              </a:rPr>
              <a:t>Active Scanning</a:t>
            </a:r>
            <a:r>
              <a:rPr lang="en-US" sz="1600" b="1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Probe Request (broadcast) sent from H1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Probe</a:t>
            </a:r>
            <a:r>
              <a:rPr lang="en-US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Response</a:t>
            </a:r>
            <a:r>
              <a:rPr lang="en-US" sz="1800" b="1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sent from APs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Association Request sent</a:t>
            </a:r>
            <a:r>
              <a:rPr lang="en-US" dirty="0"/>
              <a:t> from</a:t>
            </a:r>
            <a:r>
              <a:rPr lang="en-US" sz="1800" dirty="0">
                <a:latin typeface="+mn-lt"/>
              </a:rPr>
              <a:t> H1 to selected AP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1800" dirty="0">
                <a:latin typeface="+mn-lt"/>
              </a:rPr>
              <a:t>Association Response sent from AP to H1</a:t>
            </a:r>
          </a:p>
        </p:txBody>
      </p:sp>
      <p:sp>
        <p:nvSpPr>
          <p:cNvPr id="76" name="Oval 80">
            <a:extLst>
              <a:ext uri="{FF2B5EF4-FFF2-40B4-BE49-F238E27FC236}">
                <a16:creationId xmlns:a16="http://schemas.microsoft.com/office/drawing/2014/main" id="{D1BAE1C6-1A63-8A41-A706-C4A241D43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1677500"/>
            <a:ext cx="2335212" cy="2224087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77" name="Oval 81">
            <a:extLst>
              <a:ext uri="{FF2B5EF4-FFF2-40B4-BE49-F238E27FC236}">
                <a16:creationId xmlns:a16="http://schemas.microsoft.com/office/drawing/2014/main" id="{AF7935E9-8083-4748-9E87-3025F5C91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612412"/>
            <a:ext cx="2335213" cy="2224088"/>
          </a:xfrm>
          <a:prstGeom prst="ellipse">
            <a:avLst/>
          </a:prstGeom>
          <a:solidFill>
            <a:srgbClr val="00CCFF">
              <a:alpha val="49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78" name="Text Box 82">
            <a:extLst>
              <a:ext uri="{FF2B5EF4-FFF2-40B4-BE49-F238E27FC236}">
                <a16:creationId xmlns:a16="http://schemas.microsoft.com/office/drawing/2014/main" id="{B63733CA-A880-9D46-97D3-F2EA1D45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25474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79" name="Text Box 83">
            <a:extLst>
              <a:ext uri="{FF2B5EF4-FFF2-40B4-BE49-F238E27FC236}">
                <a16:creationId xmlns:a16="http://schemas.microsoft.com/office/drawing/2014/main" id="{E1590DEB-E1D8-D245-89B0-84093E93B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383937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0" name="Text Box 84">
            <a:extLst>
              <a:ext uri="{FF2B5EF4-FFF2-40B4-BE49-F238E27FC236}">
                <a16:creationId xmlns:a16="http://schemas.microsoft.com/office/drawing/2014/main" id="{3F542BD1-C7D7-EE44-94B6-7362A614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2517287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81" name="Text Box 85">
            <a:extLst>
              <a:ext uri="{FF2B5EF4-FFF2-40B4-BE49-F238E27FC236}">
                <a16:creationId xmlns:a16="http://schemas.microsoft.com/office/drawing/2014/main" id="{4188E254-A2E0-C743-BB11-966D92FE8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3399937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82" name="Text Box 86">
            <a:extLst>
              <a:ext uri="{FF2B5EF4-FFF2-40B4-BE49-F238E27FC236}">
                <a16:creationId xmlns:a16="http://schemas.microsoft.com/office/drawing/2014/main" id="{1628352B-7F7A-844B-9E3C-EAD42188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3203087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1FB949C1-338A-9746-AAC9-C31E5A0A0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1734650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BSS 2</a:t>
            </a:r>
          </a:p>
        </p:txBody>
      </p:sp>
      <p:sp>
        <p:nvSpPr>
          <p:cNvPr id="84" name="Text Box 88">
            <a:extLst>
              <a:ext uri="{FF2B5EF4-FFF2-40B4-BE49-F238E27FC236}">
                <a16:creationId xmlns:a16="http://schemas.microsoft.com/office/drawing/2014/main" id="{A6750012-C3D3-9944-91CC-8B4BD94F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1683850"/>
            <a:ext cx="636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/>
              <a:t>BSS 1</a:t>
            </a:r>
          </a:p>
        </p:txBody>
      </p:sp>
      <p:grpSp>
        <p:nvGrpSpPr>
          <p:cNvPr id="85" name="Group 89">
            <a:extLst>
              <a:ext uri="{FF2B5EF4-FFF2-40B4-BE49-F238E27FC236}">
                <a16:creationId xmlns:a16="http://schemas.microsoft.com/office/drawing/2014/main" id="{B5AD97BE-AA2B-AD4C-B1C2-1FAC408456B6}"/>
              </a:ext>
            </a:extLst>
          </p:cNvPr>
          <p:cNvGrpSpPr>
            <a:grpSpLocks/>
          </p:cNvGrpSpPr>
          <p:nvPr/>
        </p:nvGrpSpPr>
        <p:grpSpPr bwMode="auto">
          <a:xfrm>
            <a:off x="3054350" y="2233125"/>
            <a:ext cx="842963" cy="600075"/>
            <a:chOff x="1160" y="2192"/>
            <a:chExt cx="589" cy="440"/>
          </a:xfrm>
        </p:grpSpPr>
        <p:pic>
          <p:nvPicPr>
            <p:cNvPr id="86" name="Picture 90" descr="31u_bnrz[1]">
              <a:extLst>
                <a:ext uri="{FF2B5EF4-FFF2-40B4-BE49-F238E27FC236}">
                  <a16:creationId xmlns:a16="http://schemas.microsoft.com/office/drawing/2014/main" id="{91FE856C-B77C-3D40-A1C8-DE7B5821B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87" name="AutoShape 91">
              <a:extLst>
                <a:ext uri="{FF2B5EF4-FFF2-40B4-BE49-F238E27FC236}">
                  <a16:creationId xmlns:a16="http://schemas.microsoft.com/office/drawing/2014/main" id="{0DCF81DE-8807-D643-9D16-07902ABB1C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E0487660-2D00-4B4E-BD3D-634BE22FE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5F76A22A-7BE5-F646-B977-A86C8DB4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id="{B71C37D5-51BA-FF45-8EC1-D874493F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id="{0839D610-68EE-0742-94D4-69261C135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id="{4CCE0808-4B5D-6C44-8DAB-196A44F7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1D97C206-F370-EE4A-8AE1-B20DCEAD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27C6C6DA-3AC6-AB40-B433-E62A2ECB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EED26CD0-5B66-4B4C-9C72-D67DED8C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524C400C-E14A-2946-B9EA-5D94EC55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id="{9997504D-5BA6-7A42-B254-3D9F2A533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id="{BC816EF9-5059-7544-AD00-7F9F495CD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id="{173A89A0-6AB6-5F42-B64A-6A57CDB2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9616237C-6967-2E42-8D90-DA7611965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15BA4413-7B73-0440-B606-F7EE926C8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C48E8DA0-0C24-1849-BBF0-A9AF6F4D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7BA33F62-5ED5-054A-A672-30E72691F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108">
            <a:extLst>
              <a:ext uri="{FF2B5EF4-FFF2-40B4-BE49-F238E27FC236}">
                <a16:creationId xmlns:a16="http://schemas.microsoft.com/office/drawing/2014/main" id="{5843458E-2B3F-DD43-BC33-9260622DD00D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2222012"/>
            <a:ext cx="844550" cy="600075"/>
            <a:chOff x="1160" y="2192"/>
            <a:chExt cx="589" cy="440"/>
          </a:xfrm>
        </p:grpSpPr>
        <p:pic>
          <p:nvPicPr>
            <p:cNvPr id="105" name="Picture 109" descr="31u_bnrz[1]">
              <a:extLst>
                <a:ext uri="{FF2B5EF4-FFF2-40B4-BE49-F238E27FC236}">
                  <a16:creationId xmlns:a16="http://schemas.microsoft.com/office/drawing/2014/main" id="{3349182B-1607-A94B-86AA-0D7280770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1349" y="2458"/>
              <a:ext cx="212" cy="135"/>
            </a:xfrm>
            <a:prstGeom prst="rect">
              <a:avLst/>
            </a:prstGeom>
            <a:noFill/>
          </p:spPr>
        </p:pic>
        <p:sp>
          <p:nvSpPr>
            <p:cNvPr id="106" name="AutoShape 110">
              <a:extLst>
                <a:ext uri="{FF2B5EF4-FFF2-40B4-BE49-F238E27FC236}">
                  <a16:creationId xmlns:a16="http://schemas.microsoft.com/office/drawing/2014/main" id="{8F47BE4C-79AB-B146-B4A7-E8C2D16596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CA481CCF-B386-0B43-8B2E-02C5F20DC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/>
              <a:ahLst/>
              <a:cxnLst>
                <a:cxn ang="0">
                  <a:pos x="87" y="26"/>
                </a:cxn>
                <a:cxn ang="0">
                  <a:pos x="68" y="34"/>
                </a:cxn>
                <a:cxn ang="0">
                  <a:pos x="52" y="44"/>
                </a:cxn>
                <a:cxn ang="0">
                  <a:pos x="38" y="55"/>
                </a:cxn>
                <a:cxn ang="0">
                  <a:pos x="25" y="67"/>
                </a:cxn>
                <a:cxn ang="0">
                  <a:pos x="14" y="80"/>
                </a:cxn>
                <a:cxn ang="0">
                  <a:pos x="7" y="94"/>
                </a:cxn>
                <a:cxn ang="0">
                  <a:pos x="3" y="109"/>
                </a:cxn>
                <a:cxn ang="0">
                  <a:pos x="0" y="124"/>
                </a:cxn>
                <a:cxn ang="0">
                  <a:pos x="3" y="145"/>
                </a:cxn>
                <a:cxn ang="0">
                  <a:pos x="14" y="163"/>
                </a:cxn>
                <a:cxn ang="0">
                  <a:pos x="32" y="178"/>
                </a:cxn>
                <a:cxn ang="0">
                  <a:pos x="55" y="189"/>
                </a:cxn>
                <a:cxn ang="0">
                  <a:pos x="81" y="198"/>
                </a:cxn>
                <a:cxn ang="0">
                  <a:pos x="109" y="202"/>
                </a:cxn>
                <a:cxn ang="0">
                  <a:pos x="138" y="203"/>
                </a:cxn>
                <a:cxn ang="0">
                  <a:pos x="165" y="200"/>
                </a:cxn>
                <a:cxn ang="0">
                  <a:pos x="171" y="200"/>
                </a:cxn>
                <a:cxn ang="0">
                  <a:pos x="177" y="198"/>
                </a:cxn>
                <a:cxn ang="0">
                  <a:pos x="181" y="195"/>
                </a:cxn>
                <a:cxn ang="0">
                  <a:pos x="183" y="191"/>
                </a:cxn>
                <a:cxn ang="0">
                  <a:pos x="180" y="186"/>
                </a:cxn>
                <a:cxn ang="0">
                  <a:pos x="174" y="182"/>
                </a:cxn>
                <a:cxn ang="0">
                  <a:pos x="167" y="178"/>
                </a:cxn>
                <a:cxn ang="0">
                  <a:pos x="160" y="176"/>
                </a:cxn>
                <a:cxn ang="0">
                  <a:pos x="145" y="173"/>
                </a:cxn>
                <a:cxn ang="0">
                  <a:pos x="131" y="171"/>
                </a:cxn>
                <a:cxn ang="0">
                  <a:pos x="116" y="169"/>
                </a:cxn>
                <a:cxn ang="0">
                  <a:pos x="103" y="167"/>
                </a:cxn>
                <a:cxn ang="0">
                  <a:pos x="90" y="164"/>
                </a:cxn>
                <a:cxn ang="0">
                  <a:pos x="77" y="160"/>
                </a:cxn>
                <a:cxn ang="0">
                  <a:pos x="65" y="154"/>
                </a:cxn>
                <a:cxn ang="0">
                  <a:pos x="54" y="146"/>
                </a:cxn>
                <a:cxn ang="0">
                  <a:pos x="49" y="112"/>
                </a:cxn>
                <a:cxn ang="0">
                  <a:pos x="61" y="84"/>
                </a:cxn>
                <a:cxn ang="0">
                  <a:pos x="84" y="62"/>
                </a:cxn>
                <a:cxn ang="0">
                  <a:pos x="116" y="44"/>
                </a:cxn>
                <a:cxn ang="0">
                  <a:pos x="151" y="30"/>
                </a:cxn>
                <a:cxn ang="0">
                  <a:pos x="187" y="19"/>
                </a:cxn>
                <a:cxn ang="0">
                  <a:pos x="220" y="11"/>
                </a:cxn>
                <a:cxn ang="0">
                  <a:pos x="247" y="4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4"/>
                </a:cxn>
                <a:cxn ang="0">
                  <a:pos x="149" y="9"/>
                </a:cxn>
                <a:cxn ang="0">
                  <a:pos x="128" y="14"/>
                </a:cxn>
                <a:cxn ang="0">
                  <a:pos x="106" y="20"/>
                </a:cxn>
                <a:cxn ang="0">
                  <a:pos x="87" y="26"/>
                </a:cxn>
              </a:cxnLst>
              <a:rect l="0" t="0" r="r" b="b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8EB69EA7-A3D7-474E-A16C-7B79AB94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/>
              <a:ahLst/>
              <a:cxnLst>
                <a:cxn ang="0">
                  <a:pos x="133" y="52"/>
                </a:cxn>
                <a:cxn ang="0">
                  <a:pos x="139" y="68"/>
                </a:cxn>
                <a:cxn ang="0">
                  <a:pos x="137" y="83"/>
                </a:cxn>
                <a:cxn ang="0">
                  <a:pos x="127" y="95"/>
                </a:cxn>
                <a:cxn ang="0">
                  <a:pos x="113" y="106"/>
                </a:cxn>
                <a:cxn ang="0">
                  <a:pos x="95" y="116"/>
                </a:cxn>
                <a:cxn ang="0">
                  <a:pos x="75" y="126"/>
                </a:cxn>
                <a:cxn ang="0">
                  <a:pos x="55" y="135"/>
                </a:cxn>
                <a:cxn ang="0">
                  <a:pos x="37" y="144"/>
                </a:cxn>
                <a:cxn ang="0">
                  <a:pos x="34" y="147"/>
                </a:cxn>
                <a:cxn ang="0">
                  <a:pos x="33" y="149"/>
                </a:cxn>
                <a:cxn ang="0">
                  <a:pos x="33" y="152"/>
                </a:cxn>
                <a:cxn ang="0">
                  <a:pos x="34" y="155"/>
                </a:cxn>
                <a:cxn ang="0">
                  <a:pos x="39" y="157"/>
                </a:cxn>
                <a:cxn ang="0">
                  <a:pos x="43" y="158"/>
                </a:cxn>
                <a:cxn ang="0">
                  <a:pos x="46" y="158"/>
                </a:cxn>
                <a:cxn ang="0">
                  <a:pos x="50" y="157"/>
                </a:cxn>
                <a:cxn ang="0">
                  <a:pos x="74" y="148"/>
                </a:cxn>
                <a:cxn ang="0">
                  <a:pos x="95" y="138"/>
                </a:cxn>
                <a:cxn ang="0">
                  <a:pos x="116" y="127"/>
                </a:cxn>
                <a:cxn ang="0">
                  <a:pos x="135" y="114"/>
                </a:cxn>
                <a:cxn ang="0">
                  <a:pos x="148" y="100"/>
                </a:cxn>
                <a:cxn ang="0">
                  <a:pos x="156" y="84"/>
                </a:cxn>
                <a:cxn ang="0">
                  <a:pos x="158" y="67"/>
                </a:cxn>
                <a:cxn ang="0">
                  <a:pos x="152" y="49"/>
                </a:cxn>
                <a:cxn ang="0">
                  <a:pos x="139" y="35"/>
                </a:cxn>
                <a:cxn ang="0">
                  <a:pos x="120" y="23"/>
                </a:cxn>
                <a:cxn ang="0">
                  <a:pos x="97" y="14"/>
                </a:cxn>
                <a:cxn ang="0">
                  <a:pos x="71" y="7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6" y="17"/>
                </a:cxn>
                <a:cxn ang="0">
                  <a:pos x="75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3" y="41"/>
                </a:cxn>
                <a:cxn ang="0">
                  <a:pos x="133" y="52"/>
                </a:cxn>
              </a:cxnLst>
              <a:rect l="0" t="0" r="r" b="b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666C1DCF-DBF9-0249-A646-B3A595DB5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/>
              <a:ahLst/>
              <a:cxnLst>
                <a:cxn ang="0">
                  <a:pos x="124" y="62"/>
                </a:cxn>
                <a:cxn ang="0">
                  <a:pos x="66" y="101"/>
                </a:cxn>
                <a:cxn ang="0">
                  <a:pos x="21" y="146"/>
                </a:cxn>
                <a:cxn ang="0">
                  <a:pos x="0" y="199"/>
                </a:cxn>
                <a:cxn ang="0">
                  <a:pos x="4" y="234"/>
                </a:cxn>
                <a:cxn ang="0">
                  <a:pos x="11" y="248"/>
                </a:cxn>
                <a:cxn ang="0">
                  <a:pos x="24" y="261"/>
                </a:cxn>
                <a:cxn ang="0">
                  <a:pos x="40" y="272"/>
                </a:cxn>
                <a:cxn ang="0">
                  <a:pos x="69" y="284"/>
                </a:cxn>
                <a:cxn ang="0">
                  <a:pos x="107" y="297"/>
                </a:cxn>
                <a:cxn ang="0">
                  <a:pos x="148" y="307"/>
                </a:cxn>
                <a:cxn ang="0">
                  <a:pos x="188" y="315"/>
                </a:cxn>
                <a:cxn ang="0">
                  <a:pos x="230" y="321"/>
                </a:cxn>
                <a:cxn ang="0">
                  <a:pos x="272" y="325"/>
                </a:cxn>
                <a:cxn ang="0">
                  <a:pos x="315" y="328"/>
                </a:cxn>
                <a:cxn ang="0">
                  <a:pos x="358" y="330"/>
                </a:cxn>
                <a:cxn ang="0">
                  <a:pos x="386" y="331"/>
                </a:cxn>
                <a:cxn ang="0">
                  <a:pos x="396" y="325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4"/>
                </a:cxn>
                <a:cxn ang="0">
                  <a:pos x="326" y="299"/>
                </a:cxn>
                <a:cxn ang="0">
                  <a:pos x="287" y="295"/>
                </a:cxn>
                <a:cxn ang="0">
                  <a:pos x="248" y="291"/>
                </a:cxn>
                <a:cxn ang="0">
                  <a:pos x="210" y="286"/>
                </a:cxn>
                <a:cxn ang="0">
                  <a:pos x="172" y="279"/>
                </a:cxn>
                <a:cxn ang="0">
                  <a:pos x="136" y="271"/>
                </a:cxn>
                <a:cxn ang="0">
                  <a:pos x="100" y="261"/>
                </a:cxn>
                <a:cxn ang="0">
                  <a:pos x="68" y="247"/>
                </a:cxn>
                <a:cxn ang="0">
                  <a:pos x="48" y="228"/>
                </a:cxn>
                <a:cxn ang="0">
                  <a:pos x="42" y="204"/>
                </a:cxn>
                <a:cxn ang="0">
                  <a:pos x="48" y="175"/>
                </a:cxn>
                <a:cxn ang="0">
                  <a:pos x="64" y="149"/>
                </a:cxn>
                <a:cxn ang="0">
                  <a:pos x="88" y="121"/>
                </a:cxn>
                <a:cxn ang="0">
                  <a:pos x="117" y="97"/>
                </a:cxn>
                <a:cxn ang="0">
                  <a:pos x="152" y="73"/>
                </a:cxn>
                <a:cxn ang="0">
                  <a:pos x="190" y="51"/>
                </a:cxn>
                <a:cxn ang="0">
                  <a:pos x="242" y="33"/>
                </a:cxn>
                <a:cxn ang="0">
                  <a:pos x="294" y="18"/>
                </a:cxn>
                <a:cxn ang="0">
                  <a:pos x="328" y="6"/>
                </a:cxn>
                <a:cxn ang="0">
                  <a:pos x="317" y="0"/>
                </a:cxn>
                <a:cxn ang="0">
                  <a:pos x="274" y="4"/>
                </a:cxn>
                <a:cxn ang="0">
                  <a:pos x="223" y="16"/>
                </a:cxn>
                <a:cxn ang="0">
                  <a:pos x="175" y="33"/>
                </a:cxn>
              </a:cxnLst>
              <a:rect l="0" t="0" r="r" b="b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BC96E722-7FDE-0546-8B77-F953345EA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/>
              <a:ahLst/>
              <a:cxnLst>
                <a:cxn ang="0">
                  <a:pos x="290" y="68"/>
                </a:cxn>
                <a:cxn ang="0">
                  <a:pos x="306" y="80"/>
                </a:cxn>
                <a:cxn ang="0">
                  <a:pos x="316" y="94"/>
                </a:cxn>
                <a:cxn ang="0">
                  <a:pos x="321" y="109"/>
                </a:cxn>
                <a:cxn ang="0">
                  <a:pos x="321" y="125"/>
                </a:cxn>
                <a:cxn ang="0">
                  <a:pos x="318" y="138"/>
                </a:cxn>
                <a:cxn ang="0">
                  <a:pos x="312" y="149"/>
                </a:cxn>
                <a:cxn ang="0">
                  <a:pos x="302" y="160"/>
                </a:cxn>
                <a:cxn ang="0">
                  <a:pos x="292" y="169"/>
                </a:cxn>
                <a:cxn ang="0">
                  <a:pos x="279" y="179"/>
                </a:cxn>
                <a:cxn ang="0">
                  <a:pos x="266" y="187"/>
                </a:cxn>
                <a:cxn ang="0">
                  <a:pos x="253" y="196"/>
                </a:cxn>
                <a:cxn ang="0">
                  <a:pos x="240" y="205"/>
                </a:cxn>
                <a:cxn ang="0">
                  <a:pos x="237" y="209"/>
                </a:cxn>
                <a:cxn ang="0">
                  <a:pos x="237" y="212"/>
                </a:cxn>
                <a:cxn ang="0">
                  <a:pos x="237" y="215"/>
                </a:cxn>
                <a:cxn ang="0">
                  <a:pos x="240" y="218"/>
                </a:cxn>
                <a:cxn ang="0">
                  <a:pos x="244" y="220"/>
                </a:cxn>
                <a:cxn ang="0">
                  <a:pos x="250" y="221"/>
                </a:cxn>
                <a:cxn ang="0">
                  <a:pos x="254" y="220"/>
                </a:cxn>
                <a:cxn ang="0">
                  <a:pos x="258" y="218"/>
                </a:cxn>
                <a:cxn ang="0">
                  <a:pos x="287" y="204"/>
                </a:cxn>
                <a:cxn ang="0">
                  <a:pos x="312" y="187"/>
                </a:cxn>
                <a:cxn ang="0">
                  <a:pos x="331" y="168"/>
                </a:cxn>
                <a:cxn ang="0">
                  <a:pos x="344" y="146"/>
                </a:cxn>
                <a:cxn ang="0">
                  <a:pos x="350" y="124"/>
                </a:cxn>
                <a:cxn ang="0">
                  <a:pos x="347" y="101"/>
                </a:cxn>
                <a:cxn ang="0">
                  <a:pos x="335" y="80"/>
                </a:cxn>
                <a:cxn ang="0">
                  <a:pos x="312" y="61"/>
                </a:cxn>
                <a:cxn ang="0">
                  <a:pos x="295" y="50"/>
                </a:cxn>
                <a:cxn ang="0">
                  <a:pos x="274" y="42"/>
                </a:cxn>
                <a:cxn ang="0">
                  <a:pos x="253" y="34"/>
                </a:cxn>
                <a:cxn ang="0">
                  <a:pos x="228" y="27"/>
                </a:cxn>
                <a:cxn ang="0">
                  <a:pos x="203" y="20"/>
                </a:cxn>
                <a:cxn ang="0">
                  <a:pos x="179" y="15"/>
                </a:cxn>
                <a:cxn ang="0">
                  <a:pos x="152" y="11"/>
                </a:cxn>
                <a:cxn ang="0">
                  <a:pos x="128" y="7"/>
                </a:cxn>
                <a:cxn ang="0">
                  <a:pos x="103" y="4"/>
                </a:cxn>
                <a:cxn ang="0">
                  <a:pos x="81" y="2"/>
                </a:cxn>
                <a:cxn ang="0">
                  <a:pos x="60" y="0"/>
                </a:cxn>
                <a:cxn ang="0">
                  <a:pos x="42" y="0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29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1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4"/>
                </a:cxn>
                <a:cxn ang="0">
                  <a:pos x="219" y="39"/>
                </a:cxn>
                <a:cxn ang="0">
                  <a:pos x="238" y="45"/>
                </a:cxn>
                <a:cxn ang="0">
                  <a:pos x="257" y="53"/>
                </a:cxn>
                <a:cxn ang="0">
                  <a:pos x="274" y="60"/>
                </a:cxn>
                <a:cxn ang="0">
                  <a:pos x="290" y="68"/>
                </a:cxn>
              </a:cxnLst>
              <a:rect l="0" t="0" r="r" b="b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FD523827-1C13-8C4E-A9AC-9748914C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131"/>
                </a:cxn>
                <a:cxn ang="0">
                  <a:pos x="6" y="147"/>
                </a:cxn>
                <a:cxn ang="0">
                  <a:pos x="16" y="162"/>
                </a:cxn>
                <a:cxn ang="0">
                  <a:pos x="30" y="175"/>
                </a:cxn>
                <a:cxn ang="0">
                  <a:pos x="48" y="186"/>
                </a:cxn>
                <a:cxn ang="0">
                  <a:pos x="68" y="196"/>
                </a:cxn>
                <a:cxn ang="0">
                  <a:pos x="91" y="203"/>
                </a:cxn>
                <a:cxn ang="0">
                  <a:pos x="114" y="207"/>
                </a:cxn>
                <a:cxn ang="0">
                  <a:pos x="122" y="208"/>
                </a:cxn>
                <a:cxn ang="0">
                  <a:pos x="129" y="206"/>
                </a:cxn>
                <a:cxn ang="0">
                  <a:pos x="135" y="203"/>
                </a:cxn>
                <a:cxn ang="0">
                  <a:pos x="138" y="199"/>
                </a:cxn>
                <a:cxn ang="0">
                  <a:pos x="138" y="194"/>
                </a:cxn>
                <a:cxn ang="0">
                  <a:pos x="136" y="189"/>
                </a:cxn>
                <a:cxn ang="0">
                  <a:pos x="132" y="185"/>
                </a:cxn>
                <a:cxn ang="0">
                  <a:pos x="125" y="183"/>
                </a:cxn>
                <a:cxn ang="0">
                  <a:pos x="101" y="177"/>
                </a:cxn>
                <a:cxn ang="0">
                  <a:pos x="80" y="169"/>
                </a:cxn>
                <a:cxn ang="0">
                  <a:pos x="62" y="158"/>
                </a:cxn>
                <a:cxn ang="0">
                  <a:pos x="49" y="146"/>
                </a:cxn>
                <a:cxn ang="0">
                  <a:pos x="40" y="131"/>
                </a:cxn>
                <a:cxn ang="0">
                  <a:pos x="36" y="115"/>
                </a:cxn>
                <a:cxn ang="0">
                  <a:pos x="36" y="97"/>
                </a:cxn>
                <a:cxn ang="0">
                  <a:pos x="43" y="79"/>
                </a:cxn>
                <a:cxn ang="0">
                  <a:pos x="52" y="66"/>
                </a:cxn>
                <a:cxn ang="0">
                  <a:pos x="64" y="54"/>
                </a:cxn>
                <a:cxn ang="0">
                  <a:pos x="77" y="43"/>
                </a:cxn>
                <a:cxn ang="0">
                  <a:pos x="91" y="33"/>
                </a:cxn>
                <a:cxn ang="0">
                  <a:pos x="104" y="24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69" y="31"/>
                </a:cxn>
                <a:cxn ang="0">
                  <a:pos x="46" y="50"/>
                </a:cxn>
                <a:cxn ang="0">
                  <a:pos x="24" y="70"/>
                </a:cxn>
                <a:cxn ang="0">
                  <a:pos x="9" y="92"/>
                </a:cxn>
                <a:cxn ang="0">
                  <a:pos x="0" y="114"/>
                </a:cxn>
              </a:cxnLst>
              <a:rect l="0" t="0" r="r" b="b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4483CF3A-2F0B-274F-BA6F-79FFEC12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/>
              <a:ahLst/>
              <a:cxnLst>
                <a:cxn ang="0">
                  <a:pos x="257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8" y="183"/>
                </a:cxn>
                <a:cxn ang="0">
                  <a:pos x="233" y="200"/>
                </a:cxn>
                <a:cxn ang="0">
                  <a:pos x="206" y="215"/>
                </a:cxn>
                <a:cxn ang="0">
                  <a:pos x="177" y="232"/>
                </a:cxn>
                <a:cxn ang="0">
                  <a:pos x="159" y="244"/>
                </a:cxn>
                <a:cxn ang="0">
                  <a:pos x="154" y="252"/>
                </a:cxn>
                <a:cxn ang="0">
                  <a:pos x="149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2" y="271"/>
                </a:cxn>
                <a:cxn ang="0">
                  <a:pos x="191" y="257"/>
                </a:cxn>
                <a:cxn ang="0">
                  <a:pos x="223" y="236"/>
                </a:cxn>
                <a:cxn ang="0">
                  <a:pos x="257" y="215"/>
                </a:cxn>
                <a:cxn ang="0">
                  <a:pos x="286" y="192"/>
                </a:cxn>
                <a:cxn ang="0">
                  <a:pos x="303" y="164"/>
                </a:cxn>
                <a:cxn ang="0">
                  <a:pos x="300" y="134"/>
                </a:cxn>
                <a:cxn ang="0">
                  <a:pos x="281" y="106"/>
                </a:cxn>
                <a:cxn ang="0">
                  <a:pos x="249" y="83"/>
                </a:cxn>
                <a:cxn ang="0">
                  <a:pos x="219" y="65"/>
                </a:cxn>
                <a:cxn ang="0">
                  <a:pos x="188" y="52"/>
                </a:cxn>
                <a:cxn ang="0">
                  <a:pos x="157" y="38"/>
                </a:cxn>
                <a:cxn ang="0">
                  <a:pos x="122" y="25"/>
                </a:cxn>
                <a:cxn ang="0">
                  <a:pos x="90" y="14"/>
                </a:cxn>
                <a:cxn ang="0">
                  <a:pos x="58" y="6"/>
                </a:cxn>
                <a:cxn ang="0">
                  <a:pos x="30" y="1"/>
                </a:cxn>
                <a:cxn ang="0">
                  <a:pos x="9" y="1"/>
                </a:cxn>
                <a:cxn ang="0">
                  <a:pos x="10" y="5"/>
                </a:cxn>
                <a:cxn ang="0">
                  <a:pos x="35" y="12"/>
                </a:cxn>
                <a:cxn ang="0">
                  <a:pos x="64" y="21"/>
                </a:cxn>
                <a:cxn ang="0">
                  <a:pos x="97" y="32"/>
                </a:cxn>
                <a:cxn ang="0">
                  <a:pos x="132" y="45"/>
                </a:cxn>
                <a:cxn ang="0">
                  <a:pos x="167" y="60"/>
                </a:cxn>
                <a:cxn ang="0">
                  <a:pos x="201" y="77"/>
                </a:cxn>
                <a:cxn ang="0">
                  <a:pos x="232" y="93"/>
                </a:cxn>
              </a:cxnLst>
              <a:rect l="0" t="0" r="r" b="b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F3073B7B-25FE-CB4D-A238-5EEC4187C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/>
              <a:ahLst/>
              <a:cxnLst>
                <a:cxn ang="0">
                  <a:pos x="39" y="12"/>
                </a:cxn>
                <a:cxn ang="0">
                  <a:pos x="37" y="7"/>
                </a:cxn>
                <a:cxn ang="0">
                  <a:pos x="32" y="3"/>
                </a:cxn>
                <a:cxn ang="0">
                  <a:pos x="25" y="1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8" y="37"/>
                </a:cxn>
                <a:cxn ang="0">
                  <a:pos x="19" y="63"/>
                </a:cxn>
                <a:cxn ang="0">
                  <a:pos x="34" y="88"/>
                </a:cxn>
                <a:cxn ang="0">
                  <a:pos x="51" y="112"/>
                </a:cxn>
                <a:cxn ang="0">
                  <a:pos x="68" y="133"/>
                </a:cxn>
                <a:cxn ang="0">
                  <a:pos x="84" y="150"/>
                </a:cxn>
                <a:cxn ang="0">
                  <a:pos x="96" y="161"/>
                </a:cxn>
                <a:cxn ang="0">
                  <a:pos x="103" y="164"/>
                </a:cxn>
                <a:cxn ang="0">
                  <a:pos x="100" y="153"/>
                </a:cxn>
                <a:cxn ang="0">
                  <a:pos x="93" y="139"/>
                </a:cxn>
                <a:cxn ang="0">
                  <a:pos x="84" y="121"/>
                </a:cxn>
                <a:cxn ang="0">
                  <a:pos x="74" y="100"/>
                </a:cxn>
                <a:cxn ang="0">
                  <a:pos x="64" y="78"/>
                </a:cxn>
                <a:cxn ang="0">
                  <a:pos x="54" y="55"/>
                </a:cxn>
                <a:cxn ang="0">
                  <a:pos x="45" y="33"/>
                </a:cxn>
                <a:cxn ang="0">
                  <a:pos x="39" y="12"/>
                </a:cxn>
              </a:cxnLst>
              <a:rect l="0" t="0" r="r" b="b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40EBFC2F-C03F-3D47-9E32-BC207994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26" y="5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5" y="33"/>
                </a:cxn>
                <a:cxn ang="0">
                  <a:pos x="10" y="45"/>
                </a:cxn>
                <a:cxn ang="0">
                  <a:pos x="18" y="57"/>
                </a:cxn>
                <a:cxn ang="0">
                  <a:pos x="26" y="68"/>
                </a:cxn>
                <a:cxn ang="0">
                  <a:pos x="35" y="76"/>
                </a:cxn>
                <a:cxn ang="0">
                  <a:pos x="45" y="81"/>
                </a:cxn>
                <a:cxn ang="0">
                  <a:pos x="53" y="82"/>
                </a:cxn>
                <a:cxn ang="0">
                  <a:pos x="54" y="66"/>
                </a:cxn>
                <a:cxn ang="0">
                  <a:pos x="47" y="47"/>
                </a:cxn>
                <a:cxn ang="0">
                  <a:pos x="38" y="28"/>
                </a:cxn>
                <a:cxn ang="0">
                  <a:pos x="28" y="9"/>
                </a:cxn>
              </a:cxnLst>
              <a:rect l="0" t="0" r="r" b="b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id="{D59E2448-F425-4247-B6B0-90E58768F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4"/>
                </a:cxn>
                <a:cxn ang="0">
                  <a:pos x="24" y="40"/>
                </a:cxn>
                <a:cxn ang="0">
                  <a:pos x="33" y="44"/>
                </a:cxn>
                <a:cxn ang="0">
                  <a:pos x="40" y="47"/>
                </a:cxn>
                <a:cxn ang="0">
                  <a:pos x="46" y="47"/>
                </a:cxn>
                <a:cxn ang="0">
                  <a:pos x="45" y="37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4" y="6"/>
                </a:cxn>
              </a:cxnLst>
              <a:rect l="0" t="0" r="r" b="b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id="{76187D55-9FEF-DC43-8750-3342920D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/>
              <a:ahLst/>
              <a:cxnLst>
                <a:cxn ang="0">
                  <a:pos x="50" y="23"/>
                </a:cxn>
                <a:cxn ang="0">
                  <a:pos x="56" y="21"/>
                </a:cxn>
                <a:cxn ang="0">
                  <a:pos x="62" y="18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1" y="5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4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7" y="13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4" y="29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9" y="29"/>
                </a:cxn>
                <a:cxn ang="0">
                  <a:pos x="36" y="28"/>
                </a:cxn>
                <a:cxn ang="0">
                  <a:pos x="43" y="26"/>
                </a:cxn>
                <a:cxn ang="0">
                  <a:pos x="50" y="23"/>
                </a:cxn>
              </a:cxnLst>
              <a:rect l="0" t="0" r="r" b="b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id="{60117D25-799A-EA4D-AA53-3AE462B97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/>
              <a:ahLst/>
              <a:cxnLst>
                <a:cxn ang="0">
                  <a:pos x="90" y="31"/>
                </a:cxn>
                <a:cxn ang="0">
                  <a:pos x="72" y="40"/>
                </a:cxn>
                <a:cxn ang="0">
                  <a:pos x="56" y="50"/>
                </a:cxn>
                <a:cxn ang="0">
                  <a:pos x="40" y="62"/>
                </a:cxn>
                <a:cxn ang="0">
                  <a:pos x="27" y="74"/>
                </a:cxn>
                <a:cxn ang="0">
                  <a:pos x="17" y="87"/>
                </a:cxn>
                <a:cxn ang="0">
                  <a:pos x="8" y="100"/>
                </a:cxn>
                <a:cxn ang="0">
                  <a:pos x="3" y="113"/>
                </a:cxn>
                <a:cxn ang="0">
                  <a:pos x="0" y="127"/>
                </a:cxn>
                <a:cxn ang="0">
                  <a:pos x="3" y="149"/>
                </a:cxn>
                <a:cxn ang="0">
                  <a:pos x="14" y="166"/>
                </a:cxn>
                <a:cxn ang="0">
                  <a:pos x="32" y="181"/>
                </a:cxn>
                <a:cxn ang="0">
                  <a:pos x="53" y="192"/>
                </a:cxn>
                <a:cxn ang="0">
                  <a:pos x="80" y="200"/>
                </a:cxn>
                <a:cxn ang="0">
                  <a:pos x="109" y="205"/>
                </a:cxn>
                <a:cxn ang="0">
                  <a:pos x="136" y="206"/>
                </a:cxn>
                <a:cxn ang="0">
                  <a:pos x="164" y="203"/>
                </a:cxn>
                <a:cxn ang="0">
                  <a:pos x="169" y="203"/>
                </a:cxn>
                <a:cxn ang="0">
                  <a:pos x="175" y="201"/>
                </a:cxn>
                <a:cxn ang="0">
                  <a:pos x="180" y="197"/>
                </a:cxn>
                <a:cxn ang="0">
                  <a:pos x="181" y="193"/>
                </a:cxn>
                <a:cxn ang="0">
                  <a:pos x="180" y="191"/>
                </a:cxn>
                <a:cxn ang="0">
                  <a:pos x="175" y="191"/>
                </a:cxn>
                <a:cxn ang="0">
                  <a:pos x="169" y="190"/>
                </a:cxn>
                <a:cxn ang="0">
                  <a:pos x="162" y="190"/>
                </a:cxn>
                <a:cxn ang="0">
                  <a:pos x="154" y="190"/>
                </a:cxn>
                <a:cxn ang="0">
                  <a:pos x="146" y="190"/>
                </a:cxn>
                <a:cxn ang="0">
                  <a:pos x="139" y="190"/>
                </a:cxn>
                <a:cxn ang="0">
                  <a:pos x="135" y="190"/>
                </a:cxn>
                <a:cxn ang="0">
                  <a:pos x="120" y="189"/>
                </a:cxn>
                <a:cxn ang="0">
                  <a:pos x="107" y="188"/>
                </a:cxn>
                <a:cxn ang="0">
                  <a:pos x="93" y="187"/>
                </a:cxn>
                <a:cxn ang="0">
                  <a:pos x="78" y="184"/>
                </a:cxn>
                <a:cxn ang="0">
                  <a:pos x="64" y="181"/>
                </a:cxn>
                <a:cxn ang="0">
                  <a:pos x="49" y="174"/>
                </a:cxn>
                <a:cxn ang="0">
                  <a:pos x="36" y="165"/>
                </a:cxn>
                <a:cxn ang="0">
                  <a:pos x="22" y="152"/>
                </a:cxn>
                <a:cxn ang="0">
                  <a:pos x="19" y="136"/>
                </a:cxn>
                <a:cxn ang="0">
                  <a:pos x="20" y="122"/>
                </a:cxn>
                <a:cxn ang="0">
                  <a:pos x="26" y="108"/>
                </a:cxn>
                <a:cxn ang="0">
                  <a:pos x="35" y="95"/>
                </a:cxn>
                <a:cxn ang="0">
                  <a:pos x="48" y="83"/>
                </a:cxn>
                <a:cxn ang="0">
                  <a:pos x="62" y="71"/>
                </a:cxn>
                <a:cxn ang="0">
                  <a:pos x="78" y="61"/>
                </a:cxn>
                <a:cxn ang="0">
                  <a:pos x="97" y="51"/>
                </a:cxn>
                <a:cxn ang="0">
                  <a:pos x="116" y="42"/>
                </a:cxn>
                <a:cxn ang="0">
                  <a:pos x="136" y="34"/>
                </a:cxn>
                <a:cxn ang="0">
                  <a:pos x="156" y="27"/>
                </a:cxn>
                <a:cxn ang="0">
                  <a:pos x="175" y="21"/>
                </a:cxn>
                <a:cxn ang="0">
                  <a:pos x="196" y="16"/>
                </a:cxn>
                <a:cxn ang="0">
                  <a:pos x="213" y="11"/>
                </a:cxn>
                <a:cxn ang="0">
                  <a:pos x="230" y="8"/>
                </a:cxn>
                <a:cxn ang="0">
                  <a:pos x="245" y="6"/>
                </a:cxn>
                <a:cxn ang="0">
                  <a:pos x="235" y="2"/>
                </a:cxn>
                <a:cxn ang="0">
                  <a:pos x="219" y="0"/>
                </a:cxn>
                <a:cxn ang="0">
                  <a:pos x="200" y="2"/>
                </a:cxn>
                <a:cxn ang="0">
                  <a:pos x="178" y="5"/>
                </a:cxn>
                <a:cxn ang="0">
                  <a:pos x="154" y="10"/>
                </a:cxn>
                <a:cxn ang="0">
                  <a:pos x="130" y="16"/>
                </a:cxn>
                <a:cxn ang="0">
                  <a:pos x="109" y="24"/>
                </a:cxn>
                <a:cxn ang="0">
                  <a:pos x="90" y="31"/>
                </a:cxn>
              </a:cxnLst>
              <a:rect l="0" t="0" r="r" b="b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id="{A45F7E77-A1B8-BA49-9AAB-AEDB4921F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38" y="70"/>
                </a:cxn>
                <a:cxn ang="0">
                  <a:pos x="135" y="84"/>
                </a:cxn>
                <a:cxn ang="0">
                  <a:pos x="125" y="96"/>
                </a:cxn>
                <a:cxn ang="0">
                  <a:pos x="111" y="107"/>
                </a:cxn>
                <a:cxn ang="0">
                  <a:pos x="93" y="117"/>
                </a:cxn>
                <a:cxn ang="0">
                  <a:pos x="74" y="126"/>
                </a:cxn>
                <a:cxn ang="0">
                  <a:pos x="54" y="136"/>
                </a:cxn>
                <a:cxn ang="0">
                  <a:pos x="37" y="146"/>
                </a:cxn>
                <a:cxn ang="0">
                  <a:pos x="34" y="149"/>
                </a:cxn>
                <a:cxn ang="0">
                  <a:pos x="32" y="151"/>
                </a:cxn>
                <a:cxn ang="0">
                  <a:pos x="32" y="154"/>
                </a:cxn>
                <a:cxn ang="0">
                  <a:pos x="35" y="157"/>
                </a:cxn>
                <a:cxn ang="0">
                  <a:pos x="38" y="159"/>
                </a:cxn>
                <a:cxn ang="0">
                  <a:pos x="43" y="160"/>
                </a:cxn>
                <a:cxn ang="0">
                  <a:pos x="47" y="160"/>
                </a:cxn>
                <a:cxn ang="0">
                  <a:pos x="51" y="159"/>
                </a:cxn>
                <a:cxn ang="0">
                  <a:pos x="73" y="150"/>
                </a:cxn>
                <a:cxn ang="0">
                  <a:pos x="95" y="139"/>
                </a:cxn>
                <a:cxn ang="0">
                  <a:pos x="115" y="128"/>
                </a:cxn>
                <a:cxn ang="0">
                  <a:pos x="134" y="115"/>
                </a:cxn>
                <a:cxn ang="0">
                  <a:pos x="147" y="101"/>
                </a:cxn>
                <a:cxn ang="0">
                  <a:pos x="156" y="85"/>
                </a:cxn>
                <a:cxn ang="0">
                  <a:pos x="159" y="68"/>
                </a:cxn>
                <a:cxn ang="0">
                  <a:pos x="153" y="50"/>
                </a:cxn>
                <a:cxn ang="0">
                  <a:pos x="140" y="36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6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2" y="1"/>
                </a:cxn>
                <a:cxn ang="0">
                  <a:pos x="0" y="5"/>
                </a:cxn>
                <a:cxn ang="0">
                  <a:pos x="21" y="9"/>
                </a:cxn>
                <a:cxn ang="0">
                  <a:pos x="41" y="12"/>
                </a:cxn>
                <a:cxn ang="0">
                  <a:pos x="60" y="15"/>
                </a:cxn>
                <a:cxn ang="0">
                  <a:pos x="79" y="19"/>
                </a:cxn>
                <a:cxn ang="0">
                  <a:pos x="96" y="24"/>
                </a:cxn>
                <a:cxn ang="0">
                  <a:pos x="112" y="31"/>
                </a:cxn>
                <a:cxn ang="0">
                  <a:pos x="125" y="40"/>
                </a:cxn>
                <a:cxn ang="0">
                  <a:pos x="134" y="53"/>
                </a:cxn>
              </a:cxnLst>
              <a:rect l="0" t="0" r="r" b="b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id="{F5B4A988-26D7-4B46-B967-E9D1BBFEF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1"/>
                </a:cxn>
                <a:cxn ang="0">
                  <a:pos x="22" y="147"/>
                </a:cxn>
                <a:cxn ang="0">
                  <a:pos x="0" y="200"/>
                </a:cxn>
                <a:cxn ang="0">
                  <a:pos x="4" y="235"/>
                </a:cxn>
                <a:cxn ang="0">
                  <a:pos x="13" y="249"/>
                </a:cxn>
                <a:cxn ang="0">
                  <a:pos x="26" y="262"/>
                </a:cxn>
                <a:cxn ang="0">
                  <a:pos x="42" y="273"/>
                </a:cxn>
                <a:cxn ang="0">
                  <a:pos x="70" y="285"/>
                </a:cxn>
                <a:cxn ang="0">
                  <a:pos x="107" y="298"/>
                </a:cxn>
                <a:cxn ang="0">
                  <a:pos x="148" y="308"/>
                </a:cxn>
                <a:cxn ang="0">
                  <a:pos x="189" y="316"/>
                </a:cxn>
                <a:cxn ang="0">
                  <a:pos x="231" y="322"/>
                </a:cxn>
                <a:cxn ang="0">
                  <a:pos x="273" y="326"/>
                </a:cxn>
                <a:cxn ang="0">
                  <a:pos x="316" y="329"/>
                </a:cxn>
                <a:cxn ang="0">
                  <a:pos x="358" y="331"/>
                </a:cxn>
                <a:cxn ang="0">
                  <a:pos x="386" y="332"/>
                </a:cxn>
                <a:cxn ang="0">
                  <a:pos x="396" y="326"/>
                </a:cxn>
                <a:cxn ang="0">
                  <a:pos x="399" y="316"/>
                </a:cxn>
                <a:cxn ang="0">
                  <a:pos x="390" y="309"/>
                </a:cxn>
                <a:cxn ang="0">
                  <a:pos x="364" y="308"/>
                </a:cxn>
                <a:cxn ang="0">
                  <a:pos x="325" y="307"/>
                </a:cxn>
                <a:cxn ang="0">
                  <a:pos x="286" y="305"/>
                </a:cxn>
                <a:cxn ang="0">
                  <a:pos x="247" y="301"/>
                </a:cxn>
                <a:cxn ang="0">
                  <a:pos x="208" y="296"/>
                </a:cxn>
                <a:cxn ang="0">
                  <a:pos x="168" y="289"/>
                </a:cxn>
                <a:cxn ang="0">
                  <a:pos x="131" y="281"/>
                </a:cxn>
                <a:cxn ang="0">
                  <a:pos x="94" y="269"/>
                </a:cxn>
                <a:cxn ang="0">
                  <a:pos x="62" y="256"/>
                </a:cxn>
                <a:cxn ang="0">
                  <a:pos x="44" y="236"/>
                </a:cxn>
                <a:cxn ang="0">
                  <a:pos x="38" y="210"/>
                </a:cxn>
                <a:cxn ang="0">
                  <a:pos x="46" y="173"/>
                </a:cxn>
                <a:cxn ang="0">
                  <a:pos x="62" y="145"/>
                </a:cxn>
                <a:cxn ang="0">
                  <a:pos x="84" y="120"/>
                </a:cxn>
                <a:cxn ang="0">
                  <a:pos x="110" y="98"/>
                </a:cxn>
                <a:cxn ang="0">
                  <a:pos x="141" y="78"/>
                </a:cxn>
                <a:cxn ang="0">
                  <a:pos x="179" y="57"/>
                </a:cxn>
                <a:cxn ang="0">
                  <a:pos x="223" y="37"/>
                </a:cxn>
                <a:cxn ang="0">
                  <a:pos x="271" y="19"/>
                </a:cxn>
                <a:cxn ang="0">
                  <a:pos x="313" y="6"/>
                </a:cxn>
                <a:cxn ang="0">
                  <a:pos x="315" y="0"/>
                </a:cxn>
                <a:cxn ang="0">
                  <a:pos x="273" y="5"/>
                </a:cxn>
                <a:cxn ang="0">
                  <a:pos x="223" y="17"/>
                </a:cxn>
                <a:cxn ang="0">
                  <a:pos x="176" y="35"/>
                </a:cxn>
              </a:cxnLst>
              <a:rect l="0" t="0" r="r" b="b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id="{E2514657-00D7-CA45-8FCA-4095B1A9F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/>
              <a:ahLst/>
              <a:cxnLst>
                <a:cxn ang="0">
                  <a:pos x="290" y="69"/>
                </a:cxn>
                <a:cxn ang="0">
                  <a:pos x="306" y="81"/>
                </a:cxn>
                <a:cxn ang="0">
                  <a:pos x="315" y="95"/>
                </a:cxn>
                <a:cxn ang="0">
                  <a:pos x="321" y="110"/>
                </a:cxn>
                <a:cxn ang="0">
                  <a:pos x="321" y="126"/>
                </a:cxn>
                <a:cxn ang="0">
                  <a:pos x="318" y="139"/>
                </a:cxn>
                <a:cxn ang="0">
                  <a:pos x="312" y="150"/>
                </a:cxn>
                <a:cxn ang="0">
                  <a:pos x="302" y="161"/>
                </a:cxn>
                <a:cxn ang="0">
                  <a:pos x="292" y="170"/>
                </a:cxn>
                <a:cxn ang="0">
                  <a:pos x="279" y="180"/>
                </a:cxn>
                <a:cxn ang="0">
                  <a:pos x="265" y="188"/>
                </a:cxn>
                <a:cxn ang="0">
                  <a:pos x="252" y="198"/>
                </a:cxn>
                <a:cxn ang="0">
                  <a:pos x="239" y="207"/>
                </a:cxn>
                <a:cxn ang="0">
                  <a:pos x="236" y="210"/>
                </a:cxn>
                <a:cxn ang="0">
                  <a:pos x="235" y="213"/>
                </a:cxn>
                <a:cxn ang="0">
                  <a:pos x="236" y="216"/>
                </a:cxn>
                <a:cxn ang="0">
                  <a:pos x="239" y="219"/>
                </a:cxn>
                <a:cxn ang="0">
                  <a:pos x="244" y="221"/>
                </a:cxn>
                <a:cxn ang="0">
                  <a:pos x="248" y="222"/>
                </a:cxn>
                <a:cxn ang="0">
                  <a:pos x="254" y="221"/>
                </a:cxn>
                <a:cxn ang="0">
                  <a:pos x="258" y="219"/>
                </a:cxn>
                <a:cxn ang="0">
                  <a:pos x="287" y="206"/>
                </a:cxn>
                <a:cxn ang="0">
                  <a:pos x="310" y="188"/>
                </a:cxn>
                <a:cxn ang="0">
                  <a:pos x="331" y="168"/>
                </a:cxn>
                <a:cxn ang="0">
                  <a:pos x="344" y="147"/>
                </a:cxn>
                <a:cxn ang="0">
                  <a:pos x="348" y="124"/>
                </a:cxn>
                <a:cxn ang="0">
                  <a:pos x="345" y="102"/>
                </a:cxn>
                <a:cxn ang="0">
                  <a:pos x="334" y="81"/>
                </a:cxn>
                <a:cxn ang="0">
                  <a:pos x="310" y="62"/>
                </a:cxn>
                <a:cxn ang="0">
                  <a:pos x="293" y="52"/>
                </a:cxn>
                <a:cxn ang="0">
                  <a:pos x="273" y="43"/>
                </a:cxn>
                <a:cxn ang="0">
                  <a:pos x="249" y="34"/>
                </a:cxn>
                <a:cxn ang="0">
                  <a:pos x="226" y="27"/>
                </a:cxn>
                <a:cxn ang="0">
                  <a:pos x="202" y="21"/>
                </a:cxn>
                <a:cxn ang="0">
                  <a:pos x="176" y="16"/>
                </a:cxn>
                <a:cxn ang="0">
                  <a:pos x="151" y="11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8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14" y="7"/>
                </a:cxn>
                <a:cxn ang="0">
                  <a:pos x="30" y="8"/>
                </a:cxn>
                <a:cxn ang="0">
                  <a:pos x="46" y="10"/>
                </a:cxn>
                <a:cxn ang="0">
                  <a:pos x="64" y="12"/>
                </a:cxn>
                <a:cxn ang="0">
                  <a:pos x="83" y="14"/>
                </a:cxn>
                <a:cxn ang="0">
                  <a:pos x="102" y="16"/>
                </a:cxn>
                <a:cxn ang="0">
                  <a:pos x="120" y="19"/>
                </a:cxn>
                <a:cxn ang="0">
                  <a:pos x="141" y="22"/>
                </a:cxn>
                <a:cxn ang="0">
                  <a:pos x="160" y="26"/>
                </a:cxn>
                <a:cxn ang="0">
                  <a:pos x="180" y="30"/>
                </a:cxn>
                <a:cxn ang="0">
                  <a:pos x="200" y="35"/>
                </a:cxn>
                <a:cxn ang="0">
                  <a:pos x="219" y="41"/>
                </a:cxn>
                <a:cxn ang="0">
                  <a:pos x="238" y="47"/>
                </a:cxn>
                <a:cxn ang="0">
                  <a:pos x="257" y="53"/>
                </a:cxn>
                <a:cxn ang="0">
                  <a:pos x="274" y="61"/>
                </a:cxn>
                <a:cxn ang="0">
                  <a:pos x="290" y="69"/>
                </a:cxn>
              </a:cxnLst>
              <a:rect l="0" t="0" r="r" b="b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id="{0CF72689-C9BE-5B48-9134-AD152AB7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30"/>
                </a:cxn>
                <a:cxn ang="0">
                  <a:pos x="6" y="146"/>
                </a:cxn>
                <a:cxn ang="0">
                  <a:pos x="16" y="161"/>
                </a:cxn>
                <a:cxn ang="0">
                  <a:pos x="31" y="174"/>
                </a:cxn>
                <a:cxn ang="0">
                  <a:pos x="48" y="185"/>
                </a:cxn>
                <a:cxn ang="0">
                  <a:pos x="68" y="195"/>
                </a:cxn>
                <a:cxn ang="0">
                  <a:pos x="92" y="202"/>
                </a:cxn>
                <a:cxn ang="0">
                  <a:pos x="115" y="206"/>
                </a:cxn>
                <a:cxn ang="0">
                  <a:pos x="122" y="207"/>
                </a:cxn>
                <a:cxn ang="0">
                  <a:pos x="129" y="205"/>
                </a:cxn>
                <a:cxn ang="0">
                  <a:pos x="135" y="202"/>
                </a:cxn>
                <a:cxn ang="0">
                  <a:pos x="138" y="198"/>
                </a:cxn>
                <a:cxn ang="0">
                  <a:pos x="138" y="193"/>
                </a:cxn>
                <a:cxn ang="0">
                  <a:pos x="137" y="188"/>
                </a:cxn>
                <a:cxn ang="0">
                  <a:pos x="132" y="184"/>
                </a:cxn>
                <a:cxn ang="0">
                  <a:pos x="125" y="182"/>
                </a:cxn>
                <a:cxn ang="0">
                  <a:pos x="102" y="176"/>
                </a:cxn>
                <a:cxn ang="0">
                  <a:pos x="80" y="168"/>
                </a:cxn>
                <a:cxn ang="0">
                  <a:pos x="63" y="157"/>
                </a:cxn>
                <a:cxn ang="0">
                  <a:pos x="50" y="145"/>
                </a:cxn>
                <a:cxn ang="0">
                  <a:pos x="41" y="130"/>
                </a:cxn>
                <a:cxn ang="0">
                  <a:pos x="37" y="114"/>
                </a:cxn>
                <a:cxn ang="0">
                  <a:pos x="37" y="97"/>
                </a:cxn>
                <a:cxn ang="0">
                  <a:pos x="44" y="79"/>
                </a:cxn>
                <a:cxn ang="0">
                  <a:pos x="54" y="65"/>
                </a:cxn>
                <a:cxn ang="0">
                  <a:pos x="70" y="52"/>
                </a:cxn>
                <a:cxn ang="0">
                  <a:pos x="87" y="40"/>
                </a:cxn>
                <a:cxn ang="0">
                  <a:pos x="106" y="29"/>
                </a:cxn>
                <a:cxn ang="0">
                  <a:pos x="122" y="20"/>
                </a:cxn>
                <a:cxn ang="0">
                  <a:pos x="135" y="11"/>
                </a:cxn>
                <a:cxn ang="0">
                  <a:pos x="142" y="5"/>
                </a:cxn>
                <a:cxn ang="0">
                  <a:pos x="142" y="0"/>
                </a:cxn>
                <a:cxn ang="0">
                  <a:pos x="126" y="4"/>
                </a:cxn>
                <a:cxn ang="0">
                  <a:pos x="106" y="11"/>
                </a:cxn>
                <a:cxn ang="0">
                  <a:pos x="84" y="23"/>
                </a:cxn>
                <a:cxn ang="0">
                  <a:pos x="61" y="37"/>
                </a:cxn>
                <a:cxn ang="0">
                  <a:pos x="39" y="53"/>
                </a:cxn>
                <a:cxn ang="0">
                  <a:pos x="22" y="72"/>
                </a:cxn>
                <a:cxn ang="0">
                  <a:pos x="8" y="93"/>
                </a:cxn>
                <a:cxn ang="0">
                  <a:pos x="0" y="113"/>
                </a:cxn>
              </a:cxnLst>
              <a:rect l="0" t="0" r="r" b="b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id="{7FC14BFF-D79B-894E-85BF-536BDE1E5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/>
              <a:ahLst/>
              <a:cxnLst>
                <a:cxn ang="0">
                  <a:pos x="256" y="109"/>
                </a:cxn>
                <a:cxn ang="0">
                  <a:pos x="271" y="126"/>
                </a:cxn>
                <a:cxn ang="0">
                  <a:pos x="278" y="144"/>
                </a:cxn>
                <a:cxn ang="0">
                  <a:pos x="274" y="164"/>
                </a:cxn>
                <a:cxn ang="0">
                  <a:pos x="256" y="183"/>
                </a:cxn>
                <a:cxn ang="0">
                  <a:pos x="232" y="200"/>
                </a:cxn>
                <a:cxn ang="0">
                  <a:pos x="204" y="216"/>
                </a:cxn>
                <a:cxn ang="0">
                  <a:pos x="175" y="232"/>
                </a:cxn>
                <a:cxn ang="0">
                  <a:pos x="158" y="244"/>
                </a:cxn>
                <a:cxn ang="0">
                  <a:pos x="152" y="252"/>
                </a:cxn>
                <a:cxn ang="0">
                  <a:pos x="148" y="260"/>
                </a:cxn>
                <a:cxn ang="0">
                  <a:pos x="151" y="268"/>
                </a:cxn>
                <a:cxn ang="0">
                  <a:pos x="161" y="272"/>
                </a:cxn>
                <a:cxn ang="0">
                  <a:pos x="171" y="271"/>
                </a:cxn>
                <a:cxn ang="0">
                  <a:pos x="190" y="256"/>
                </a:cxn>
                <a:cxn ang="0">
                  <a:pos x="222" y="236"/>
                </a:cxn>
                <a:cxn ang="0">
                  <a:pos x="255" y="216"/>
                </a:cxn>
                <a:cxn ang="0">
                  <a:pos x="284" y="192"/>
                </a:cxn>
                <a:cxn ang="0">
                  <a:pos x="301" y="163"/>
                </a:cxn>
                <a:cxn ang="0">
                  <a:pos x="300" y="133"/>
                </a:cxn>
                <a:cxn ang="0">
                  <a:pos x="281" y="105"/>
                </a:cxn>
                <a:cxn ang="0">
                  <a:pos x="251" y="82"/>
                </a:cxn>
                <a:cxn ang="0">
                  <a:pos x="217" y="67"/>
                </a:cxn>
                <a:cxn ang="0">
                  <a:pos x="185" y="54"/>
                </a:cxn>
                <a:cxn ang="0">
                  <a:pos x="151" y="40"/>
                </a:cxn>
                <a:cxn ang="0">
                  <a:pos x="114" y="27"/>
                </a:cxn>
                <a:cxn ang="0">
                  <a:pos x="81" y="16"/>
                </a:cxn>
                <a:cxn ang="0">
                  <a:pos x="49" y="7"/>
                </a:cxn>
                <a:cxn ang="0">
                  <a:pos x="24" y="1"/>
                </a:cxn>
                <a:cxn ang="0">
                  <a:pos x="5" y="0"/>
                </a:cxn>
                <a:cxn ang="0">
                  <a:pos x="13" y="7"/>
                </a:cxn>
                <a:cxn ang="0">
                  <a:pos x="43" y="17"/>
                </a:cxn>
                <a:cxn ang="0">
                  <a:pos x="74" y="27"/>
                </a:cxn>
                <a:cxn ang="0">
                  <a:pos x="106" y="38"/>
                </a:cxn>
                <a:cxn ang="0">
                  <a:pos x="139" y="50"/>
                </a:cxn>
                <a:cxn ang="0">
                  <a:pos x="171" y="63"/>
                </a:cxn>
                <a:cxn ang="0">
                  <a:pos x="203" y="78"/>
                </a:cxn>
                <a:cxn ang="0">
                  <a:pos x="232" y="93"/>
                </a:cxn>
              </a:cxnLst>
              <a:rect l="0" t="0" r="r" b="b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7">
            <a:extLst>
              <a:ext uri="{FF2B5EF4-FFF2-40B4-BE49-F238E27FC236}">
                <a16:creationId xmlns:a16="http://schemas.microsoft.com/office/drawing/2014/main" id="{5FF2F55D-33B6-7D43-8C15-C8FD8956B74E}"/>
              </a:ext>
            </a:extLst>
          </p:cNvPr>
          <p:cNvGrpSpPr>
            <a:grpSpLocks/>
          </p:cNvGrpSpPr>
          <p:nvPr/>
        </p:nvGrpSpPr>
        <p:grpSpPr bwMode="auto">
          <a:xfrm>
            <a:off x="2070100" y="2849075"/>
            <a:ext cx="635000" cy="588962"/>
            <a:chOff x="2870" y="1518"/>
            <a:chExt cx="292" cy="320"/>
          </a:xfrm>
        </p:grpSpPr>
        <p:graphicFrame>
          <p:nvGraphicFramePr>
            <p:cNvPr id="124" name="Object 128">
              <a:extLst>
                <a:ext uri="{FF2B5EF4-FFF2-40B4-BE49-F238E27FC236}">
                  <a16:creationId xmlns:a16="http://schemas.microsoft.com/office/drawing/2014/main" id="{355CF9C2-6FBC-6B49-8A1F-5C0B364A81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099" name="Clip" r:id="rId8" imgW="819000" imgH="847800" progId="">
                    <p:embed/>
                  </p:oleObj>
                </mc:Choice>
                <mc:Fallback>
                  <p:oleObj name="Clip" r:id="rId8" imgW="819000" imgH="847800" progId="">
                    <p:embed/>
                    <p:pic>
                      <p:nvPicPr>
                        <p:cNvPr id="124" name="Object 128">
                          <a:extLst>
                            <a:ext uri="{FF2B5EF4-FFF2-40B4-BE49-F238E27FC236}">
                              <a16:creationId xmlns:a16="http://schemas.microsoft.com/office/drawing/2014/main" id="{355CF9C2-6FBC-6B49-8A1F-5C0B364A81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29">
              <a:extLst>
                <a:ext uri="{FF2B5EF4-FFF2-40B4-BE49-F238E27FC236}">
                  <a16:creationId xmlns:a16="http://schemas.microsoft.com/office/drawing/2014/main" id="{03F64636-B28B-1840-84D9-C36D7AD8F3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100" name="Clip" r:id="rId9" imgW="1266840" imgH="1200240" progId="">
                    <p:embed/>
                  </p:oleObj>
                </mc:Choice>
                <mc:Fallback>
                  <p:oleObj name="Clip" r:id="rId9" imgW="1266840" imgH="1200240" progId="">
                    <p:embed/>
                    <p:pic>
                      <p:nvPicPr>
                        <p:cNvPr id="125" name="Object 129">
                          <a:extLst>
                            <a:ext uri="{FF2B5EF4-FFF2-40B4-BE49-F238E27FC236}">
                              <a16:creationId xmlns:a16="http://schemas.microsoft.com/office/drawing/2014/main" id="{03F64636-B28B-1840-84D9-C36D7AD8F3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" name="Line 130">
            <a:extLst>
              <a:ext uri="{FF2B5EF4-FFF2-40B4-BE49-F238E27FC236}">
                <a16:creationId xmlns:a16="http://schemas.microsoft.com/office/drawing/2014/main" id="{3A9E2063-319A-3D4C-B714-D0688F9D2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1800" y="2764937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7" name="Line 131">
            <a:extLst>
              <a:ext uri="{FF2B5EF4-FFF2-40B4-BE49-F238E27FC236}">
                <a16:creationId xmlns:a16="http://schemas.microsoft.com/office/drawing/2014/main" id="{C0622CB3-36F8-6741-B480-06B5A3BF33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89213" y="2780812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" name="Line 132">
            <a:extLst>
              <a:ext uri="{FF2B5EF4-FFF2-40B4-BE49-F238E27FC236}">
                <a16:creationId xmlns:a16="http://schemas.microsoft.com/office/drawing/2014/main" id="{1FB569FB-E28E-1947-8B76-ABA39CC93F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87650" y="311260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" name="Line 133">
            <a:extLst>
              <a:ext uri="{FF2B5EF4-FFF2-40B4-BE49-F238E27FC236}">
                <a16:creationId xmlns:a16="http://schemas.microsoft.com/office/drawing/2014/main" id="{53B83E4F-5D3B-C146-80E0-CD766B5C0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933212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0" name="Group 134">
            <a:extLst>
              <a:ext uri="{FF2B5EF4-FFF2-40B4-BE49-F238E27FC236}">
                <a16:creationId xmlns:a16="http://schemas.microsoft.com/office/drawing/2014/main" id="{A07ABBCA-7778-494F-B72C-839E363F5836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2682387"/>
            <a:ext cx="282575" cy="304800"/>
            <a:chOff x="1255" y="3461"/>
            <a:chExt cx="178" cy="192"/>
          </a:xfrm>
        </p:grpSpPr>
        <p:sp>
          <p:nvSpPr>
            <p:cNvPr id="131" name="Oval 135">
              <a:extLst>
                <a:ext uri="{FF2B5EF4-FFF2-40B4-BE49-F238E27FC236}">
                  <a16:creationId xmlns:a16="http://schemas.microsoft.com/office/drawing/2014/main" id="{01886FDB-670D-6E44-B5A3-D410ECBE5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Text Box 136">
              <a:extLst>
                <a:ext uri="{FF2B5EF4-FFF2-40B4-BE49-F238E27FC236}">
                  <a16:creationId xmlns:a16="http://schemas.microsoft.com/office/drawing/2014/main" id="{05D8B644-AC7D-7A45-90E7-5CF1FE678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133" name="Group 137">
            <a:extLst>
              <a:ext uri="{FF2B5EF4-FFF2-40B4-BE49-F238E27FC236}">
                <a16:creationId xmlns:a16="http://schemas.microsoft.com/office/drawing/2014/main" id="{EEEFB363-6ACE-9549-AC17-2CCEEDB798EC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2939562"/>
            <a:ext cx="282575" cy="304800"/>
            <a:chOff x="1851" y="2490"/>
            <a:chExt cx="178" cy="192"/>
          </a:xfrm>
        </p:grpSpPr>
        <p:sp>
          <p:nvSpPr>
            <p:cNvPr id="134" name="Oval 138">
              <a:extLst>
                <a:ext uri="{FF2B5EF4-FFF2-40B4-BE49-F238E27FC236}">
                  <a16:creationId xmlns:a16="http://schemas.microsoft.com/office/drawing/2014/main" id="{ACB068AA-4DD4-8C4B-A333-2C61F2304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Text Box 139">
              <a:extLst>
                <a:ext uri="{FF2B5EF4-FFF2-40B4-BE49-F238E27FC236}">
                  <a16:creationId xmlns:a16="http://schemas.microsoft.com/office/drawing/2014/main" id="{403302B5-2E6E-1E40-9BDB-08394E774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136" name="Group 140">
            <a:extLst>
              <a:ext uri="{FF2B5EF4-FFF2-40B4-BE49-F238E27FC236}">
                <a16:creationId xmlns:a16="http://schemas.microsoft.com/office/drawing/2014/main" id="{3F10F95D-71E5-5642-92E0-FE38DF8985E5}"/>
              </a:ext>
            </a:extLst>
          </p:cNvPr>
          <p:cNvGrpSpPr>
            <a:grpSpLocks/>
          </p:cNvGrpSpPr>
          <p:nvPr/>
        </p:nvGrpSpPr>
        <p:grpSpPr bwMode="auto">
          <a:xfrm>
            <a:off x="3097213" y="3045925"/>
            <a:ext cx="282575" cy="304800"/>
            <a:chOff x="1851" y="2490"/>
            <a:chExt cx="178" cy="192"/>
          </a:xfrm>
        </p:grpSpPr>
        <p:sp>
          <p:nvSpPr>
            <p:cNvPr id="137" name="Oval 141">
              <a:extLst>
                <a:ext uri="{FF2B5EF4-FFF2-40B4-BE49-F238E27FC236}">
                  <a16:creationId xmlns:a16="http://schemas.microsoft.com/office/drawing/2014/main" id="{545E8917-2161-AD42-B437-7AEB2E2D1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142">
              <a:extLst>
                <a:ext uri="{FF2B5EF4-FFF2-40B4-BE49-F238E27FC236}">
                  <a16:creationId xmlns:a16="http://schemas.microsoft.com/office/drawing/2014/main" id="{CBA015A6-89CA-F546-910B-CA8B1DC51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139" name="Group 143">
            <a:extLst>
              <a:ext uri="{FF2B5EF4-FFF2-40B4-BE49-F238E27FC236}">
                <a16:creationId xmlns:a16="http://schemas.microsoft.com/office/drawing/2014/main" id="{2B9024A6-DEAC-4C4C-B451-89DDC878B01D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2655400"/>
            <a:ext cx="282575" cy="304800"/>
            <a:chOff x="1255" y="3461"/>
            <a:chExt cx="178" cy="192"/>
          </a:xfrm>
        </p:grpSpPr>
        <p:sp>
          <p:nvSpPr>
            <p:cNvPr id="140" name="Oval 144">
              <a:extLst>
                <a:ext uri="{FF2B5EF4-FFF2-40B4-BE49-F238E27FC236}">
                  <a16:creationId xmlns:a16="http://schemas.microsoft.com/office/drawing/2014/main" id="{C536B23A-0BB6-DA4A-9876-8A2FA466F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 Box 145">
              <a:extLst>
                <a:ext uri="{FF2B5EF4-FFF2-40B4-BE49-F238E27FC236}">
                  <a16:creationId xmlns:a16="http://schemas.microsoft.com/office/drawing/2014/main" id="{2BAE1E48-2439-CD47-9A23-2F5FB5B86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142" name="Text Box 146">
            <a:extLst>
              <a:ext uri="{FF2B5EF4-FFF2-40B4-BE49-F238E27FC236}">
                <a16:creationId xmlns:a16="http://schemas.microsoft.com/office/drawing/2014/main" id="{00835458-BE59-654C-B4D0-6083452C6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4013299"/>
            <a:ext cx="41163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b="1" dirty="0">
                <a:solidFill>
                  <a:schemeClr val="accent2"/>
                </a:solidFill>
                <a:latin typeface="+mn-lt"/>
              </a:rPr>
              <a:t>Passive Scanning</a:t>
            </a:r>
            <a:endParaRPr lang="en-US" sz="1600" b="1" dirty="0">
              <a:solidFill>
                <a:schemeClr val="accent2"/>
              </a:solidFill>
              <a:latin typeface="+mn-lt"/>
            </a:endParaRP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2000" dirty="0"/>
              <a:t>B</a:t>
            </a:r>
            <a:r>
              <a:rPr lang="en-US" sz="2000" dirty="0">
                <a:latin typeface="+mn-lt"/>
              </a:rPr>
              <a:t>eacons sent from APs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2000" dirty="0"/>
              <a:t>A</a:t>
            </a:r>
            <a:r>
              <a:rPr lang="en-US" sz="2000" dirty="0">
                <a:latin typeface="+mn-lt"/>
              </a:rPr>
              <a:t>ssociation Request sent</a:t>
            </a:r>
            <a:r>
              <a:rPr lang="en-US" sz="2000" dirty="0"/>
              <a:t> from</a:t>
            </a:r>
            <a:r>
              <a:rPr lang="en-US" sz="2000" dirty="0">
                <a:latin typeface="+mn-lt"/>
              </a:rPr>
              <a:t> H1 to selected AP</a:t>
            </a:r>
          </a:p>
          <a:p>
            <a:pPr marL="342900" indent="-342900" algn="l" eaLnBrk="1" hangingPunct="1">
              <a:buFontTx/>
              <a:buAutoNum type="arabicParenBoth"/>
            </a:pPr>
            <a:r>
              <a:rPr lang="en-US" sz="2000" dirty="0"/>
              <a:t>A</a:t>
            </a:r>
            <a:r>
              <a:rPr lang="en-US" sz="2000" dirty="0">
                <a:latin typeface="+mn-lt"/>
              </a:rPr>
              <a:t>ssociation</a:t>
            </a:r>
            <a:r>
              <a:rPr lang="en-US" sz="2000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Response</a:t>
            </a:r>
            <a:r>
              <a:rPr lang="en-US" sz="2000" dirty="0">
                <a:solidFill>
                  <a:srgbClr val="6600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sent from AP to H1</a:t>
            </a:r>
          </a:p>
        </p:txBody>
      </p:sp>
    </p:spTree>
    <p:extLst>
      <p:ext uri="{BB962C8B-B14F-4D97-AF65-F5344CB8AC3E}">
        <p14:creationId xmlns:p14="http://schemas.microsoft.com/office/powerpoint/2010/main" val="102644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Wi-Fi Alliance Mission Statement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64946"/>
            <a:ext cx="8001000" cy="4254854"/>
          </a:xfrm>
        </p:spPr>
        <p:txBody>
          <a:bodyPr>
            <a:normAutofit/>
          </a:bodyPr>
          <a:lstStyle/>
          <a:p>
            <a:r>
              <a:rPr lang="en-US" dirty="0"/>
              <a:t>Non-profit organization</a:t>
            </a:r>
          </a:p>
          <a:p>
            <a:r>
              <a:rPr lang="en-US" dirty="0"/>
              <a:t>Certify the interoperability of products and services based on IEEE 802.11 technology</a:t>
            </a:r>
          </a:p>
          <a:p>
            <a:r>
              <a:rPr lang="en-US" dirty="0"/>
              <a:t>Grow the global market for </a:t>
            </a:r>
            <a:r>
              <a:rPr lang="en-US" b="1" dirty="0"/>
              <a:t>Wi-Fi® CERTIFIED</a:t>
            </a:r>
            <a:r>
              <a:rPr lang="en-US" dirty="0"/>
              <a:t> products and services across all market segments, platforms, and applications</a:t>
            </a:r>
          </a:p>
          <a:p>
            <a:r>
              <a:rPr lang="en-US" dirty="0"/>
              <a:t>Rigorous interoperability testing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06549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41349</TotalTime>
  <Words>1694</Words>
  <Application>Microsoft Macintosh PowerPoint</Application>
  <PresentationFormat>On-screen Show (4:3)</PresentationFormat>
  <Paragraphs>420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Arial Bold</vt:lpstr>
      <vt:lpstr>Calibri</vt:lpstr>
      <vt:lpstr>Georgia</vt:lpstr>
      <vt:lpstr>Helvetica</vt:lpstr>
      <vt:lpstr>Times New Roman</vt:lpstr>
      <vt:lpstr>Wingdings</vt:lpstr>
      <vt:lpstr>Template_4</vt:lpstr>
      <vt:lpstr>Clip</vt:lpstr>
      <vt:lpstr>Internet-of-Things (IoT)</vt:lpstr>
      <vt:lpstr>Course Overview</vt:lpstr>
      <vt:lpstr>Wi-Fi</vt:lpstr>
      <vt:lpstr>IEEE</vt:lpstr>
      <vt:lpstr>WLAN (Wi-Fi)</vt:lpstr>
      <vt:lpstr>Wi-Fi Channels</vt:lpstr>
      <vt:lpstr>802.11 - Architecture of an Infrastructure Network</vt:lpstr>
      <vt:lpstr>Wi-Fi (802.11)</vt:lpstr>
      <vt:lpstr>Wi-Fi Alliance Mission Statement</vt:lpstr>
      <vt:lpstr>Certificate &amp; Logo</vt:lpstr>
      <vt:lpstr>Infrastructure vs. Ad-Hoc Networks</vt:lpstr>
      <vt:lpstr>Infrastructure-Less (Ad-Hoc)</vt:lpstr>
      <vt:lpstr>Routing</vt:lpstr>
      <vt:lpstr>Ad-Hoc Routing Protocol</vt:lpstr>
      <vt:lpstr>Proactive: “Link-State” Algorithms</vt:lpstr>
      <vt:lpstr>Proactive: “Link-State” Algorithms</vt:lpstr>
      <vt:lpstr>Reactive: DSR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Discovery in DSR</vt:lpstr>
      <vt:lpstr>Route Reply in DSR</vt:lpstr>
      <vt:lpstr>Data Delivery in DSR</vt:lpstr>
      <vt:lpstr>Proactive vs Reactive</vt:lpstr>
      <vt:lpstr>Geographic Routing</vt:lpstr>
      <vt:lpstr>Unicast Location-Based Routing</vt:lpstr>
      <vt:lpstr>Geocasting</vt:lpstr>
      <vt:lpstr>BREAK</vt:lpstr>
    </vt:vector>
  </TitlesOfParts>
  <Company>Notre Dame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EastMac</dc:creator>
  <cp:lastModifiedBy>Christian Poellabauer</cp:lastModifiedBy>
  <cp:revision>716</cp:revision>
  <cp:lastPrinted>2017-04-02T21:34:12Z</cp:lastPrinted>
  <dcterms:created xsi:type="dcterms:W3CDTF">2011-06-14T19:03:06Z</dcterms:created>
  <dcterms:modified xsi:type="dcterms:W3CDTF">2018-06-17T14:26:10Z</dcterms:modified>
</cp:coreProperties>
</file>