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676" r:id="rId2"/>
    <p:sldId id="952" r:id="rId3"/>
    <p:sldId id="1097" r:id="rId4"/>
    <p:sldId id="1086" r:id="rId5"/>
    <p:sldId id="1087" r:id="rId6"/>
    <p:sldId id="1088" r:id="rId7"/>
    <p:sldId id="1089" r:id="rId8"/>
    <p:sldId id="889" r:id="rId9"/>
    <p:sldId id="1090" r:id="rId10"/>
    <p:sldId id="895" r:id="rId11"/>
    <p:sldId id="1083" r:id="rId12"/>
    <p:sldId id="890" r:id="rId13"/>
    <p:sldId id="891" r:id="rId14"/>
    <p:sldId id="892" r:id="rId15"/>
    <p:sldId id="893" r:id="rId16"/>
    <p:sldId id="894" r:id="rId17"/>
    <p:sldId id="896" r:id="rId18"/>
    <p:sldId id="363" r:id="rId19"/>
    <p:sldId id="897" r:id="rId20"/>
    <p:sldId id="899" r:id="rId21"/>
    <p:sldId id="900" r:id="rId22"/>
    <p:sldId id="901" r:id="rId23"/>
    <p:sldId id="902" r:id="rId24"/>
    <p:sldId id="903" r:id="rId25"/>
    <p:sldId id="904" r:id="rId26"/>
    <p:sldId id="906" r:id="rId27"/>
    <p:sldId id="898" r:id="rId28"/>
    <p:sldId id="907" r:id="rId29"/>
    <p:sldId id="908" r:id="rId30"/>
    <p:sldId id="909" r:id="rId31"/>
    <p:sldId id="910" r:id="rId32"/>
    <p:sldId id="911" r:id="rId33"/>
    <p:sldId id="912" r:id="rId34"/>
    <p:sldId id="913" r:id="rId35"/>
    <p:sldId id="914" r:id="rId36"/>
    <p:sldId id="915" r:id="rId37"/>
    <p:sldId id="916" r:id="rId38"/>
    <p:sldId id="919" r:id="rId39"/>
    <p:sldId id="920" r:id="rId40"/>
    <p:sldId id="922" r:id="rId41"/>
    <p:sldId id="923" r:id="rId42"/>
    <p:sldId id="925" r:id="rId43"/>
    <p:sldId id="926" r:id="rId44"/>
    <p:sldId id="1091" r:id="rId45"/>
    <p:sldId id="947" r:id="rId46"/>
    <p:sldId id="928" r:id="rId47"/>
    <p:sldId id="929" r:id="rId48"/>
    <p:sldId id="931" r:id="rId49"/>
    <p:sldId id="930" r:id="rId50"/>
    <p:sldId id="932" r:id="rId51"/>
    <p:sldId id="948" r:id="rId52"/>
    <p:sldId id="934" r:id="rId53"/>
    <p:sldId id="259" r:id="rId54"/>
    <p:sldId id="271" r:id="rId55"/>
    <p:sldId id="269" r:id="rId56"/>
    <p:sldId id="267" r:id="rId57"/>
    <p:sldId id="266" r:id="rId58"/>
    <p:sldId id="1093" r:id="rId59"/>
    <p:sldId id="1094" r:id="rId60"/>
    <p:sldId id="1092" r:id="rId61"/>
    <p:sldId id="270" r:id="rId62"/>
    <p:sldId id="277" r:id="rId63"/>
    <p:sldId id="272" r:id="rId64"/>
    <p:sldId id="1095" r:id="rId65"/>
    <p:sldId id="1084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21E4A"/>
    <a:srgbClr val="348ACC"/>
    <a:srgbClr val="A37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45"/>
    <p:restoredTop sz="82134" autoAdjust="0"/>
  </p:normalViewPr>
  <p:slideViewPr>
    <p:cSldViewPr snapToObjects="1">
      <p:cViewPr varScale="1">
        <p:scale>
          <a:sx n="117" d="100"/>
          <a:sy n="117" d="100"/>
        </p:scale>
        <p:origin x="24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80012-5AD7-6D43-A89E-F5CDECF11593}" type="datetimeFigureOut">
              <a:rPr lang="en-US" smtClean="0"/>
              <a:t>6/23/18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277EC-A3DB-B94A-B677-DBB4EA0F0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5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14CF5-BD37-494E-BB7F-25AE6BC5F1A6}" type="datetimeFigureOut">
              <a:rPr lang="en-US" smtClean="0"/>
              <a:t>6/23/18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5D541-A772-E84E-B5D8-BC95337E8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6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presentational_State_Transfer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TTP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Data_compression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oudmqtt.com/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heroku.com/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2619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BE878EE9-F687-4B40-BF78-DFAA60DD98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34ED7855-9095-454C-9452-4F92B0A7EA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474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9019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5152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016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4121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2566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198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1504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7417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754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9004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5904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5744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8535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5108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495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3014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4286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00142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9856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202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654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49382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24158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5180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25385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4853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68729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960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85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48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816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0761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51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803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B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0"/>
            <a:ext cx="7772400" cy="22098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09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B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313" y="6356350"/>
            <a:ext cx="2133600" cy="365125"/>
          </a:xfrm>
        </p:spPr>
        <p:txBody>
          <a:bodyPr/>
          <a:lstStyle/>
          <a:p>
            <a:fld id="{42180AAE-3EC6-E04F-AED7-1C36A4FDAF0D}" type="datetimeFigureOut">
              <a:rPr lang="en-US" smtClean="0"/>
              <a:pPr/>
              <a:t>6/23/18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86400"/>
            <a:ext cx="5486400" cy="38100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7400"/>
            <a:ext cx="5486400" cy="381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fld id="{42180AAE-3EC6-E04F-AED7-1C36A4FDAF0D}" type="datetimeFigureOut">
              <a:rPr lang="en-US" smtClean="0"/>
              <a:pPr/>
              <a:t>6/23/18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002B5C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002B5C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2B5C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2B5C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002B5C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rgbClr val="002B5C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26" Type="http://schemas.openxmlformats.org/officeDocument/2006/relationships/image" Target="../media/image33.jpeg"/><Relationship Id="rId21" Type="http://schemas.openxmlformats.org/officeDocument/2006/relationships/image" Target="../media/image28.jpeg"/><Relationship Id="rId34" Type="http://schemas.openxmlformats.org/officeDocument/2006/relationships/image" Target="../media/image41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3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29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32" Type="http://schemas.openxmlformats.org/officeDocument/2006/relationships/image" Target="../media/image39.jpeg"/><Relationship Id="rId37" Type="http://schemas.openxmlformats.org/officeDocument/2006/relationships/image" Target="../media/image44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28" Type="http://schemas.openxmlformats.org/officeDocument/2006/relationships/image" Target="../media/image35.jpeg"/><Relationship Id="rId36" Type="http://schemas.openxmlformats.org/officeDocument/2006/relationships/image" Target="../media/image43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31" Type="http://schemas.openxmlformats.org/officeDocument/2006/relationships/image" Target="../media/image38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Relationship Id="rId27" Type="http://schemas.openxmlformats.org/officeDocument/2006/relationships/image" Target="../media/image34.jpeg"/><Relationship Id="rId30" Type="http://schemas.openxmlformats.org/officeDocument/2006/relationships/image" Target="../media/image37.jpeg"/><Relationship Id="rId35" Type="http://schemas.openxmlformats.org/officeDocument/2006/relationships/image" Target="../media/image42.jpeg"/><Relationship Id="rId8" Type="http://schemas.openxmlformats.org/officeDocument/2006/relationships/image" Target="../media/image15.jpeg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books/ISBN-0011" TargetMode="External"/><Relationship Id="rId7" Type="http://schemas.openxmlformats.org/officeDocument/2006/relationships/hyperlink" Target="http://localhost/classes/cs2650/students" TargetMode="External"/><Relationship Id="rId2" Type="http://schemas.openxmlformats.org/officeDocument/2006/relationships/hyperlink" Target="http://localhost/book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ocalhost/classes/cs2650" TargetMode="External"/><Relationship Id="rId5" Type="http://schemas.openxmlformats.org/officeDocument/2006/relationships/hyperlink" Target="http://localhost/classes" TargetMode="External"/><Relationship Id="rId4" Type="http://schemas.openxmlformats.org/officeDocument/2006/relationships/hyperlink" Target="http://localhost/books/ISBN-0011/authors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books/ISBN-0011021" TargetMode="External"/><Relationship Id="rId2" Type="http://schemas.openxmlformats.org/officeDocument/2006/relationships/hyperlink" Target="http://localhost/book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calhost/books/ISBN-0011021/author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books/isbn-111" TargetMode="External"/><Relationship Id="rId2" Type="http://schemas.openxmlformats.org/officeDocument/2006/relationships/hyperlink" Target="http://localhost/books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A37B2F"/>
                </a:solidFill>
              </a:rPr>
              <a:t>Internet-of-Things (</a:t>
            </a:r>
            <a:r>
              <a:rPr lang="en-US" sz="5400" dirty="0" err="1">
                <a:solidFill>
                  <a:srgbClr val="A37B2F"/>
                </a:solidFill>
              </a:rPr>
              <a:t>IoT</a:t>
            </a:r>
            <a:r>
              <a:rPr lang="en-US" sz="5400" dirty="0">
                <a:solidFill>
                  <a:srgbClr val="A37B2F"/>
                </a:solidFill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Summer Engineering Program 2018</a:t>
            </a:r>
          </a:p>
          <a:p>
            <a:r>
              <a:rPr lang="en-US" dirty="0"/>
              <a:t>University of Notre Dame</a:t>
            </a:r>
          </a:p>
        </p:txBody>
      </p:sp>
    </p:spTree>
    <p:extLst>
      <p:ext uri="{BB962C8B-B14F-4D97-AF65-F5344CB8AC3E}">
        <p14:creationId xmlns:p14="http://schemas.microsoft.com/office/powerpoint/2010/main" val="236999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F9D0-F57B-8044-8888-FCC299673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IaaS, PaaS, SaaS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7AE7AF0-FAEB-F246-AB59-273C35FD1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915400" cy="336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F369CC-11DF-DC4F-BF79-3C21E7CB1FA4}"/>
              </a:ext>
            </a:extLst>
          </p:cNvPr>
          <p:cNvSpPr txBox="1"/>
          <p:nvPr/>
        </p:nvSpPr>
        <p:spPr>
          <a:xfrm>
            <a:off x="2057400" y="5181600"/>
            <a:ext cx="5560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Simple </a:t>
            </a:r>
            <a:r>
              <a:rPr lang="de-DE" dirty="0" err="1"/>
              <a:t>example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IaaS</a:t>
            </a:r>
            <a:r>
              <a:rPr lang="de-DE" dirty="0"/>
              <a:t>: </a:t>
            </a:r>
            <a:r>
              <a:rPr lang="de-DE" dirty="0" err="1"/>
              <a:t>barebones</a:t>
            </a:r>
            <a:r>
              <a:rPr lang="de-DE" dirty="0"/>
              <a:t> </a:t>
            </a:r>
            <a:r>
              <a:rPr lang="de-DE" dirty="0" err="1"/>
              <a:t>computer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PaaS</a:t>
            </a:r>
            <a:r>
              <a:rPr lang="de-DE" dirty="0"/>
              <a:t>: </a:t>
            </a:r>
            <a:r>
              <a:rPr lang="de-DE" dirty="0" err="1"/>
              <a:t>computer</a:t>
            </a:r>
            <a:r>
              <a:rPr lang="de-DE" dirty="0"/>
              <a:t> + OS (incl.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SaaS: 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236598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DEDCE-4491-A942-831D-D6A69479F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IaaS, PaaS, SaaS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E1576-E36C-8A48-AA8A-9A35FC2CF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IaaS</a:t>
            </a:r>
            <a:r>
              <a:rPr lang="de-DE" dirty="0"/>
              <a:t>: Amazon Web Services (AWS), Microsoft </a:t>
            </a:r>
            <a:r>
              <a:rPr lang="de-DE" dirty="0" err="1"/>
              <a:t>Azure</a:t>
            </a:r>
            <a:r>
              <a:rPr lang="de-DE" dirty="0"/>
              <a:t>, Google </a:t>
            </a:r>
            <a:r>
              <a:rPr lang="de-DE" dirty="0" err="1"/>
              <a:t>Compute</a:t>
            </a:r>
            <a:r>
              <a:rPr lang="de-DE" dirty="0"/>
              <a:t> Engine</a:t>
            </a:r>
          </a:p>
          <a:p>
            <a:endParaRPr lang="de-DE" dirty="0"/>
          </a:p>
          <a:p>
            <a:r>
              <a:rPr lang="de-DE" dirty="0" err="1"/>
              <a:t>PaaS</a:t>
            </a:r>
            <a:r>
              <a:rPr lang="de-DE" dirty="0"/>
              <a:t>: Google App Engine, </a:t>
            </a:r>
            <a:r>
              <a:rPr lang="de-DE" dirty="0" err="1"/>
              <a:t>Heroku</a:t>
            </a:r>
            <a:r>
              <a:rPr lang="de-DE" dirty="0"/>
              <a:t>, </a:t>
            </a:r>
            <a:r>
              <a:rPr lang="de-DE" dirty="0" err="1"/>
              <a:t>OpenShift</a:t>
            </a:r>
            <a:r>
              <a:rPr lang="de-DE" dirty="0"/>
              <a:t>, AWS </a:t>
            </a:r>
            <a:r>
              <a:rPr lang="de-DE" dirty="0" err="1"/>
              <a:t>Elastic</a:t>
            </a:r>
            <a:r>
              <a:rPr lang="de-DE" dirty="0"/>
              <a:t> </a:t>
            </a:r>
            <a:r>
              <a:rPr lang="de-DE" dirty="0" err="1"/>
              <a:t>Beanstalk</a:t>
            </a:r>
            <a:endParaRPr lang="de-DE" dirty="0"/>
          </a:p>
          <a:p>
            <a:endParaRPr lang="de-DE" dirty="0"/>
          </a:p>
          <a:p>
            <a:r>
              <a:rPr lang="de-DE" dirty="0"/>
              <a:t>SaaS: Google Apps, Dropbox, Cisco </a:t>
            </a:r>
            <a:r>
              <a:rPr lang="de-DE" dirty="0" err="1"/>
              <a:t>Webex</a:t>
            </a:r>
            <a:r>
              <a:rPr lang="de-DE" dirty="0"/>
              <a:t>, </a:t>
            </a:r>
            <a:r>
              <a:rPr lang="de-DE" dirty="0" err="1"/>
              <a:t>Salesforce</a:t>
            </a:r>
            <a:r>
              <a:rPr lang="de-DE" dirty="0"/>
              <a:t>, </a:t>
            </a:r>
            <a:r>
              <a:rPr lang="de-DE" dirty="0" err="1"/>
              <a:t>Concur</a:t>
            </a:r>
            <a:r>
              <a:rPr lang="de-DE" dirty="0"/>
              <a:t>, </a:t>
            </a:r>
            <a:r>
              <a:rPr lang="de-DE" dirty="0" err="1"/>
              <a:t>GoToMeeting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412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8EC0-218D-3B42-986A-2C13369B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Cloud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341D5-E1A5-664C-BB37-C62DFCEB1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“No-need-to-know”: interact with underlying infrastructure via API</a:t>
            </a:r>
          </a:p>
          <a:p>
            <a:r>
              <a:rPr lang="en-US" dirty="0"/>
              <a:t>Flexibility and elasticity: scale systems up and down (allocate/release resources) based on needs</a:t>
            </a:r>
          </a:p>
          <a:p>
            <a:r>
              <a:rPr lang="en-US" dirty="0"/>
              <a:t>Pay as much as used and needed (actual usage vs. service levels)</a:t>
            </a:r>
          </a:p>
          <a:p>
            <a:r>
              <a:rPr lang="en-US" dirty="0"/>
              <a:t>Anytime anywhere access</a:t>
            </a:r>
          </a:p>
        </p:txBody>
      </p:sp>
    </p:spTree>
    <p:extLst>
      <p:ext uri="{BB962C8B-B14F-4D97-AF65-F5344CB8AC3E}">
        <p14:creationId xmlns:p14="http://schemas.microsoft.com/office/powerpoint/2010/main" val="227584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C1ED1-0D73-424C-9F57-A0A87BA6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0ACE7-B06C-1740-B334-B8F154090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Virtual workspaces: </a:t>
            </a:r>
          </a:p>
          <a:p>
            <a:pPr lvl="1"/>
            <a:r>
              <a:rPr lang="en-US" altLang="en-US" sz="2000" dirty="0"/>
              <a:t>An abstraction of an execution environment that can be made dynamically available to authorized clients by using well-defined protocols</a:t>
            </a:r>
          </a:p>
          <a:p>
            <a:pPr lvl="1"/>
            <a:r>
              <a:rPr lang="en-US" altLang="en-US" sz="2000" dirty="0"/>
              <a:t>Resource quota (e.g., CPU, memory share)</a:t>
            </a:r>
          </a:p>
          <a:p>
            <a:pPr lvl="1"/>
            <a:r>
              <a:rPr lang="en-US" altLang="en-US" sz="2000" dirty="0"/>
              <a:t>Software configuration (e.g., OS, provided services) </a:t>
            </a:r>
          </a:p>
          <a:p>
            <a:r>
              <a:rPr lang="en-US" altLang="en-US" sz="2400" dirty="0"/>
              <a:t>Implemented on Virtual Machines (VMs): </a:t>
            </a:r>
          </a:p>
          <a:p>
            <a:pPr lvl="1"/>
            <a:r>
              <a:rPr lang="en-US" altLang="en-US" sz="2000" dirty="0"/>
              <a:t>Abstraction of a physical host machine</a:t>
            </a:r>
          </a:p>
          <a:p>
            <a:pPr lvl="1"/>
            <a:r>
              <a:rPr lang="en-US" altLang="en-US" sz="2000" dirty="0"/>
              <a:t>Hypervisor intercepts and emulates instructions from VMs, and allows management of VMs</a:t>
            </a:r>
          </a:p>
          <a:p>
            <a:pPr lvl="1"/>
            <a:r>
              <a:rPr lang="en-US" altLang="en-US" sz="2000" dirty="0"/>
              <a:t>VMWare, Xen, etc.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8A671387-0344-A344-ABE6-CE1F8C23B8E6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953000"/>
            <a:ext cx="2492375" cy="1733550"/>
            <a:chOff x="5638800" y="1676400"/>
            <a:chExt cx="2975327" cy="2615193"/>
          </a:xfrm>
        </p:grpSpPr>
        <p:sp>
          <p:nvSpPr>
            <p:cNvPr id="5" name="Rounded Rectangle 12">
              <a:extLst>
                <a:ext uri="{FF2B5EF4-FFF2-40B4-BE49-F238E27FC236}">
                  <a16:creationId xmlns:a16="http://schemas.microsoft.com/office/drawing/2014/main" id="{66D0CA1B-B783-124E-90A6-518D5301B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3276600"/>
              <a:ext cx="2895600" cy="45720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Hardware</a:t>
              </a: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95EEFF20-B725-144A-9FF0-FFA66FFB2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7" name="Rounded Rectangle 14">
              <a:extLst>
                <a:ext uri="{FF2B5EF4-FFF2-40B4-BE49-F238E27FC236}">
                  <a16:creationId xmlns:a16="http://schemas.microsoft.com/office/drawing/2014/main" id="{4F94DDF0-CD32-FB45-BAB8-176F7AF85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676400"/>
              <a:ext cx="914400" cy="4572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8" name="Rounded Rectangle 15">
              <a:extLst>
                <a:ext uri="{FF2B5EF4-FFF2-40B4-BE49-F238E27FC236}">
                  <a16:creationId xmlns:a16="http://schemas.microsoft.com/office/drawing/2014/main" id="{7AA9FC3B-EF71-954F-9C34-F684E63C4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16764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9" name="Rounded Rectangle 16">
              <a:extLst>
                <a:ext uri="{FF2B5EF4-FFF2-40B4-BE49-F238E27FC236}">
                  <a16:creationId xmlns:a16="http://schemas.microsoft.com/office/drawing/2014/main" id="{E9FB2C6E-DC74-1649-99B0-DA973B4F5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0" y="16764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10" name="Rounded Rectangle 17">
              <a:extLst>
                <a:ext uri="{FF2B5EF4-FFF2-40B4-BE49-F238E27FC236}">
                  <a16:creationId xmlns:a16="http://schemas.microsoft.com/office/drawing/2014/main" id="{54B8284E-D667-3F43-86E0-A3BE7E9DF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2743200"/>
              <a:ext cx="2895600" cy="45720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Hypervisor</a:t>
              </a:r>
            </a:p>
          </p:txBody>
        </p:sp>
        <p:sp>
          <p:nvSpPr>
            <p:cNvPr id="11" name="Rounded Rectangle 18">
              <a:extLst>
                <a:ext uri="{FF2B5EF4-FFF2-40B4-BE49-F238E27FC236}">
                  <a16:creationId xmlns:a16="http://schemas.microsoft.com/office/drawing/2014/main" id="{8502782D-3E96-E340-8EC8-572C8A467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12" name="Rounded Rectangle 19">
              <a:extLst>
                <a:ext uri="{FF2B5EF4-FFF2-40B4-BE49-F238E27FC236}">
                  <a16:creationId xmlns:a16="http://schemas.microsoft.com/office/drawing/2014/main" id="{4F5F98D6-745C-A54F-A085-D93999181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86DB112D-A861-E441-9CE2-603F6E056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9309" y="3810001"/>
              <a:ext cx="2614818" cy="48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C00000"/>
                  </a:solidFill>
                </a:rPr>
                <a:t>Virtualized Stack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6968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E8EDE-1DBC-494C-8B72-07FD803E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E6F022-0376-7442-9A08-0E6320AB6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4764088"/>
            <a:ext cx="5029200" cy="381000"/>
          </a:xfrm>
          <a:prstGeom prst="rect">
            <a:avLst/>
          </a:prstGeom>
          <a:solidFill>
            <a:srgbClr val="00CC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</a:rPr>
              <a:t>Hardware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50BA12-6947-A54D-9BA6-E16F6B928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4154488"/>
            <a:ext cx="5029200" cy="457200"/>
          </a:xfrm>
          <a:prstGeom prst="rect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</a:rPr>
              <a:t>Virtual Machine Monitor (VMM) / Hypervisor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B6644F-8DA8-9143-B562-BC936A95C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3087688"/>
            <a:ext cx="1295400" cy="609600"/>
          </a:xfrm>
          <a:prstGeom prst="rect">
            <a:avLst/>
          </a:prstGeom>
          <a:solidFill>
            <a:srgbClr val="00FF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  <a:t>Guest OS</a:t>
            </a:r>
          </a:p>
          <a:p>
            <a:pPr algn="ctr" eaLnBrk="1" hangingPunct="1">
              <a:lnSpc>
                <a:spcPct val="102000"/>
              </a:lnSpc>
            </a:pPr>
            <a: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  <a:t>(Linux)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45962-76C0-BA47-A1BE-E58E5284D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3087688"/>
            <a:ext cx="1295400" cy="609600"/>
          </a:xfrm>
          <a:prstGeom prst="rect">
            <a:avLst/>
          </a:prstGeom>
          <a:solidFill>
            <a:srgbClr val="FF00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  <a:t>Guest OS</a:t>
            </a:r>
          </a:p>
          <a:p>
            <a:pPr algn="ctr" eaLnBrk="1" hangingPunct="1">
              <a:lnSpc>
                <a:spcPct val="102000"/>
              </a:lnSpc>
            </a:pPr>
            <a: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  <a:t>(NetBSD)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748C73-C3CB-C040-B6F8-B0C3ABA03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3087688"/>
            <a:ext cx="1295400" cy="609600"/>
          </a:xfrm>
          <a:prstGeom prst="rect">
            <a:avLst/>
          </a:prstGeom>
          <a:solidFill>
            <a:srgbClr val="C0C0C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  <a:t>Guest OS</a:t>
            </a:r>
          </a:p>
          <a:p>
            <a:pPr algn="ctr" eaLnBrk="1" hangingPunct="1">
              <a:lnSpc>
                <a:spcPct val="102000"/>
              </a:lnSpc>
            </a:pPr>
            <a: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  <a:t>(Windows)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6E11E2-2642-214D-882E-FEB39563498F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2706688"/>
            <a:ext cx="1446213" cy="1293812"/>
            <a:chOff x="570" y="1779"/>
            <a:chExt cx="911" cy="815"/>
          </a:xfrm>
        </p:grpSpPr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F83B2D4A-3DD7-E14E-9E65-383B0FD24B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" y="1779"/>
              <a:ext cx="1" cy="8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latin typeface="+mn-lt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F82007FC-2AF2-6348-8F38-D981CA49F0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2" y="1779"/>
              <a:ext cx="1" cy="8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latin typeface="+mn-lt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C745808C-CE9B-9A41-AA0E-646E1FF4E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" y="2595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latin typeface="+mn-lt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EE4663-6F74-DA4C-AA78-9DC878FAB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" y="2451"/>
              <a:ext cx="912" cy="144"/>
            </a:xfrm>
            <a:prstGeom prst="rect">
              <a:avLst/>
            </a:prstGeom>
            <a:solidFill>
              <a:srgbClr val="00CCFF">
                <a:alpha val="32156"/>
              </a:srgb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2000"/>
                </a:lnSpc>
              </a:pPr>
              <a:r>
                <a:rPr lang="en-GB" altLang="en-US" sz="1600">
                  <a:solidFill>
                    <a:srgbClr val="000000"/>
                  </a:solidFill>
                  <a:cs typeface="Arial" panose="020B0604020202020204" pitchFamily="34" charset="0"/>
                </a:rPr>
                <a:t>VM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E57305-BF8A-5644-8D5F-50E06E258C91}"/>
              </a:ext>
            </a:extLst>
          </p:cNvPr>
          <p:cNvGrpSpPr>
            <a:grpSpLocks/>
          </p:cNvGrpSpPr>
          <p:nvPr/>
        </p:nvGrpSpPr>
        <p:grpSpPr bwMode="auto">
          <a:xfrm>
            <a:off x="2581275" y="2706688"/>
            <a:ext cx="1446213" cy="1293812"/>
            <a:chOff x="1626" y="1779"/>
            <a:chExt cx="911" cy="815"/>
          </a:xfrm>
        </p:grpSpPr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F8D8CE3E-EC9A-024B-8923-C12FDD71E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6" y="1779"/>
              <a:ext cx="1" cy="8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latin typeface="+mn-lt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247FFB84-9FE7-E64F-8CD0-1E63004B00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8" y="1779"/>
              <a:ext cx="1" cy="8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latin typeface="+mn-lt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6C824821-4BFC-5D47-ACC7-5E6C34ED5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6" y="2595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latin typeface="+mn-lt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A55BBD-112F-5748-B83E-50F99EF4A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" y="2451"/>
              <a:ext cx="912" cy="144"/>
            </a:xfrm>
            <a:prstGeom prst="rect">
              <a:avLst/>
            </a:prstGeom>
            <a:solidFill>
              <a:srgbClr val="00CCFF">
                <a:alpha val="32156"/>
              </a:srgb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2000"/>
                </a:lnSpc>
              </a:pPr>
              <a:r>
                <a:rPr lang="en-GB" altLang="en-US" sz="1600">
                  <a:solidFill>
                    <a:srgbClr val="000000"/>
                  </a:solidFill>
                  <a:cs typeface="Arial" panose="020B0604020202020204" pitchFamily="34" charset="0"/>
                </a:rPr>
                <a:t>VM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0B9021-B04B-024D-9A29-D30F113DC674}"/>
              </a:ext>
            </a:extLst>
          </p:cNvPr>
          <p:cNvGrpSpPr>
            <a:grpSpLocks/>
          </p:cNvGrpSpPr>
          <p:nvPr/>
        </p:nvGrpSpPr>
        <p:grpSpPr bwMode="auto">
          <a:xfrm>
            <a:off x="4333875" y="2706688"/>
            <a:ext cx="1446213" cy="1293812"/>
            <a:chOff x="2730" y="1779"/>
            <a:chExt cx="911" cy="815"/>
          </a:xfrm>
        </p:grpSpPr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DE6D72CE-4086-5445-9EE1-62C53C90F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0" y="1779"/>
              <a:ext cx="1" cy="8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latin typeface="+mn-lt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62FC31F5-FBA4-9F4C-B056-E7459BFB81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2" y="1779"/>
              <a:ext cx="1" cy="8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latin typeface="+mn-lt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F93F5475-04D0-1D4C-B04E-6E15D5E62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0" y="2595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latin typeface="+mn-lt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75D31D-83AC-7A4D-A8D2-FD12C0404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" y="2451"/>
              <a:ext cx="912" cy="144"/>
            </a:xfrm>
            <a:prstGeom prst="rect">
              <a:avLst/>
            </a:prstGeom>
            <a:solidFill>
              <a:srgbClr val="00CCFF">
                <a:alpha val="32156"/>
              </a:srgb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2000"/>
                </a:lnSpc>
              </a:pPr>
              <a:r>
                <a:rPr lang="en-GB" altLang="en-US" sz="1600">
                  <a:solidFill>
                    <a:srgbClr val="000000"/>
                  </a:solidFill>
                  <a:cs typeface="Arial" panose="020B0604020202020204" pitchFamily="34" charset="0"/>
                </a:rPr>
                <a:t>VM</a:t>
              </a:r>
            </a:p>
          </p:txBody>
        </p:sp>
      </p:grpSp>
      <p:sp>
        <p:nvSpPr>
          <p:cNvPr id="24" name="Text Box 23">
            <a:extLst>
              <a:ext uri="{FF2B5EF4-FFF2-40B4-BE49-F238E27FC236}">
                <a16:creationId xmlns:a16="http://schemas.microsoft.com/office/drawing/2014/main" id="{EC350965-DBD8-8B40-B873-58821AA6D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2630488"/>
            <a:ext cx="550863" cy="344487"/>
          </a:xfrm>
          <a:prstGeom prst="rect">
            <a:avLst/>
          </a:prstGeom>
          <a:solidFill>
            <a:srgbClr val="99CC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</a:rPr>
              <a:t>App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48E455E8-11F2-084B-AA3E-2462F08E1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630488"/>
            <a:ext cx="550863" cy="344487"/>
          </a:xfrm>
          <a:prstGeom prst="rect">
            <a:avLst/>
          </a:prstGeom>
          <a:solidFill>
            <a:srgbClr val="FFFF99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</a:rPr>
              <a:t>App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5FCD3C4A-9C31-8842-A952-ED5527B57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5" y="2630488"/>
            <a:ext cx="550863" cy="344487"/>
          </a:xfrm>
          <a:prstGeom prst="rect">
            <a:avLst/>
          </a:prstGeom>
          <a:solidFill>
            <a:srgbClr val="FF99CC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</a:rPr>
              <a:t>App</a:t>
            </a: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B41A6DA3-D106-AE40-A50F-45697CF12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2630488"/>
            <a:ext cx="550863" cy="344487"/>
          </a:xfrm>
          <a:prstGeom prst="rect">
            <a:avLst/>
          </a:prstGeom>
          <a:solidFill>
            <a:srgbClr val="CC99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</a:rPr>
              <a:t>App</a:t>
            </a: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8EE4745B-E83C-5241-BEA1-A881BB57D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2630488"/>
            <a:ext cx="550863" cy="344487"/>
          </a:xfrm>
          <a:prstGeom prst="rect">
            <a:avLst/>
          </a:prstGeom>
          <a:solidFill>
            <a:srgbClr val="CCFFCC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</a:rPr>
              <a:t>App</a:t>
            </a: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170FCB8F-46C5-E147-B611-114B990FF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2847975"/>
            <a:ext cx="752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>
                <a:solidFill>
                  <a:srgbClr val="000000"/>
                </a:solidFill>
                <a:ea typeface="MS Gothic" panose="020B0609070205080204" pitchFamily="49" charset="-128"/>
              </a:rPr>
              <a:t>Xen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E56CCEE2-4FA7-C84A-AEEE-7FEE2D5FE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313" y="3448050"/>
            <a:ext cx="240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>
                <a:solidFill>
                  <a:srgbClr val="000000"/>
                </a:solidFill>
                <a:ea typeface="MS Gothic" panose="020B0609070205080204" pitchFamily="49" charset="-128"/>
              </a:rPr>
              <a:t>VMWare</a:t>
            </a: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992C0D89-F946-E542-8A69-04244C4DA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313" y="4046538"/>
            <a:ext cx="240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>
                <a:solidFill>
                  <a:srgbClr val="000000"/>
                </a:solidFill>
                <a:ea typeface="MS Gothic" panose="020B0609070205080204" pitchFamily="49" charset="-128"/>
              </a:rPr>
              <a:t>UML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FC33EED5-E6AA-5344-AB8C-C5F7FDC78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900" y="4622800"/>
            <a:ext cx="240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>
                <a:solidFill>
                  <a:srgbClr val="000000"/>
                </a:solidFill>
                <a:ea typeface="MS Gothic" panose="020B0609070205080204" pitchFamily="49" charset="-128"/>
              </a:rPr>
              <a:t>Denali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7F1F55C4-727C-564C-9C64-4F2C76572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900" y="5127625"/>
            <a:ext cx="240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>
                <a:solidFill>
                  <a:srgbClr val="000000"/>
                </a:solidFill>
                <a:ea typeface="MS Gothic" panose="020B0609070205080204" pitchFamily="49" charset="-128"/>
              </a:rPr>
              <a:t>etc.</a:t>
            </a:r>
          </a:p>
        </p:txBody>
      </p:sp>
      <p:cxnSp>
        <p:nvCxnSpPr>
          <p:cNvPr id="34" name="AutoShape 33">
            <a:extLst>
              <a:ext uri="{FF2B5EF4-FFF2-40B4-BE49-F238E27FC236}">
                <a16:creationId xmlns:a16="http://schemas.microsoft.com/office/drawing/2014/main" id="{12C73CF3-7918-1449-9C77-CD79CEFC2BD1}"/>
              </a:ext>
            </a:extLst>
          </p:cNvPr>
          <p:cNvCxnSpPr>
            <a:cxnSpLocks noChangeShapeType="1"/>
            <a:stCxn id="5" idx="3"/>
            <a:endCxn id="29" idx="1"/>
          </p:cNvCxnSpPr>
          <p:nvPr/>
        </p:nvCxnSpPr>
        <p:spPr bwMode="auto">
          <a:xfrm flipV="1">
            <a:off x="5857875" y="3078163"/>
            <a:ext cx="831850" cy="1304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34">
            <a:extLst>
              <a:ext uri="{FF2B5EF4-FFF2-40B4-BE49-F238E27FC236}">
                <a16:creationId xmlns:a16="http://schemas.microsoft.com/office/drawing/2014/main" id="{FC851ACF-36CB-494A-803A-3A2E2CFB8921}"/>
              </a:ext>
            </a:extLst>
          </p:cNvPr>
          <p:cNvCxnSpPr>
            <a:cxnSpLocks noChangeShapeType="1"/>
            <a:stCxn id="5" idx="3"/>
          </p:cNvCxnSpPr>
          <p:nvPr/>
        </p:nvCxnSpPr>
        <p:spPr bwMode="auto">
          <a:xfrm flipV="1">
            <a:off x="5857875" y="3700463"/>
            <a:ext cx="833438" cy="682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35">
            <a:extLst>
              <a:ext uri="{FF2B5EF4-FFF2-40B4-BE49-F238E27FC236}">
                <a16:creationId xmlns:a16="http://schemas.microsoft.com/office/drawing/2014/main" id="{71E5704F-6166-8145-979F-ADE2315E2DA3}"/>
              </a:ext>
            </a:extLst>
          </p:cNvPr>
          <p:cNvCxnSpPr>
            <a:cxnSpLocks noChangeShapeType="1"/>
            <a:stCxn id="5" idx="3"/>
            <a:endCxn id="31" idx="1"/>
          </p:cNvCxnSpPr>
          <p:nvPr/>
        </p:nvCxnSpPr>
        <p:spPr bwMode="auto">
          <a:xfrm flipV="1">
            <a:off x="5857875" y="4276725"/>
            <a:ext cx="833438" cy="1063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36">
            <a:extLst>
              <a:ext uri="{FF2B5EF4-FFF2-40B4-BE49-F238E27FC236}">
                <a16:creationId xmlns:a16="http://schemas.microsoft.com/office/drawing/2014/main" id="{B2A2293E-7126-FC46-96C0-918072BF2EFD}"/>
              </a:ext>
            </a:extLst>
          </p:cNvPr>
          <p:cNvCxnSpPr>
            <a:cxnSpLocks noChangeShapeType="1"/>
            <a:stCxn id="5" idx="3"/>
            <a:endCxn id="32" idx="1"/>
          </p:cNvCxnSpPr>
          <p:nvPr/>
        </p:nvCxnSpPr>
        <p:spPr bwMode="auto">
          <a:xfrm>
            <a:off x="5857875" y="4383088"/>
            <a:ext cx="835025" cy="469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37">
            <a:extLst>
              <a:ext uri="{FF2B5EF4-FFF2-40B4-BE49-F238E27FC236}">
                <a16:creationId xmlns:a16="http://schemas.microsoft.com/office/drawing/2014/main" id="{D73A7991-16A6-794C-AEB4-843BB643B63D}"/>
              </a:ext>
            </a:extLst>
          </p:cNvPr>
          <p:cNvCxnSpPr>
            <a:cxnSpLocks noChangeShapeType="1"/>
            <a:stCxn id="5" idx="3"/>
            <a:endCxn id="33" idx="1"/>
          </p:cNvCxnSpPr>
          <p:nvPr/>
        </p:nvCxnSpPr>
        <p:spPr bwMode="auto">
          <a:xfrm>
            <a:off x="5857875" y="4383088"/>
            <a:ext cx="835025" cy="974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6200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3016B-E118-A343-9284-B4453F11B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Example: S3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B067B-D697-4E44-8E26-DB846A240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Amazon Simple Storage Service (S3)</a:t>
            </a:r>
          </a:p>
          <a:p>
            <a:r>
              <a:rPr lang="en-US" dirty="0"/>
              <a:t>Unlimited storage</a:t>
            </a:r>
          </a:p>
          <a:p>
            <a:r>
              <a:rPr lang="en-US" dirty="0"/>
              <a:t>Pay for what you use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B701C-51DE-274A-BB65-B67DBBFA4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124200"/>
            <a:ext cx="5943600" cy="359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28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33699-8F7F-934F-86D9-5B72ADDE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Example: EC2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BFB13-1A13-AF42-B43B-724DE509D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Amazon Elastic Compute Cloud (EC2)</a:t>
            </a:r>
          </a:p>
          <a:p>
            <a:pPr lvl="1"/>
            <a:r>
              <a:rPr lang="en-US" dirty="0"/>
              <a:t>Virtual computing environments (“instances”)</a:t>
            </a:r>
          </a:p>
          <a:p>
            <a:pPr lvl="1"/>
            <a:r>
              <a:rPr lang="en-US" dirty="0"/>
              <a:t>Pre-configured templates for instances</a:t>
            </a:r>
          </a:p>
          <a:p>
            <a:pPr lvl="1"/>
            <a:r>
              <a:rPr lang="en-US" dirty="0"/>
              <a:t>Launch as many virtual servers as needed (“elastic”)</a:t>
            </a:r>
          </a:p>
          <a:p>
            <a:pPr lvl="1"/>
            <a:r>
              <a:rPr lang="en-US" dirty="0"/>
              <a:t>Xen and KVM hypervisor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04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>
            <a:extLst>
              <a:ext uri="{FF2B5EF4-FFF2-40B4-BE49-F238E27FC236}">
                <a16:creationId xmlns:a16="http://schemas.microsoft.com/office/drawing/2014/main" id="{C54E68DE-2306-F249-97C0-2A8902AB1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5583238"/>
            <a:ext cx="990600" cy="990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CE9D47-FF55-044A-AF81-8BEBEF84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Do You Use The Cloud?</a:t>
            </a:r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AFEB8847-9428-ED45-AC59-9361657A9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653088"/>
            <a:ext cx="10747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>
            <a:extLst>
              <a:ext uri="{FF2B5EF4-FFF2-40B4-BE49-F238E27FC236}">
                <a16:creationId xmlns:a16="http://schemas.microsoft.com/office/drawing/2014/main" id="{ED69DA71-725D-9C42-82A2-6AC3304C8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4443413"/>
            <a:ext cx="1674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>
            <a:extLst>
              <a:ext uri="{FF2B5EF4-FFF2-40B4-BE49-F238E27FC236}">
                <a16:creationId xmlns:a16="http://schemas.microsoft.com/office/drawing/2014/main" id="{DE888B6F-1AC8-5447-A384-0921C1F012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20" y="5586412"/>
            <a:ext cx="10223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https://ssl.gstatic.com/accounts/services/drive/drive.png">
            <a:extLst>
              <a:ext uri="{FF2B5EF4-FFF2-40B4-BE49-F238E27FC236}">
                <a16:creationId xmlns:a16="http://schemas.microsoft.com/office/drawing/2014/main" id="{95650F6D-C5F1-CA4B-B611-C6D45325C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4432300"/>
            <a:ext cx="15875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http://ts3.mm.bing.net/th?id=H.4835786127312046&amp;pid=1.7&amp;w=147&amp;h=149&amp;c=7&amp;rs=1">
            <a:extLst>
              <a:ext uri="{FF2B5EF4-FFF2-40B4-BE49-F238E27FC236}">
                <a16:creationId xmlns:a16="http://schemas.microsoft.com/office/drawing/2014/main" id="{FBEECBFC-F7F1-7E4D-84C4-6A4B56093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9906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 descr="http://ts2.mm.bing.net/th?id=H.4937671293534957&amp;pid=15.1">
            <a:extLst>
              <a:ext uri="{FF2B5EF4-FFF2-40B4-BE49-F238E27FC236}">
                <a16:creationId xmlns:a16="http://schemas.microsoft.com/office/drawing/2014/main" id="{E49B8874-D6A1-3747-84FF-CBBE7E263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752600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http://ts3.mm.bing.net/th?id=H.4931452190262246&amp;pid=15.1">
            <a:extLst>
              <a:ext uri="{FF2B5EF4-FFF2-40B4-BE49-F238E27FC236}">
                <a16:creationId xmlns:a16="http://schemas.microsoft.com/office/drawing/2014/main" id="{EFFC59BD-8F98-6341-80EA-1FD6B2312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765300"/>
            <a:ext cx="946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4" descr="http://ts4.mm.bing.net/th?id=H.4987703377660239&amp;pid=15.1">
            <a:extLst>
              <a:ext uri="{FF2B5EF4-FFF2-40B4-BE49-F238E27FC236}">
                <a16:creationId xmlns:a16="http://schemas.microsoft.com/office/drawing/2014/main" id="{9DD2B418-37A0-004A-810F-9FBD6287E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639888"/>
            <a:ext cx="14128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8" descr="http://ts4.mm.bing.net/th?id=H.4719538559454383&amp;pid=15.1">
            <a:extLst>
              <a:ext uri="{FF2B5EF4-FFF2-40B4-BE49-F238E27FC236}">
                <a16:creationId xmlns:a16="http://schemas.microsoft.com/office/drawing/2014/main" id="{89282F53-EF02-3845-9BF6-D409F8ED1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3621088"/>
            <a:ext cx="10556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0" descr="http://ts4.mm.bing.net/th?id=H.4595963742390019&amp;pid=15.1">
            <a:extLst>
              <a:ext uri="{FF2B5EF4-FFF2-40B4-BE49-F238E27FC236}">
                <a16:creationId xmlns:a16="http://schemas.microsoft.com/office/drawing/2014/main" id="{ED96223D-9164-FA40-AC4D-77DC1AEC2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1731963"/>
            <a:ext cx="84296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2" descr="http://ts2.mm.bing.net/th?id=H.4770837636712173&amp;pid=15.1">
            <a:extLst>
              <a:ext uri="{FF2B5EF4-FFF2-40B4-BE49-F238E27FC236}">
                <a16:creationId xmlns:a16="http://schemas.microsoft.com/office/drawing/2014/main" id="{3C6665EC-447F-D545-9CC2-5B2B461A0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747838"/>
            <a:ext cx="88741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24" descr="http://ts1.mm.bing.net/th?id=H.4550630397445168&amp;pid=15.1">
            <a:extLst>
              <a:ext uri="{FF2B5EF4-FFF2-40B4-BE49-F238E27FC236}">
                <a16:creationId xmlns:a16="http://schemas.microsoft.com/office/drawing/2014/main" id="{7DB752DC-4012-924A-8807-D12AB001D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889375"/>
            <a:ext cx="889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30" descr="http://ts4.mm.bing.net/th?id=H.4975192176918539&amp;pid=15.1">
            <a:extLst>
              <a:ext uri="{FF2B5EF4-FFF2-40B4-BE49-F238E27FC236}">
                <a16:creationId xmlns:a16="http://schemas.microsoft.com/office/drawing/2014/main" id="{C968AFB3-E11C-D641-9E0B-52FAB29C5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4878388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32" descr="http://ts1.mm.bing.net/th?id=H.4818138106430376&amp;pid=15.1">
            <a:extLst>
              <a:ext uri="{FF2B5EF4-FFF2-40B4-BE49-F238E27FC236}">
                <a16:creationId xmlns:a16="http://schemas.microsoft.com/office/drawing/2014/main" id="{EDFC189A-0C8B-B94F-94F6-0B79F2923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5241925"/>
            <a:ext cx="78898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34" descr="http://ts1.mm.bing.net/th?id=H.4984220139522772&amp;pid=15.1">
            <a:extLst>
              <a:ext uri="{FF2B5EF4-FFF2-40B4-BE49-F238E27FC236}">
                <a16:creationId xmlns:a16="http://schemas.microsoft.com/office/drawing/2014/main" id="{D8AE5EEC-0679-2E46-BC8C-1D0D3ED9E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5969000"/>
            <a:ext cx="27114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36" descr="http://ts4.mm.bing.net/th?id=H.4852815636662611&amp;pid=15.1">
            <a:extLst>
              <a:ext uri="{FF2B5EF4-FFF2-40B4-BE49-F238E27FC236}">
                <a16:creationId xmlns:a16="http://schemas.microsoft.com/office/drawing/2014/main" id="{C5512B48-EA03-E942-8BCB-A60146BCC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468688"/>
            <a:ext cx="12001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38" descr="http://ts4.mm.bing.net/th?id=H.4928883809519027&amp;pid=15.1">
            <a:extLst>
              <a:ext uri="{FF2B5EF4-FFF2-40B4-BE49-F238E27FC236}">
                <a16:creationId xmlns:a16="http://schemas.microsoft.com/office/drawing/2014/main" id="{63785974-856E-2B4C-AE3B-0AAFF5EEA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67176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40" descr="http://ts3.mm.bing.net/th?id=H.4959927832218142&amp;pid=15.1">
            <a:extLst>
              <a:ext uri="{FF2B5EF4-FFF2-40B4-BE49-F238E27FC236}">
                <a16:creationId xmlns:a16="http://schemas.microsoft.com/office/drawing/2014/main" id="{7B5673F7-2CF0-ED4C-8EF0-92758A4DF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836863"/>
            <a:ext cx="10191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44" descr="http://ts3.mm.bing.net/th?id=H.4636568371529830&amp;pid=15.1">
            <a:extLst>
              <a:ext uri="{FF2B5EF4-FFF2-40B4-BE49-F238E27FC236}">
                <a16:creationId xmlns:a16="http://schemas.microsoft.com/office/drawing/2014/main" id="{230374F2-A125-9F48-A685-EF9397F19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747838"/>
            <a:ext cx="84296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48" descr="http://ts2.mm.bing.net/th?id=H.4817154546533997&amp;pid=15.1">
            <a:extLst>
              <a:ext uri="{FF2B5EF4-FFF2-40B4-BE49-F238E27FC236}">
                <a16:creationId xmlns:a16="http://schemas.microsoft.com/office/drawing/2014/main" id="{1B14424C-7A0C-0C4F-B3C4-F59722DB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3895725"/>
            <a:ext cx="87788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50" descr="http://ts1.mm.bing.net/th?id=H.4668956688516112&amp;pid=15.1">
            <a:extLst>
              <a:ext uri="{FF2B5EF4-FFF2-40B4-BE49-F238E27FC236}">
                <a16:creationId xmlns:a16="http://schemas.microsoft.com/office/drawing/2014/main" id="{54F4CEF9-58C7-DE4E-B5B3-443409D90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4773613"/>
            <a:ext cx="129698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54" descr="http://ts1.mm.bing.net/th?id=H.4765516138218672&amp;pid=15.1">
            <a:extLst>
              <a:ext uri="{FF2B5EF4-FFF2-40B4-BE49-F238E27FC236}">
                <a16:creationId xmlns:a16="http://schemas.microsoft.com/office/drawing/2014/main" id="{E64F320B-6D27-214E-8EDA-D72E23667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61" y="3044709"/>
            <a:ext cx="114458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56" descr="http://ts4.mm.bing.net/th?id=H.4698776666964355&amp;pid=15.1">
            <a:extLst>
              <a:ext uri="{FF2B5EF4-FFF2-40B4-BE49-F238E27FC236}">
                <a16:creationId xmlns:a16="http://schemas.microsoft.com/office/drawing/2014/main" id="{B7E55690-8107-F34E-8968-CEC614116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275748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58" descr="http://ts1.mm.bing.net/th?id=I.4603209355561872&amp;pid=15.1">
            <a:extLst>
              <a:ext uri="{FF2B5EF4-FFF2-40B4-BE49-F238E27FC236}">
                <a16:creationId xmlns:a16="http://schemas.microsoft.com/office/drawing/2014/main" id="{9817491A-90AA-0445-B019-1AF4B8FDA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3881438"/>
            <a:ext cx="102711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60" descr="http://ts4.mm.bing.net/th?id=H.5040419787112943&amp;pid=15.1">
            <a:extLst>
              <a:ext uri="{FF2B5EF4-FFF2-40B4-BE49-F238E27FC236}">
                <a16:creationId xmlns:a16="http://schemas.microsoft.com/office/drawing/2014/main" id="{AC2F3311-F247-994F-8C6E-354BF6DDF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2747963"/>
            <a:ext cx="823912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62" descr="http://ts3.mm.bing.net/th?id=H.4802766445347662&amp;pid=15.1">
            <a:extLst>
              <a:ext uri="{FF2B5EF4-FFF2-40B4-BE49-F238E27FC236}">
                <a16:creationId xmlns:a16="http://schemas.microsoft.com/office/drawing/2014/main" id="{02F73A9E-380F-F84D-9FA0-1153A81B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4643438"/>
            <a:ext cx="11842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64" descr="http://ts1.mm.bing.net/th?id=H.4623825215621104&amp;pid=15.1">
            <a:extLst>
              <a:ext uri="{FF2B5EF4-FFF2-40B4-BE49-F238E27FC236}">
                <a16:creationId xmlns:a16="http://schemas.microsoft.com/office/drawing/2014/main" id="{B2A6B9D3-B9A9-C842-8A0B-EA99B3800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4870450"/>
            <a:ext cx="136048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68" descr="http://ts1.mm.bing.net/th?id=H.4582279988708676&amp;pid=15.1">
            <a:extLst>
              <a:ext uri="{FF2B5EF4-FFF2-40B4-BE49-F238E27FC236}">
                <a16:creationId xmlns:a16="http://schemas.microsoft.com/office/drawing/2014/main" id="{3157E985-6CDE-7E48-9D3F-F4C4B91E8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2659063"/>
            <a:ext cx="8826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70" descr="http://ts2.mm.bing.net/th?id=H.4974410465411649&amp;pid=15.1">
            <a:extLst>
              <a:ext uri="{FF2B5EF4-FFF2-40B4-BE49-F238E27FC236}">
                <a16:creationId xmlns:a16="http://schemas.microsoft.com/office/drawing/2014/main" id="{A2E347BF-251C-EF49-BD67-AAE2DAEAC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714625"/>
            <a:ext cx="10255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72" descr="http://ts1.mm.bing.net/th?id=H.4910935159014544&amp;pid=15.1">
            <a:extLst>
              <a:ext uri="{FF2B5EF4-FFF2-40B4-BE49-F238E27FC236}">
                <a16:creationId xmlns:a16="http://schemas.microsoft.com/office/drawing/2014/main" id="{2C0726E9-7B61-9B47-9F83-C885828E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1666875"/>
            <a:ext cx="9794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74" descr="http://ts1.mm.bing.net/th?id=H.4976484921968724&amp;pid=15.1">
            <a:extLst>
              <a:ext uri="{FF2B5EF4-FFF2-40B4-BE49-F238E27FC236}">
                <a16:creationId xmlns:a16="http://schemas.microsoft.com/office/drawing/2014/main" id="{F2F32B8D-9981-FD4F-A74C-5E4B42410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3660775"/>
            <a:ext cx="1112837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16" descr="http://ts4.mm.bing.net/th?id=H.4682494440637407&amp;pid=15.1">
            <a:extLst>
              <a:ext uri="{FF2B5EF4-FFF2-40B4-BE49-F238E27FC236}">
                <a16:creationId xmlns:a16="http://schemas.microsoft.com/office/drawing/2014/main" id="{D0EC29E3-5023-8B42-B13F-6963F5CA0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71" y="2811501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26" descr="http://ts4.mm.bing.net/th?id=H.4669042632425963&amp;pid=15.1">
            <a:extLst>
              <a:ext uri="{FF2B5EF4-FFF2-40B4-BE49-F238E27FC236}">
                <a16:creationId xmlns:a16="http://schemas.microsoft.com/office/drawing/2014/main" id="{C18C95BE-C506-6B40-9EA3-122962B9A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5711825"/>
            <a:ext cx="8921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7" name="Picture 12" descr="http://ts4.mm.bing.net/th?id=H.4833784686641755&amp;pid=15.1">
            <a:extLst>
              <a:ext uri="{FF2B5EF4-FFF2-40B4-BE49-F238E27FC236}">
                <a16:creationId xmlns:a16="http://schemas.microsoft.com/office/drawing/2014/main" id="{A82C0BA9-6A50-E144-B4F5-BC6BD51E8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5703888"/>
            <a:ext cx="8763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957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9926504C-A9A6-4946-893E-860EE2B3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Cloud for IoT</a:t>
            </a:r>
          </a:p>
        </p:txBody>
      </p:sp>
      <p:pic>
        <p:nvPicPr>
          <p:cNvPr id="57347" name="Picture 3" descr="aws-iot-product.png">
            <a:extLst>
              <a:ext uri="{FF2B5EF4-FFF2-40B4-BE49-F238E27FC236}">
                <a16:creationId xmlns:a16="http://schemas.microsoft.com/office/drawing/2014/main" id="{56C7F654-00D3-8D45-AA0C-0B7B8D4A2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9845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download.png">
            <a:extLst>
              <a:ext uri="{FF2B5EF4-FFF2-40B4-BE49-F238E27FC236}">
                <a16:creationId xmlns:a16="http://schemas.microsoft.com/office/drawing/2014/main" id="{AFF7D31C-16F3-AE4C-BEB4-655FE8973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55568"/>
            <a:ext cx="42291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7071A-4349-6D40-8CCA-6BB8CD63B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800600"/>
            <a:ext cx="4854271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9D6712-9374-5B44-BC18-44AAD64264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371695"/>
            <a:ext cx="3298371" cy="128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8BB474-4E3D-6040-8B1A-347FB515CE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4097" y="4748871"/>
            <a:ext cx="3939903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12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F4BDA-2A71-ED45-8342-499ECE6C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HyperText</a:t>
            </a:r>
            <a:r>
              <a:rPr lang="en-US" dirty="0"/>
              <a:t> Transfer Protocol (HTTP)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EF104-CF2F-4A40-B26D-DCA713EE7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Clients and servers communicate using the </a:t>
            </a:r>
            <a:r>
              <a:rPr lang="en-US" altLang="en-US" sz="2000" b="1" dirty="0" err="1"/>
              <a:t>HyperText</a:t>
            </a:r>
            <a:r>
              <a:rPr lang="en-US" altLang="en-US" sz="2000" b="1" dirty="0"/>
              <a:t> Transfer Protocol (HTTP)</a:t>
            </a:r>
          </a:p>
          <a:p>
            <a:pPr lvl="1"/>
            <a:r>
              <a:rPr lang="en-US" altLang="en-US" sz="1800" dirty="0"/>
              <a:t>Client and server establish TCP connection</a:t>
            </a:r>
          </a:p>
          <a:p>
            <a:pPr lvl="1"/>
            <a:r>
              <a:rPr lang="en-US" altLang="en-US" sz="1800" dirty="0"/>
              <a:t>Client requests content</a:t>
            </a:r>
          </a:p>
          <a:p>
            <a:pPr lvl="1"/>
            <a:r>
              <a:rPr lang="en-US" altLang="en-US" sz="1800" dirty="0"/>
              <a:t>Server responds with requested content</a:t>
            </a:r>
          </a:p>
          <a:p>
            <a:pPr lvl="1"/>
            <a:r>
              <a:rPr lang="en-US" altLang="en-US" sz="1800" dirty="0"/>
              <a:t>Client and server close connection (usually)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A69B8E-0FF0-5340-B9D2-796B1FDBB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343400"/>
            <a:ext cx="1368425" cy="1287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>
            <a:lvl1pPr algn="l" defTabSz="912813"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algn="l" defTabSz="912813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912813" algn="l" defTabSz="912813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370013" algn="l" defTabSz="912813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1825625" algn="l" defTabSz="912813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/>
            <a:r>
              <a:rPr lang="en-US" altLang="en-US" sz="1800">
                <a:latin typeface="Helvetica" pitchFamily="2" charset="0"/>
              </a:rPr>
              <a:t>Web</a:t>
            </a:r>
          </a:p>
          <a:p>
            <a:pPr algn="ctr"/>
            <a:r>
              <a:rPr lang="en-US" altLang="en-US" sz="1800">
                <a:latin typeface="Helvetica" pitchFamily="2" charset="0"/>
              </a:rPr>
              <a:t>server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5AE4303F-2465-6043-9266-378774FE9E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0288" y="4643438"/>
            <a:ext cx="174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4E98C18-7584-8740-A9BD-2CD01585F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262438"/>
            <a:ext cx="182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1430" tIns="45716" rIns="91430" bIns="45716" anchor="ctr">
            <a:spAutoFit/>
          </a:bodyPr>
          <a:lstStyle>
            <a:lvl1pPr algn="l" defTabSz="912813"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algn="l" defTabSz="912813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912813" algn="l" defTabSz="912813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370013" algn="l" defTabSz="912813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1825625" algn="l" defTabSz="912813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/>
            <a:r>
              <a:rPr lang="en-US" altLang="en-US" sz="1800">
                <a:latin typeface="Courier New" panose="02070309020205020404" pitchFamily="49" charset="0"/>
              </a:rPr>
              <a:t>HTTP request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10827A3F-4F3C-C745-8568-74AB1C18D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2688" y="5251450"/>
            <a:ext cx="1446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D25A0CB-E322-7746-841D-C0F945E95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5378450"/>
            <a:ext cx="1958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1430" tIns="45716" rIns="91430" bIns="45716" anchor="ctr">
            <a:spAutoFit/>
          </a:bodyPr>
          <a:lstStyle>
            <a:lvl1pPr algn="l" defTabSz="912813"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algn="l" defTabSz="912813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912813" algn="l" defTabSz="912813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370013" algn="l" defTabSz="912813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1825625" algn="l" defTabSz="912813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/>
            <a:r>
              <a:rPr lang="en-US" altLang="en-US" sz="1800">
                <a:latin typeface="Courier New" panose="02070309020205020404" pitchFamily="49" charset="0"/>
              </a:rPr>
              <a:t>HTTP response</a:t>
            </a:r>
          </a:p>
          <a:p>
            <a:pPr algn="ctr"/>
            <a:r>
              <a:rPr lang="en-US" altLang="en-US" sz="1800">
                <a:latin typeface="Courier New" panose="02070309020205020404" pitchFamily="49" charset="0"/>
              </a:rPr>
              <a:t>(content)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5A4DA716-0DE0-FF47-9B3B-2893FEAC2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4343400"/>
            <a:ext cx="1370013" cy="1287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>
            <a:lvl1pPr algn="l" defTabSz="912813"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algn="l" defTabSz="912813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912813" algn="l" defTabSz="912813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370013" algn="l" defTabSz="912813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1825625" algn="l" defTabSz="912813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/>
            <a:r>
              <a:rPr lang="en-US" altLang="en-US" sz="1800" dirty="0">
                <a:latin typeface="Helvetica" pitchFamily="2" charset="0"/>
              </a:rPr>
              <a:t>Web</a:t>
            </a:r>
          </a:p>
          <a:p>
            <a:pPr algn="ctr"/>
            <a:r>
              <a:rPr lang="en-US" altLang="en-US" sz="1800" dirty="0">
                <a:latin typeface="Helvetica" pitchFamily="2" charset="0"/>
              </a:rPr>
              <a:t>client</a:t>
            </a:r>
          </a:p>
          <a:p>
            <a:pPr algn="ctr"/>
            <a:r>
              <a:rPr lang="en-US" altLang="en-US" sz="1800" dirty="0">
                <a:latin typeface="Helvetica" pitchFamily="2" charset="0"/>
              </a:rPr>
              <a:t>(browser) </a:t>
            </a:r>
          </a:p>
        </p:txBody>
      </p:sp>
    </p:spTree>
    <p:extLst>
      <p:ext uri="{BB962C8B-B14F-4D97-AF65-F5344CB8AC3E}">
        <p14:creationId xmlns:p14="http://schemas.microsoft.com/office/powerpoint/2010/main" val="254054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29272"/>
              </p:ext>
            </p:extLst>
          </p:nvPr>
        </p:nvGraphicFramePr>
        <p:xfrm>
          <a:off x="457200" y="1524000"/>
          <a:ext cx="8229599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8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4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Fundamentals of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IoT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basic concepts,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Basic Python &amp; Raspberry Pi  programming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Human-computer interfaces</a:t>
                      </a:r>
                      <a:r>
                        <a:rPr lang="en-US" dirty="0"/>
                        <a:t>, sensing, actuation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Sensor programming, control loops, digital/analog I/O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Fundamentals of computer and wireless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Wi-Fi and Bluetooth networks, network measurements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Sensor networks, mesh networks, routing, WPANs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ZigBee, WPANs, WBANs, routing, network measurements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2"/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Processing, </a:t>
                      </a:r>
                      <a:r>
                        <a:rPr lang="en-US" dirty="0" err="1">
                          <a:solidFill>
                            <a:schemeClr val="accent2"/>
                          </a:solidFill>
                        </a:rPr>
                        <a:t>IoT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 cloud, analytics, visualization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2"/>
                          </a:solidFill>
                        </a:rPr>
                        <a:t>IoT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 cloud integration, sensor fusion, analytics, visualization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RFID, IoT ecosystem, security, privacy, ethics, case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860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AEE83-4B8B-5C4C-BF83-DF0C8E37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998EF-DF4F-294C-A1D3-686858BCB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Web servers return </a:t>
            </a:r>
            <a:r>
              <a:rPr lang="en-US" altLang="en-US" b="1" dirty="0"/>
              <a:t>content</a:t>
            </a:r>
            <a:r>
              <a:rPr lang="en-US" altLang="en-US" dirty="0"/>
              <a:t> to clients</a:t>
            </a:r>
          </a:p>
          <a:p>
            <a:pPr lvl="1"/>
            <a:r>
              <a:rPr lang="en-US" altLang="en-US" dirty="0"/>
              <a:t>a sequence of bytes with an associated MIME (Multipurpose Internet Mail Extensions) type</a:t>
            </a:r>
          </a:p>
          <a:p>
            <a:r>
              <a:rPr lang="en-US" altLang="en-US" dirty="0"/>
              <a:t>Example MIME types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text/html</a:t>
            </a:r>
            <a:r>
              <a:rPr lang="en-US" altLang="en-US" dirty="0"/>
              <a:t>		       			HTML document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text/plain</a:t>
            </a:r>
            <a:r>
              <a:rPr lang="en-US" altLang="en-US" dirty="0"/>
              <a:t>		       			Unformatted text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application/postscript</a:t>
            </a:r>
            <a:r>
              <a:rPr lang="en-US" altLang="en-US" dirty="0"/>
              <a:t> 	</a:t>
            </a:r>
            <a:r>
              <a:rPr lang="en-US" altLang="en-US" dirty="0" err="1"/>
              <a:t>Postcript</a:t>
            </a:r>
            <a:r>
              <a:rPr lang="en-US" altLang="en-US" dirty="0"/>
              <a:t> document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image/gif	</a:t>
            </a:r>
            <a:r>
              <a:rPr lang="en-US" altLang="en-US" dirty="0"/>
              <a:t>	       			Binary image encoded 										in GIF format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image/jpeg</a:t>
            </a:r>
            <a:r>
              <a:rPr lang="en-US" altLang="en-US" dirty="0"/>
              <a:t>	                    		Binary image encoded 										in JPEG format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86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00C2-F365-454D-81A5-0FBFC477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&amp; Dynamic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52652-92ED-DE45-834F-9993E09BE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content returned in HTTP responses can be either </a:t>
            </a:r>
            <a:r>
              <a:rPr lang="en-US" altLang="en-US" b="1" dirty="0">
                <a:solidFill>
                  <a:schemeClr val="tx1"/>
                </a:solidFill>
              </a:rPr>
              <a:t>static</a:t>
            </a:r>
            <a:r>
              <a:rPr lang="en-US" altLang="en-US" dirty="0"/>
              <a:t> or </a:t>
            </a:r>
            <a:r>
              <a:rPr lang="en-US" altLang="en-US" b="1" dirty="0">
                <a:solidFill>
                  <a:schemeClr val="tx1"/>
                </a:solidFill>
              </a:rPr>
              <a:t>dynamic</a:t>
            </a:r>
          </a:p>
          <a:p>
            <a:pPr lvl="1"/>
            <a:r>
              <a:rPr lang="en-US" altLang="en-US" dirty="0"/>
              <a:t>Static content: content stored in files and retrieved in response to an HTTP request</a:t>
            </a:r>
          </a:p>
          <a:p>
            <a:pPr lvl="2"/>
            <a:r>
              <a:rPr lang="en-US" altLang="en-US" dirty="0"/>
              <a:t>Examples: HTML files, images, audio clips</a:t>
            </a:r>
          </a:p>
          <a:p>
            <a:pPr lvl="1"/>
            <a:r>
              <a:rPr lang="en-US" altLang="en-US" dirty="0"/>
              <a:t>Dynamic content: content produced on-the-fly in response to an HTTP request</a:t>
            </a:r>
          </a:p>
          <a:p>
            <a:pPr lvl="2"/>
            <a:r>
              <a:rPr lang="en-US" altLang="en-US" dirty="0"/>
              <a:t>Example: content produced by a program executed by the server on behalf of the client</a:t>
            </a:r>
          </a:p>
          <a:p>
            <a:r>
              <a:rPr lang="en-US" altLang="en-US" dirty="0"/>
              <a:t>Bottom line: all web content is associated with a </a:t>
            </a:r>
            <a:r>
              <a:rPr lang="en-US" altLang="en-US" b="1" dirty="0"/>
              <a:t>file</a:t>
            </a:r>
            <a:r>
              <a:rPr lang="en-US" altLang="en-US" dirty="0"/>
              <a:t> that is managed by the server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462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D041F-4985-1E4D-A410-D58858C1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5F00F-BE51-1C40-935C-25473F61E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Each file managed by a server has a unique name called a URL (Universal Resource Locator)</a:t>
            </a:r>
          </a:p>
          <a:p>
            <a:r>
              <a:rPr lang="en-US" altLang="en-US" dirty="0"/>
              <a:t>URLs for static content: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http://www.cse.nd.edu:80/</a:t>
            </a:r>
            <a:r>
              <a:rPr lang="en-US" altLang="en-US" dirty="0" err="1">
                <a:latin typeface="Courier New" panose="02070309020205020404" pitchFamily="49" charset="0"/>
              </a:rPr>
              <a:t>index.html</a:t>
            </a:r>
            <a:endParaRPr lang="en-US" altLang="en-US" dirty="0"/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http://</a:t>
            </a:r>
            <a:r>
              <a:rPr lang="en-US" altLang="en-US" dirty="0" err="1">
                <a:latin typeface="Courier New" panose="02070309020205020404" pitchFamily="49" charset="0"/>
              </a:rPr>
              <a:t>www.cse.nd.edu</a:t>
            </a:r>
            <a:r>
              <a:rPr lang="en-US" altLang="en-US" dirty="0">
                <a:latin typeface="Courier New" panose="02070309020205020404" pitchFamily="49" charset="0"/>
              </a:rPr>
              <a:t>/</a:t>
            </a:r>
            <a:r>
              <a:rPr lang="en-US" altLang="en-US" dirty="0" err="1">
                <a:latin typeface="Courier New" panose="02070309020205020404" pitchFamily="49" charset="0"/>
              </a:rPr>
              <a:t>index.html</a:t>
            </a:r>
            <a:endParaRPr lang="en-US" altLang="en-US" dirty="0">
              <a:latin typeface="Courier New" panose="02070309020205020404" pitchFamily="49" charset="0"/>
            </a:endParaRP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http://</a:t>
            </a:r>
            <a:r>
              <a:rPr lang="en-US" altLang="en-US" dirty="0" err="1">
                <a:latin typeface="Courier New" panose="02070309020205020404" pitchFamily="49" charset="0"/>
              </a:rPr>
              <a:t>www.cse.nd.edu</a:t>
            </a:r>
            <a:endParaRPr lang="en-US" altLang="en-US" dirty="0">
              <a:latin typeface="Courier New" panose="02070309020205020404" pitchFamily="49" charset="0"/>
            </a:endParaRPr>
          </a:p>
          <a:p>
            <a:pPr lvl="2"/>
            <a:r>
              <a:rPr lang="en-US" altLang="en-US" dirty="0"/>
              <a:t>Identifies a file called </a:t>
            </a:r>
            <a:r>
              <a:rPr lang="en-US" altLang="en-US" dirty="0" err="1">
                <a:latin typeface="Courier New" panose="02070309020205020404" pitchFamily="49" charset="0"/>
              </a:rPr>
              <a:t>index.html</a:t>
            </a:r>
            <a:r>
              <a:rPr lang="en-US" altLang="en-US" dirty="0">
                <a:latin typeface="Courier New" panose="02070309020205020404" pitchFamily="49" charset="0"/>
              </a:rPr>
              <a:t>,</a:t>
            </a:r>
            <a:r>
              <a:rPr lang="en-US" altLang="en-US" dirty="0"/>
              <a:t> managed by a web server at </a:t>
            </a:r>
            <a:r>
              <a:rPr lang="en-US" altLang="en-US" dirty="0" err="1">
                <a:latin typeface="Courier New" panose="02070309020205020404" pitchFamily="49" charset="0"/>
              </a:rPr>
              <a:t>www.cse.nd.edu</a:t>
            </a:r>
            <a:r>
              <a:rPr lang="en-US" altLang="en-US" dirty="0"/>
              <a:t> that is listening on port 80</a:t>
            </a:r>
            <a:endParaRPr lang="en-US" altLang="en-US" dirty="0">
              <a:latin typeface="Courier New" panose="02070309020205020404" pitchFamily="49" charset="0"/>
            </a:endParaRPr>
          </a:p>
          <a:p>
            <a:r>
              <a:rPr lang="en-US" altLang="en-US" dirty="0"/>
              <a:t>URLs for dynamic content:</a:t>
            </a:r>
            <a:endParaRPr lang="en-US" altLang="en-US" dirty="0">
              <a:latin typeface="Courier New" panose="02070309020205020404" pitchFamily="49" charset="0"/>
            </a:endParaRP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http://www.cse.nd.edu:8000/</a:t>
            </a:r>
            <a:r>
              <a:rPr lang="en-US" altLang="en-US" dirty="0" err="1">
                <a:latin typeface="Courier New" panose="02070309020205020404" pitchFamily="49" charset="0"/>
              </a:rPr>
              <a:t>cgi</a:t>
            </a:r>
            <a:r>
              <a:rPr lang="en-US" altLang="en-US" dirty="0">
                <a:latin typeface="Courier New" panose="02070309020205020404" pitchFamily="49" charset="0"/>
              </a:rPr>
              <a:t>-bin/adder?15000&amp;213</a:t>
            </a:r>
          </a:p>
          <a:p>
            <a:pPr lvl="2"/>
            <a:r>
              <a:rPr lang="en-US" altLang="en-US" dirty="0"/>
              <a:t>Identifies an executable file called </a:t>
            </a:r>
            <a:r>
              <a:rPr lang="en-US" altLang="en-US" dirty="0">
                <a:latin typeface="Courier New" panose="02070309020205020404" pitchFamily="49" charset="0"/>
              </a:rPr>
              <a:t>adder</a:t>
            </a:r>
            <a:r>
              <a:rPr lang="en-US" altLang="en-US" dirty="0"/>
              <a:t>,  managed by a web server at </a:t>
            </a:r>
            <a:r>
              <a:rPr lang="en-US" altLang="en-US" dirty="0" err="1">
                <a:latin typeface="Courier New" panose="02070309020205020404" pitchFamily="49" charset="0"/>
              </a:rPr>
              <a:t>www.cse.nd.edu</a:t>
            </a:r>
            <a:r>
              <a:rPr lang="en-US" altLang="en-US" dirty="0"/>
              <a:t> that is listening on port 8000, that should be called with two argument strings: </a:t>
            </a:r>
            <a:r>
              <a:rPr lang="en-US" altLang="en-US" dirty="0">
                <a:latin typeface="Courier New" panose="02070309020205020404" pitchFamily="49" charset="0"/>
              </a:rPr>
              <a:t>15000</a:t>
            </a:r>
            <a:r>
              <a:rPr lang="en-US" altLang="en-US" dirty="0"/>
              <a:t> and </a:t>
            </a:r>
            <a:r>
              <a:rPr lang="en-US" altLang="en-US" dirty="0">
                <a:latin typeface="Courier New" panose="02070309020205020404" pitchFamily="49" charset="0"/>
              </a:rPr>
              <a:t>213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66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89216-13CF-1943-B0E1-C118AFC6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an HTTP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2164E-8832-2440-8FE7-F3F2EFE7E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en-US" dirty="0" err="1">
                <a:latin typeface="Courier New" panose="02070309020205020404" pitchFamily="49" charset="0"/>
              </a:rPr>
              <a:t>unix</a:t>
            </a:r>
            <a:r>
              <a:rPr lang="en-US" altLang="en-US" dirty="0">
                <a:latin typeface="Courier New" panose="02070309020205020404" pitchFamily="49" charset="0"/>
              </a:rPr>
              <a:t>&gt; </a:t>
            </a:r>
            <a:r>
              <a:rPr lang="en-US" altLang="en-US" i="1" dirty="0">
                <a:latin typeface="Courier New" panose="02070309020205020404" pitchFamily="49" charset="0"/>
              </a:rPr>
              <a:t>telnet </a:t>
            </a:r>
            <a:r>
              <a:rPr lang="en-US" altLang="en-US" i="1" dirty="0" err="1">
                <a:latin typeface="Courier New" panose="02070309020205020404" pitchFamily="49" charset="0"/>
              </a:rPr>
              <a:t>www.aol.com</a:t>
            </a:r>
            <a:r>
              <a:rPr lang="en-US" altLang="en-US" i="1" dirty="0">
                <a:latin typeface="Courier New" panose="02070309020205020404" pitchFamily="49" charset="0"/>
              </a:rPr>
              <a:t> 80</a:t>
            </a:r>
            <a:r>
              <a:rPr lang="en-US" altLang="en-US" dirty="0">
                <a:latin typeface="Courier New" panose="02070309020205020404" pitchFamily="49" charset="0"/>
              </a:rPr>
              <a:t>        </a:t>
            </a:r>
            <a:r>
              <a:rPr lang="en-US" altLang="en-US" i="1" dirty="0"/>
              <a:t>Client: open connection to server</a:t>
            </a:r>
            <a:endParaRPr lang="en-US" altLang="en-US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Trying 205.188.146.23...           </a:t>
            </a:r>
            <a:r>
              <a:rPr lang="en-US" altLang="en-US" i="1" dirty="0"/>
              <a:t>Telnet prints 3 lines to the terminal</a:t>
            </a:r>
            <a:endParaRPr lang="en-US" altLang="en-US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Connected to </a:t>
            </a:r>
            <a:r>
              <a:rPr lang="en-US" altLang="en-US" dirty="0" err="1">
                <a:latin typeface="Courier New" panose="02070309020205020404" pitchFamily="49" charset="0"/>
              </a:rPr>
              <a:t>aol.com</a:t>
            </a:r>
            <a:r>
              <a:rPr lang="en-US" altLang="en-US" dirty="0">
                <a:latin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Escape character is '^]'.</a:t>
            </a: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GET / HTTP/1.1                     </a:t>
            </a:r>
            <a:r>
              <a:rPr lang="en-US" altLang="en-US" i="1" dirty="0"/>
              <a:t>Client: </a:t>
            </a:r>
            <a:r>
              <a:rPr lang="en-US" altLang="en-US" i="1" dirty="0">
                <a:solidFill>
                  <a:srgbClr val="FF0000"/>
                </a:solidFill>
              </a:rPr>
              <a:t>request line</a:t>
            </a:r>
            <a:endParaRPr lang="en-US" altLang="en-US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host: </a:t>
            </a:r>
            <a:r>
              <a:rPr lang="en-US" altLang="en-US" dirty="0" err="1">
                <a:latin typeface="Courier New" panose="02070309020205020404" pitchFamily="49" charset="0"/>
              </a:rPr>
              <a:t>www.aol.com</a:t>
            </a:r>
            <a:r>
              <a:rPr lang="en-US" altLang="en-US" dirty="0">
                <a:latin typeface="Courier New" panose="02070309020205020404" pitchFamily="49" charset="0"/>
              </a:rPr>
              <a:t>                  </a:t>
            </a:r>
            <a:r>
              <a:rPr lang="en-US" altLang="en-US" i="1" dirty="0"/>
              <a:t>Client: required HTTP/1.1 HOST header</a:t>
            </a: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                               </a:t>
            </a:r>
            <a:r>
              <a:rPr lang="en-US" altLang="en-US" i="1" dirty="0"/>
              <a:t>Client: empty line terminates headers</a:t>
            </a:r>
            <a:r>
              <a:rPr lang="en-US" altLang="en-US" dirty="0">
                <a:latin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HTTP/1.0 200 OK                    </a:t>
            </a:r>
            <a:r>
              <a:rPr lang="en-US" altLang="en-US" i="1" dirty="0">
                <a:latin typeface="Arial" panose="020B0604020202020204" pitchFamily="34" charset="0"/>
              </a:rPr>
              <a:t>Server: </a:t>
            </a:r>
            <a:r>
              <a:rPr lang="en-US" alt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response line</a:t>
            </a:r>
            <a:endParaRPr lang="en-US" altLang="en-US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MIME-Version: 1.0                  </a:t>
            </a:r>
            <a:r>
              <a:rPr lang="en-US" altLang="en-US" i="1" dirty="0"/>
              <a:t>Server: followed by five </a:t>
            </a:r>
            <a:r>
              <a:rPr lang="en-US" altLang="en-US" i="1" dirty="0">
                <a:solidFill>
                  <a:srgbClr val="FF0000"/>
                </a:solidFill>
              </a:rPr>
              <a:t>response headers</a:t>
            </a:r>
            <a:endParaRPr lang="en-US" altLang="en-US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Date: Mon, 08 Jan 2001 04:59:42 GMT</a:t>
            </a: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Server: </a:t>
            </a:r>
            <a:r>
              <a:rPr lang="en-US" altLang="en-US" dirty="0" err="1">
                <a:latin typeface="Courier New" panose="02070309020205020404" pitchFamily="49" charset="0"/>
              </a:rPr>
              <a:t>NaviServer</a:t>
            </a:r>
            <a:r>
              <a:rPr lang="en-US" altLang="en-US" dirty="0">
                <a:latin typeface="Courier New" panose="02070309020205020404" pitchFamily="49" charset="0"/>
              </a:rPr>
              <a:t>/2.0 </a:t>
            </a:r>
            <a:r>
              <a:rPr lang="en-US" altLang="en-US" dirty="0" err="1">
                <a:latin typeface="Courier New" panose="02070309020205020404" pitchFamily="49" charset="0"/>
              </a:rPr>
              <a:t>AOLserver</a:t>
            </a:r>
            <a:r>
              <a:rPr lang="en-US" altLang="en-US" dirty="0">
                <a:latin typeface="Courier New" panose="02070309020205020404" pitchFamily="49" charset="0"/>
              </a:rPr>
              <a:t>/2.3.3</a:t>
            </a: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Content-Type: text/html            </a:t>
            </a:r>
            <a:r>
              <a:rPr lang="en-US" altLang="en-US" i="1" dirty="0"/>
              <a:t>Server: expect HTML in the </a:t>
            </a:r>
            <a:r>
              <a:rPr lang="en-US" altLang="en-US" i="1" dirty="0">
                <a:solidFill>
                  <a:schemeClr val="tx2"/>
                </a:solidFill>
              </a:rPr>
              <a:t>response body</a:t>
            </a:r>
            <a:endParaRPr lang="en-US" altLang="en-US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Content-Length: 42092              </a:t>
            </a:r>
            <a:r>
              <a:rPr lang="en-US" altLang="en-US" i="1" dirty="0"/>
              <a:t>Server: expect 42,092 bytes in the </a:t>
            </a:r>
            <a:r>
              <a:rPr lang="en-US" altLang="en-US" i="1" dirty="0" err="1"/>
              <a:t>resp</a:t>
            </a:r>
            <a:r>
              <a:rPr lang="en-US" altLang="en-US" i="1" dirty="0"/>
              <a:t> body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                                                                           	       </a:t>
            </a:r>
            <a:r>
              <a:rPr lang="en-US" altLang="en-US" i="1" dirty="0"/>
              <a:t>Server: empty line (“</a:t>
            </a:r>
            <a:r>
              <a:rPr lang="en-US" altLang="en-US" i="1" dirty="0">
                <a:latin typeface="Courier New" panose="02070309020205020404" pitchFamily="49" charset="0"/>
              </a:rPr>
              <a:t>\r\n</a:t>
            </a:r>
            <a:r>
              <a:rPr lang="en-US" altLang="en-US" i="1" dirty="0"/>
              <a:t>”) terminates </a:t>
            </a:r>
            <a:r>
              <a:rPr lang="en-US" altLang="en-US" i="1" dirty="0" err="1"/>
              <a:t>hdrs</a:t>
            </a:r>
            <a:endParaRPr lang="en-US" altLang="en-US" i="1" dirty="0"/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&lt;html&gt;                             </a:t>
            </a:r>
            <a:r>
              <a:rPr lang="en-US" altLang="en-US" i="1" dirty="0"/>
              <a:t>Server: first HTML line in </a:t>
            </a:r>
            <a:r>
              <a:rPr lang="en-US" altLang="en-US" i="1" dirty="0">
                <a:solidFill>
                  <a:srgbClr val="FF0000"/>
                </a:solidFill>
              </a:rPr>
              <a:t>response body</a:t>
            </a:r>
            <a:endParaRPr lang="en-US" altLang="en-US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...                                </a:t>
            </a:r>
            <a:r>
              <a:rPr lang="en-US" altLang="en-US" i="1" dirty="0"/>
              <a:t>Server: 766 lines of HTML not shown.</a:t>
            </a:r>
            <a:endParaRPr lang="en-US" altLang="en-US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&lt;/html&gt;                            </a:t>
            </a:r>
            <a:r>
              <a:rPr lang="en-US" altLang="en-US" i="1" dirty="0"/>
              <a:t>Server: last HTML line in response body</a:t>
            </a:r>
            <a:endParaRPr lang="en-US" altLang="en-US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Connection closed by foreign host. </a:t>
            </a:r>
            <a:r>
              <a:rPr lang="en-US" altLang="en-US" i="1" dirty="0"/>
              <a:t>Server: closes connection</a:t>
            </a:r>
          </a:p>
          <a:p>
            <a:pPr marL="0" indent="0">
              <a:buNone/>
            </a:pPr>
            <a:r>
              <a:rPr lang="en-US" altLang="en-US" dirty="0" err="1">
                <a:latin typeface="Courier New" panose="02070309020205020404" pitchFamily="49" charset="0"/>
              </a:rPr>
              <a:t>unix</a:t>
            </a:r>
            <a:r>
              <a:rPr lang="en-US" altLang="en-US" dirty="0">
                <a:latin typeface="Courier New" panose="02070309020205020404" pitchFamily="49" charset="0"/>
              </a:rPr>
              <a:t>&gt;                              </a:t>
            </a:r>
            <a:r>
              <a:rPr lang="en-US" altLang="en-US" i="1" dirty="0"/>
              <a:t>Client: closes connection and terminates</a:t>
            </a:r>
            <a:endParaRPr lang="en-US" altLang="en-US" dirty="0">
              <a:latin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19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5B924-FCF8-5647-A8A4-B73DA44E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184F4-E4C7-5D43-982A-DFEC60B4A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HTTP request is a </a:t>
            </a:r>
            <a:r>
              <a:rPr lang="en-US" altLang="en-US" i="1" dirty="0">
                <a:solidFill>
                  <a:srgbClr val="FF0000"/>
                </a:solidFill>
              </a:rPr>
              <a:t>request line</a:t>
            </a:r>
            <a:r>
              <a:rPr lang="en-US" altLang="en-US" dirty="0"/>
              <a:t>, followed by zero or more </a:t>
            </a:r>
            <a:r>
              <a:rPr lang="en-US" altLang="en-US" i="1" dirty="0">
                <a:solidFill>
                  <a:srgbClr val="FF0000"/>
                </a:solidFill>
              </a:rPr>
              <a:t>request headers</a:t>
            </a:r>
          </a:p>
          <a:p>
            <a:endParaRPr lang="en-US" altLang="en-US" dirty="0"/>
          </a:p>
          <a:p>
            <a:r>
              <a:rPr lang="en-US" altLang="en-US" dirty="0"/>
              <a:t>Request line: </a:t>
            </a:r>
            <a:r>
              <a:rPr lang="en-US" altLang="en-US" dirty="0">
                <a:latin typeface="Courier New" panose="02070309020205020404" pitchFamily="49" charset="0"/>
              </a:rPr>
              <a:t>&lt;method&gt; &lt;</a:t>
            </a:r>
            <a:r>
              <a:rPr lang="en-US" altLang="en-US" dirty="0" err="1">
                <a:latin typeface="Courier New" panose="02070309020205020404" pitchFamily="49" charset="0"/>
              </a:rPr>
              <a:t>uri</a:t>
            </a:r>
            <a:r>
              <a:rPr lang="en-US" altLang="en-US" dirty="0">
                <a:latin typeface="Courier New" panose="02070309020205020404" pitchFamily="49" charset="0"/>
              </a:rPr>
              <a:t>&gt; &lt;version&gt;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&lt;version&gt;</a:t>
            </a:r>
            <a:r>
              <a:rPr lang="en-US" altLang="en-US" dirty="0"/>
              <a:t> is HTTP version of request (</a:t>
            </a:r>
            <a:r>
              <a:rPr lang="en-US" altLang="en-US" dirty="0">
                <a:latin typeface="Courier New" panose="02070309020205020404" pitchFamily="49" charset="0"/>
              </a:rPr>
              <a:t>HTTP/1.0</a:t>
            </a:r>
            <a:r>
              <a:rPr lang="en-US" altLang="en-US" dirty="0"/>
              <a:t> or </a:t>
            </a:r>
            <a:r>
              <a:rPr lang="en-US" altLang="en-US" dirty="0">
                <a:latin typeface="Courier New" panose="02070309020205020404" pitchFamily="49" charset="0"/>
              </a:rPr>
              <a:t>HTTP/1.1</a:t>
            </a:r>
            <a:r>
              <a:rPr lang="en-US" altLang="en-US" dirty="0"/>
              <a:t>)</a:t>
            </a:r>
            <a:endParaRPr lang="en-US" altLang="en-US" dirty="0">
              <a:latin typeface="Courier New" panose="02070309020205020404" pitchFamily="49" charset="0"/>
            </a:endParaRP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&lt;</a:t>
            </a:r>
            <a:r>
              <a:rPr lang="en-US" altLang="en-US" dirty="0" err="1">
                <a:latin typeface="Courier New" panose="02070309020205020404" pitchFamily="49" charset="0"/>
              </a:rPr>
              <a:t>uri</a:t>
            </a:r>
            <a:r>
              <a:rPr lang="en-US" altLang="en-US" dirty="0">
                <a:latin typeface="Courier New" panose="02070309020205020404" pitchFamily="49" charset="0"/>
              </a:rPr>
              <a:t>&gt;</a:t>
            </a:r>
            <a:r>
              <a:rPr lang="en-US" altLang="en-US" dirty="0"/>
              <a:t> is typically URL for proxies, URL suffix for servers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&lt;method&gt; </a:t>
            </a:r>
            <a:r>
              <a:rPr lang="en-US" altLang="en-US" dirty="0"/>
              <a:t>is either</a:t>
            </a:r>
            <a:r>
              <a:rPr lang="en-US" altLang="en-US" dirty="0">
                <a:latin typeface="Courier New" panose="02070309020205020404" pitchFamily="49" charset="0"/>
              </a:rPr>
              <a:t> GET, POST, OPTIONS, HEAD, PUT, DELETE, </a:t>
            </a:r>
            <a:r>
              <a:rPr lang="en-US" altLang="en-US" dirty="0"/>
              <a:t>or</a:t>
            </a:r>
            <a:r>
              <a:rPr lang="en-US" altLang="en-US" dirty="0">
                <a:latin typeface="Courier New" panose="02070309020205020404" pitchFamily="49" charset="0"/>
              </a:rPr>
              <a:t> TRACE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74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47A77-D32B-C847-845E-6B5535F3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3DFC4-D3CF-0240-81F3-DA1D5BF4B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HTTP methods:</a:t>
            </a:r>
            <a:endParaRPr lang="en-US" altLang="en-US" dirty="0">
              <a:latin typeface="Courier New" panose="02070309020205020404" pitchFamily="49" charset="0"/>
            </a:endParaRP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GET</a:t>
            </a:r>
            <a:r>
              <a:rPr lang="en-US" altLang="en-US" dirty="0"/>
              <a:t>: Retrieve static or dynamic content</a:t>
            </a:r>
          </a:p>
          <a:p>
            <a:pPr lvl="2"/>
            <a:r>
              <a:rPr lang="en-US" altLang="en-US" dirty="0"/>
              <a:t>Arguments for dynamic content are in URI</a:t>
            </a:r>
          </a:p>
          <a:p>
            <a:pPr lvl="2"/>
            <a:r>
              <a:rPr lang="en-US" altLang="en-US" dirty="0"/>
              <a:t>Workhorse method (99% of requests)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POST</a:t>
            </a:r>
            <a:r>
              <a:rPr lang="en-US" altLang="en-US" dirty="0"/>
              <a:t>: Retrieve dynamic content</a:t>
            </a:r>
          </a:p>
          <a:p>
            <a:pPr lvl="2"/>
            <a:r>
              <a:rPr lang="en-US" altLang="en-US" dirty="0"/>
              <a:t>Arguments for dynamic content are in the request body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OPTIONS</a:t>
            </a:r>
            <a:r>
              <a:rPr lang="en-US" altLang="en-US" dirty="0"/>
              <a:t>: Get server or file attributes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HEAD</a:t>
            </a:r>
            <a:r>
              <a:rPr lang="en-US" altLang="en-US" dirty="0"/>
              <a:t>: Like </a:t>
            </a:r>
            <a:r>
              <a:rPr lang="en-US" altLang="en-US" dirty="0">
                <a:latin typeface="Courier New" panose="02070309020205020404" pitchFamily="49" charset="0"/>
              </a:rPr>
              <a:t>GET</a:t>
            </a:r>
            <a:r>
              <a:rPr lang="en-US" altLang="en-US" dirty="0"/>
              <a:t> but no data in response body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PUT</a:t>
            </a:r>
            <a:r>
              <a:rPr lang="en-US" altLang="en-US" dirty="0"/>
              <a:t>: Write a file to the server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DELETE</a:t>
            </a:r>
            <a:r>
              <a:rPr lang="en-US" altLang="en-US" dirty="0"/>
              <a:t>: Delete a file on the server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TRACE</a:t>
            </a:r>
            <a:r>
              <a:rPr lang="en-US" altLang="en-US" dirty="0"/>
              <a:t>: Echo request in response body</a:t>
            </a:r>
          </a:p>
          <a:p>
            <a:pPr lvl="2"/>
            <a:r>
              <a:rPr lang="en-US" altLang="en-US" dirty="0"/>
              <a:t>Useful for debugging</a:t>
            </a:r>
          </a:p>
        </p:txBody>
      </p:sp>
    </p:spTree>
    <p:extLst>
      <p:ext uri="{BB962C8B-B14F-4D97-AF65-F5344CB8AC3E}">
        <p14:creationId xmlns:p14="http://schemas.microsoft.com/office/powerpoint/2010/main" val="3810583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FDC2F-2EEF-D144-8BDF-8EDB17B8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D7669-EFAB-FA46-B100-C4FC5CB39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5000"/>
              </a:lnSpc>
            </a:pPr>
            <a:r>
              <a:rPr lang="en-US" altLang="en-US" dirty="0"/>
              <a:t>HTTP response is a </a:t>
            </a:r>
            <a:r>
              <a:rPr lang="en-US" altLang="en-US" i="1" dirty="0">
                <a:solidFill>
                  <a:srgbClr val="FF0000"/>
                </a:solidFill>
              </a:rPr>
              <a:t>response line</a:t>
            </a:r>
            <a:r>
              <a:rPr lang="en-US" altLang="en-US" dirty="0"/>
              <a:t> followed by zero or more </a:t>
            </a:r>
            <a:r>
              <a:rPr lang="en-US" altLang="en-US" i="1" dirty="0">
                <a:solidFill>
                  <a:srgbClr val="FF0000"/>
                </a:solidFill>
              </a:rPr>
              <a:t>response headers</a:t>
            </a:r>
            <a:endParaRPr lang="en-US" altLang="en-US" dirty="0"/>
          </a:p>
          <a:p>
            <a:pPr>
              <a:lnSpc>
                <a:spcPct val="85000"/>
              </a:lnSpc>
            </a:pPr>
            <a:r>
              <a:rPr lang="en-US" altLang="en-US" dirty="0"/>
              <a:t>Response line: </a:t>
            </a:r>
          </a:p>
          <a:p>
            <a:pPr>
              <a:lnSpc>
                <a:spcPct val="85000"/>
              </a:lnSpc>
            </a:pPr>
            <a:r>
              <a:rPr lang="en-US" altLang="en-US" dirty="0"/>
              <a:t>	</a:t>
            </a:r>
            <a:r>
              <a:rPr lang="en-US" altLang="en-US" dirty="0">
                <a:latin typeface="Courier New" panose="02070309020205020404" pitchFamily="49" charset="0"/>
              </a:rPr>
              <a:t>&lt;version&gt; &lt;status code&gt; &lt;status </a:t>
            </a:r>
            <a:r>
              <a:rPr lang="en-US" altLang="en-US" dirty="0" err="1">
                <a:latin typeface="Courier New" panose="02070309020205020404" pitchFamily="49" charset="0"/>
              </a:rPr>
              <a:t>msg</a:t>
            </a:r>
            <a:r>
              <a:rPr lang="en-US" altLang="en-US" dirty="0">
                <a:latin typeface="Courier New" panose="02070309020205020404" pitchFamily="49" charset="0"/>
              </a:rPr>
              <a:t>&gt;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&lt;version&gt; is HTTP version of the response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&lt;status code&gt; is numeric status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&lt;status </a:t>
            </a:r>
            <a:r>
              <a:rPr lang="en-US" altLang="en-US" dirty="0" err="1"/>
              <a:t>msg</a:t>
            </a:r>
            <a:r>
              <a:rPr lang="en-US" altLang="en-US" dirty="0"/>
              <a:t>&gt; is corresponding English text</a:t>
            </a:r>
          </a:p>
          <a:p>
            <a:pPr lvl="2">
              <a:lnSpc>
                <a:spcPct val="97000"/>
              </a:lnSpc>
            </a:pPr>
            <a:r>
              <a:rPr lang="en-US" altLang="en-US" dirty="0"/>
              <a:t>200 	OK			Request was handled without error</a:t>
            </a:r>
          </a:p>
          <a:p>
            <a:pPr lvl="2">
              <a:lnSpc>
                <a:spcPct val="97000"/>
              </a:lnSpc>
            </a:pPr>
            <a:r>
              <a:rPr lang="en-US" altLang="en-US" dirty="0"/>
              <a:t>403	Forbidden	Server lacks permission to access file</a:t>
            </a:r>
          </a:p>
          <a:p>
            <a:pPr lvl="2">
              <a:lnSpc>
                <a:spcPct val="97000"/>
              </a:lnSpc>
            </a:pPr>
            <a:r>
              <a:rPr lang="en-US" altLang="en-US" dirty="0"/>
              <a:t>404	Not found	Server couldn’t find the file</a:t>
            </a:r>
          </a:p>
          <a:p>
            <a:pPr>
              <a:lnSpc>
                <a:spcPct val="85000"/>
              </a:lnSpc>
            </a:pPr>
            <a:r>
              <a:rPr lang="en-US" altLang="en-US" dirty="0"/>
              <a:t>Response headers: </a:t>
            </a:r>
            <a:r>
              <a:rPr lang="en-US" altLang="en-US" dirty="0">
                <a:latin typeface="Courier New" panose="02070309020205020404" pitchFamily="49" charset="0"/>
              </a:rPr>
              <a:t>&lt;header name&gt;: &lt;header data&gt;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Provide additional information about response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Courier New" panose="02070309020205020404" pitchFamily="49" charset="0"/>
              </a:rPr>
              <a:t>Content-Type: </a:t>
            </a:r>
            <a:r>
              <a:rPr lang="en-US" altLang="en-US" dirty="0"/>
              <a:t>MIME type of content in response body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Courier New" panose="02070309020205020404" pitchFamily="49" charset="0"/>
              </a:rPr>
              <a:t>Content-Length: </a:t>
            </a:r>
            <a:r>
              <a:rPr lang="en-US" altLang="en-US" dirty="0"/>
              <a:t>Length of content in response body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56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1703-8844-8341-B5C0-AED7CCD8E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24F9A-7899-2C47-AE4B-8502C7209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Representational State Transfer (REST)</a:t>
            </a:r>
          </a:p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 style of software architecture for distributed hypermedia systems such as the World Wide Web 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 collection of network architecture principles which outline how </a:t>
            </a:r>
            <a:r>
              <a:rPr lang="en-US" altLang="en-US" b="1" dirty="0"/>
              <a:t>resources</a:t>
            </a:r>
            <a:r>
              <a:rPr lang="en-US" altLang="en-US" dirty="0"/>
              <a:t> are defined and addressed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27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20FB0-18FF-0640-9372-ADF7FCAD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&amp; HTTP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8688-A94D-4A48-92D9-D198193CD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The motivation for REST was to capture the characteristics of the Web which made the Web successful 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URI Addressable resources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HTTP Protocol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Make a Request – Receive Response – Display Response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Exploits the use of the HTTP protocol beyond HTTP POST and HTTP GET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HTTP PUT, HTTP DELETE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93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494B-0664-9E42-B9BE-153089603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209C9-7D65-0E44-9F11-56CF0912B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REST is not a standard</a:t>
            </a:r>
          </a:p>
          <a:p>
            <a:pPr lvl="1">
              <a:lnSpc>
                <a:spcPct val="90000"/>
              </a:lnSpc>
            </a:pPr>
            <a:r>
              <a:rPr lang="de-DE" sz="2000" dirty="0" err="1"/>
              <a:t>is</a:t>
            </a:r>
            <a:r>
              <a:rPr lang="de-DE" sz="2000" dirty="0"/>
              <a:t> an </a:t>
            </a:r>
            <a:r>
              <a:rPr lang="de-DE" sz="2000" dirty="0" err="1"/>
              <a:t>architectural</a:t>
            </a:r>
            <a:r>
              <a:rPr lang="de-DE" sz="2000" dirty="0"/>
              <a:t> style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dirty="0"/>
              <a:t>But it uses several standards: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HTTP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URL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XML/HTML/GIF/JPEG/</a:t>
            </a:r>
            <a:r>
              <a:rPr lang="en-US" altLang="en-US" sz="2000" dirty="0" err="1"/>
              <a:t>etc</a:t>
            </a:r>
            <a:r>
              <a:rPr lang="en-US" altLang="en-US" sz="2000" dirty="0"/>
              <a:t> (Resource Representations)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text/xml, text/html, image/gif, image/jpeg, </a:t>
            </a:r>
            <a:r>
              <a:rPr lang="en-US" altLang="en-US" sz="2000" dirty="0" err="1"/>
              <a:t>etc</a:t>
            </a:r>
            <a:r>
              <a:rPr lang="en-US" altLang="en-US" sz="2000" dirty="0"/>
              <a:t>  (Resource Types, MIME Types)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51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C50C3-3C59-2244-AA7D-6AD516C9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INTERNET </a:t>
            </a:r>
            <a:r>
              <a:rPr lang="de-DE" dirty="0" err="1"/>
              <a:t>of</a:t>
            </a:r>
            <a:r>
              <a:rPr lang="de-DE" dirty="0"/>
              <a:t> Things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C00DED-7781-3F47-8F0C-2799B98B77C5}"/>
              </a:ext>
            </a:extLst>
          </p:cNvPr>
          <p:cNvSpPr/>
          <p:nvPr/>
        </p:nvSpPr>
        <p:spPr>
          <a:xfrm>
            <a:off x="2286000" y="2209800"/>
            <a:ext cx="4724400" cy="2971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4D65C-BA69-B34F-AEF8-58D5B1F1C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819400"/>
            <a:ext cx="3619500" cy="203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1D1E1F-D954-AC45-84EB-C65096DA08EC}"/>
              </a:ext>
            </a:extLst>
          </p:cNvPr>
          <p:cNvSpPr txBox="1"/>
          <p:nvPr/>
        </p:nvSpPr>
        <p:spPr>
          <a:xfrm>
            <a:off x="3887667" y="2362200"/>
            <a:ext cx="152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IoT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EcoSystem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0C342-208D-734A-BCF2-787B75877F35}"/>
              </a:ext>
            </a:extLst>
          </p:cNvPr>
          <p:cNvSpPr txBox="1"/>
          <p:nvPr/>
        </p:nvSpPr>
        <p:spPr>
          <a:xfrm>
            <a:off x="5813016" y="2283058"/>
            <a:ext cx="1248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Weeks 5&amp;6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45E67A-6053-0C40-AD91-D45B14D1349B}"/>
              </a:ext>
            </a:extLst>
          </p:cNvPr>
          <p:cNvSpPr txBox="1"/>
          <p:nvPr/>
        </p:nvSpPr>
        <p:spPr>
          <a:xfrm>
            <a:off x="5552567" y="2819400"/>
            <a:ext cx="88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Week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158AE4-FB02-2E41-980B-1DAE462212DD}"/>
              </a:ext>
            </a:extLst>
          </p:cNvPr>
          <p:cNvSpPr txBox="1"/>
          <p:nvPr/>
        </p:nvSpPr>
        <p:spPr>
          <a:xfrm>
            <a:off x="3761867" y="2817541"/>
            <a:ext cx="88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Week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735A86-28BA-CB40-B11D-BDD2F3A4C8C8}"/>
              </a:ext>
            </a:extLst>
          </p:cNvPr>
          <p:cNvSpPr txBox="1"/>
          <p:nvPr/>
        </p:nvSpPr>
        <p:spPr>
          <a:xfrm>
            <a:off x="2859736" y="4462502"/>
            <a:ext cx="88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Week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297DAA-0E1D-FD4C-AE89-4B6ADD141B4C}"/>
              </a:ext>
            </a:extLst>
          </p:cNvPr>
          <p:cNvSpPr txBox="1"/>
          <p:nvPr/>
        </p:nvSpPr>
        <p:spPr>
          <a:xfrm>
            <a:off x="3761866" y="4460643"/>
            <a:ext cx="88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Week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A2D2B9-1839-2D43-9D70-77D5CB34F854}"/>
              </a:ext>
            </a:extLst>
          </p:cNvPr>
          <p:cNvSpPr txBox="1"/>
          <p:nvPr/>
        </p:nvSpPr>
        <p:spPr>
          <a:xfrm>
            <a:off x="5095737" y="4460643"/>
            <a:ext cx="1248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Weeks 3&amp;4</a:t>
            </a:r>
          </a:p>
        </p:txBody>
      </p:sp>
    </p:spTree>
    <p:extLst>
      <p:ext uri="{BB962C8B-B14F-4D97-AF65-F5344CB8AC3E}">
        <p14:creationId xmlns:p14="http://schemas.microsoft.com/office/powerpoint/2010/main" val="1758650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942D-4B44-0E40-909E-A6AE3E08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Main Concepts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4F180749-06AA-2346-8219-284F24C0B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738437"/>
            <a:ext cx="3378200" cy="27908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7" tIns="50797" rIns="101597" bIns="50797" anchor="ctr"/>
          <a:lstStyle>
            <a:lvl1pPr defTabSz="101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8000" defTabSz="101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16000" defTabSz="101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4000" defTabSz="101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2000" defTabSz="101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en-US" sz="2700">
              <a:latin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D4CDCDB-7A4D-254B-88AF-ADF0B78F1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600200"/>
            <a:ext cx="5381625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7" tIns="50797" rIns="101597" bIns="50797">
            <a:spAutoFit/>
          </a:bodyPr>
          <a:lstStyle>
            <a:lvl1pPr defTabSz="101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8000" defTabSz="101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16000" defTabSz="101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4000" defTabSz="101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2000" defTabSz="101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200" b="1" dirty="0">
                <a:latin typeface="Arial" panose="020B0604020202020204" pitchFamily="34" charset="0"/>
              </a:rPr>
              <a:t>Nouns (Resources)</a:t>
            </a:r>
            <a:br>
              <a:rPr lang="en-US" altLang="en-US" sz="2200" b="1" dirty="0">
                <a:latin typeface="Arial" panose="020B0604020202020204" pitchFamily="34" charset="0"/>
              </a:rPr>
            </a:br>
            <a:r>
              <a:rPr lang="en-US" altLang="en-US" sz="2200" i="1" dirty="0">
                <a:latin typeface="Arial" panose="020B0604020202020204" pitchFamily="34" charset="0"/>
              </a:rPr>
              <a:t>unconstrained</a:t>
            </a:r>
            <a:br>
              <a:rPr lang="en-US" altLang="en-US" sz="2200" dirty="0">
                <a:latin typeface="Arial" panose="020B0604020202020204" pitchFamily="34" charset="0"/>
              </a:rPr>
            </a:br>
            <a:r>
              <a:rPr lang="en-US" altLang="en-US" sz="2200" dirty="0">
                <a:latin typeface="Arial" panose="020B0604020202020204" pitchFamily="34" charset="0"/>
              </a:rPr>
              <a:t>i.e., http://</a:t>
            </a:r>
            <a:r>
              <a:rPr lang="en-US" altLang="en-US" sz="2200" dirty="0" err="1">
                <a:latin typeface="Arial" panose="020B0604020202020204" pitchFamily="34" charset="0"/>
              </a:rPr>
              <a:t>example.com</a:t>
            </a:r>
            <a:r>
              <a:rPr lang="en-US" altLang="en-US" sz="2200" dirty="0">
                <a:latin typeface="Arial" panose="020B0604020202020204" pitchFamily="34" charset="0"/>
              </a:rPr>
              <a:t>/employees/12345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5DC535F-07B8-5E43-9500-7062BF571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76862"/>
            <a:ext cx="1649413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7" tIns="50797" rIns="101597" bIns="50797">
            <a:spAutoFit/>
          </a:bodyPr>
          <a:lstStyle>
            <a:lvl1pPr defTabSz="101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8000" defTabSz="101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16000" defTabSz="101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4000" defTabSz="101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2000" defTabSz="101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Verbs</a:t>
            </a:r>
            <a:br>
              <a:rPr lang="en-US" altLang="en-US" sz="2200" b="1">
                <a:latin typeface="Arial" panose="020B0604020202020204" pitchFamily="34" charset="0"/>
              </a:rPr>
            </a:br>
            <a:r>
              <a:rPr lang="en-US" altLang="en-US" sz="2200" i="1">
                <a:latin typeface="Arial" panose="020B0604020202020204" pitchFamily="34" charset="0"/>
              </a:rPr>
              <a:t>constrained</a:t>
            </a:r>
            <a:br>
              <a:rPr lang="en-US" altLang="en-US" sz="2200">
                <a:latin typeface="Arial" panose="020B0604020202020204" pitchFamily="34" charset="0"/>
              </a:rPr>
            </a:br>
            <a:r>
              <a:rPr lang="en-US" altLang="en-US" sz="2200">
                <a:latin typeface="Arial" panose="020B0604020202020204" pitchFamily="34" charset="0"/>
              </a:rPr>
              <a:t>i.e., GET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91BE56CD-C1D9-364E-A565-AE84DAD9D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376862"/>
            <a:ext cx="2397125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7" tIns="50797" rIns="101597" bIns="50797">
            <a:spAutoFit/>
          </a:bodyPr>
          <a:lstStyle>
            <a:lvl1pPr defTabSz="101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8000" defTabSz="101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16000" defTabSz="101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4000" defTabSz="101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2000" defTabSz="101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Representations</a:t>
            </a:r>
            <a:br>
              <a:rPr lang="en-US" altLang="en-US" sz="2200" b="1">
                <a:latin typeface="Arial" panose="020B0604020202020204" pitchFamily="34" charset="0"/>
              </a:rPr>
            </a:br>
            <a:r>
              <a:rPr lang="en-US" altLang="en-US" sz="2200" i="1">
                <a:latin typeface="Arial" panose="020B0604020202020204" pitchFamily="34" charset="0"/>
              </a:rPr>
              <a:t>constrained</a:t>
            </a:r>
            <a:br>
              <a:rPr lang="en-US" altLang="en-US" sz="2200" i="1">
                <a:latin typeface="Arial" panose="020B0604020202020204" pitchFamily="34" charset="0"/>
              </a:rPr>
            </a:br>
            <a:r>
              <a:rPr lang="en-US" altLang="en-US" sz="2200">
                <a:latin typeface="Arial" panose="020B0604020202020204" pitchFamily="34" charset="0"/>
              </a:rPr>
              <a:t>i.e., XML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636961C9-7827-6447-8B67-8AB1FE9EA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81462"/>
            <a:ext cx="1268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REST</a:t>
            </a:r>
          </a:p>
        </p:txBody>
      </p:sp>
    </p:spTree>
    <p:extLst>
      <p:ext uri="{BB962C8B-B14F-4D97-AF65-F5344CB8AC3E}">
        <p14:creationId xmlns:p14="http://schemas.microsoft.com/office/powerpoint/2010/main" val="2032942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7848F-F890-E040-A57C-CCBE1D89C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A8F79-5B58-C84F-B8DD-4AC9D438F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The key abstraction of information in REST is a resource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 resource is a conceptual mapping to a set of entities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Any information that can be named can be a resource: a document or image, a temporal service (e.g., “today's weather in Berlin”), a collection of other resources, a non-virtual object (e.g., a person), etc.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Represented with a global identifier (URI in HTTP)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http://</a:t>
            </a:r>
            <a:r>
              <a:rPr lang="en-US" altLang="en-US" dirty="0" err="1"/>
              <a:t>www.boeing.com</a:t>
            </a:r>
            <a:r>
              <a:rPr lang="en-US" altLang="en-US" dirty="0"/>
              <a:t>/aircraft/747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55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13537-E4E3-624B-81C6-7D213690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0C880-89BA-4F49-A1F8-68CA0F326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REST uses URI to identify resources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hlinkClick r:id="rId2"/>
              </a:rPr>
              <a:t>http://localhost/books/</a:t>
            </a:r>
            <a:endParaRPr lang="en-US" altLang="en-US" sz="2200" dirty="0"/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hlinkClick r:id="rId3"/>
              </a:rPr>
              <a:t>http://localhost/books/ISBN-0011</a:t>
            </a:r>
            <a:endParaRPr lang="en-US" altLang="en-US" sz="2200" dirty="0"/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hlinkClick r:id="rId4"/>
              </a:rPr>
              <a:t>http://localhost/books/ISBN-0011/authors</a:t>
            </a:r>
            <a:endParaRPr lang="en-US" altLang="en-US" sz="2200" dirty="0"/>
          </a:p>
          <a:p>
            <a:pPr lvl="1">
              <a:lnSpc>
                <a:spcPct val="90000"/>
              </a:lnSpc>
            </a:pPr>
            <a:endParaRPr lang="en-US" altLang="en-US" sz="2200" dirty="0"/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hlinkClick r:id="rId5"/>
              </a:rPr>
              <a:t>http://localhost/classes</a:t>
            </a:r>
            <a:endParaRPr lang="en-US" altLang="en-US" sz="2200" dirty="0"/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hlinkClick r:id="rId6"/>
              </a:rPr>
              <a:t>http://localhost/classes/cs2650</a:t>
            </a:r>
            <a:endParaRPr lang="en-US" altLang="en-US" sz="2200" dirty="0"/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hlinkClick r:id="rId7"/>
              </a:rPr>
              <a:t>http://localhost/classes/cs2650/students</a:t>
            </a:r>
            <a:endParaRPr lang="en-US" altLang="en-US" sz="2200" dirty="0"/>
          </a:p>
          <a:p>
            <a:pPr lvl="1">
              <a:lnSpc>
                <a:spcPct val="90000"/>
              </a:lnSpc>
            </a:pPr>
            <a:endParaRPr lang="en-US" altLang="en-US" sz="2200" dirty="0"/>
          </a:p>
          <a:p>
            <a:pPr>
              <a:lnSpc>
                <a:spcPct val="90000"/>
              </a:lnSpc>
            </a:pPr>
            <a:r>
              <a:rPr lang="en-US" altLang="en-US" dirty="0"/>
              <a:t>As you traverse the path from more generic to more specific, you are navigating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43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F5D1-A827-6F43-9F7D-7E9A34C1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6212E-2A2E-6747-BCFD-412EE830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Represent the actions to be performed on resources</a:t>
            </a:r>
          </a:p>
          <a:p>
            <a:endParaRPr lang="en-US" altLang="en-US" dirty="0"/>
          </a:p>
          <a:p>
            <a:r>
              <a:rPr lang="en-US" altLang="en-US" dirty="0"/>
              <a:t>HTTP GET </a:t>
            </a:r>
          </a:p>
          <a:p>
            <a:r>
              <a:rPr lang="en-US" altLang="en-US" dirty="0"/>
              <a:t>HTTP POST</a:t>
            </a:r>
          </a:p>
          <a:p>
            <a:r>
              <a:rPr lang="en-US" altLang="en-US" dirty="0"/>
              <a:t>HTTP PUT</a:t>
            </a:r>
          </a:p>
          <a:p>
            <a:r>
              <a:rPr lang="en-US" altLang="en-US" dirty="0"/>
              <a:t>HTTP DELETE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92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F2E15-6D5A-044E-B51F-2F4172FF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11856-E96D-084B-8B11-682A86099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How clients ask for the information they seek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Issuing a GET request transfers the data from the server to the client in some representation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GET </a:t>
            </a:r>
            <a:r>
              <a:rPr lang="en-US" altLang="en-US" sz="2000" dirty="0">
                <a:hlinkClick r:id="rId2"/>
              </a:rPr>
              <a:t>http://localhost/books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1900" dirty="0"/>
              <a:t>Retrieve all books</a:t>
            </a:r>
          </a:p>
          <a:p>
            <a:pPr lvl="1">
              <a:lnSpc>
                <a:spcPct val="90000"/>
              </a:lnSpc>
            </a:pPr>
            <a:endParaRPr lang="en-US" altLang="en-US" sz="19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GET </a:t>
            </a:r>
            <a:r>
              <a:rPr lang="en-US" altLang="en-US" sz="2000" dirty="0">
                <a:hlinkClick r:id="rId3"/>
              </a:rPr>
              <a:t>http://localhost/books/ISBN-0011021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1900" dirty="0"/>
              <a:t>Retrieve book identified with ISBN-0011021</a:t>
            </a:r>
          </a:p>
          <a:p>
            <a:pPr lvl="1">
              <a:lnSpc>
                <a:spcPct val="90000"/>
              </a:lnSpc>
            </a:pPr>
            <a:endParaRPr lang="en-US" altLang="en-US" sz="19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GET </a:t>
            </a:r>
            <a:r>
              <a:rPr lang="en-US" altLang="en-US" sz="2000" dirty="0">
                <a:hlinkClick r:id="rId4"/>
              </a:rPr>
              <a:t>http://localhost/books/ISBN-0011021/authors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1900" dirty="0"/>
              <a:t>Retrieve authors for book identified with ISBN-0011021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19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98C31-19AE-174E-BBB9-AB6973C4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PUT &amp; 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91F28-71D8-BA45-9F08-93FE57B82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HTTP POST creates a resource</a:t>
            </a:r>
          </a:p>
          <a:p>
            <a:r>
              <a:rPr lang="en-US" altLang="en-US" dirty="0"/>
              <a:t>HTTP PUT updates a resource</a:t>
            </a:r>
          </a:p>
          <a:p>
            <a:endParaRPr lang="en-US" altLang="en-US" dirty="0"/>
          </a:p>
          <a:p>
            <a:r>
              <a:rPr lang="en-US" altLang="en-US" dirty="0"/>
              <a:t>POST </a:t>
            </a:r>
            <a:r>
              <a:rPr lang="en-US" altLang="en-US" dirty="0">
                <a:hlinkClick r:id="rId2"/>
              </a:rPr>
              <a:t>http://localhost/books/</a:t>
            </a:r>
            <a:r>
              <a:rPr lang="en-US" altLang="en-US" dirty="0"/>
              <a:t>  </a:t>
            </a:r>
          </a:p>
          <a:p>
            <a:pPr lvl="1"/>
            <a:r>
              <a:rPr lang="en-US" altLang="en-US" sz="2000" dirty="0"/>
              <a:t>Content: {title, authors[], …}</a:t>
            </a:r>
          </a:p>
          <a:p>
            <a:pPr lvl="1"/>
            <a:r>
              <a:rPr lang="en-US" altLang="en-US" sz="2000" dirty="0"/>
              <a:t>Creates a new book with given properties</a:t>
            </a:r>
          </a:p>
          <a:p>
            <a:pPr lvl="1"/>
            <a:endParaRPr lang="en-US" altLang="en-US" sz="2000" dirty="0"/>
          </a:p>
          <a:p>
            <a:r>
              <a:rPr lang="en-US" altLang="en-US" dirty="0"/>
              <a:t>PUT </a:t>
            </a:r>
            <a:r>
              <a:rPr lang="en-US" altLang="en-US" dirty="0">
                <a:hlinkClick r:id="rId3"/>
              </a:rPr>
              <a:t>http://localhost/books/isbn-111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sz="2000" dirty="0"/>
              <a:t>Content: {</a:t>
            </a:r>
            <a:r>
              <a:rPr lang="en-US" altLang="en-US" sz="2000" dirty="0" err="1"/>
              <a:t>isbn</a:t>
            </a:r>
            <a:r>
              <a:rPr lang="en-US" altLang="en-US" sz="2000" dirty="0"/>
              <a:t>, title, authors[], …}</a:t>
            </a:r>
          </a:p>
          <a:p>
            <a:pPr lvl="1"/>
            <a:r>
              <a:rPr lang="en-US" altLang="en-US" sz="2000" dirty="0"/>
              <a:t>Updates book identified by isbn-111 with submitted 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0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FC47-A0E9-6249-B798-773B37863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6F88B-AFAB-8043-A037-671D380CF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How data is represented or returned to the client for presentation.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Two main formats: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JavaScript Object Notation (JSON)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XML</a:t>
            </a:r>
          </a:p>
          <a:p>
            <a:pPr lvl="1"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dirty="0"/>
              <a:t>It is common to have multiple representations of the same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47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DFC9E-85C9-7945-BD0C-4489E35E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BDCC-08C3-FA4A-822A-AA3915D7F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XML</a:t>
            </a:r>
            <a:endParaRPr lang="en-US" altLang="en-US" sz="1600" dirty="0"/>
          </a:p>
          <a:p>
            <a:pPr marL="457200" lvl="1" indent="0">
              <a:buNone/>
            </a:pPr>
            <a:r>
              <a:rPr lang="en-US" altLang="en-US" sz="1800" dirty="0"/>
              <a:t>&lt;COURSE&gt;</a:t>
            </a:r>
          </a:p>
          <a:p>
            <a:pPr marL="914400" lvl="2" indent="0">
              <a:buNone/>
            </a:pPr>
            <a:r>
              <a:rPr lang="en-US" altLang="en-US" sz="1800" dirty="0"/>
              <a:t>&lt;ID&gt;CS2650&lt;/ID&gt;</a:t>
            </a:r>
          </a:p>
          <a:p>
            <a:pPr marL="914400" lvl="2" indent="0">
              <a:buNone/>
            </a:pPr>
            <a:r>
              <a:rPr lang="en-US" altLang="en-US" sz="1800" dirty="0"/>
              <a:t>&lt;NAME&gt;Distributed Multimedia Software&lt;/NAME&gt;</a:t>
            </a:r>
          </a:p>
          <a:p>
            <a:pPr marL="457200" lvl="1" indent="0">
              <a:buNone/>
            </a:pPr>
            <a:r>
              <a:rPr lang="en-US" altLang="en-US" sz="1800" dirty="0"/>
              <a:t>&lt;/COURSE&gt;</a:t>
            </a:r>
          </a:p>
          <a:p>
            <a:pPr lvl="1"/>
            <a:endParaRPr lang="en-US" altLang="en-US" sz="1400" dirty="0"/>
          </a:p>
          <a:p>
            <a:r>
              <a:rPr lang="en-US" altLang="en-US" dirty="0"/>
              <a:t>JSON</a:t>
            </a:r>
          </a:p>
          <a:p>
            <a:pPr marL="457200" lvl="1" indent="0">
              <a:buNone/>
            </a:pPr>
            <a:r>
              <a:rPr lang="en-US" altLang="en-US" sz="1800" dirty="0"/>
              <a:t>{course</a:t>
            </a:r>
          </a:p>
          <a:p>
            <a:pPr marL="914400" lvl="2" indent="0">
              <a:buNone/>
            </a:pPr>
            <a:r>
              <a:rPr lang="en-US" altLang="en-US" sz="1800" dirty="0"/>
              <a:t>{id: CS2650}</a:t>
            </a:r>
          </a:p>
          <a:p>
            <a:pPr marL="914400" lvl="2" indent="0">
              <a:buNone/>
            </a:pPr>
            <a:r>
              <a:rPr lang="en-US" altLang="en-US" sz="1800" dirty="0"/>
              <a:t>{name: Distributed Multimedia Software}</a:t>
            </a:r>
          </a:p>
          <a:p>
            <a:pPr marL="457200" lvl="1" indent="0">
              <a:buNone/>
            </a:pPr>
            <a:r>
              <a:rPr lang="en-US" altLang="en-US" sz="1800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79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B6A7C-C7F2-E94D-9DAD-10D2E925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64EC2-EF0B-D94E-B590-0A7564151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Constrained Application Protocol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REST-based web transfer protocol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manipulates Web resources using the same methods as HTTP: GET, PUT, POST, and DELETE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subset of HTTP functionality re-designed for low power embedded devices such as sensors (for IoT and M2M)</a:t>
            </a:r>
          </a:p>
        </p:txBody>
      </p:sp>
    </p:spTree>
    <p:extLst>
      <p:ext uri="{BB962C8B-B14F-4D97-AF65-F5344CB8AC3E}">
        <p14:creationId xmlns:p14="http://schemas.microsoft.com/office/powerpoint/2010/main" val="3563751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EA2B1-76D5-2445-8A37-3354395F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9890D-0AE7-0D4B-8E1F-9FC134921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 overhead is too high and its flow control is not appropriate for short-lived transactions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UDP has lower overhead and supports multicast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44ECCD-9487-2A42-8105-AE1A22319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505200"/>
            <a:ext cx="4495800" cy="27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1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3A9E-371C-834E-9AEA-59126536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Cloud Computing?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51AADC-3B12-F644-8AF7-2282CD801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76400"/>
            <a:ext cx="3468504" cy="2800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0657C-0F76-6C4A-82F5-5713FAC59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276600"/>
            <a:ext cx="3949700" cy="34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038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8FB28-14AA-EF4E-AF55-AE7EAD4CC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658E6-4D65-FA46-B7C2-FA2B838C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Four message types: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Confirmable</a:t>
            </a:r>
            <a:r>
              <a:rPr lang="en-US" dirty="0">
                <a:solidFill>
                  <a:schemeClr val="tx1"/>
                </a:solidFill>
              </a:rPr>
              <a:t> – requires an ACK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Non-confirmable</a:t>
            </a:r>
            <a:r>
              <a:rPr lang="en-US" dirty="0">
                <a:solidFill>
                  <a:schemeClr val="tx1"/>
                </a:solidFill>
              </a:rPr>
              <a:t> – no ACK needed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Acknowledgement</a:t>
            </a:r>
            <a:r>
              <a:rPr lang="en-US" dirty="0">
                <a:solidFill>
                  <a:schemeClr val="tx1"/>
                </a:solidFill>
              </a:rPr>
              <a:t> – ACKs a Confirmable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Reset</a:t>
            </a:r>
            <a:r>
              <a:rPr lang="en-US" dirty="0">
                <a:solidFill>
                  <a:schemeClr val="tx1"/>
                </a:solidFill>
              </a:rPr>
              <a:t> - indicates a Confirmable message has been received but context is missing for processing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10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368A2-8C20-1647-9FC5-F290A4677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0F78A-3C12-5545-AFF3-E135B269A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CoAP</a:t>
            </a:r>
            <a:r>
              <a:rPr lang="en-US" dirty="0">
                <a:solidFill>
                  <a:schemeClr val="tx1"/>
                </a:solidFill>
              </a:rPr>
              <a:t> provides reliability without using TCP as transport protocol</a:t>
            </a:r>
          </a:p>
          <a:p>
            <a:r>
              <a:rPr lang="en-US" dirty="0" err="1">
                <a:solidFill>
                  <a:schemeClr val="tx1"/>
                </a:solidFill>
              </a:rPr>
              <a:t>CoAP</a:t>
            </a:r>
            <a:r>
              <a:rPr lang="en-US" dirty="0">
                <a:solidFill>
                  <a:schemeClr val="tx1"/>
                </a:solidFill>
              </a:rPr>
              <a:t> enables asynchronous communication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e.g., when </a:t>
            </a:r>
            <a:r>
              <a:rPr lang="en-US" dirty="0" err="1">
                <a:solidFill>
                  <a:schemeClr val="tx1"/>
                </a:solidFill>
              </a:rPr>
              <a:t>CoAP</a:t>
            </a:r>
            <a:r>
              <a:rPr lang="en-US" dirty="0">
                <a:solidFill>
                  <a:schemeClr val="tx1"/>
                </a:solidFill>
              </a:rPr>
              <a:t> server receives a request which it cannot handle immediately, it first ACKs the reception of the message and sends back the response in an off-line fashion</a:t>
            </a:r>
          </a:p>
          <a:p>
            <a:r>
              <a:rPr lang="en-US" dirty="0">
                <a:solidFill>
                  <a:schemeClr val="tx1"/>
                </a:solidFill>
              </a:rPr>
              <a:t>Also supports multicast and congestion control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093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6FF51-12C9-384D-90FF-F09F01E0C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CoAP</a:t>
            </a:r>
            <a:endParaRPr lang="en-US" dirty="0"/>
          </a:p>
        </p:txBody>
      </p:sp>
      <p:pic>
        <p:nvPicPr>
          <p:cNvPr id="4" name="Picture 1028" descr="core-architecture">
            <a:extLst>
              <a:ext uri="{FF2B5EF4-FFF2-40B4-BE49-F238E27FC236}">
                <a16:creationId xmlns:a16="http://schemas.microsoft.com/office/drawing/2014/main" id="{B6CF221E-BDC0-154B-BD00-4E509FEBA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" y="1447800"/>
            <a:ext cx="7119938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773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D7948-438D-514A-9AB9-304777DC8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CoAP</a:t>
            </a:r>
            <a:r>
              <a:rPr lang="en-US" dirty="0"/>
              <a:t>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DB17-EB78-0C4B-BE43-A82D2FE4A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/>
              <a:t>CoAP</a:t>
            </a:r>
            <a:r>
              <a:rPr lang="en-US" altLang="en-US" dirty="0"/>
              <a:t> is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RESTful protocol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Both synchronous and asynchronous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For constrained devices and networks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Specialized for M2M applications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Easy to proxy to/from HTTP</a:t>
            </a:r>
          </a:p>
        </p:txBody>
      </p:sp>
    </p:spTree>
    <p:extLst>
      <p:ext uri="{BB962C8B-B14F-4D97-AF65-F5344CB8AC3E}">
        <p14:creationId xmlns:p14="http://schemas.microsoft.com/office/powerpoint/2010/main" val="35516779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E4185-52F8-B14F-A0B9-A0F17B56F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803" y="1905000"/>
            <a:ext cx="3974193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409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575F8-5D9D-0047-B27D-801D902D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MQTT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1AECC-FC86-7A4B-8174-5A4AD6F56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Message Queuing Telemetry Transport</a:t>
            </a:r>
          </a:p>
          <a:p>
            <a:r>
              <a:rPr lang="en-US" dirty="0"/>
              <a:t>In a nutshell, MQTT consist of three parts:</a:t>
            </a:r>
          </a:p>
          <a:p>
            <a:pPr lvl="1"/>
            <a:r>
              <a:rPr lang="en-US" dirty="0"/>
              <a:t>Broker </a:t>
            </a:r>
          </a:p>
          <a:p>
            <a:pPr lvl="1"/>
            <a:r>
              <a:rPr lang="en-US" dirty="0"/>
              <a:t>Subscribers </a:t>
            </a:r>
          </a:p>
          <a:p>
            <a:pPr lvl="1"/>
            <a:r>
              <a:rPr lang="en-US" dirty="0"/>
              <a:t>Publishers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001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3DA2-A6A5-4D47-9E71-3540E2CA6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MQTT</a:t>
            </a:r>
          </a:p>
        </p:txBody>
      </p:sp>
      <p:pic>
        <p:nvPicPr>
          <p:cNvPr id="4" name="Picture 2" descr="Image result for mqtt diagram">
            <a:extLst>
              <a:ext uri="{FF2B5EF4-FFF2-40B4-BE49-F238E27FC236}">
                <a16:creationId xmlns:a16="http://schemas.microsoft.com/office/drawing/2014/main" id="{9C814C7A-91D8-3849-8575-3CB8B9184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44" y="1822019"/>
            <a:ext cx="4659312" cy="45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0368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3D60-A05E-5844-B425-5A4D74EF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E90F1-1E85-B742-B117-58FD4BA6B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MQTT was invented by Andy Stanford-Clark (IBM) and Arlen Nipper (</a:t>
            </a:r>
            <a:r>
              <a:rPr lang="en-US" dirty="0" err="1"/>
              <a:t>Arcom</a:t>
            </a:r>
            <a:r>
              <a:rPr lang="en-US" dirty="0"/>
              <a:t>, now Cirrus Link) back in 1999, where their use case was to create a protocol for minimal battery loss and minimal bandwidth connecting oil pipelines over satellite connections. They specified the following goals, which the future protocol should have:</a:t>
            </a:r>
          </a:p>
          <a:p>
            <a:pPr lvl="1"/>
            <a:r>
              <a:rPr lang="en-US" dirty="0"/>
              <a:t>Simple to implement</a:t>
            </a:r>
          </a:p>
          <a:p>
            <a:pPr lvl="1"/>
            <a:r>
              <a:rPr lang="en-US" dirty="0"/>
              <a:t>Provide a Quality of Service Data Delivery</a:t>
            </a:r>
          </a:p>
          <a:p>
            <a:pPr lvl="1"/>
            <a:r>
              <a:rPr lang="en-US" dirty="0"/>
              <a:t>Lightweight and Bandwidth Efficient</a:t>
            </a:r>
          </a:p>
          <a:p>
            <a:pPr lvl="1"/>
            <a:r>
              <a:rPr lang="en-US" dirty="0"/>
              <a:t>Data Agnostic</a:t>
            </a:r>
          </a:p>
          <a:p>
            <a:pPr lvl="1"/>
            <a:r>
              <a:rPr lang="en-US" dirty="0"/>
              <a:t>Continuous Session Awareness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205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1CFA3-B29B-DE46-88F5-12811805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F16DB-1327-8E45-ACDB-0961BBE2C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Built for proprietary embedded systems; now shifting to IoT</a:t>
            </a:r>
          </a:p>
          <a:p>
            <a:r>
              <a:rPr lang="en-US" dirty="0"/>
              <a:t>You can send anything as a message; up to 256 MB </a:t>
            </a:r>
          </a:p>
          <a:p>
            <a:r>
              <a:rPr lang="en-US" dirty="0"/>
              <a:t>Built for unreliable networks</a:t>
            </a:r>
          </a:p>
          <a:p>
            <a:r>
              <a:rPr lang="en-US" dirty="0"/>
              <a:t>Enterprise scale implementations down to hobby projects </a:t>
            </a:r>
          </a:p>
          <a:p>
            <a:r>
              <a:rPr lang="en-US" dirty="0"/>
              <a:t>Decouples readers and writers</a:t>
            </a:r>
          </a:p>
          <a:p>
            <a:r>
              <a:rPr lang="en-US" dirty="0"/>
              <a:t>Message have a topic, quality of service, and retain status associated with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268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29F16-41DE-854F-B251-6A8A1961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Publish/Subscribe Concept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424935-2A77-5849-854F-BEA48825F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600198"/>
            <a:ext cx="4038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Decoupled in space and time: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clients do not need each others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IP address and port (space) and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they do not need to be running at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same time (time).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broker’s IP and port must be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known by clients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Namespace hierarchy used for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topic filtering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It may be the case that a published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message is never consumed by any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subscriber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EF00B8-3A1F-474B-B98B-F1A15D65B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5" y="2537295"/>
            <a:ext cx="4666785" cy="267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2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6513E-8E72-A34C-BB98-A9959D44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Cloud Computing?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9C9B-C15A-AC41-B2CB-EE221E7B8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de-DE" dirty="0" err="1"/>
              <a:t>Delivery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computing</a:t>
            </a:r>
            <a:r>
              <a:rPr lang="de-DE" dirty="0"/>
              <a:t> </a:t>
            </a:r>
            <a:r>
              <a:rPr lang="de-DE" b="1" dirty="0" err="1"/>
              <a:t>services</a:t>
            </a:r>
            <a:endParaRPr lang="de-DE" b="1" dirty="0"/>
          </a:p>
          <a:p>
            <a:pPr lvl="1"/>
            <a:r>
              <a:rPr lang="de-DE" dirty="0" err="1"/>
              <a:t>servers</a:t>
            </a:r>
            <a:endParaRPr lang="de-DE" dirty="0"/>
          </a:p>
          <a:p>
            <a:pPr lvl="1"/>
            <a:r>
              <a:rPr lang="de-DE" dirty="0" err="1"/>
              <a:t>storage</a:t>
            </a:r>
            <a:endParaRPr lang="de-DE" dirty="0"/>
          </a:p>
          <a:p>
            <a:pPr lvl="1"/>
            <a:r>
              <a:rPr lang="de-DE" dirty="0" err="1"/>
              <a:t>analytics</a:t>
            </a:r>
            <a:endParaRPr lang="de-DE" dirty="0"/>
          </a:p>
          <a:p>
            <a:pPr lvl="1"/>
            <a:r>
              <a:rPr lang="de-DE" dirty="0" err="1"/>
              <a:t>databases</a:t>
            </a:r>
            <a:endParaRPr lang="de-DE" dirty="0"/>
          </a:p>
          <a:p>
            <a:pPr lvl="1"/>
            <a:r>
              <a:rPr lang="de-DE" dirty="0" err="1"/>
              <a:t>networking</a:t>
            </a:r>
            <a:endParaRPr lang="de-DE" dirty="0"/>
          </a:p>
          <a:p>
            <a:pPr lvl="1"/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...</a:t>
            </a:r>
          </a:p>
          <a:p>
            <a:endParaRPr lang="de-DE" dirty="0"/>
          </a:p>
          <a:p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definition</a:t>
            </a:r>
            <a:r>
              <a:rPr lang="de-DE" dirty="0"/>
              <a:t>: network-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computing</a:t>
            </a:r>
            <a:r>
              <a:rPr lang="de-DE" dirty="0"/>
              <a:t> </a:t>
            </a:r>
            <a:r>
              <a:rPr lang="de-DE" dirty="0" err="1"/>
              <a:t>taking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Internet,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hiding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underlying</a:t>
            </a:r>
            <a:r>
              <a:rPr lang="de-DE" dirty="0"/>
              <a:t> </a:t>
            </a:r>
            <a:r>
              <a:rPr lang="de-DE" dirty="0" err="1"/>
              <a:t>infrastructure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simple APIs</a:t>
            </a:r>
          </a:p>
          <a:p>
            <a:pPr lvl="1"/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DED2A-0162-C04C-8C75-7F45DA33B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86000"/>
            <a:ext cx="3108614" cy="22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82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AE5B3-01C9-1F4D-A2BE-347B92AEB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MQTT: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19938-A7CD-A940-ACCD-B852A5F3F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Clients connect to a “Broker”</a:t>
            </a:r>
          </a:p>
          <a:p>
            <a:r>
              <a:rPr lang="en-US" dirty="0"/>
              <a:t>Clients subscribe to topics e.g.,</a:t>
            </a:r>
          </a:p>
          <a:p>
            <a:pPr lvl="1"/>
            <a:r>
              <a:rPr lang="en-US" dirty="0" err="1"/>
              <a:t>client.subscribe</a:t>
            </a:r>
            <a:r>
              <a:rPr lang="en-US" dirty="0"/>
              <a:t>(‘</a:t>
            </a:r>
            <a:r>
              <a:rPr lang="en-US" dirty="0" err="1"/>
              <a:t>toggleLight</a:t>
            </a:r>
            <a:r>
              <a:rPr lang="en-US" dirty="0"/>
              <a:t>/1’)</a:t>
            </a:r>
          </a:p>
          <a:p>
            <a:pPr lvl="1"/>
            <a:r>
              <a:rPr lang="en-US" dirty="0" err="1"/>
              <a:t>client.subscribe</a:t>
            </a:r>
            <a:r>
              <a:rPr lang="en-US" dirty="0"/>
              <a:t>(‘</a:t>
            </a:r>
            <a:r>
              <a:rPr lang="en-US" dirty="0" err="1"/>
              <a:t>toggleLight</a:t>
            </a:r>
            <a:r>
              <a:rPr lang="en-US" dirty="0"/>
              <a:t>/2’)</a:t>
            </a:r>
          </a:p>
          <a:p>
            <a:pPr lvl="1"/>
            <a:r>
              <a:rPr lang="en-US" dirty="0" err="1"/>
              <a:t>client.subscribe</a:t>
            </a:r>
            <a:r>
              <a:rPr lang="en-US" dirty="0"/>
              <a:t>(‘</a:t>
            </a:r>
            <a:r>
              <a:rPr lang="en-US" dirty="0" err="1"/>
              <a:t>toggleLight</a:t>
            </a:r>
            <a:r>
              <a:rPr lang="en-US" dirty="0"/>
              <a:t>/3’)</a:t>
            </a:r>
          </a:p>
          <a:p>
            <a:r>
              <a:rPr lang="en-US" dirty="0"/>
              <a:t>Clients can publish messages to topics:</a:t>
            </a:r>
          </a:p>
          <a:p>
            <a:pPr lvl="1"/>
            <a:r>
              <a:rPr lang="en-US" dirty="0" err="1"/>
              <a:t>client.publish</a:t>
            </a:r>
            <a:r>
              <a:rPr lang="en-US" dirty="0"/>
              <a:t>(‘</a:t>
            </a:r>
            <a:r>
              <a:rPr lang="en-US" dirty="0" err="1"/>
              <a:t>toggleLight</a:t>
            </a:r>
            <a:r>
              <a:rPr lang="en-US" dirty="0"/>
              <a:t>/1’, ‘toggle’);</a:t>
            </a:r>
          </a:p>
          <a:p>
            <a:pPr lvl="1"/>
            <a:r>
              <a:rPr lang="en-US" dirty="0" err="1"/>
              <a:t>client.publish</a:t>
            </a:r>
            <a:r>
              <a:rPr lang="en-US" dirty="0"/>
              <a:t>(‘</a:t>
            </a:r>
            <a:r>
              <a:rPr lang="en-US" dirty="0" err="1"/>
              <a:t>toggleLight</a:t>
            </a:r>
            <a:r>
              <a:rPr lang="en-US" dirty="0"/>
              <a:t>/2’, ‘toggle’);</a:t>
            </a:r>
          </a:p>
          <a:p>
            <a:r>
              <a:rPr lang="en-US" dirty="0"/>
              <a:t>All clients receive all messages published to topics they subscribe to</a:t>
            </a:r>
          </a:p>
          <a:p>
            <a:r>
              <a:rPr lang="en-US" b="1" dirty="0"/>
              <a:t>Messages can be anything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Images</a:t>
            </a:r>
          </a:p>
          <a:p>
            <a:pPr lvl="1"/>
            <a:r>
              <a:rPr lang="en-US" dirty="0"/>
              <a:t>etc.</a:t>
            </a:r>
          </a:p>
          <a:p>
            <a:endParaRPr lang="en-US" dirty="0"/>
          </a:p>
        </p:txBody>
      </p:sp>
      <p:pic>
        <p:nvPicPr>
          <p:cNvPr id="4" name="Picture 2" descr="Image result for mqtt diagram">
            <a:extLst>
              <a:ext uri="{FF2B5EF4-FFF2-40B4-BE49-F238E27FC236}">
                <a16:creationId xmlns:a16="http://schemas.microsoft.com/office/drawing/2014/main" id="{32211591-044F-9545-824D-193EBCBDA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2445810" cy="24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4818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BECF-9C90-8C4C-BD5E-F347D6265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Node.js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1CA12-980F-CA43-8275-91F31A749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mqtt</a:t>
            </a:r>
            <a:r>
              <a:rPr lang="en-US" dirty="0"/>
              <a:t> = require('</a:t>
            </a:r>
            <a:r>
              <a:rPr lang="en-US" dirty="0" err="1"/>
              <a:t>mqtt</a:t>
            </a:r>
            <a:r>
              <a:rPr lang="en-US" dirty="0"/>
              <a:t>');</a:t>
            </a:r>
          </a:p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client = </a:t>
            </a:r>
            <a:r>
              <a:rPr lang="en-US" dirty="0" err="1"/>
              <a:t>mqtt.createClient</a:t>
            </a:r>
            <a:r>
              <a:rPr lang="en-US" dirty="0"/>
              <a:t>('&lt;&lt;</a:t>
            </a:r>
            <a:r>
              <a:rPr lang="en-US" dirty="0" err="1"/>
              <a:t>PortNumber</a:t>
            </a:r>
            <a:r>
              <a:rPr lang="en-US" dirty="0"/>
              <a:t>&gt;&gt;', 'm11.cloudmqtt.com', {</a:t>
            </a:r>
          </a:p>
          <a:p>
            <a:pPr marL="0" indent="0">
              <a:buNone/>
            </a:pPr>
            <a:r>
              <a:rPr lang="en-US" dirty="0"/>
              <a:t>	username: '&lt;&lt;</a:t>
            </a:r>
            <a:r>
              <a:rPr lang="en-US" dirty="0" err="1"/>
              <a:t>UserName</a:t>
            </a:r>
            <a:r>
              <a:rPr lang="en-US" dirty="0"/>
              <a:t>&gt;&gt;’,</a:t>
            </a:r>
          </a:p>
          <a:p>
            <a:pPr marL="0" indent="0">
              <a:buNone/>
            </a:pPr>
            <a:r>
              <a:rPr lang="en-US" dirty="0"/>
              <a:t>	password: '&lt;&lt;Password&gt;&gt;'</a:t>
            </a:r>
          </a:p>
          <a:p>
            <a:pPr marL="0" indent="0">
              <a:buNone/>
            </a:pPr>
            <a:r>
              <a:rPr lang="en-US" dirty="0"/>
              <a:t>});</a:t>
            </a:r>
          </a:p>
          <a:p>
            <a:pPr marL="0" indent="0">
              <a:buNone/>
            </a:pPr>
            <a:r>
              <a:rPr lang="en-US" dirty="0" err="1"/>
              <a:t>client.on</a:t>
            </a:r>
            <a:r>
              <a:rPr lang="en-US" dirty="0"/>
              <a:t>('connect', function () { // When connected</a:t>
            </a:r>
          </a:p>
          <a:p>
            <a:pPr marL="0" indent="0">
              <a:buNone/>
            </a:pPr>
            <a:r>
              <a:rPr lang="en-US" dirty="0"/>
              <a:t>	// subscribe to a topic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client.subscribe</a:t>
            </a:r>
            <a:r>
              <a:rPr lang="en-US" dirty="0"/>
              <a:t>('TEMPERATURE_READING', function () {</a:t>
            </a:r>
          </a:p>
          <a:p>
            <a:pPr marL="0" indent="0">
              <a:buNone/>
            </a:pPr>
            <a:r>
              <a:rPr lang="en-US" dirty="0"/>
              <a:t>		// when a message arrives, do something with it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client.on</a:t>
            </a:r>
            <a:r>
              <a:rPr lang="en-US" dirty="0"/>
              <a:t>('message', function (topic, message, packet) {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console.log</a:t>
            </a:r>
            <a:r>
              <a:rPr lang="en-US" dirty="0"/>
              <a:t>("Received '" + message + "' on '" + topic + "'");</a:t>
            </a:r>
          </a:p>
          <a:p>
            <a:pPr marL="0" indent="0">
              <a:buNone/>
            </a:pPr>
            <a:r>
              <a:rPr lang="en-US" dirty="0"/>
              <a:t>		});</a:t>
            </a:r>
          </a:p>
          <a:p>
            <a:pPr marL="0" indent="0">
              <a:buNone/>
            </a:pPr>
            <a:r>
              <a:rPr lang="en-US" dirty="0"/>
              <a:t>	});</a:t>
            </a:r>
          </a:p>
          <a:p>
            <a:pPr marL="0" indent="0">
              <a:buNone/>
            </a:pPr>
            <a:r>
              <a:rPr lang="en-US" dirty="0"/>
              <a:t>	// publish a message to a topic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client.publish</a:t>
            </a:r>
            <a:r>
              <a:rPr lang="en-US" dirty="0"/>
              <a:t>('SET_TEMPERATURE', '24', function () {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console.log</a:t>
            </a:r>
            <a:r>
              <a:rPr lang="en-US" dirty="0"/>
              <a:t>("Message is published");</a:t>
            </a:r>
          </a:p>
          <a:p>
            <a:pPr marL="0" indent="0">
              <a:buNone/>
            </a:pPr>
            <a:r>
              <a:rPr lang="en-US" dirty="0"/>
              <a:t>	});</a:t>
            </a:r>
          </a:p>
          <a:p>
            <a:pPr marL="0" indent="0">
              <a:buNone/>
            </a:pPr>
            <a:r>
              <a:rPr lang="en-US" dirty="0"/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9174022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D9225-D293-4A47-ACD7-15635B291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FD303-C0A7-4F47-A92A-B59271DAE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published data specifies a topic</a:t>
            </a:r>
          </a:p>
          <a:p>
            <a:r>
              <a:rPr lang="en-US" dirty="0"/>
              <a:t>Each subscriber subscribed to that topic will receive it </a:t>
            </a:r>
          </a:p>
          <a:p>
            <a:r>
              <a:rPr lang="en-US" dirty="0"/>
              <a:t>Topic format: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457F4-9CE8-1442-A390-9AF4B3CFAC89}"/>
              </a:ext>
            </a:extLst>
          </p:cNvPr>
          <p:cNvSpPr txBox="1"/>
          <p:nvPr/>
        </p:nvSpPr>
        <p:spPr>
          <a:xfrm>
            <a:off x="1676400" y="4572000"/>
            <a:ext cx="6173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/home/rooms/kitchen/temperature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D9FEF-82C8-A941-87B5-09C960E48D2A}"/>
              </a:ext>
            </a:extLst>
          </p:cNvPr>
          <p:cNvSpPr txBox="1"/>
          <p:nvPr/>
        </p:nvSpPr>
        <p:spPr>
          <a:xfrm>
            <a:off x="1752600" y="5550932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sub-topic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D1C3F-3262-2B49-B002-2EE42F65094B}"/>
              </a:ext>
            </a:extLst>
          </p:cNvPr>
          <p:cNvSpPr txBox="1"/>
          <p:nvPr/>
        </p:nvSpPr>
        <p:spPr>
          <a:xfrm>
            <a:off x="3733800" y="372213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separator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F354DDB7-4A65-D645-9D06-E7DDCE29312E}"/>
              </a:ext>
            </a:extLst>
          </p:cNvPr>
          <p:cNvSpPr/>
          <p:nvPr/>
        </p:nvSpPr>
        <p:spPr>
          <a:xfrm rot="16200000">
            <a:off x="2209800" y="4876800"/>
            <a:ext cx="342900" cy="8001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D5CF6AEC-EC61-744E-8A69-6DBCC2F0CB3D}"/>
              </a:ext>
            </a:extLst>
          </p:cNvPr>
          <p:cNvSpPr/>
          <p:nvPr/>
        </p:nvSpPr>
        <p:spPr>
          <a:xfrm rot="16200000">
            <a:off x="3448050" y="4781550"/>
            <a:ext cx="342900" cy="9906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4D7F69B8-FF42-B44B-9FCD-58B14E0549E6}"/>
              </a:ext>
            </a:extLst>
          </p:cNvPr>
          <p:cNvSpPr/>
          <p:nvPr/>
        </p:nvSpPr>
        <p:spPr>
          <a:xfrm rot="16200000">
            <a:off x="4819650" y="4629150"/>
            <a:ext cx="342900" cy="11430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4A7678A8-604D-D241-BD4E-54A6AA183F2C}"/>
              </a:ext>
            </a:extLst>
          </p:cNvPr>
          <p:cNvSpPr/>
          <p:nvPr/>
        </p:nvSpPr>
        <p:spPr>
          <a:xfrm rot="16200000">
            <a:off x="6724650" y="4324350"/>
            <a:ext cx="342900" cy="19050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9C64BC-2616-924B-8D9D-5DC18A3BA801}"/>
              </a:ext>
            </a:extLst>
          </p:cNvPr>
          <p:cNvSpPr txBox="1"/>
          <p:nvPr/>
        </p:nvSpPr>
        <p:spPr>
          <a:xfrm>
            <a:off x="3124200" y="5550932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sub-topic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3C8A68-15E5-EC4F-BC0F-3F24D09D8F11}"/>
              </a:ext>
            </a:extLst>
          </p:cNvPr>
          <p:cNvSpPr txBox="1"/>
          <p:nvPr/>
        </p:nvSpPr>
        <p:spPr>
          <a:xfrm>
            <a:off x="4495800" y="5550932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sub-topic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96D0D5-B902-B445-9584-5BA6ED768475}"/>
              </a:ext>
            </a:extLst>
          </p:cNvPr>
          <p:cNvSpPr txBox="1"/>
          <p:nvPr/>
        </p:nvSpPr>
        <p:spPr>
          <a:xfrm>
            <a:off x="6248400" y="5550932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sub-topic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3D15E7-DB1B-6D41-A002-8FFBF8C658EC}"/>
              </a:ext>
            </a:extLst>
          </p:cNvPr>
          <p:cNvCxnSpPr/>
          <p:nvPr/>
        </p:nvCxnSpPr>
        <p:spPr>
          <a:xfrm flipV="1">
            <a:off x="1905000" y="4026932"/>
            <a:ext cx="19050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8ECA72-B35F-A648-992B-282EEBA021C4}"/>
              </a:ext>
            </a:extLst>
          </p:cNvPr>
          <p:cNvCxnSpPr/>
          <p:nvPr/>
        </p:nvCxnSpPr>
        <p:spPr>
          <a:xfrm flipV="1">
            <a:off x="3048000" y="4026932"/>
            <a:ext cx="9906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AC1677-E4C2-3C43-AE55-22B80544F15E}"/>
              </a:ext>
            </a:extLst>
          </p:cNvPr>
          <p:cNvCxnSpPr/>
          <p:nvPr/>
        </p:nvCxnSpPr>
        <p:spPr>
          <a:xfrm flipH="1" flipV="1">
            <a:off x="4191000" y="4026932"/>
            <a:ext cx="1524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B0126F4-6E2F-5044-966C-BCC339D4BF0C}"/>
              </a:ext>
            </a:extLst>
          </p:cNvPr>
          <p:cNvCxnSpPr/>
          <p:nvPr/>
        </p:nvCxnSpPr>
        <p:spPr>
          <a:xfrm flipH="1" flipV="1">
            <a:off x="4648200" y="4026932"/>
            <a:ext cx="11430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2579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4048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Subscriptions</a:t>
            </a:r>
          </a:p>
          <a:p>
            <a:pPr lvl="1"/>
            <a:r>
              <a:rPr lang="en-US" dirty="0"/>
              <a:t>Durable</a:t>
            </a:r>
          </a:p>
          <a:p>
            <a:pPr lvl="2"/>
            <a:r>
              <a:rPr lang="en-US" dirty="0"/>
              <a:t>If the subscriber disconnect messages are buffered at the broker and delivered upon reconnection</a:t>
            </a:r>
          </a:p>
          <a:p>
            <a:pPr lvl="1"/>
            <a:r>
              <a:rPr lang="en-US" dirty="0"/>
              <a:t>Non-durable</a:t>
            </a:r>
          </a:p>
          <a:p>
            <a:pPr lvl="2"/>
            <a:r>
              <a:rPr lang="en-US" dirty="0"/>
              <a:t>Connection lifetime gives subscription lifetime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Durable/Transient Subscriptions	</a:t>
            </a:r>
          </a:p>
        </p:txBody>
      </p:sp>
      <p:sp>
        <p:nvSpPr>
          <p:cNvPr id="4" name="Down Arrow 3"/>
          <p:cNvSpPr/>
          <p:nvPr/>
        </p:nvSpPr>
        <p:spPr>
          <a:xfrm>
            <a:off x="2057400" y="41910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743200" y="41910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429000" y="41910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191000" y="41910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953000" y="41910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791200" y="41910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90800" y="373380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373380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6600" y="373380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373380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373380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8800" y="373380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4800600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Subscription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28800" y="5486400"/>
            <a:ext cx="152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Connected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00600" y="5486400"/>
            <a:ext cx="152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Connected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28800" y="4800600"/>
            <a:ext cx="449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Durable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" y="5486400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9871534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Publications</a:t>
            </a:r>
          </a:p>
          <a:p>
            <a:pPr lvl="1"/>
            <a:r>
              <a:rPr lang="en-US" dirty="0"/>
              <a:t>Retained (“persistent” message)</a:t>
            </a:r>
          </a:p>
          <a:p>
            <a:pPr lvl="2"/>
            <a:r>
              <a:rPr lang="en-US" dirty="0"/>
              <a:t>The subscriber upon first connection receives the last good publication (i.e., does not have to wait for new publication)</a:t>
            </a:r>
          </a:p>
          <a:p>
            <a:pPr lvl="1"/>
            <a:r>
              <a:rPr lang="en-US" dirty="0"/>
              <a:t>One flag set both in the publish packet to the broker and in the published packet to the subscribers</a:t>
            </a:r>
          </a:p>
          <a:p>
            <a:pPr lvl="2"/>
            <a:r>
              <a:rPr lang="en-US" dirty="0"/>
              <a:t>Only the most recent persistent message is stored and distributed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Retention	</a:t>
            </a:r>
          </a:p>
        </p:txBody>
      </p:sp>
    </p:spTree>
    <p:extLst>
      <p:ext uri="{BB962C8B-B14F-4D97-AF65-F5344CB8AC3E}">
        <p14:creationId xmlns:p14="http://schemas.microsoft.com/office/powerpoint/2010/main" val="3919932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Will and Testament (LWT) – topic published upon disconnecting a connection</a:t>
            </a:r>
          </a:p>
          <a:p>
            <a:r>
              <a:rPr lang="en-US" dirty="0"/>
              <a:t>Any client can register a LWT</a:t>
            </a:r>
          </a:p>
          <a:p>
            <a:r>
              <a:rPr lang="en-US" dirty="0"/>
              <a:t>Anybody subscribing to the LWT topic will know when a certain device (that registered a LWT) disconnected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Aware</a:t>
            </a:r>
          </a:p>
        </p:txBody>
      </p:sp>
    </p:spTree>
    <p:extLst>
      <p:ext uri="{BB962C8B-B14F-4D97-AF65-F5344CB8AC3E}">
        <p14:creationId xmlns:p14="http://schemas.microsoft.com/office/powerpoint/2010/main" val="41682539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Stack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153198" y="2514600"/>
            <a:ext cx="2819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MQTT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153198" y="4038600"/>
            <a:ext cx="2819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TCP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153198" y="4800600"/>
            <a:ext cx="2819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97337" y="5791200"/>
            <a:ext cx="4055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TCP/IP Port: 1883</a:t>
            </a:r>
          </a:p>
          <a:p>
            <a:r>
              <a:rPr lang="en-US" dirty="0"/>
              <a:t>When running over SSL, TCP/IP port 8883</a:t>
            </a:r>
          </a:p>
          <a:p>
            <a:r>
              <a:rPr lang="en-US" dirty="0"/>
              <a:t>SSL: Secure Socket Layer (encryption)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53198" y="1752600"/>
            <a:ext cx="2819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Application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153198" y="3276600"/>
            <a:ext cx="2819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SSL</a:t>
            </a:r>
          </a:p>
          <a:p>
            <a:pPr algn="ctr"/>
            <a:r>
              <a:rPr lang="en-US" sz="2000" dirty="0"/>
              <a:t>optional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15165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0 – unreliable  (aka “at most once”)</a:t>
            </a:r>
          </a:p>
          <a:p>
            <a:pPr lvl="1"/>
            <a:r>
              <a:rPr lang="en-US" dirty="0"/>
              <a:t>OK for continuous streams, least overhead (1 message)</a:t>
            </a:r>
          </a:p>
          <a:p>
            <a:pPr lvl="1"/>
            <a:r>
              <a:rPr lang="en-US" dirty="0"/>
              <a:t>“Fire and forget”</a:t>
            </a:r>
          </a:p>
          <a:p>
            <a:pPr lvl="1"/>
            <a:r>
              <a:rPr lang="en-US" dirty="0"/>
              <a:t>TCP will still provide reliability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Publishing “QoS” (Reliability)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0EF2C-07DC-CB4A-9E09-FB3DA322B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4267200"/>
            <a:ext cx="40640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712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1 – delivery “at least once” (duplicates possible)</a:t>
            </a:r>
          </a:p>
          <a:p>
            <a:pPr lvl="1"/>
            <a:r>
              <a:rPr lang="en-US" dirty="0"/>
              <a:t>Used for alarms – more overhead (2 messages)</a:t>
            </a:r>
          </a:p>
          <a:p>
            <a:pPr lvl="1"/>
            <a:r>
              <a:rPr lang="en-US" dirty="0"/>
              <a:t>Contains message ID (to match with </a:t>
            </a:r>
            <a:r>
              <a:rPr lang="en-US" dirty="0" err="1"/>
              <a:t>ACKed</a:t>
            </a:r>
            <a:r>
              <a:rPr lang="en-US" dirty="0"/>
              <a:t> message)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Publishing “QoS” (Reliability)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170B77-6A15-6346-B4FB-D431A6DD9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327400"/>
            <a:ext cx="40640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480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2 – delivery “exactly once”</a:t>
            </a:r>
          </a:p>
          <a:p>
            <a:pPr lvl="1"/>
            <a:r>
              <a:rPr lang="en-US" dirty="0"/>
              <a:t>Utmost reliability is important – most overhead (4 messages) and slowest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Publishing “QoS” (Reliability)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87BCA2-7668-DD47-9630-BDC791584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00" y="3810000"/>
            <a:ext cx="40640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8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04AED-C10B-684D-8CF7-C6CB8080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Cloud Computing?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3A2FF-90E8-1D44-BD95-74648B4D6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Collection/group of </a:t>
            </a:r>
            <a:r>
              <a:rPr lang="en-US" altLang="en-US" b="1" dirty="0"/>
              <a:t>integrated and networked hardware, software, and Internet infrastructure </a:t>
            </a:r>
            <a:r>
              <a:rPr lang="en-US" altLang="en-US" dirty="0"/>
              <a:t>(called a platform)</a:t>
            </a:r>
          </a:p>
          <a:p>
            <a:endParaRPr lang="en-US" altLang="en-US" dirty="0"/>
          </a:p>
          <a:p>
            <a:r>
              <a:rPr lang="en-US" altLang="en-US" dirty="0"/>
              <a:t>Platforms provide </a:t>
            </a:r>
            <a:r>
              <a:rPr lang="en-US" altLang="en-US" b="1" dirty="0"/>
              <a:t>on demand</a:t>
            </a:r>
            <a:r>
              <a:rPr lang="en-US" altLang="en-US" dirty="0"/>
              <a:t> services that are </a:t>
            </a:r>
            <a:r>
              <a:rPr lang="en-US" altLang="en-US" b="1" dirty="0"/>
              <a:t>always on </a:t>
            </a:r>
            <a:r>
              <a:rPr lang="en-US" altLang="en-US" dirty="0"/>
              <a:t>and </a:t>
            </a:r>
            <a:r>
              <a:rPr lang="en-US" altLang="en-US" b="1" dirty="0"/>
              <a:t>accessible anytime</a:t>
            </a:r>
            <a:r>
              <a:rPr lang="en-US" altLang="en-US" dirty="0"/>
              <a:t> and </a:t>
            </a:r>
            <a:r>
              <a:rPr lang="en-US" altLang="en-US" b="1" dirty="0"/>
              <a:t>anywhere</a:t>
            </a:r>
          </a:p>
        </p:txBody>
      </p:sp>
    </p:spTree>
    <p:extLst>
      <p:ext uri="{BB962C8B-B14F-4D97-AF65-F5344CB8AC3E}">
        <p14:creationId xmlns:p14="http://schemas.microsoft.com/office/powerpoint/2010/main" val="15996075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9073C-F408-6A43-BB54-BF54E8C1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Publishing “QoS” (Reliability)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3D7A9-0EB5-D14F-992A-2775EAEB8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Reliability maintained even if the TCP connection breaks (intermittent connections)</a:t>
            </a:r>
          </a:p>
          <a:p>
            <a:r>
              <a:rPr lang="en-US" dirty="0"/>
              <a:t>Separate QoS for publishing and for subscribing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44388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MQTT Message Format</a:t>
            </a:r>
          </a:p>
        </p:txBody>
      </p:sp>
      <p:pic>
        <p:nvPicPr>
          <p:cNvPr id="3074" name="Picture 2" descr="http://www.rfwireless-world.com/images/MQTT-protocol-message-for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" y="2286000"/>
            <a:ext cx="7677150" cy="259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1524000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Shortest Message is Two Bytes</a:t>
            </a:r>
          </a:p>
        </p:txBody>
      </p:sp>
    </p:spTree>
    <p:extLst>
      <p:ext uri="{BB962C8B-B14F-4D97-AF65-F5344CB8AC3E}">
        <p14:creationId xmlns:p14="http://schemas.microsoft.com/office/powerpoint/2010/main" val="42085837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Types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263"/>
          <a:stretch>
            <a:fillRect/>
          </a:stretch>
        </p:blipFill>
        <p:spPr bwMode="auto">
          <a:xfrm>
            <a:off x="1600200" y="1371600"/>
            <a:ext cx="5257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9937" y="2727391"/>
            <a:ext cx="5181600" cy="412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9733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Types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169" y="1481138"/>
            <a:ext cx="82036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7468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5E715-C265-6748-8BF0-D4243E83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CoAP</a:t>
            </a:r>
            <a:r>
              <a:rPr lang="de-DE" dirty="0"/>
              <a:t> &amp; MQTT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66C33-7A7C-684A-B167-64D3FBFB0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in </a:t>
            </a:r>
            <a:r>
              <a:rPr lang="de-DE" dirty="0" err="1"/>
              <a:t>IoT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CoAP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one-to-one</a:t>
            </a:r>
            <a:r>
              <a:rPr lang="de-DE" dirty="0"/>
              <a:t> </a:t>
            </a:r>
            <a:r>
              <a:rPr lang="de-DE" dirty="0" err="1"/>
              <a:t>communication</a:t>
            </a:r>
            <a:endParaRPr lang="de-DE" dirty="0"/>
          </a:p>
          <a:p>
            <a:pPr lvl="1"/>
            <a:r>
              <a:rPr lang="de-DE" dirty="0"/>
              <a:t>UDP/IP</a:t>
            </a:r>
          </a:p>
          <a:p>
            <a:pPr lvl="1"/>
            <a:r>
              <a:rPr lang="de-DE" dirty="0" err="1"/>
              <a:t>unreliable</a:t>
            </a:r>
            <a:endParaRPr lang="de-DE" dirty="0"/>
          </a:p>
          <a:p>
            <a:pPr lvl="1"/>
            <a:r>
              <a:rPr lang="de-DE" dirty="0" err="1"/>
              <a:t>lightweight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easy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implement</a:t>
            </a:r>
            <a:endParaRPr lang="de-DE" dirty="0"/>
          </a:p>
          <a:p>
            <a:endParaRPr lang="de-DE" dirty="0"/>
          </a:p>
          <a:p>
            <a:r>
              <a:rPr lang="de-DE" dirty="0"/>
              <a:t>MQTT:</a:t>
            </a:r>
          </a:p>
          <a:p>
            <a:pPr lvl="1"/>
            <a:r>
              <a:rPr lang="de-DE" dirty="0" err="1"/>
              <a:t>many-to-many</a:t>
            </a:r>
            <a:r>
              <a:rPr lang="de-DE" dirty="0"/>
              <a:t> </a:t>
            </a:r>
            <a:r>
              <a:rPr lang="de-DE" dirty="0" err="1"/>
              <a:t>communication</a:t>
            </a:r>
            <a:endParaRPr lang="de-DE" dirty="0"/>
          </a:p>
          <a:p>
            <a:pPr lvl="1"/>
            <a:r>
              <a:rPr lang="de-DE" dirty="0"/>
              <a:t>TCP/IP</a:t>
            </a:r>
          </a:p>
          <a:p>
            <a:pPr lvl="1"/>
            <a:r>
              <a:rPr lang="de-DE" dirty="0" err="1"/>
              <a:t>focus</a:t>
            </a:r>
            <a:r>
              <a:rPr lang="de-DE" dirty="0"/>
              <a:t> on </a:t>
            </a:r>
            <a:r>
              <a:rPr lang="de-DE" dirty="0" err="1"/>
              <a:t>message</a:t>
            </a:r>
            <a:r>
              <a:rPr lang="de-DE" dirty="0"/>
              <a:t> </a:t>
            </a:r>
            <a:r>
              <a:rPr lang="de-DE" dirty="0" err="1"/>
              <a:t>delivery</a:t>
            </a:r>
            <a:r>
              <a:rPr lang="de-DE" dirty="0"/>
              <a:t>; </a:t>
            </a:r>
            <a:r>
              <a:rPr lang="de-DE" dirty="0" err="1"/>
              <a:t>reliable</a:t>
            </a:r>
            <a:endParaRPr lang="de-DE" dirty="0"/>
          </a:p>
          <a:p>
            <a:pPr lvl="1"/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overheads</a:t>
            </a:r>
            <a:r>
              <a:rPr lang="de-DE" dirty="0"/>
              <a:t> (</a:t>
            </a:r>
            <a:r>
              <a:rPr lang="de-DE" dirty="0" err="1"/>
              <a:t>protocol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processing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23122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E4185-52F8-B14F-A0B9-A0F17B56F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803" y="1905000"/>
            <a:ext cx="3974193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7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6F4DF-AA4F-294F-83F0-D9E38FD6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Cloud Computing?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3352E-BF79-4340-BB3A-0070F3608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Advantages:</a:t>
            </a:r>
          </a:p>
          <a:p>
            <a:pPr lvl="1"/>
            <a:r>
              <a:rPr lang="en-US" altLang="en-US" dirty="0"/>
              <a:t>New applications</a:t>
            </a:r>
          </a:p>
          <a:p>
            <a:pPr lvl="1"/>
            <a:r>
              <a:rPr lang="en-US" altLang="en-US" dirty="0"/>
              <a:t>Anytime/anywhere access</a:t>
            </a:r>
          </a:p>
          <a:p>
            <a:pPr lvl="1"/>
            <a:r>
              <a:rPr lang="en-US" altLang="en-US" dirty="0"/>
              <a:t>Homogeneity</a:t>
            </a:r>
          </a:p>
          <a:p>
            <a:pPr lvl="1"/>
            <a:r>
              <a:rPr lang="en-US" altLang="en-US" dirty="0"/>
              <a:t>Virtualization</a:t>
            </a:r>
          </a:p>
          <a:p>
            <a:pPr lvl="1"/>
            <a:r>
              <a:rPr lang="en-US" altLang="en-US" dirty="0"/>
              <a:t>Resilient</a:t>
            </a:r>
          </a:p>
          <a:p>
            <a:pPr lvl="1"/>
            <a:r>
              <a:rPr lang="en-US" altLang="en-US" dirty="0"/>
              <a:t>Cost</a:t>
            </a:r>
          </a:p>
          <a:p>
            <a:pPr lvl="1"/>
            <a:r>
              <a:rPr lang="en-US" altLang="en-US" dirty="0"/>
              <a:t>Sharing, collaboration</a:t>
            </a:r>
          </a:p>
          <a:p>
            <a:pPr lvl="1"/>
            <a:r>
              <a:rPr lang="en-US" altLang="en-US" dirty="0"/>
              <a:t>Management/maintenance</a:t>
            </a:r>
          </a:p>
          <a:p>
            <a:pPr lvl="1"/>
            <a:r>
              <a:rPr lang="en-US" altLang="en-US" dirty="0"/>
              <a:t>Security</a:t>
            </a:r>
          </a:p>
          <a:p>
            <a:pPr lvl="1"/>
            <a:r>
              <a:rPr lang="en-US" altLang="en-US" dirty="0"/>
              <a:t>…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090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7B480-C5A6-224F-A8CB-C23E9480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Models: IaaS, PaaS, SaaS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A4BC86-753E-EE4F-AE5A-FEB78CF62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676400"/>
            <a:ext cx="8214892" cy="4561681"/>
          </a:xfrm>
        </p:spPr>
      </p:pic>
    </p:spTree>
    <p:extLst>
      <p:ext uri="{BB962C8B-B14F-4D97-AF65-F5344CB8AC3E}">
        <p14:creationId xmlns:p14="http://schemas.microsoft.com/office/powerpoint/2010/main" val="418195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B5C37-E0AA-6643-BE1C-E1FC1EBCA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Definitions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6EBA4-EBF0-CC40-837B-89E4D3FDC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/>
              <a:t>Virtualization</a:t>
            </a:r>
            <a:r>
              <a:rPr lang="de-DE" b="1" dirty="0"/>
              <a:t>:</a:t>
            </a:r>
            <a:r>
              <a:rPr lang="de-DE" dirty="0"/>
              <a:t> </a:t>
            </a:r>
            <a:r>
              <a:rPr lang="de-DE" dirty="0" err="1"/>
              <a:t>creation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virtual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 such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server</a:t>
            </a:r>
            <a:r>
              <a:rPr lang="de-DE" dirty="0"/>
              <a:t>, </a:t>
            </a:r>
            <a:r>
              <a:rPr lang="de-DE" dirty="0" err="1"/>
              <a:t>desktop</a:t>
            </a:r>
            <a:r>
              <a:rPr lang="de-DE" dirty="0"/>
              <a:t>,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, </a:t>
            </a:r>
            <a:r>
              <a:rPr lang="de-DE" dirty="0" err="1"/>
              <a:t>file</a:t>
            </a:r>
            <a:r>
              <a:rPr lang="de-DE" dirty="0"/>
              <a:t>, </a:t>
            </a:r>
            <a:r>
              <a:rPr lang="de-DE" dirty="0" err="1"/>
              <a:t>storage</a:t>
            </a:r>
            <a:r>
              <a:rPr lang="de-DE" dirty="0"/>
              <a:t>,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network</a:t>
            </a:r>
            <a:endParaRPr lang="de-DE" dirty="0"/>
          </a:p>
          <a:p>
            <a:r>
              <a:rPr lang="de-DE" b="1" dirty="0"/>
              <a:t>Middleware: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acts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bridge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an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database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, </a:t>
            </a:r>
            <a:r>
              <a:rPr lang="de-DE" dirty="0" err="1"/>
              <a:t>especially</a:t>
            </a:r>
            <a:r>
              <a:rPr lang="de-DE" dirty="0"/>
              <a:t> on a </a:t>
            </a:r>
            <a:r>
              <a:rPr lang="de-DE" dirty="0" err="1"/>
              <a:t>network</a:t>
            </a:r>
            <a:endParaRPr lang="de-DE" dirty="0"/>
          </a:p>
          <a:p>
            <a:r>
              <a:rPr lang="de-DE" b="1" dirty="0" err="1"/>
              <a:t>Runtime</a:t>
            </a:r>
            <a:r>
              <a:rPr lang="de-DE" b="1" dirty="0"/>
              <a:t>: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support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execution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computer</a:t>
            </a:r>
            <a:r>
              <a:rPr lang="de-DE" dirty="0"/>
              <a:t> </a:t>
            </a:r>
            <a:r>
              <a:rPr lang="de-DE" dirty="0" err="1"/>
              <a:t>programs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0979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49995</TotalTime>
  <Words>4326</Words>
  <Application>Microsoft Macintosh PowerPoint</Application>
  <PresentationFormat>On-screen Show (4:3)</PresentationFormat>
  <Paragraphs>647</Paragraphs>
  <Slides>65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8" baseType="lpstr">
      <vt:lpstr>MS Gothic</vt:lpstr>
      <vt:lpstr>ＭＳ Ｐゴシック</vt:lpstr>
      <vt:lpstr>Arial</vt:lpstr>
      <vt:lpstr>Arial Bold</vt:lpstr>
      <vt:lpstr>Calibri</vt:lpstr>
      <vt:lpstr>Comic Sans MS</vt:lpstr>
      <vt:lpstr>Courier New</vt:lpstr>
      <vt:lpstr>Franklin Gothic Medium</vt:lpstr>
      <vt:lpstr>Georgia</vt:lpstr>
      <vt:lpstr>Helvetica</vt:lpstr>
      <vt:lpstr>Times New Roman</vt:lpstr>
      <vt:lpstr>Wingdings</vt:lpstr>
      <vt:lpstr>Template_4</vt:lpstr>
      <vt:lpstr>Internet-of-Things (IoT)</vt:lpstr>
      <vt:lpstr>Course Overview</vt:lpstr>
      <vt:lpstr>INTERNET of Things</vt:lpstr>
      <vt:lpstr>What is Cloud Computing?</vt:lpstr>
      <vt:lpstr>What is Cloud Computing?</vt:lpstr>
      <vt:lpstr>What is Cloud Computing?</vt:lpstr>
      <vt:lpstr>What is Cloud Computing?</vt:lpstr>
      <vt:lpstr>Cloud Models: IaaS, PaaS, SaaS</vt:lpstr>
      <vt:lpstr>Definitions</vt:lpstr>
      <vt:lpstr>IaaS, PaaS, SaaS</vt:lpstr>
      <vt:lpstr>IaaS, PaaS, SaaS</vt:lpstr>
      <vt:lpstr>Basic Cloud Characteristics</vt:lpstr>
      <vt:lpstr>Virtualization</vt:lpstr>
      <vt:lpstr>Virtual Machines</vt:lpstr>
      <vt:lpstr>Cloud Example: S3</vt:lpstr>
      <vt:lpstr>Cloud Example: EC2</vt:lpstr>
      <vt:lpstr>Do You Use The Cloud?</vt:lpstr>
      <vt:lpstr>Cloud for IoT</vt:lpstr>
      <vt:lpstr>HyperText Transfer Protocol (HTTP)</vt:lpstr>
      <vt:lpstr>Web Content</vt:lpstr>
      <vt:lpstr>Static &amp; Dynamic Content</vt:lpstr>
      <vt:lpstr>URLs</vt:lpstr>
      <vt:lpstr>Anatomy of an HTTP Transaction</vt:lpstr>
      <vt:lpstr>HTTP Requests</vt:lpstr>
      <vt:lpstr>HTTP Requests</vt:lpstr>
      <vt:lpstr>HTTP Responses</vt:lpstr>
      <vt:lpstr>REST</vt:lpstr>
      <vt:lpstr>REST &amp; HTTP</vt:lpstr>
      <vt:lpstr>REST</vt:lpstr>
      <vt:lpstr>REST Main Concepts</vt:lpstr>
      <vt:lpstr>Resources</vt:lpstr>
      <vt:lpstr>Naming Resources</vt:lpstr>
      <vt:lpstr>Verbs</vt:lpstr>
      <vt:lpstr>HTTP GET</vt:lpstr>
      <vt:lpstr>HTTP PUT &amp; POST</vt:lpstr>
      <vt:lpstr>Representations</vt:lpstr>
      <vt:lpstr>Representations</vt:lpstr>
      <vt:lpstr>CoAP</vt:lpstr>
      <vt:lpstr>CoAP</vt:lpstr>
      <vt:lpstr>CoAP</vt:lpstr>
      <vt:lpstr>CoAP</vt:lpstr>
      <vt:lpstr>CoAP</vt:lpstr>
      <vt:lpstr>What CoAP Is</vt:lpstr>
      <vt:lpstr>BREAK</vt:lpstr>
      <vt:lpstr>MQTT</vt:lpstr>
      <vt:lpstr>MQTT</vt:lpstr>
      <vt:lpstr>MQTT</vt:lpstr>
      <vt:lpstr>MQTT</vt:lpstr>
      <vt:lpstr>Publish/Subscribe Concept</vt:lpstr>
      <vt:lpstr>MQTT: Example</vt:lpstr>
      <vt:lpstr>Node.js Example</vt:lpstr>
      <vt:lpstr>Topics</vt:lpstr>
      <vt:lpstr>Durable/Transient Subscriptions </vt:lpstr>
      <vt:lpstr>State Retention </vt:lpstr>
      <vt:lpstr>Session Aware</vt:lpstr>
      <vt:lpstr>Protocol Stack</vt:lpstr>
      <vt:lpstr>Publishing “QoS” (Reliability)</vt:lpstr>
      <vt:lpstr>Publishing “QoS” (Reliability)</vt:lpstr>
      <vt:lpstr>Publishing “QoS” (Reliability)</vt:lpstr>
      <vt:lpstr>Publishing “QoS” (Reliability)</vt:lpstr>
      <vt:lpstr>MQTT Message Format</vt:lpstr>
      <vt:lpstr>Message Types</vt:lpstr>
      <vt:lpstr>Message Types</vt:lpstr>
      <vt:lpstr>Comparison CoAP &amp; MQTT</vt:lpstr>
      <vt:lpstr>BREAK</vt:lpstr>
    </vt:vector>
  </TitlesOfParts>
  <Company>Notre Dame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EastMac</dc:creator>
  <cp:lastModifiedBy>Christian Poellabauer</cp:lastModifiedBy>
  <cp:revision>635</cp:revision>
  <cp:lastPrinted>2017-04-02T21:34:12Z</cp:lastPrinted>
  <dcterms:created xsi:type="dcterms:W3CDTF">2011-06-14T19:03:06Z</dcterms:created>
  <dcterms:modified xsi:type="dcterms:W3CDTF">2018-06-24T15:32:22Z</dcterms:modified>
</cp:coreProperties>
</file>