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9"/>
  </p:notesMasterIdLst>
  <p:handoutMasterIdLst>
    <p:handoutMasterId r:id="rId90"/>
  </p:handoutMasterIdLst>
  <p:sldIdLst>
    <p:sldId id="544" r:id="rId2"/>
    <p:sldId id="542" r:id="rId3"/>
    <p:sldId id="840" r:id="rId4"/>
    <p:sldId id="257" r:id="rId5"/>
    <p:sldId id="259" r:id="rId6"/>
    <p:sldId id="309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67" r:id="rId16"/>
    <p:sldId id="270" r:id="rId17"/>
    <p:sldId id="271" r:id="rId18"/>
    <p:sldId id="273" r:id="rId19"/>
    <p:sldId id="274" r:id="rId20"/>
    <p:sldId id="312" r:id="rId21"/>
    <p:sldId id="311" r:id="rId22"/>
    <p:sldId id="277" r:id="rId23"/>
    <p:sldId id="278" r:id="rId24"/>
    <p:sldId id="279" r:id="rId25"/>
    <p:sldId id="283" r:id="rId26"/>
    <p:sldId id="280" r:id="rId27"/>
    <p:sldId id="318" r:id="rId28"/>
    <p:sldId id="288" r:id="rId29"/>
    <p:sldId id="313" r:id="rId30"/>
    <p:sldId id="314" r:id="rId31"/>
    <p:sldId id="315" r:id="rId32"/>
    <p:sldId id="292" r:id="rId33"/>
    <p:sldId id="317" r:id="rId34"/>
    <p:sldId id="841" r:id="rId35"/>
    <p:sldId id="842" r:id="rId36"/>
    <p:sldId id="843" r:id="rId37"/>
    <p:sldId id="844" r:id="rId38"/>
    <p:sldId id="260" r:id="rId39"/>
    <p:sldId id="845" r:id="rId40"/>
    <p:sldId id="846" r:id="rId41"/>
    <p:sldId id="408" r:id="rId42"/>
    <p:sldId id="847" r:id="rId43"/>
    <p:sldId id="409" r:id="rId44"/>
    <p:sldId id="849" r:id="rId45"/>
    <p:sldId id="853" r:id="rId46"/>
    <p:sldId id="854" r:id="rId47"/>
    <p:sldId id="855" r:id="rId48"/>
    <p:sldId id="856" r:id="rId49"/>
    <p:sldId id="410" r:id="rId50"/>
    <p:sldId id="857" r:id="rId51"/>
    <p:sldId id="858" r:id="rId52"/>
    <p:sldId id="859" r:id="rId53"/>
    <p:sldId id="860" r:id="rId54"/>
    <p:sldId id="861" r:id="rId55"/>
    <p:sldId id="862" r:id="rId56"/>
    <p:sldId id="863" r:id="rId57"/>
    <p:sldId id="864" r:id="rId58"/>
    <p:sldId id="865" r:id="rId59"/>
    <p:sldId id="396" r:id="rId60"/>
    <p:sldId id="414" r:id="rId61"/>
    <p:sldId id="866" r:id="rId62"/>
    <p:sldId id="867" r:id="rId63"/>
    <p:sldId id="868" r:id="rId64"/>
    <p:sldId id="285" r:id="rId65"/>
    <p:sldId id="869" r:id="rId66"/>
    <p:sldId id="870" r:id="rId67"/>
    <p:sldId id="289" r:id="rId68"/>
    <p:sldId id="398" r:id="rId69"/>
    <p:sldId id="399" r:id="rId70"/>
    <p:sldId id="400" r:id="rId71"/>
    <p:sldId id="871" r:id="rId72"/>
    <p:sldId id="872" r:id="rId73"/>
    <p:sldId id="873" r:id="rId74"/>
    <p:sldId id="295" r:id="rId75"/>
    <p:sldId id="468" r:id="rId76"/>
    <p:sldId id="469" r:id="rId77"/>
    <p:sldId id="472" r:id="rId78"/>
    <p:sldId id="477" r:id="rId79"/>
    <p:sldId id="478" r:id="rId80"/>
    <p:sldId id="473" r:id="rId81"/>
    <p:sldId id="474" r:id="rId82"/>
    <p:sldId id="479" r:id="rId83"/>
    <p:sldId id="475" r:id="rId84"/>
    <p:sldId id="480" r:id="rId85"/>
    <p:sldId id="875" r:id="rId86"/>
    <p:sldId id="476" r:id="rId87"/>
    <p:sldId id="876" r:id="rId8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021E4A"/>
    <a:srgbClr val="348ACC"/>
    <a:srgbClr val="A37B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076"/>
    <p:restoredTop sz="81402" autoAdjust="0"/>
  </p:normalViewPr>
  <p:slideViewPr>
    <p:cSldViewPr snapToObjects="1">
      <p:cViewPr varScale="1">
        <p:scale>
          <a:sx n="115" d="100"/>
          <a:sy n="115" d="100"/>
        </p:scale>
        <p:origin x="3000" y="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handoutMaster" Target="handoutMasters/handout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image" Target="../media/image4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680012-5AD7-6D43-A89E-F5CDECF11593}" type="datetimeFigureOut">
              <a:rPr lang="en-US" smtClean="0"/>
              <a:t>6/30/18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7277EC-A3DB-B94A-B677-DBB4EA0F0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758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501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814CF5-BD37-494E-BB7F-25AE6BC5F1A6}" type="datetimeFigureOut">
              <a:rPr lang="en-US" smtClean="0"/>
              <a:t>6/30/18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468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5010" y="868468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C5D541-A772-E84E-B5D8-BC95337E8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060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Electrical_resonance" TargetMode="External"/><Relationship Id="rId3" Type="http://schemas.openxmlformats.org/officeDocument/2006/relationships/hyperlink" Target="https://en.wikipedia.org/wiki/Dipole_antenna#cite_note-Winder-1" TargetMode="External"/><Relationship Id="rId7" Type="http://schemas.openxmlformats.org/officeDocument/2006/relationships/hyperlink" Target="https://en.wikipedia.org/wiki/Antenna_(radio)#Resonant_antennas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Dipole_antenna#cite_note-offields-10" TargetMode="External"/><Relationship Id="rId5" Type="http://schemas.openxmlformats.org/officeDocument/2006/relationships/hyperlink" Target="https://en.wikipedia.org/wiki/Dipole_antenna#cite_note-stutzman-9" TargetMode="External"/><Relationship Id="rId4" Type="http://schemas.openxmlformats.org/officeDocument/2006/relationships/hyperlink" Target="https://en.wikipedia.org/wiki/Antenna_(radio)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ecant_line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toolserver.org/~geohack/geohack.php?pagename=Universal_Transverse_Mercator_coordinate_system&amp;params=43_38_33.24_N_79_23_13.7_W_&amp;title=CN+Tower" TargetMode="External"/><Relationship Id="rId5" Type="http://schemas.openxmlformats.org/officeDocument/2006/relationships/hyperlink" Target="http://en.wikipedia.org/wiki/CN_Tower" TargetMode="External"/><Relationship Id="rId4" Type="http://schemas.openxmlformats.org/officeDocument/2006/relationships/hyperlink" Target="http://en.wikipedia.org/wiki/Transverse_Mercator_projection" TargetMode="Externa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Radio_wave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requency" TargetMode="External"/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Observer_(physics)" TargetMode="External"/><Relationship Id="rId5" Type="http://schemas.openxmlformats.org/officeDocument/2006/relationships/hyperlink" Target="https://en.wikipedia.org/wiki/Wave" TargetMode="External"/><Relationship Id="rId4" Type="http://schemas.openxmlformats.org/officeDocument/2006/relationships/hyperlink" Target="https://en.wikipedia.org/wiki/Wavelength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GSM_localization" TargetMode="External"/><Relationship Id="rId3" Type="http://schemas.openxmlformats.org/officeDocument/2006/relationships/hyperlink" Target="https://en.wikipedia.org/wiki/Virtual_community" TargetMode="External"/><Relationship Id="rId7" Type="http://schemas.openxmlformats.org/officeDocument/2006/relationships/hyperlink" Target="https://en.wikipedia.org/wiki/Location_area_identity" TargetMode="External"/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Cell_ID" TargetMode="External"/><Relationship Id="rId5" Type="http://schemas.openxmlformats.org/officeDocument/2006/relationships/hyperlink" Target="https://en.wikipedia.org/wiki/Database" TargetMode="External"/><Relationship Id="rId4" Type="http://schemas.openxmlformats.org/officeDocument/2006/relationships/hyperlink" Target="https://en.wikipedia.org/wiki/Free_content" TargetMode="External"/><Relationship Id="rId9" Type="http://schemas.openxmlformats.org/officeDocument/2006/relationships/hyperlink" Target="https://en.wikipedia.org/wiki/Satellite_navigation" TargetMode="Externa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aw_enforcement" TargetMode="External"/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n.wikipedia.org/wiki/Emergencies" TargetMode="Externa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kyhookwireless.com/" TargetMode="External"/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fidjournal.com/glossary/term?126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02321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2695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4971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62251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41227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44261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85735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34769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84636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14842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0539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6851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92346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50488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53574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84788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13839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04605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89391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24148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94306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6221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76397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84877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06711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49611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54071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63045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43413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62645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60169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52845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4290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311629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558846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289570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16997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2564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4054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9791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10053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437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2894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002B5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80AAE-3EC6-E04F-AED7-1C36A4FDAF0D}" type="datetimeFigureOut">
              <a:rPr lang="en-US" smtClean="0"/>
              <a:pPr/>
              <a:t>6/30/18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 b="0" i="0">
                <a:solidFill>
                  <a:srgbClr val="002B5C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6BF2F-1907-9045-956D-09045D16B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6106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767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600200"/>
            <a:ext cx="40767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001000" y="6477000"/>
            <a:ext cx="679450" cy="152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slide</a:t>
            </a:r>
            <a:fld id="{CC69F03C-9306-4EE5-A1B8-3FC7CE3525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910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80AAE-3EC6-E04F-AED7-1C36A4FDAF0D}" type="datetimeFigureOut">
              <a:rPr lang="en-US" smtClean="0"/>
              <a:pPr/>
              <a:t>6/30/18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 b="0" i="0">
                <a:solidFill>
                  <a:srgbClr val="002B5C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6BF2F-1907-9045-956D-09045D16B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810000"/>
            <a:ext cx="7772400" cy="22098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3098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2B5C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2313" y="6356350"/>
            <a:ext cx="2133600" cy="365125"/>
          </a:xfrm>
        </p:spPr>
        <p:txBody>
          <a:bodyPr/>
          <a:lstStyle/>
          <a:p>
            <a:fld id="{42180AAE-3EC6-E04F-AED7-1C36A4FDAF0D}" type="datetimeFigureOut">
              <a:rPr lang="en-US" smtClean="0"/>
              <a:pPr/>
              <a:t>6/30/18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80AAE-3EC6-E04F-AED7-1C36A4FDAF0D}" type="datetimeFigureOut">
              <a:rPr lang="en-US" smtClean="0"/>
              <a:pPr/>
              <a:t>6/30/18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 b="0" i="0">
                <a:solidFill>
                  <a:srgbClr val="002B5C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6BF2F-1907-9045-956D-09045D16B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80AAE-3EC6-E04F-AED7-1C36A4FDAF0D}" type="datetimeFigureOut">
              <a:rPr lang="en-US" smtClean="0"/>
              <a:pPr/>
              <a:t>6/30/18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 b="0" i="0">
                <a:solidFill>
                  <a:srgbClr val="002B5C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6BF2F-1907-9045-956D-09045D16B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80AAE-3EC6-E04F-AED7-1C36A4FDAF0D}" type="datetimeFigureOut">
              <a:rPr lang="en-US" smtClean="0"/>
              <a:pPr/>
              <a:t>6/30/18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 b="0" i="0">
                <a:solidFill>
                  <a:srgbClr val="002B5C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6BF2F-1907-9045-956D-09045D16B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80AAE-3EC6-E04F-AED7-1C36A4FDAF0D}" type="datetimeFigureOut">
              <a:rPr lang="en-US" smtClean="0"/>
              <a:pPr/>
              <a:t>6/30/18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 b="0" i="0">
                <a:solidFill>
                  <a:srgbClr val="002B5C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6BF2F-1907-9045-956D-09045D16B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477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71600"/>
            <a:ext cx="5111750" cy="475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209800"/>
            <a:ext cx="3008313" cy="39163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80AAE-3EC6-E04F-AED7-1C36A4FDAF0D}" type="datetimeFigureOut">
              <a:rPr lang="en-US" smtClean="0"/>
              <a:pPr/>
              <a:t>6/30/18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 b="0" i="0">
                <a:solidFill>
                  <a:srgbClr val="002B5C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6BF2F-1907-9045-956D-09045D16B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486400"/>
            <a:ext cx="5486400" cy="381000"/>
          </a:xfrm>
        </p:spPr>
        <p:txBody>
          <a:bodyPr anchor="b">
            <a:normAutofit/>
          </a:bodyPr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3716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867400"/>
            <a:ext cx="5486400" cy="381000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80AAE-3EC6-E04F-AED7-1C36A4FDAF0D}" type="datetimeFigureOut">
              <a:rPr lang="en-US" smtClean="0"/>
              <a:pPr/>
              <a:t>6/30/18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 b="0" i="0">
                <a:solidFill>
                  <a:srgbClr val="002B5C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6BF2F-1907-9045-956D-09045D16B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3058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8229600" cy="4602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 i="0">
                <a:solidFill>
                  <a:srgbClr val="002B5C"/>
                </a:solidFill>
                <a:latin typeface="Arial"/>
                <a:cs typeface="Arial"/>
              </a:defRPr>
            </a:lvl1pPr>
          </a:lstStyle>
          <a:p>
            <a:fld id="{42180AAE-3EC6-E04F-AED7-1C36A4FDAF0D}" type="datetimeFigureOut">
              <a:rPr lang="en-US" smtClean="0"/>
              <a:pPr/>
              <a:t>6/30/18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02B5C"/>
                </a:solidFill>
                <a:latin typeface="Arial"/>
                <a:cs typeface="Arial"/>
              </a:defRPr>
            </a:lvl1pPr>
          </a:lstStyle>
          <a:p>
            <a:fld id="{3BB6BF2F-1907-9045-956D-09045D16B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2" r:id="rId10"/>
  </p:sldLayoutIdLst>
  <p:txStyles>
    <p:titleStyle>
      <a:lvl1pPr algn="l" defTabSz="457200" rtl="0" eaLnBrk="1" latinLnBrk="0" hangingPunct="1">
        <a:spcBef>
          <a:spcPct val="0"/>
        </a:spcBef>
        <a:buNone/>
        <a:defRPr sz="4000" b="0" i="0" kern="1200">
          <a:solidFill>
            <a:srgbClr val="002B5C"/>
          </a:solidFill>
          <a:latin typeface="Arial Bold"/>
          <a:ea typeface="+mj-ea"/>
          <a:cs typeface="Arial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b="0" i="0" kern="1200">
          <a:solidFill>
            <a:srgbClr val="002B5C"/>
          </a:solidFill>
          <a:latin typeface="Georgia"/>
          <a:ea typeface="+mn-ea"/>
          <a:cs typeface="Georgi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b="0" i="0" kern="1200">
          <a:solidFill>
            <a:srgbClr val="002B5C"/>
          </a:solidFill>
          <a:latin typeface="Georgia"/>
          <a:ea typeface="+mn-ea"/>
          <a:cs typeface="Georgi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b="0" i="0" kern="1200">
          <a:solidFill>
            <a:srgbClr val="002B5C"/>
          </a:solidFill>
          <a:latin typeface="Georgia"/>
          <a:ea typeface="+mn-ea"/>
          <a:cs typeface="Georgi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b="0" i="0" kern="1200">
          <a:solidFill>
            <a:srgbClr val="002B5C"/>
          </a:solidFill>
          <a:latin typeface="Georgia"/>
          <a:ea typeface="+mn-ea"/>
          <a:cs typeface="Georgi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b="0" i="0" kern="1200">
          <a:solidFill>
            <a:srgbClr val="002B5C"/>
          </a:solidFill>
          <a:latin typeface="Georgia"/>
          <a:ea typeface="+mn-ea"/>
          <a:cs typeface="Georgi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9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3.jpeg"/><Relationship Id="rId11" Type="http://schemas.openxmlformats.org/officeDocument/2006/relationships/image" Target="../media/image30.png"/><Relationship Id="rId5" Type="http://schemas.openxmlformats.org/officeDocument/2006/relationships/image" Target="../media/image32.jpe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31.jpeg"/><Relationship Id="rId9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HkKhlLzoGR8" TargetMode="Externa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tandard.co.uk/tech/supermarket-checkout-designed-to-scan-entire-shopping-basket-trialled-in-london-a3747506.html" TargetMode="External"/><Relationship Id="rId4" Type="http://schemas.openxmlformats.org/officeDocument/2006/relationships/image" Target="../media/image3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1/10/High_accuracy_Low_precision.svg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hyperlink" Target="http://upload.wikimedia.org/wikipedia/commons/3/3a/High_precision_Low_accuracy.svg" TargetMode="External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0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49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2.emf"/><Relationship Id="rId4" Type="http://schemas.openxmlformats.org/officeDocument/2006/relationships/oleObject" Target="../embeddings/oleObject6.bin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7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SrsHBjzt2E8" TargetMode="External"/><Relationship Id="rId2" Type="http://schemas.openxmlformats.org/officeDocument/2006/relationships/hyperlink" Target="http://www.youtube.com/watch?v=sUIqfjpInxY" TargetMode="Externa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jp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jp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A37B2F"/>
                </a:solidFill>
              </a:rPr>
              <a:t>Internet-of-Things (</a:t>
            </a:r>
            <a:r>
              <a:rPr lang="en-US" sz="5400" dirty="0" err="1">
                <a:solidFill>
                  <a:srgbClr val="A37B2F"/>
                </a:solidFill>
              </a:rPr>
              <a:t>IoT</a:t>
            </a:r>
            <a:r>
              <a:rPr lang="en-US" sz="5400" dirty="0">
                <a:solidFill>
                  <a:srgbClr val="A37B2F"/>
                </a:solidFill>
              </a:rPr>
              <a:t>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Summer Engineering Program 2018</a:t>
            </a:r>
          </a:p>
          <a:p>
            <a:r>
              <a:rPr lang="en-US" dirty="0"/>
              <a:t>University of Notre Dame</a:t>
            </a:r>
          </a:p>
        </p:txBody>
      </p:sp>
    </p:spTree>
    <p:extLst>
      <p:ext uri="{BB962C8B-B14F-4D97-AF65-F5344CB8AC3E}">
        <p14:creationId xmlns:p14="http://schemas.microsoft.com/office/powerpoint/2010/main" val="3058765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versus Passive</a:t>
            </a:r>
          </a:p>
        </p:txBody>
      </p:sp>
      <p:graphicFrame>
        <p:nvGraphicFramePr>
          <p:cNvPr id="5" name="Group 5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2080485"/>
              </p:ext>
            </p:extLst>
          </p:nvPr>
        </p:nvGraphicFramePr>
        <p:xfrm>
          <a:off x="726657" y="1792531"/>
          <a:ext cx="7772400" cy="4115435"/>
        </p:xfrm>
        <a:graphic>
          <a:graphicData uri="http://schemas.openxmlformats.org/drawingml/2006/table">
            <a:tbl>
              <a:tblPr/>
              <a:tblGrid>
                <a:gridCol w="2466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6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Active RFID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Passive RFID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5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Tag Power Source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Internal to tag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Energy transferred using RF from reader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Tag Battery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4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Required signal strength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Very Low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Very 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5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Range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Up to 100m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Up to 3-5m, usually less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6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Multi-tag reading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1000’s of tags recognized – up to 100mph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Few hundred within 3m of reader, about 3 sec per read =&gt; at most 3 mph.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8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Data Storage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Up to 512 KB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16 bits – 1 KB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8532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Tag</a:t>
            </a: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719808"/>
            <a:ext cx="7159625" cy="391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32532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Passive Tag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7634" y="1901047"/>
            <a:ext cx="798195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69866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Frequency: Load Modulation</a:t>
            </a:r>
          </a:p>
        </p:txBody>
      </p:sp>
      <p:pic>
        <p:nvPicPr>
          <p:cNvPr id="5" name="Picture 4" descr="lowfreq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524000"/>
            <a:ext cx="8077200" cy="490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920414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High-Frequency: Backscatter Modulation</a:t>
            </a:r>
          </a:p>
        </p:txBody>
      </p:sp>
      <p:pic>
        <p:nvPicPr>
          <p:cNvPr id="5" name="Picture 5" descr="highfreq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57200" y="1524000"/>
            <a:ext cx="8458200" cy="512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312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Ranges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57200" y="1524000"/>
            <a:ext cx="8458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508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Codes</a:t>
            </a:r>
          </a:p>
        </p:txBody>
      </p:sp>
      <p:pic>
        <p:nvPicPr>
          <p:cNvPr id="5" name="Picture 2" descr="http://tamoggemon.com/blog/contents/2006/September/tharfid/DSC008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1981200"/>
            <a:ext cx="301307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6019800" y="2514600"/>
            <a:ext cx="2209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dirty="0"/>
              <a:t>RFID tag</a:t>
            </a: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6096000" y="4843462"/>
            <a:ext cx="2590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dirty="0"/>
              <a:t>Bar code</a:t>
            </a:r>
          </a:p>
        </p:txBody>
      </p:sp>
      <p:sp>
        <p:nvSpPr>
          <p:cNvPr id="8" name="Left Arrow 7"/>
          <p:cNvSpPr/>
          <p:nvPr/>
        </p:nvSpPr>
        <p:spPr>
          <a:xfrm rot="21141256">
            <a:off x="4495800" y="2819400"/>
            <a:ext cx="1447800" cy="152400"/>
          </a:xfrm>
          <a:prstGeom prst="lef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Left Arrow 8"/>
          <p:cNvSpPr/>
          <p:nvPr/>
        </p:nvSpPr>
        <p:spPr>
          <a:xfrm>
            <a:off x="4648200" y="5105400"/>
            <a:ext cx="1447800" cy="152400"/>
          </a:xfrm>
          <a:prstGeom prst="lef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95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 Code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2976" y="1524000"/>
            <a:ext cx="6667500" cy="496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323115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EPC: Electronic Product Code</a:t>
            </a:r>
          </a:p>
        </p:txBody>
      </p:sp>
      <p:pic>
        <p:nvPicPr>
          <p:cNvPr id="6" name="Picture 5" descr="EpcCodeDetai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752600"/>
            <a:ext cx="6872363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0363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 and Collisions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Very simple packet formats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General structure: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dirty="0"/>
          </a:p>
          <a:p>
            <a:pPr>
              <a:lnSpc>
                <a:spcPct val="90000"/>
              </a:lnSpc>
              <a:buFontTx/>
              <a:buNone/>
            </a:pPr>
            <a:endParaRPr lang="en-US" dirty="0"/>
          </a:p>
          <a:p>
            <a:pPr>
              <a:lnSpc>
                <a:spcPct val="90000"/>
              </a:lnSpc>
              <a:buFontTx/>
              <a:buNone/>
            </a:pP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Usually reader-to-tag and tag-to-reader format somewhat different.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Typically 2 byte CRC</a:t>
            </a:r>
          </a:p>
          <a:p>
            <a:pPr lvl="1">
              <a:lnSpc>
                <a:spcPct val="90000"/>
              </a:lnSpc>
            </a:pPr>
            <a:endParaRPr lang="en-US" dirty="0"/>
          </a:p>
          <a:p>
            <a:endParaRPr lang="en-US" dirty="0"/>
          </a:p>
        </p:txBody>
      </p:sp>
      <p:graphicFrame>
        <p:nvGraphicFramePr>
          <p:cNvPr id="5" name="Group 29"/>
          <p:cNvGraphicFramePr>
            <a:graphicFrameLocks/>
          </p:cNvGraphicFramePr>
          <p:nvPr/>
        </p:nvGraphicFramePr>
        <p:xfrm>
          <a:off x="1295400" y="2667000"/>
          <a:ext cx="6324600" cy="609600"/>
        </p:xfrm>
        <a:graphic>
          <a:graphicData uri="http://schemas.openxmlformats.org/drawingml/2006/table">
            <a:tbl>
              <a:tblPr/>
              <a:tblGrid>
                <a:gridCol w="106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Sync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Header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Command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   Data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CRC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7130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Overview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8211641"/>
              </p:ext>
            </p:extLst>
          </p:nvPr>
        </p:nvGraphicFramePr>
        <p:xfrm>
          <a:off x="457200" y="1524000"/>
          <a:ext cx="8229599" cy="5029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89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84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Lecture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Lab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84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Week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Fundamentals of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IoT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, basic concepts, applications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Basic Python &amp; Raspberry Pi  programming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845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Week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Human-computer interfaces, sensing, actuation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Sensor programming, control loops, digital/analog I/O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845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Week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Fundamentals of computer and wireless networks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Wi-Fi and Bluetooth networks, network measurements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845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Week 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Sensor networks, mesh networks, routing, WPANs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ZigBee, WPANs, WBANs, routing, network measurements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845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Week 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Processing, </a:t>
                      </a:r>
                      <a:r>
                        <a:rPr lang="en-US" dirty="0" err="1"/>
                        <a:t>IoT</a:t>
                      </a:r>
                      <a:r>
                        <a:rPr lang="en-US" dirty="0"/>
                        <a:t> cloud, analytics, visualization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IoT</a:t>
                      </a:r>
                      <a:r>
                        <a:rPr lang="en-US" dirty="0"/>
                        <a:t> cloud integration, sensor fusion, analytics, visualization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845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2"/>
                          </a:solidFill>
                        </a:rPr>
                        <a:t>Week 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RFID, IoT ecosystem, security, privacy, ethics, case studies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Final project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75486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All tags receiving query will respond: collisions!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Many readers feature “simultaneous read” capabilities (resolve collisions)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No “carrier sense” possible</a:t>
            </a:r>
          </a:p>
        </p:txBody>
      </p:sp>
    </p:spTree>
    <p:extLst>
      <p:ext uri="{BB962C8B-B14F-4D97-AF65-F5344CB8AC3E}">
        <p14:creationId xmlns:p14="http://schemas.microsoft.com/office/powerpoint/2010/main" val="19213466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Tree Algorithm 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472001" y="1334307"/>
            <a:ext cx="3619023" cy="2170894"/>
          </a:xfrm>
          <a:prstGeom prst="rect">
            <a:avLst/>
          </a:prstGeom>
          <a:noFill/>
          <a:ln/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Autofit/>
          </a:bodyPr>
          <a:lstStyle/>
          <a:p>
            <a:r>
              <a:rPr lang="en-US" sz="2400" dirty="0"/>
              <a:t>Poll tags bit-by-bit</a:t>
            </a:r>
          </a:p>
          <a:p>
            <a:r>
              <a:rPr lang="en-US" sz="2400" dirty="0"/>
              <a:t>Example (figure):</a:t>
            </a:r>
          </a:p>
          <a:p>
            <a:pPr lvl="1"/>
            <a:r>
              <a:rPr lang="en-US" sz="2000" dirty="0"/>
              <a:t>Query “x”: 7 tags respond: collision</a:t>
            </a:r>
          </a:p>
          <a:p>
            <a:pPr lvl="1"/>
            <a:r>
              <a:rPr lang="en-US" sz="2000" dirty="0"/>
              <a:t>Query “0x”: 3 tags respond: collision</a:t>
            </a:r>
          </a:p>
          <a:p>
            <a:pPr lvl="1"/>
            <a:r>
              <a:rPr lang="en-US" sz="2000" dirty="0"/>
              <a:t>Query “00x”: 1 tag responds</a:t>
            </a:r>
          </a:p>
          <a:p>
            <a:pPr lvl="1"/>
            <a:r>
              <a:rPr lang="en-US" sz="2000" dirty="0"/>
              <a:t>Query “01x”: 2 tags respond: collision</a:t>
            </a:r>
          </a:p>
          <a:p>
            <a:pPr lvl="1"/>
            <a:r>
              <a:rPr lang="en-US" sz="2000" dirty="0"/>
              <a:t>Query “010x”: 2 tags respond: collision</a:t>
            </a:r>
          </a:p>
          <a:p>
            <a:pPr lvl="1"/>
            <a:r>
              <a:rPr lang="en-US" sz="2000" dirty="0"/>
              <a:t>Query “0100x”: 1 tag responds</a:t>
            </a:r>
          </a:p>
          <a:p>
            <a:pPr lvl="1"/>
            <a:r>
              <a:rPr lang="en-US" sz="2000" dirty="0"/>
              <a:t>Query “0101x”: 1 tag responds</a:t>
            </a:r>
          </a:p>
          <a:p>
            <a:pPr lvl="1"/>
            <a:r>
              <a:rPr lang="en-US" sz="2000" dirty="0"/>
              <a:t>Query “011x”: no response</a:t>
            </a:r>
          </a:p>
          <a:p>
            <a:pPr lvl="1"/>
            <a:r>
              <a:rPr lang="en-US" sz="2000" dirty="0"/>
              <a:t>Query: “1x”: 4 tags respond: collision</a:t>
            </a:r>
          </a:p>
          <a:p>
            <a:pPr lvl="1"/>
            <a:r>
              <a:rPr lang="en-US" sz="2000" dirty="0"/>
              <a:t>Query: “10x”: 1 tag responds</a:t>
            </a:r>
          </a:p>
          <a:p>
            <a:pPr lvl="1"/>
            <a:r>
              <a:rPr lang="en-US" sz="2000" dirty="0"/>
              <a:t>Query: “11x”: 3 tags respond: collision</a:t>
            </a:r>
          </a:p>
          <a:p>
            <a:pPr lvl="1"/>
            <a:r>
              <a:rPr lang="is-IS" sz="2000" dirty="0"/>
              <a:t>…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5573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Scenarios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6553200" cy="4602163"/>
          </a:xfrm>
        </p:spPr>
        <p:txBody>
          <a:bodyPr>
            <a:normAutofit/>
          </a:bodyPr>
          <a:lstStyle/>
          <a:p>
            <a:pPr marL="609600" indent="-609600">
              <a:lnSpc>
                <a:spcPct val="90000"/>
              </a:lnSpc>
            </a:pPr>
            <a:r>
              <a:rPr lang="en-US" dirty="0">
                <a:latin typeface="+mj-lt"/>
                <a:ea typeface="Times New Roman" charset="0"/>
                <a:cs typeface="Calibri"/>
              </a:rPr>
              <a:t>Track the movement of consumer product goods</a:t>
            </a:r>
          </a:p>
          <a:p>
            <a:pPr marL="609600" indent="-609600">
              <a:lnSpc>
                <a:spcPct val="90000"/>
              </a:lnSpc>
            </a:pPr>
            <a:r>
              <a:rPr lang="en-GB" dirty="0">
                <a:latin typeface="+mj-lt"/>
                <a:ea typeface="Times New Roman" charset="0"/>
                <a:cs typeface="Calibri"/>
              </a:rPr>
              <a:t>Animal identification/tracking/counting</a:t>
            </a:r>
          </a:p>
          <a:p>
            <a:pPr marL="609600" indent="-609600">
              <a:lnSpc>
                <a:spcPct val="90000"/>
              </a:lnSpc>
            </a:pPr>
            <a:r>
              <a:rPr lang="en-US" dirty="0">
                <a:latin typeface="+mj-lt"/>
                <a:ea typeface="Times New Roman" charset="0"/>
                <a:cs typeface="Calibri"/>
              </a:rPr>
              <a:t>Toll collection</a:t>
            </a:r>
            <a:endParaRPr lang="en-GB" dirty="0">
              <a:latin typeface="+mj-lt"/>
              <a:ea typeface="Times New Roman" charset="0"/>
              <a:cs typeface="Calibri"/>
            </a:endParaRPr>
          </a:p>
          <a:p>
            <a:pPr marL="609600" indent="-609600">
              <a:lnSpc>
                <a:spcPct val="90000"/>
              </a:lnSpc>
            </a:pPr>
            <a:r>
              <a:rPr lang="en-GB" dirty="0">
                <a:latin typeface="+mj-lt"/>
                <a:ea typeface="Times New Roman" charset="0"/>
                <a:cs typeface="Calibri"/>
              </a:rPr>
              <a:t>Implantation of RFID chips into 			people, e.g., Alzheimer patients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4272953"/>
            <a:ext cx="249555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77389" y="2859075"/>
            <a:ext cx="2324100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35505" y="4272953"/>
            <a:ext cx="29813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34611" y="4592638"/>
            <a:ext cx="2809656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681960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Keyless entry</a:t>
            </a:r>
          </a:p>
          <a:p>
            <a:r>
              <a:rPr lang="en-US" dirty="0"/>
              <a:t>Proximity cards</a:t>
            </a:r>
          </a:p>
          <a:p>
            <a:r>
              <a:rPr lang="en-US" dirty="0"/>
              <a:t>Supply chain management</a:t>
            </a:r>
          </a:p>
        </p:txBody>
      </p:sp>
      <p:pic>
        <p:nvPicPr>
          <p:cNvPr id="5" name="Picture 4" descr="keyless entr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30296" y="1670616"/>
            <a:ext cx="2072105" cy="1181100"/>
          </a:xfrm>
          <a:prstGeom prst="rect">
            <a:avLst/>
          </a:prstGeom>
          <a:noFill/>
        </p:spPr>
      </p:pic>
      <p:pic>
        <p:nvPicPr>
          <p:cNvPr id="6" name="Picture 5" descr="proximity car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02095" y="1511646"/>
            <a:ext cx="1524000" cy="1452803"/>
          </a:xfrm>
          <a:prstGeom prst="rect">
            <a:avLst/>
          </a:prstGeom>
          <a:noFill/>
        </p:spPr>
      </p:pic>
      <p:pic>
        <p:nvPicPr>
          <p:cNvPr id="7" name="Picture 4" descr="untitled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1599" y="3484684"/>
            <a:ext cx="3612696" cy="2057400"/>
          </a:xfrm>
          <a:prstGeom prst="rect">
            <a:avLst/>
          </a:prstGeom>
          <a:noFill/>
        </p:spPr>
      </p:pic>
      <p:graphicFrame>
        <p:nvGraphicFramePr>
          <p:cNvPr id="507906" name="Object 2"/>
          <p:cNvGraphicFramePr>
            <a:graphicFrameLocks noChangeAspect="1"/>
          </p:cNvGraphicFramePr>
          <p:nvPr>
            <p:extLst/>
          </p:nvPr>
        </p:nvGraphicFramePr>
        <p:xfrm>
          <a:off x="4388879" y="3484684"/>
          <a:ext cx="3337757" cy="213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93" name="Image" r:id="rId7" imgW="8317460" imgH="5307937" progId="">
                  <p:embed/>
                </p:oleObj>
              </mc:Choice>
              <mc:Fallback>
                <p:oleObj name="Image" r:id="rId7" imgW="8317460" imgH="5307937" progId="">
                  <p:embed/>
                  <p:pic>
                    <p:nvPicPr>
                      <p:cNvPr id="50790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8879" y="3484684"/>
                        <a:ext cx="3337757" cy="213042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44495" y="4689820"/>
            <a:ext cx="3429000" cy="2038865"/>
          </a:xfrm>
          <a:prstGeom prst="rect">
            <a:avLst/>
          </a:prstGeom>
        </p:spPr>
      </p:pic>
      <p:graphicFrame>
        <p:nvGraphicFramePr>
          <p:cNvPr id="507907" name="Object 3"/>
          <p:cNvGraphicFramePr>
            <a:graphicFrameLocks noChangeAspect="1"/>
          </p:cNvGraphicFramePr>
          <p:nvPr>
            <p:extLst/>
          </p:nvPr>
        </p:nvGraphicFramePr>
        <p:xfrm>
          <a:off x="6057758" y="4750620"/>
          <a:ext cx="3030537" cy="19780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94" name="Image" r:id="rId10" imgW="8406349" imgH="5485714" progId="">
                  <p:embed/>
                </p:oleObj>
              </mc:Choice>
              <mc:Fallback>
                <p:oleObj name="Image" r:id="rId10" imgW="8406349" imgH="5485714" progId="">
                  <p:embed/>
                  <p:pic>
                    <p:nvPicPr>
                      <p:cNvPr id="50790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7758" y="4750620"/>
                        <a:ext cx="3030537" cy="197806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443129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Verdana" charset="0"/>
                <a:ea typeface="Times New Roman" charset="0"/>
                <a:cs typeface="Arial" charset="0"/>
              </a:rPr>
              <a:t>It is the most controversial application</a:t>
            </a:r>
          </a:p>
          <a:p>
            <a:r>
              <a:rPr lang="en-GB" sz="2000" dirty="0">
                <a:latin typeface="Verdana" charset="0"/>
                <a:ea typeface="Times New Roman" charset="0"/>
                <a:cs typeface="Arial" charset="0"/>
              </a:rPr>
              <a:t>Small glass cylinders approximately 2 or 3mm wide and between 1 and 1.5cm long</a:t>
            </a:r>
          </a:p>
          <a:p>
            <a:r>
              <a:rPr lang="en-GB" sz="2000" dirty="0">
                <a:latin typeface="Verdana" charset="0"/>
                <a:ea typeface="Times New Roman" charset="0"/>
                <a:cs typeface="Arial" charset="0"/>
              </a:rPr>
              <a:t>Consists of a microchip, a coiled antenna, and a capacitor</a:t>
            </a:r>
          </a:p>
          <a:p>
            <a:r>
              <a:rPr lang="en-US" sz="2000" dirty="0">
                <a:latin typeface="Verdana" charset="0"/>
                <a:ea typeface="Times New Roman" charset="0"/>
                <a:cs typeface="Arial" charset="0"/>
              </a:rPr>
              <a:t>Implanted typically under the skin of arm or the back of the neck</a:t>
            </a:r>
          </a:p>
        </p:txBody>
      </p:sp>
      <p:pic>
        <p:nvPicPr>
          <p:cNvPr id="5" name="Picture 4" descr="4020129_rfid_implan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0752" y="3692352"/>
            <a:ext cx="2327448" cy="2327448"/>
          </a:xfrm>
          <a:prstGeom prst="rect">
            <a:avLst/>
          </a:prstGeom>
        </p:spPr>
      </p:pic>
      <p:pic>
        <p:nvPicPr>
          <p:cNvPr id="6" name="Picture 5" descr="RFID_han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3692352"/>
            <a:ext cx="2362200" cy="2362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8DA3B3-8978-8040-93FB-FAACB2F8773B}"/>
              </a:ext>
            </a:extLst>
          </p:cNvPr>
          <p:cNvSpPr txBox="1"/>
          <p:nvPr/>
        </p:nvSpPr>
        <p:spPr>
          <a:xfrm>
            <a:off x="1905000" y="6354763"/>
            <a:ext cx="4898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linkClick r:id="rId5"/>
              </a:rPr>
              <a:t>https://www.youtube.com/watch?v=HkKhlLzoGR8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767069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Instant Checkout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B79AA8-9DB4-B240-B66D-EFD5149F7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447800"/>
            <a:ext cx="4686300" cy="3124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0A9058-BAAB-0E4E-AA8F-51793F019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2514600"/>
            <a:ext cx="5010150" cy="30831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1DF618-807C-E742-8767-BF0DE20F9C50}"/>
              </a:ext>
            </a:extLst>
          </p:cNvPr>
          <p:cNvSpPr txBox="1"/>
          <p:nvPr/>
        </p:nvSpPr>
        <p:spPr>
          <a:xfrm>
            <a:off x="381000" y="6400800"/>
            <a:ext cx="8461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hlinkClick r:id="rId5"/>
              </a:rPr>
              <a:t>https://www.standard.co.uk/tech/supermarket-checkout-designed-to-scan-entire-shopping-basket-trialled-in-london-a3747506.html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786682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Clandestine tracking</a:t>
            </a:r>
          </a:p>
          <a:p>
            <a:r>
              <a:rPr lang="en-US" dirty="0"/>
              <a:t>Inventorying</a:t>
            </a:r>
          </a:p>
        </p:txBody>
      </p:sp>
      <p:pic>
        <p:nvPicPr>
          <p:cNvPr id="5" name="Picture 7" descr="privac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74779" y="2774950"/>
            <a:ext cx="6096000" cy="370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709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Security/Privacy Issues and 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FF0000"/>
                </a:solidFill>
              </a:rPr>
              <a:t>Unauthorized Reading: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Scan closed boxes and find out what is inside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Read RFID enabled credit card or ID (metal foil in passports)</a:t>
            </a: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FF0000"/>
                </a:solidFill>
              </a:rPr>
              <a:t>Unauthorized Writing: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Can change UPC/price of an item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Can kill a tag</a:t>
            </a:r>
          </a:p>
          <a:p>
            <a:pPr lvl="1"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b="1" dirty="0"/>
              <a:t>RFID Zapper:</a:t>
            </a:r>
            <a:r>
              <a:rPr lang="en-US" dirty="0"/>
              <a:t>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Can burn a tag using overcurrent</a:t>
            </a:r>
          </a:p>
          <a:p>
            <a:pPr>
              <a:lnSpc>
                <a:spcPct val="90000"/>
              </a:lnSpc>
            </a:pPr>
            <a:r>
              <a:rPr lang="en-US" b="1" dirty="0"/>
              <a:t>RSA Blocker Tag:</a:t>
            </a:r>
            <a:r>
              <a:rPr lang="en-US" dirty="0"/>
              <a:t>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Placed near another RFID; prevents its reading </a:t>
            </a:r>
          </a:p>
          <a:p>
            <a:pPr>
              <a:lnSpc>
                <a:spcPct val="90000"/>
              </a:lnSpc>
            </a:pPr>
            <a:r>
              <a:rPr lang="en-US" b="1" dirty="0"/>
              <a:t>Put Tag to Sleep: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Can wake up later; reuse tags</a:t>
            </a:r>
          </a:p>
          <a:p>
            <a:pPr>
              <a:lnSpc>
                <a:spcPct val="90000"/>
              </a:lnSpc>
            </a:pPr>
            <a:r>
              <a:rPr lang="en-US" b="1" dirty="0"/>
              <a:t>Re-label Tag and Dual-Use Tag: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Customer sees differed info or can over-write tag with useful information</a:t>
            </a:r>
          </a:p>
          <a:p>
            <a:pPr>
              <a:lnSpc>
                <a:spcPct val="90000"/>
              </a:lnSpc>
            </a:pPr>
            <a:r>
              <a:rPr lang="en-US" b="1" dirty="0"/>
              <a:t>Authentication: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Reader has to know PIN</a:t>
            </a:r>
          </a:p>
        </p:txBody>
      </p:sp>
    </p:spTree>
    <p:extLst>
      <p:ext uri="{BB962C8B-B14F-4D97-AF65-F5344CB8AC3E}">
        <p14:creationId xmlns:p14="http://schemas.microsoft.com/office/powerpoint/2010/main" val="35213714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Near-Field Communication (NFC)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+mj-lt"/>
              </a:rPr>
              <a:t>NFC</a:t>
            </a:r>
            <a:r>
              <a:rPr lang="en-US" dirty="0">
                <a:latin typeface="+mj-lt"/>
              </a:rPr>
              <a:t> is one of the latest wireless communication technologies. As a short-range wireless connectivity technology, NFC offers safe yet simple communication between electronic devices</a:t>
            </a:r>
          </a:p>
          <a:p>
            <a:r>
              <a:rPr lang="en-US" dirty="0">
                <a:latin typeface="+mj-lt"/>
              </a:rPr>
              <a:t>It enables exchange of data between devices over a distance of 4 cm or less </a:t>
            </a:r>
          </a:p>
          <a:p>
            <a:r>
              <a:rPr lang="en-US" dirty="0">
                <a:latin typeface="+mj-lt"/>
              </a:rPr>
              <a:t>NFC operates at 13.56 MHz and rates ranging from 106 </a:t>
            </a:r>
            <a:r>
              <a:rPr lang="en-US" dirty="0" err="1">
                <a:latin typeface="+mj-lt"/>
              </a:rPr>
              <a:t>kbit</a:t>
            </a:r>
            <a:r>
              <a:rPr lang="en-US" dirty="0">
                <a:latin typeface="+mj-lt"/>
              </a:rPr>
              <a:t>/s to 848 </a:t>
            </a:r>
            <a:r>
              <a:rPr lang="en-US" dirty="0" err="1">
                <a:latin typeface="+mj-lt"/>
              </a:rPr>
              <a:t>kbit</a:t>
            </a:r>
            <a:r>
              <a:rPr lang="en-US" dirty="0">
                <a:latin typeface="+mj-lt"/>
              </a:rPr>
              <a:t>/s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801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NFC 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Book Antiqua" charset="0"/>
              </a:rPr>
              <a:t>NFC is based on </a:t>
            </a:r>
            <a:r>
              <a:rPr lang="en-US" b="1" dirty="0">
                <a:latin typeface="Book Antiqua" charset="0"/>
              </a:rPr>
              <a:t>RFID technology</a:t>
            </a:r>
            <a:r>
              <a:rPr lang="en-US" dirty="0">
                <a:latin typeface="Book Antiqua" charset="0"/>
              </a:rPr>
              <a:t> that uses magnetic field induction between electronic devices in close proximity</a:t>
            </a:r>
          </a:p>
          <a:p>
            <a:r>
              <a:rPr lang="en-US" dirty="0">
                <a:latin typeface="Book Antiqua" charset="0"/>
              </a:rPr>
              <a:t>For two devices to communicate using NFC, one device must have an </a:t>
            </a:r>
            <a:r>
              <a:rPr lang="en-US" b="1" dirty="0">
                <a:latin typeface="Book Antiqua" charset="0"/>
              </a:rPr>
              <a:t>NFC reader/writer </a:t>
            </a:r>
            <a:r>
              <a:rPr lang="en-US" dirty="0">
                <a:latin typeface="Book Antiqua" charset="0"/>
              </a:rPr>
              <a:t>and one must have an </a:t>
            </a:r>
            <a:r>
              <a:rPr lang="en-US" b="1" dirty="0">
                <a:latin typeface="Book Antiqua" charset="0"/>
              </a:rPr>
              <a:t>NFC tag</a:t>
            </a:r>
            <a:r>
              <a:rPr lang="en-US" dirty="0">
                <a:latin typeface="Book Antiqua" charset="0"/>
              </a:rPr>
              <a:t>. The tag is essentially an integrated circuit containing data, connected to an antenna, that can be read or written by the reader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811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DDC987-B72B-EE48-AAEE-FFB2900CD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917700" y="2044701"/>
            <a:ext cx="53848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6836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NFC 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480060" indent="-342900">
              <a:buClr>
                <a:schemeClr val="tx1">
                  <a:shade val="95000"/>
                </a:schemeClr>
              </a:buClr>
              <a:defRPr/>
            </a:pPr>
            <a:r>
              <a:rPr lang="en-US" dirty="0"/>
              <a:t>The technology is a simple extension of the ISO/IEC14443 proximity-card standard (contactless card, RFID) that </a:t>
            </a:r>
            <a:r>
              <a:rPr lang="en-US" b="1" dirty="0"/>
              <a:t>combines the interface of a smartcard and a reader into a single device</a:t>
            </a:r>
          </a:p>
          <a:p>
            <a:pPr marL="480060" indent="-342900">
              <a:buClr>
                <a:schemeClr val="tx1">
                  <a:shade val="95000"/>
                </a:schemeClr>
              </a:buClr>
              <a:defRPr/>
            </a:pPr>
            <a:r>
              <a:rPr lang="en-US" dirty="0"/>
              <a:t>An NFC device can </a:t>
            </a:r>
            <a:r>
              <a:rPr lang="en-US" b="1" dirty="0"/>
              <a:t>communicate with both existing ISO/IEC14443 smartcards and readers, as well as  with other NFC devices</a:t>
            </a:r>
            <a:r>
              <a:rPr lang="en-US" dirty="0"/>
              <a:t>, and is thereby compatible with contactless infrastructure already in use for public transportation and payment</a:t>
            </a:r>
          </a:p>
          <a:p>
            <a:pPr marL="480060" indent="-342900">
              <a:buClr>
                <a:schemeClr val="tx1">
                  <a:shade val="95000"/>
                </a:schemeClr>
              </a:buClr>
              <a:defRPr/>
            </a:pPr>
            <a:r>
              <a:rPr lang="en-US" dirty="0"/>
              <a:t>NFC is primarily aimed at usage in </a:t>
            </a:r>
            <a:r>
              <a:rPr lang="en-US" b="1" dirty="0"/>
              <a:t>mobile phones</a:t>
            </a:r>
          </a:p>
          <a:p>
            <a:pPr marL="480060" indent="-342900">
              <a:buClr>
                <a:schemeClr val="tx1">
                  <a:shade val="95000"/>
                </a:schemeClr>
              </a:buClr>
              <a:defRPr/>
            </a:pPr>
            <a:r>
              <a:rPr lang="en-US" dirty="0"/>
              <a:t>2015: ~600 million NFC-equipped phones in use (estimate that 5% are used at least once a month)</a:t>
            </a:r>
          </a:p>
        </p:txBody>
      </p:sp>
    </p:spTree>
    <p:extLst>
      <p:ext uri="{BB962C8B-B14F-4D97-AF65-F5344CB8AC3E}">
        <p14:creationId xmlns:p14="http://schemas.microsoft.com/office/powerpoint/2010/main" val="28733566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NFC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charset="0"/>
              <a:buNone/>
            </a:pPr>
            <a:r>
              <a:rPr lang="en-US" dirty="0"/>
              <a:t>There are currently three main uses of NFC:</a:t>
            </a:r>
          </a:p>
          <a:p>
            <a:r>
              <a:rPr lang="en-US" b="1" dirty="0"/>
              <a:t>Card emulation: </a:t>
            </a:r>
            <a:r>
              <a:rPr lang="en-US" dirty="0"/>
              <a:t>The NFC device behaves like an existing contactless card</a:t>
            </a:r>
          </a:p>
          <a:p>
            <a:r>
              <a:rPr lang="en-US" b="1" dirty="0">
                <a:solidFill>
                  <a:srgbClr val="000000"/>
                </a:solidFill>
              </a:rPr>
              <a:t>Reader mode: </a:t>
            </a:r>
            <a:r>
              <a:rPr lang="en-US" dirty="0"/>
              <a:t>The NFC device is active and reads a passive RFID tag, for example for interactive advertising</a:t>
            </a:r>
          </a:p>
          <a:p>
            <a:r>
              <a:rPr lang="en-US" b="1" dirty="0">
                <a:solidFill>
                  <a:srgbClr val="000000"/>
                </a:solidFill>
              </a:rPr>
              <a:t>P2P mode: </a:t>
            </a:r>
            <a:r>
              <a:rPr lang="en-US" dirty="0"/>
              <a:t>Two NFC devices communicating together and exchanging information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6319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NFC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Mobile payment</a:t>
            </a:r>
          </a:p>
          <a:p>
            <a:r>
              <a:rPr lang="en-US" b="1" dirty="0"/>
              <a:t>Mobile/electronic ticketing </a:t>
            </a:r>
          </a:p>
          <a:p>
            <a:r>
              <a:rPr lang="en-US" b="1" dirty="0"/>
              <a:t>Smart objects</a:t>
            </a:r>
          </a:p>
          <a:p>
            <a:r>
              <a:rPr lang="en-US" b="1" dirty="0"/>
              <a:t>Electronic keys</a:t>
            </a:r>
          </a:p>
          <a:p>
            <a:r>
              <a:rPr lang="en-US" b="1" dirty="0"/>
              <a:t>P2P data transfers</a:t>
            </a:r>
          </a:p>
          <a:p>
            <a:r>
              <a:rPr lang="en-US" dirty="0"/>
              <a:t>NFC can be used to configure and initiate other wireless network connections such as Bluetooth or Wi-Fi</a:t>
            </a:r>
          </a:p>
          <a:p>
            <a:endParaRPr lang="en-US" dirty="0">
              <a:latin typeface="Book Antiqua" charset="0"/>
            </a:endParaRP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5" descr="ANd9GcQWseTbxQQ7aqFuMtsZLQr-ZbnksKQuxbPndZY1kgheEy55nObBJ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903" y="1544889"/>
            <a:ext cx="20097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13454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of RFID and NFC</a:t>
            </a:r>
          </a:p>
        </p:txBody>
      </p:sp>
      <p:pic>
        <p:nvPicPr>
          <p:cNvPr id="4" name="Picture 3" descr="nfc-rfid-blo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79" y="1524000"/>
            <a:ext cx="2280681" cy="1808633"/>
          </a:xfrm>
          <a:prstGeom prst="rect">
            <a:avLst/>
          </a:prstGeom>
        </p:spPr>
      </p:pic>
      <p:pic>
        <p:nvPicPr>
          <p:cNvPr id="5" name="Picture 4" descr="towards-the-internet-of-things-3-72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500" y="632911"/>
            <a:ext cx="3041500" cy="2281125"/>
          </a:xfrm>
          <a:prstGeom prst="rect">
            <a:avLst/>
          </a:prstGeom>
        </p:spPr>
      </p:pic>
      <p:pic>
        <p:nvPicPr>
          <p:cNvPr id="6" name="Picture 5" descr="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17" y="3609328"/>
            <a:ext cx="2584765" cy="1938574"/>
          </a:xfrm>
          <a:prstGeom prst="rect">
            <a:avLst/>
          </a:prstGeom>
        </p:spPr>
      </p:pic>
      <p:pic>
        <p:nvPicPr>
          <p:cNvPr id="7" name="Picture 6" descr="Amadeus-Navigating-the-Airport-Of-Tomorrow_infographic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629" y="2001701"/>
            <a:ext cx="4300326" cy="4574321"/>
          </a:xfrm>
          <a:prstGeom prst="rect">
            <a:avLst/>
          </a:prstGeom>
        </p:spPr>
      </p:pic>
      <p:pic>
        <p:nvPicPr>
          <p:cNvPr id="8" name="Picture 7" descr="imag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321" y="3609328"/>
            <a:ext cx="2723679" cy="272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6406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6E4185-52F8-B14F-A0B9-A0F17B56F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803" y="1905000"/>
            <a:ext cx="3974193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5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Location, Location, Location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Location information adds “context” to activity: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location of sensed events in the physical world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location-aware services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location often primary sensor information (supply chain management, surveillance)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object tracking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coverage area management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geo-tagging</a:t>
            </a:r>
          </a:p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Location often not known a priori, therefore, </a:t>
            </a:r>
            <a:r>
              <a:rPr lang="en-US" dirty="0">
                <a:solidFill>
                  <a:srgbClr val="009EDD"/>
                </a:solidFill>
                <a:latin typeface="Helvetica" charset="0"/>
                <a:ea typeface="ＭＳ Ｐゴシック" charset="0"/>
                <a:cs typeface="ＭＳ Ｐゴシック" charset="0"/>
              </a:rPr>
              <a:t>localization 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is the task of determining the position (e.g., coordinates) of a device or the spatial relationships among objects</a:t>
            </a:r>
          </a:p>
          <a:p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81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Overview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>
                <a:solidFill>
                  <a:srgbClr val="009EDD"/>
                </a:solidFill>
                <a:latin typeface="Helvetica" charset="0"/>
                <a:ea typeface="ＭＳ Ｐゴシック" charset="0"/>
                <a:cs typeface="ＭＳ Ｐゴシック" charset="0"/>
              </a:rPr>
              <a:t>Global</a:t>
            </a:r>
            <a:r>
              <a:rPr lang="en-US" sz="1600" dirty="0">
                <a:latin typeface="Helvetica" charset="0"/>
                <a:ea typeface="ＭＳ Ｐゴシック" charset="0"/>
                <a:cs typeface="ＭＳ Ｐゴシック" charset="0"/>
              </a:rPr>
              <a:t> position</a:t>
            </a:r>
          </a:p>
          <a:p>
            <a:pPr lvl="1"/>
            <a:r>
              <a:rPr lang="en-US" sz="1600" dirty="0">
                <a:latin typeface="Helvetica" charset="0"/>
                <a:ea typeface="ＭＳ Ｐゴシック" charset="0"/>
              </a:rPr>
              <a:t>position within general global reference frame</a:t>
            </a:r>
          </a:p>
          <a:p>
            <a:pPr lvl="1"/>
            <a:r>
              <a:rPr lang="en-US" sz="1600" dirty="0">
                <a:latin typeface="Helvetica" charset="0"/>
                <a:ea typeface="ＭＳ Ｐゴシック" charset="0"/>
              </a:rPr>
              <a:t>Global Positioning System or GPS (longitudes, latitudes)</a:t>
            </a:r>
          </a:p>
          <a:p>
            <a:pPr lvl="1"/>
            <a:r>
              <a:rPr lang="en-US" sz="1600" dirty="0">
                <a:latin typeface="Helvetica" charset="0"/>
                <a:ea typeface="ＭＳ Ｐゴシック" charset="0"/>
              </a:rPr>
              <a:t>Universal Transverse Mercator or UTM (zones and latitude bands)</a:t>
            </a:r>
          </a:p>
          <a:p>
            <a:r>
              <a:rPr lang="en-US" sz="1600" dirty="0">
                <a:solidFill>
                  <a:srgbClr val="009EDD"/>
                </a:solidFill>
                <a:latin typeface="Helvetica" charset="0"/>
                <a:ea typeface="ＭＳ Ｐゴシック" charset="0"/>
                <a:cs typeface="ＭＳ Ｐゴシック" charset="0"/>
              </a:rPr>
              <a:t>Relative </a:t>
            </a:r>
            <a:r>
              <a:rPr lang="en-US" sz="1600" dirty="0">
                <a:latin typeface="Helvetica" charset="0"/>
                <a:ea typeface="ＭＳ Ｐゴシック" charset="0"/>
                <a:cs typeface="ＭＳ Ｐゴシック" charset="0"/>
              </a:rPr>
              <a:t>position</a:t>
            </a:r>
          </a:p>
          <a:p>
            <a:pPr lvl="1"/>
            <a:r>
              <a:rPr lang="en-US" sz="1600" dirty="0">
                <a:latin typeface="Helvetica" charset="0"/>
                <a:ea typeface="ＭＳ Ｐゴシック" charset="0"/>
              </a:rPr>
              <a:t>based on arbitrary coordinate systems and reference frames</a:t>
            </a:r>
          </a:p>
          <a:p>
            <a:pPr lvl="1"/>
            <a:r>
              <a:rPr lang="en-US" sz="1600" dirty="0">
                <a:latin typeface="Helvetica" charset="0"/>
                <a:ea typeface="ＭＳ Ｐゴシック" charset="0"/>
              </a:rPr>
              <a:t>distances between nodes (no relationship to global coordinates)</a:t>
            </a:r>
          </a:p>
          <a:p>
            <a:r>
              <a:rPr lang="en-US" sz="1600" dirty="0">
                <a:solidFill>
                  <a:srgbClr val="009EDD"/>
                </a:solidFill>
                <a:latin typeface="Helvetica" charset="0"/>
                <a:ea typeface="ＭＳ Ｐゴシック" charset="0"/>
                <a:cs typeface="ＭＳ Ｐゴシック" charset="0"/>
              </a:rPr>
              <a:t>Accuracy </a:t>
            </a:r>
            <a:r>
              <a:rPr lang="en-US" sz="1600" dirty="0">
                <a:latin typeface="Helvetica" charset="0"/>
                <a:ea typeface="ＭＳ Ｐゴシック" charset="0"/>
                <a:cs typeface="ＭＳ Ｐゴシック" charset="0"/>
              </a:rPr>
              <a:t>versus </a:t>
            </a:r>
            <a:r>
              <a:rPr lang="en-US" sz="1600" dirty="0">
                <a:solidFill>
                  <a:srgbClr val="009EDD"/>
                </a:solidFill>
                <a:latin typeface="Helvetica" charset="0"/>
                <a:ea typeface="ＭＳ Ｐゴシック" charset="0"/>
                <a:cs typeface="ＭＳ Ｐゴシック" charset="0"/>
              </a:rPr>
              <a:t>precision</a:t>
            </a:r>
          </a:p>
          <a:p>
            <a:pPr lvl="1"/>
            <a:r>
              <a:rPr lang="en-US" sz="1600" dirty="0">
                <a:latin typeface="Helvetica" charset="0"/>
                <a:ea typeface="ＭＳ Ｐゴシック" charset="0"/>
              </a:rPr>
              <a:t>GPS: true within 10m for 90% of all measurements</a:t>
            </a:r>
          </a:p>
          <a:p>
            <a:pPr lvl="2"/>
            <a:r>
              <a:rPr lang="en-US" sz="1600" dirty="0">
                <a:latin typeface="Helvetica" charset="0"/>
                <a:ea typeface="ＭＳ Ｐゴシック" charset="0"/>
              </a:rPr>
              <a:t>accuracy: 10m (</a:t>
            </a:r>
            <a:r>
              <a:rPr lang="ja-JP" altLang="en-US" sz="1600" dirty="0">
                <a:latin typeface="Helvetica" charset="0"/>
                <a:ea typeface="ＭＳ Ｐゴシック" charset="0"/>
              </a:rPr>
              <a:t>“</a:t>
            </a:r>
            <a:r>
              <a:rPr lang="en-US" sz="1600" dirty="0">
                <a:latin typeface="Helvetica" charset="0"/>
                <a:ea typeface="ＭＳ Ｐゴシック" charset="0"/>
              </a:rPr>
              <a:t>how close is the reading to the ground truth?</a:t>
            </a:r>
            <a:r>
              <a:rPr lang="ja-JP" altLang="en-US" sz="1600" dirty="0">
                <a:latin typeface="Helvetica" charset="0"/>
                <a:ea typeface="ＭＳ Ｐゴシック" charset="0"/>
              </a:rPr>
              <a:t>”</a:t>
            </a:r>
            <a:r>
              <a:rPr lang="en-US" sz="1600" dirty="0">
                <a:latin typeface="Helvetica" charset="0"/>
                <a:ea typeface="ＭＳ Ｐゴシック" charset="0"/>
              </a:rPr>
              <a:t>)</a:t>
            </a:r>
          </a:p>
          <a:p>
            <a:pPr lvl="2"/>
            <a:r>
              <a:rPr lang="en-US" sz="1600" dirty="0">
                <a:latin typeface="Helvetica" charset="0"/>
                <a:ea typeface="ＭＳ Ｐゴシック" charset="0"/>
              </a:rPr>
              <a:t>precision: 90% (</a:t>
            </a:r>
            <a:r>
              <a:rPr lang="ja-JP" altLang="en-US" sz="1600" dirty="0">
                <a:latin typeface="Helvetica" charset="0"/>
                <a:ea typeface="ＭＳ Ｐゴシック" charset="0"/>
              </a:rPr>
              <a:t>“</a:t>
            </a:r>
            <a:r>
              <a:rPr lang="en-US" sz="1600" dirty="0">
                <a:latin typeface="Helvetica" charset="0"/>
                <a:ea typeface="ＭＳ Ｐゴシック" charset="0"/>
              </a:rPr>
              <a:t>how consistent are the readings?</a:t>
            </a:r>
            <a:r>
              <a:rPr lang="ja-JP" altLang="en-US" sz="1600" dirty="0">
                <a:latin typeface="Helvetica" charset="0"/>
                <a:ea typeface="ＭＳ Ｐゴシック" charset="0"/>
              </a:rPr>
              <a:t>”</a:t>
            </a:r>
            <a:r>
              <a:rPr lang="en-US" sz="1600" dirty="0">
                <a:latin typeface="Helvetica" charset="0"/>
                <a:ea typeface="ＭＳ Ｐゴシック" charset="0"/>
              </a:rPr>
              <a:t>)</a:t>
            </a:r>
          </a:p>
          <a:p>
            <a:r>
              <a:rPr lang="en-US" sz="1600" dirty="0">
                <a:solidFill>
                  <a:srgbClr val="009EDD"/>
                </a:solidFill>
                <a:latin typeface="Helvetica" charset="0"/>
                <a:ea typeface="ＭＳ Ｐゴシック" charset="0"/>
                <a:cs typeface="ＭＳ Ｐゴシック" charset="0"/>
              </a:rPr>
              <a:t>Symbolic </a:t>
            </a:r>
            <a:r>
              <a:rPr lang="en-US" sz="1600" dirty="0">
                <a:latin typeface="Helvetica" charset="0"/>
                <a:ea typeface="ＭＳ Ｐゴシック" charset="0"/>
                <a:cs typeface="ＭＳ Ｐゴシック" charset="0"/>
              </a:rPr>
              <a:t>position information</a:t>
            </a:r>
          </a:p>
          <a:p>
            <a:pPr lvl="1"/>
            <a:r>
              <a:rPr lang="ja-JP" altLang="en-US" sz="1600" dirty="0">
                <a:latin typeface="Helvetica" charset="0"/>
                <a:ea typeface="ＭＳ Ｐゴシック" charset="0"/>
              </a:rPr>
              <a:t>“</a:t>
            </a:r>
            <a:r>
              <a:rPr lang="en-US" sz="1600" dirty="0">
                <a:latin typeface="Helvetica" charset="0"/>
                <a:ea typeface="ＭＳ Ｐゴシック" charset="0"/>
              </a:rPr>
              <a:t>office 354</a:t>
            </a:r>
            <a:r>
              <a:rPr lang="ja-JP" altLang="en-US" sz="1600" dirty="0">
                <a:latin typeface="Helvetica" charset="0"/>
                <a:ea typeface="ＭＳ Ｐゴシック" charset="0"/>
              </a:rPr>
              <a:t>”</a:t>
            </a:r>
            <a:endParaRPr lang="en-US" sz="1600" dirty="0">
              <a:latin typeface="Helvetica" charset="0"/>
              <a:ea typeface="ＭＳ Ｐゴシック" charset="0"/>
            </a:endParaRPr>
          </a:p>
          <a:p>
            <a:pPr lvl="1"/>
            <a:r>
              <a:rPr lang="ja-JP" altLang="en-US" sz="1600" dirty="0">
                <a:latin typeface="Helvetica" charset="0"/>
                <a:ea typeface="ＭＳ Ｐゴシック" charset="0"/>
              </a:rPr>
              <a:t>“</a:t>
            </a:r>
            <a:r>
              <a:rPr lang="en-US" sz="1600" dirty="0">
                <a:latin typeface="Helvetica" charset="0"/>
                <a:ea typeface="ＭＳ Ｐゴシック" charset="0"/>
              </a:rPr>
              <a:t>mile marker 17 on Highway 23</a:t>
            </a:r>
            <a:r>
              <a:rPr lang="ja-JP" altLang="en-US" sz="1600" dirty="0">
                <a:latin typeface="Helvetica" charset="0"/>
                <a:ea typeface="ＭＳ Ｐゴシック" charset="0"/>
              </a:rPr>
              <a:t>”</a:t>
            </a:r>
            <a:endParaRPr lang="en-US" sz="1600" dirty="0">
              <a:latin typeface="Helvetica" charset="0"/>
              <a:ea typeface="ＭＳ Ｐゴシック" charset="0"/>
            </a:endParaRPr>
          </a:p>
        </p:txBody>
      </p:sp>
      <p:pic>
        <p:nvPicPr>
          <p:cNvPr id="4" name="Picture 4" descr="Image:High accuracy Low precision.sv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1593849"/>
            <a:ext cx="1712913" cy="171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Image:High precision Low accuracy.sv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4065504"/>
            <a:ext cx="1712913" cy="171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456488" y="3200042"/>
            <a:ext cx="1549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GB" dirty="0">
                <a:latin typeface="Garamond" charset="0"/>
              </a:rPr>
              <a:t>High accuracy, </a:t>
            </a:r>
            <a:br>
              <a:rPr lang="en-GB" dirty="0">
                <a:latin typeface="Garamond" charset="0"/>
              </a:rPr>
            </a:br>
            <a:r>
              <a:rPr lang="en-GB" dirty="0">
                <a:latin typeface="Garamond" charset="0"/>
              </a:rPr>
              <a:t>Low precision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456488" y="5686272"/>
            <a:ext cx="1504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GB" dirty="0">
                <a:latin typeface="Garamond" charset="0"/>
              </a:rPr>
              <a:t>Low accuracy, </a:t>
            </a:r>
            <a:br>
              <a:rPr lang="en-GB" dirty="0">
                <a:latin typeface="Garamond" charset="0"/>
              </a:rPr>
            </a:br>
            <a:r>
              <a:rPr lang="en-GB" dirty="0">
                <a:latin typeface="Garamond" charset="0"/>
              </a:rPr>
              <a:t>High precision</a:t>
            </a:r>
          </a:p>
        </p:txBody>
      </p:sp>
    </p:spTree>
    <p:extLst>
      <p:ext uri="{BB962C8B-B14F-4D97-AF65-F5344CB8AC3E}">
        <p14:creationId xmlns:p14="http://schemas.microsoft.com/office/powerpoint/2010/main" val="402631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Ranging Techniques</a:t>
            </a:r>
          </a:p>
        </p:txBody>
      </p:sp>
      <p:sp>
        <p:nvSpPr>
          <p:cNvPr id="2150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rgbClr val="009EDD"/>
                </a:solidFill>
                <a:latin typeface="Helvetica" charset="0"/>
                <a:ea typeface="ＭＳ Ｐゴシック" charset="0"/>
                <a:cs typeface="ＭＳ Ｐゴシック" charset="0"/>
              </a:rPr>
              <a:t>Time of Arrival </a:t>
            </a:r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2000" dirty="0" err="1">
                <a:latin typeface="Helvetica" charset="0"/>
                <a:ea typeface="ＭＳ Ｐゴシック" charset="0"/>
                <a:cs typeface="ＭＳ Ｐゴシック" charset="0"/>
              </a:rPr>
              <a:t>ToA</a:t>
            </a:r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, time of flight)</a:t>
            </a:r>
          </a:p>
          <a:p>
            <a:pPr lvl="1"/>
            <a:r>
              <a:rPr lang="en-US" sz="1800" dirty="0">
                <a:latin typeface="Helvetica" charset="0"/>
                <a:ea typeface="ＭＳ Ｐゴシック" charset="0"/>
              </a:rPr>
              <a:t>distance between sender and receiver of a signal can be determined using the measured signal propagation time and known signal velocity</a:t>
            </a:r>
          </a:p>
          <a:p>
            <a:pPr lvl="1"/>
            <a:r>
              <a:rPr lang="en-US" sz="1800" dirty="0">
                <a:latin typeface="Helvetica" charset="0"/>
                <a:ea typeface="ＭＳ Ｐゴシック" charset="0"/>
              </a:rPr>
              <a:t>sound waves: 343m/s, i.e., approx. 30ms to travel 10m</a:t>
            </a:r>
          </a:p>
          <a:p>
            <a:pPr lvl="1"/>
            <a:r>
              <a:rPr lang="en-US" sz="1800" dirty="0">
                <a:latin typeface="Helvetica" charset="0"/>
                <a:ea typeface="ＭＳ Ｐゴシック" charset="0"/>
              </a:rPr>
              <a:t>radio signals: 300km/s, i.e., approx. 30ns to travel 10m</a:t>
            </a:r>
          </a:p>
          <a:p>
            <a:r>
              <a:rPr lang="en-US" sz="2000" dirty="0">
                <a:solidFill>
                  <a:srgbClr val="009EDD"/>
                </a:solidFill>
                <a:latin typeface="Helvetica" charset="0"/>
                <a:ea typeface="ＭＳ Ｐゴシック" charset="0"/>
                <a:cs typeface="ＭＳ Ｐゴシック" charset="0"/>
              </a:rPr>
              <a:t>One-way </a:t>
            </a:r>
            <a:r>
              <a:rPr lang="en-US" sz="2000" dirty="0" err="1">
                <a:solidFill>
                  <a:srgbClr val="009EDD"/>
                </a:solidFill>
                <a:latin typeface="Helvetica" charset="0"/>
                <a:ea typeface="ＭＳ Ｐゴシック" charset="0"/>
                <a:cs typeface="ＭＳ Ｐゴシック" charset="0"/>
              </a:rPr>
              <a:t>ToA</a:t>
            </a:r>
            <a:endParaRPr lang="en-US" sz="2000" dirty="0">
              <a:solidFill>
                <a:srgbClr val="009EDD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800" dirty="0">
                <a:latin typeface="Helvetica" charset="0"/>
                <a:ea typeface="ＭＳ Ｐゴシック" charset="0"/>
              </a:rPr>
              <a:t>one-way propagation of signal </a:t>
            </a:r>
          </a:p>
          <a:p>
            <a:pPr lvl="1"/>
            <a:r>
              <a:rPr lang="en-US" sz="1800" dirty="0">
                <a:latin typeface="Helvetica" charset="0"/>
                <a:ea typeface="ＭＳ Ｐゴシック" charset="0"/>
              </a:rPr>
              <a:t>requires highly accurate synchronization of sender and receiver clocks</a:t>
            </a:r>
          </a:p>
          <a:p>
            <a:pPr lvl="1">
              <a:buFont typeface="Monotype Sorts" charset="0"/>
              <a:buNone/>
            </a:pPr>
            <a:endParaRPr lang="en-US" sz="1800" dirty="0">
              <a:latin typeface="Helvetica" charset="0"/>
              <a:ea typeface="ＭＳ Ｐゴシック" charset="0"/>
            </a:endParaRPr>
          </a:p>
          <a:p>
            <a:r>
              <a:rPr lang="en-US" sz="2000" dirty="0">
                <a:solidFill>
                  <a:srgbClr val="009EDD"/>
                </a:solidFill>
                <a:latin typeface="Helvetica" charset="0"/>
                <a:ea typeface="ＭＳ Ｐゴシック" charset="0"/>
                <a:cs typeface="ＭＳ Ｐゴシック" charset="0"/>
              </a:rPr>
              <a:t>Two-way </a:t>
            </a:r>
            <a:r>
              <a:rPr lang="en-US" sz="2000" dirty="0" err="1">
                <a:solidFill>
                  <a:srgbClr val="009EDD"/>
                </a:solidFill>
                <a:latin typeface="Helvetica" charset="0"/>
                <a:ea typeface="ＭＳ Ｐゴシック" charset="0"/>
                <a:cs typeface="ＭＳ Ｐゴシック" charset="0"/>
              </a:rPr>
              <a:t>ToA</a:t>
            </a:r>
            <a:endParaRPr lang="en-US" sz="2000" dirty="0">
              <a:solidFill>
                <a:srgbClr val="009EDD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800" dirty="0">
                <a:latin typeface="Helvetica" charset="0"/>
                <a:ea typeface="ＭＳ Ｐゴシック" charset="0"/>
              </a:rPr>
              <a:t>round-trip time of signal is measured at sender device</a:t>
            </a:r>
          </a:p>
          <a:p>
            <a:pPr lvl="1"/>
            <a:r>
              <a:rPr lang="en-US" sz="1800" dirty="0">
                <a:latin typeface="Helvetica" charset="0"/>
                <a:ea typeface="ＭＳ Ｐゴシック" charset="0"/>
              </a:rPr>
              <a:t>third message if receiver wants to know the distance</a:t>
            </a:r>
          </a:p>
          <a:p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21506" name="Object 2"/>
          <p:cNvGraphicFramePr>
            <a:graphicFrameLocks noChangeAspect="1"/>
          </p:cNvGraphicFramePr>
          <p:nvPr>
            <p:extLst/>
          </p:nvPr>
        </p:nvGraphicFramePr>
        <p:xfrm>
          <a:off x="3178175" y="4322013"/>
          <a:ext cx="2189162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61" name="Equation" r:id="rId3" imgW="1117600" imgH="203200" progId="Equation.3">
                  <p:embed/>
                </p:oleObj>
              </mc:Choice>
              <mc:Fallback>
                <p:oleObj name="Equation" r:id="rId3" imgW="1117600" imgH="203200" progId="Equation.3">
                  <p:embed/>
                  <p:pic>
                    <p:nvPicPr>
                      <p:cNvPr id="2150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8175" y="4322013"/>
                        <a:ext cx="2189162" cy="39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7" name="Object 3"/>
          <p:cNvGraphicFramePr>
            <a:graphicFrameLocks noChangeAspect="1"/>
          </p:cNvGraphicFramePr>
          <p:nvPr>
            <p:extLst/>
          </p:nvPr>
        </p:nvGraphicFramePr>
        <p:xfrm>
          <a:off x="2983683" y="5620943"/>
          <a:ext cx="2754313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62" name="Equation" r:id="rId5" imgW="1752600" imgH="355600" progId="Equation.3">
                  <p:embed/>
                </p:oleObj>
              </mc:Choice>
              <mc:Fallback>
                <p:oleObj name="Equation" r:id="rId5" imgW="1752600" imgH="355600" progId="Equation.3">
                  <p:embed/>
                  <p:pic>
                    <p:nvPicPr>
                      <p:cNvPr id="2150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3683" y="5620943"/>
                        <a:ext cx="2754313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117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Ranging Techniques</a:t>
            </a:r>
          </a:p>
        </p:txBody>
      </p:sp>
      <p:sp>
        <p:nvSpPr>
          <p:cNvPr id="22532" name="Content Placeholder 5"/>
          <p:cNvSpPr>
            <a:spLocks noGrp="1"/>
          </p:cNvSpPr>
          <p:nvPr>
            <p:ph idx="1"/>
          </p:nvPr>
        </p:nvSpPr>
        <p:spPr>
          <a:xfrm>
            <a:off x="458788" y="3524110"/>
            <a:ext cx="8226425" cy="2776677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009EDD"/>
                </a:solidFill>
                <a:latin typeface="Helvetica" charset="0"/>
                <a:ea typeface="ＭＳ Ｐゴシック" charset="0"/>
                <a:cs typeface="ＭＳ Ｐゴシック" charset="0"/>
              </a:rPr>
              <a:t>Time Difference of Arrival 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(</a:t>
            </a:r>
            <a:r>
              <a:rPr lang="en-US" dirty="0" err="1">
                <a:latin typeface="Helvetica" charset="0"/>
                <a:ea typeface="ＭＳ Ｐゴシック" charset="0"/>
                <a:cs typeface="ＭＳ Ｐゴシック" charset="0"/>
              </a:rPr>
              <a:t>TDoA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)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two signals with different velocities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example: radio signal (sent at t</a:t>
            </a:r>
            <a:r>
              <a:rPr lang="en-US" baseline="-25000" dirty="0">
                <a:latin typeface="Helvetica" charset="0"/>
                <a:ea typeface="ＭＳ Ｐゴシック" charset="0"/>
              </a:rPr>
              <a:t>1</a:t>
            </a:r>
            <a:r>
              <a:rPr lang="en-US" dirty="0">
                <a:latin typeface="Helvetica" charset="0"/>
                <a:ea typeface="ＭＳ Ｐゴシック" charset="0"/>
              </a:rPr>
              <a:t> and received at t</a:t>
            </a:r>
            <a:r>
              <a:rPr lang="en-US" baseline="-25000" dirty="0">
                <a:latin typeface="Helvetica" charset="0"/>
                <a:ea typeface="ＭＳ Ｐゴシック" charset="0"/>
              </a:rPr>
              <a:t>2</a:t>
            </a:r>
            <a:r>
              <a:rPr lang="en-US" dirty="0">
                <a:latin typeface="Helvetica" charset="0"/>
                <a:ea typeface="ＭＳ Ｐゴシック" charset="0"/>
              </a:rPr>
              <a:t>), followed by acoustic signal (sent at t</a:t>
            </a:r>
            <a:r>
              <a:rPr lang="en-US" baseline="-25000" dirty="0">
                <a:latin typeface="Helvetica" charset="0"/>
                <a:ea typeface="ＭＳ Ｐゴシック" charset="0"/>
              </a:rPr>
              <a:t>3</a:t>
            </a:r>
            <a:r>
              <a:rPr lang="en-US" dirty="0">
                <a:latin typeface="Helvetica" charset="0"/>
                <a:ea typeface="ＭＳ Ｐゴシック" charset="0"/>
              </a:rPr>
              <a:t>=t</a:t>
            </a:r>
            <a:r>
              <a:rPr lang="en-US" baseline="-25000" dirty="0">
                <a:latin typeface="Helvetica" charset="0"/>
                <a:ea typeface="ＭＳ Ｐゴシック" charset="0"/>
              </a:rPr>
              <a:t>1</a:t>
            </a:r>
            <a:r>
              <a:rPr lang="en-US" dirty="0">
                <a:latin typeface="Helvetica" charset="0"/>
                <a:ea typeface="ＭＳ Ｐゴシック" charset="0"/>
              </a:rPr>
              <a:t>+t</a:t>
            </a:r>
            <a:r>
              <a:rPr lang="en-US" baseline="-25000" dirty="0">
                <a:latin typeface="Helvetica" charset="0"/>
                <a:ea typeface="ＭＳ Ｐゴシック" charset="0"/>
              </a:rPr>
              <a:t>wait</a:t>
            </a:r>
            <a:r>
              <a:rPr lang="en-US" dirty="0">
                <a:latin typeface="Helvetica" charset="0"/>
                <a:ea typeface="ＭＳ Ｐゴシック" charset="0"/>
              </a:rPr>
              <a:t> and received at t</a:t>
            </a:r>
            <a:r>
              <a:rPr lang="en-US" baseline="-25000" dirty="0">
                <a:latin typeface="Helvetica" charset="0"/>
                <a:ea typeface="ＭＳ Ｐゴシック" charset="0"/>
              </a:rPr>
              <a:t>4</a:t>
            </a:r>
            <a:r>
              <a:rPr lang="en-US" dirty="0">
                <a:latin typeface="Helvetica" charset="0"/>
                <a:ea typeface="ＭＳ Ｐゴシック" charset="0"/>
              </a:rPr>
              <a:t>)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no clock synchronization required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distance measurements can be very accurate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need for additional hardware</a:t>
            </a:r>
          </a:p>
          <a:p>
            <a:pPr lvl="1"/>
            <a:endParaRPr lang="en-US" dirty="0">
              <a:latin typeface="Helvetica" charset="0"/>
              <a:ea typeface="ＭＳ Ｐゴシック" charset="0"/>
            </a:endParaRPr>
          </a:p>
        </p:txBody>
      </p:sp>
      <p:pic>
        <p:nvPicPr>
          <p:cNvPr id="22533" name="Picture 3" descr="Poellabauer10_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1463646"/>
            <a:ext cx="75057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7402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Ranging Techniques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009EDD"/>
                </a:solidFill>
                <a:latin typeface="Helvetica" charset="0"/>
                <a:ea typeface="ＭＳ Ｐゴシック" charset="0"/>
                <a:cs typeface="ＭＳ Ｐゴシック" charset="0"/>
              </a:rPr>
              <a:t>Angle of Arrival </a:t>
            </a:r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(AoA)</a:t>
            </a:r>
          </a:p>
          <a:p>
            <a:pPr lvl="1"/>
            <a:r>
              <a:rPr lang="en-US">
                <a:latin typeface="Helvetica" charset="0"/>
                <a:ea typeface="ＭＳ Ｐゴシック" charset="0"/>
              </a:rPr>
              <a:t>direction of signal propagation</a:t>
            </a:r>
          </a:p>
          <a:p>
            <a:pPr lvl="1"/>
            <a:r>
              <a:rPr lang="en-US">
                <a:latin typeface="Helvetica" charset="0"/>
                <a:ea typeface="ＭＳ Ｐゴシック" charset="0"/>
              </a:rPr>
              <a:t>typically achieved using an array of antennas or microphones</a:t>
            </a:r>
          </a:p>
          <a:p>
            <a:pPr lvl="1"/>
            <a:r>
              <a:rPr lang="en-US">
                <a:latin typeface="Helvetica" charset="0"/>
                <a:ea typeface="ＭＳ Ｐゴシック" charset="0"/>
              </a:rPr>
              <a:t>angle between signal and some reference is </a:t>
            </a:r>
            <a:r>
              <a:rPr lang="en-US">
                <a:solidFill>
                  <a:srgbClr val="009DDB"/>
                </a:solidFill>
                <a:latin typeface="Helvetica" charset="0"/>
                <a:ea typeface="ＭＳ Ｐゴシック" charset="0"/>
              </a:rPr>
              <a:t>orientation</a:t>
            </a:r>
          </a:p>
          <a:p>
            <a:pPr lvl="1"/>
            <a:r>
              <a:rPr lang="en-US">
                <a:latin typeface="Helvetica" charset="0"/>
                <a:ea typeface="ＭＳ Ｐゴシック" charset="0"/>
              </a:rPr>
              <a:t>spatial separation of antennas or microphones leads to differences in arrival times, amplitudes, and phases</a:t>
            </a:r>
          </a:p>
          <a:p>
            <a:pPr lvl="1"/>
            <a:r>
              <a:rPr lang="en-US">
                <a:latin typeface="Helvetica" charset="0"/>
                <a:ea typeface="ＭＳ Ｐゴシック" charset="0"/>
              </a:rPr>
              <a:t>accuracy can be high (within a few degrees)</a:t>
            </a:r>
          </a:p>
          <a:p>
            <a:pPr lvl="1"/>
            <a:r>
              <a:rPr lang="en-US">
                <a:latin typeface="Helvetica" charset="0"/>
                <a:ea typeface="ＭＳ Ｐゴシック" charset="0"/>
              </a:rPr>
              <a:t>adds significant hardware cost</a:t>
            </a:r>
          </a:p>
        </p:txBody>
      </p:sp>
    </p:spTree>
    <p:extLst>
      <p:ext uri="{BB962C8B-B14F-4D97-AF65-F5344CB8AC3E}">
        <p14:creationId xmlns:p14="http://schemas.microsoft.com/office/powerpoint/2010/main" val="1418705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RFID?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R</a:t>
            </a:r>
            <a:r>
              <a:rPr lang="en-US" dirty="0">
                <a:solidFill>
                  <a:schemeClr val="tx1"/>
                </a:solidFill>
              </a:rPr>
              <a:t>adio </a:t>
            </a:r>
            <a:r>
              <a:rPr lang="en-US" b="1" dirty="0">
                <a:solidFill>
                  <a:schemeClr val="tx1"/>
                </a:solidFill>
              </a:rPr>
              <a:t>F</a:t>
            </a:r>
            <a:r>
              <a:rPr lang="en-US" dirty="0">
                <a:solidFill>
                  <a:schemeClr val="tx1"/>
                </a:solidFill>
              </a:rPr>
              <a:t>requency </a:t>
            </a:r>
            <a:r>
              <a:rPr lang="en-US" b="1" dirty="0" err="1">
                <a:solidFill>
                  <a:schemeClr val="tx1"/>
                </a:solidFill>
              </a:rPr>
              <a:t>ID</a:t>
            </a:r>
            <a:r>
              <a:rPr lang="en-US" dirty="0" err="1">
                <a:solidFill>
                  <a:schemeClr val="tx1"/>
                </a:solidFill>
              </a:rPr>
              <a:t>entification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5" name="Picture 5" descr="231_MC9000GwRFI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2419617"/>
            <a:ext cx="3886200" cy="3886200"/>
          </a:xfrm>
          <a:prstGeom prst="rect">
            <a:avLst/>
          </a:prstGeom>
          <a:noFill/>
        </p:spPr>
      </p:pic>
      <p:pic>
        <p:nvPicPr>
          <p:cNvPr id="6" name="Picture 2" descr="http://tamoggemon.com/blog/contents/2006/September/tharfid/DSC0087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6002" y="2953017"/>
            <a:ext cx="2019996" cy="2911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 rot="10800000" flipV="1">
            <a:off x="3295998" y="3410217"/>
            <a:ext cx="2038002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295998" y="3993385"/>
            <a:ext cx="2190402" cy="381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657600" y="3137683"/>
            <a:ext cx="1508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Who Are You?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84627" y="4183885"/>
            <a:ext cx="154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 am Product X</a:t>
            </a:r>
          </a:p>
        </p:txBody>
      </p:sp>
    </p:spTree>
    <p:extLst>
      <p:ext uri="{BB962C8B-B14F-4D97-AF65-F5344CB8AC3E}">
        <p14:creationId xmlns:p14="http://schemas.microsoft.com/office/powerpoint/2010/main" val="317089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Ranging Techniques</a:t>
            </a:r>
          </a:p>
        </p:txBody>
      </p:sp>
      <p:sp>
        <p:nvSpPr>
          <p:cNvPr id="24580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009EDD"/>
                </a:solidFill>
                <a:latin typeface="Helvetica" charset="0"/>
                <a:ea typeface="ＭＳ Ｐゴシック" charset="0"/>
                <a:cs typeface="ＭＳ Ｐゴシック" charset="0"/>
              </a:rPr>
              <a:t>Received Signal Strength 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(RSS)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signal decays with distance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many devices measure signal strength with </a:t>
            </a:r>
            <a:r>
              <a:rPr lang="en-US" dirty="0">
                <a:solidFill>
                  <a:srgbClr val="009DDB"/>
                </a:solidFill>
                <a:latin typeface="Helvetica" charset="0"/>
                <a:ea typeface="ＭＳ Ｐゴシック" charset="0"/>
              </a:rPr>
              <a:t>received signal strength indicator (RSSI)</a:t>
            </a:r>
          </a:p>
          <a:p>
            <a:pPr lvl="2"/>
            <a:r>
              <a:rPr lang="en-US" dirty="0">
                <a:latin typeface="Helvetica" charset="0"/>
                <a:ea typeface="ＭＳ Ｐゴシック" charset="0"/>
              </a:rPr>
              <a:t>vendor-specific interpretation and representation</a:t>
            </a:r>
          </a:p>
          <a:p>
            <a:pPr lvl="2"/>
            <a:r>
              <a:rPr lang="en-US" dirty="0">
                <a:latin typeface="Helvetica" charset="0"/>
                <a:ea typeface="ＭＳ Ｐゴシック" charset="0"/>
              </a:rPr>
              <a:t>typical RSSI values are in range of 0..RSSI_Max</a:t>
            </a:r>
          </a:p>
          <a:p>
            <a:pPr lvl="2"/>
            <a:r>
              <a:rPr lang="en-US" dirty="0">
                <a:latin typeface="Helvetica" charset="0"/>
                <a:ea typeface="ＭＳ Ｐゴシック" charset="0"/>
              </a:rPr>
              <a:t>common values for </a:t>
            </a:r>
            <a:r>
              <a:rPr lang="en-US" dirty="0" err="1">
                <a:latin typeface="Helvetica" charset="0"/>
                <a:ea typeface="ＭＳ Ｐゴシック" charset="0"/>
              </a:rPr>
              <a:t>RSSI_Max</a:t>
            </a:r>
            <a:r>
              <a:rPr lang="en-US" dirty="0">
                <a:latin typeface="Helvetica" charset="0"/>
                <a:ea typeface="ＭＳ Ｐゴシック" charset="0"/>
              </a:rPr>
              <a:t>: 100, 128, 256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in free space, RSS degrades with square of distance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expressed by </a:t>
            </a:r>
            <a:r>
              <a:rPr lang="en-US" dirty="0" err="1">
                <a:solidFill>
                  <a:srgbClr val="009DDB"/>
                </a:solidFill>
                <a:latin typeface="Helvetica" charset="0"/>
                <a:ea typeface="ＭＳ Ｐゴシック" charset="0"/>
              </a:rPr>
              <a:t>Friis</a:t>
            </a:r>
            <a:r>
              <a:rPr lang="en-US" dirty="0">
                <a:solidFill>
                  <a:srgbClr val="009DDB"/>
                </a:solidFill>
                <a:latin typeface="Helvetica" charset="0"/>
                <a:ea typeface="ＭＳ Ｐゴシック" charset="0"/>
              </a:rPr>
              <a:t> transmission equation</a:t>
            </a:r>
          </a:p>
          <a:p>
            <a:pPr lvl="1"/>
            <a:endParaRPr lang="en-US" dirty="0">
              <a:latin typeface="Helvetica" charset="0"/>
              <a:ea typeface="ＭＳ Ｐゴシック" charset="0"/>
            </a:endParaRPr>
          </a:p>
          <a:p>
            <a:pPr lvl="1"/>
            <a:endParaRPr lang="en-US" dirty="0">
              <a:latin typeface="Helvetica" charset="0"/>
              <a:ea typeface="ＭＳ Ｐゴシック" charset="0"/>
            </a:endParaRP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in practice, the actual attenuation depends on multipath propagation effects, reflections, noise, etc.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realistic models replace R</a:t>
            </a:r>
            <a:r>
              <a:rPr lang="en-US" baseline="30000" dirty="0">
                <a:latin typeface="Helvetica" charset="0"/>
                <a:ea typeface="ＭＳ Ｐゴシック" charset="0"/>
              </a:rPr>
              <a:t>2</a:t>
            </a:r>
            <a:r>
              <a:rPr lang="en-US" dirty="0">
                <a:latin typeface="Helvetica" charset="0"/>
                <a:ea typeface="ＭＳ Ｐゴシック" charset="0"/>
              </a:rPr>
              <a:t> with </a:t>
            </a:r>
            <a:r>
              <a:rPr lang="en-US" dirty="0" err="1">
                <a:latin typeface="Helvetica" charset="0"/>
                <a:ea typeface="ＭＳ Ｐゴシック" charset="0"/>
              </a:rPr>
              <a:t>R</a:t>
            </a:r>
            <a:r>
              <a:rPr lang="en-US" baseline="30000" dirty="0" err="1">
                <a:latin typeface="Helvetica" charset="0"/>
                <a:ea typeface="ＭＳ Ｐゴシック" charset="0"/>
              </a:rPr>
              <a:t>n</a:t>
            </a:r>
            <a:r>
              <a:rPr lang="en-US" dirty="0">
                <a:latin typeface="Helvetica" charset="0"/>
                <a:ea typeface="ＭＳ Ｐゴシック" charset="0"/>
              </a:rPr>
              <a:t> (n=3..5)</a:t>
            </a:r>
          </a:p>
          <a:p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2457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3082281"/>
              </p:ext>
            </p:extLst>
          </p:nvPr>
        </p:nvGraphicFramePr>
        <p:xfrm>
          <a:off x="3584797" y="4419600"/>
          <a:ext cx="1747837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5" name="Equation" r:id="rId4" imgW="1206500" imgH="419100" progId="Equation.3">
                  <p:embed/>
                </p:oleObj>
              </mc:Choice>
              <mc:Fallback>
                <p:oleObj name="Equation" r:id="rId4" imgW="1206500" imgH="419100" progId="Equation.3">
                  <p:embed/>
                  <p:pic>
                    <p:nvPicPr>
                      <p:cNvPr id="2457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4797" y="4419600"/>
                        <a:ext cx="1747837" cy="60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453619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</a:t>
            </a:r>
          </a:p>
        </p:txBody>
      </p:sp>
      <p:sp>
        <p:nvSpPr>
          <p:cNvPr id="4" name="Oval 3"/>
          <p:cNvSpPr/>
          <p:nvPr/>
        </p:nvSpPr>
        <p:spPr>
          <a:xfrm>
            <a:off x="1915464" y="2883743"/>
            <a:ext cx="395604" cy="39560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415778" y="2237412"/>
            <a:ext cx="13260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ANCHOR</a:t>
            </a:r>
          </a:p>
          <a:p>
            <a:pPr algn="ctr"/>
            <a:r>
              <a:rPr lang="en-US" dirty="0"/>
              <a:t>(BEACON)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102847" y="3081545"/>
            <a:ext cx="4184873" cy="23736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5284594" y="2237412"/>
            <a:ext cx="395604" cy="39560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84908" y="1652678"/>
            <a:ext cx="13260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ANCHOR</a:t>
            </a:r>
          </a:p>
          <a:p>
            <a:pPr algn="ctr"/>
            <a:r>
              <a:rPr lang="en-US" dirty="0"/>
              <a:t>(BEACON)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1769722" y="2436087"/>
            <a:ext cx="3726828" cy="19467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2942316" y="3483800"/>
            <a:ext cx="395604" cy="395604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825684" y="3906004"/>
            <a:ext cx="68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83748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3" grpId="0" animBg="1"/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Triangulation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Example of range-based localization</a:t>
            </a:r>
          </a:p>
          <a:p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Uses the geometric properties of triangles to estimate location</a:t>
            </a:r>
          </a:p>
          <a:p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Relies on angle (bearing) measurements</a:t>
            </a:r>
          </a:p>
          <a:p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Minimum of two bearing lines (and the locations of anchor nodes or the distance between them) are needed for two-dimensional space</a:t>
            </a:r>
          </a:p>
        </p:txBody>
      </p:sp>
      <p:pic>
        <p:nvPicPr>
          <p:cNvPr id="25604" name="Picture 3" descr="Poellabauer10_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8" y="3562561"/>
            <a:ext cx="5788025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84560" y="3562561"/>
            <a:ext cx="3653956" cy="31210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7493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Trilateration</a:t>
            </a:r>
          </a:p>
        </p:txBody>
      </p:sp>
      <p:sp>
        <p:nvSpPr>
          <p:cNvPr id="4" name="Oval 3"/>
          <p:cNvSpPr/>
          <p:nvPr/>
        </p:nvSpPr>
        <p:spPr>
          <a:xfrm>
            <a:off x="1915464" y="2883743"/>
            <a:ext cx="395604" cy="39560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415778" y="2237412"/>
            <a:ext cx="13260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ANCHOR</a:t>
            </a:r>
          </a:p>
          <a:p>
            <a:pPr algn="ctr"/>
            <a:r>
              <a:rPr lang="en-US" dirty="0"/>
              <a:t>(BEACON)</a:t>
            </a:r>
          </a:p>
        </p:txBody>
      </p:sp>
      <p:sp>
        <p:nvSpPr>
          <p:cNvPr id="8" name="Oval 7"/>
          <p:cNvSpPr/>
          <p:nvPr/>
        </p:nvSpPr>
        <p:spPr>
          <a:xfrm>
            <a:off x="5851263" y="2341518"/>
            <a:ext cx="395604" cy="39560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51577" y="1756784"/>
            <a:ext cx="13260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ANCHOR</a:t>
            </a:r>
          </a:p>
          <a:p>
            <a:pPr algn="ctr"/>
            <a:r>
              <a:rPr lang="en-US" dirty="0"/>
              <a:t>(BEACON)</a:t>
            </a:r>
          </a:p>
        </p:txBody>
      </p:sp>
      <p:sp>
        <p:nvSpPr>
          <p:cNvPr id="13" name="Oval 12"/>
          <p:cNvSpPr/>
          <p:nvPr/>
        </p:nvSpPr>
        <p:spPr>
          <a:xfrm>
            <a:off x="3833049" y="3445919"/>
            <a:ext cx="395604" cy="395604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716417" y="3868123"/>
            <a:ext cx="68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YOU</a:t>
            </a:r>
          </a:p>
        </p:txBody>
      </p:sp>
      <p:sp>
        <p:nvSpPr>
          <p:cNvPr id="3" name="Oval 2"/>
          <p:cNvSpPr/>
          <p:nvPr/>
        </p:nvSpPr>
        <p:spPr>
          <a:xfrm>
            <a:off x="78076" y="1067185"/>
            <a:ext cx="4049541" cy="4049541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716417" y="116975"/>
            <a:ext cx="4748473" cy="4748473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964269" y="5378294"/>
            <a:ext cx="395604" cy="39560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464583" y="4793560"/>
            <a:ext cx="13260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ANCHOR</a:t>
            </a:r>
          </a:p>
          <a:p>
            <a:pPr algn="ctr"/>
            <a:r>
              <a:rPr lang="en-US" dirty="0"/>
              <a:t>(BEACON)</a:t>
            </a:r>
          </a:p>
        </p:txBody>
      </p:sp>
      <p:sp>
        <p:nvSpPr>
          <p:cNvPr id="17" name="Oval 16"/>
          <p:cNvSpPr/>
          <p:nvPr/>
        </p:nvSpPr>
        <p:spPr>
          <a:xfrm>
            <a:off x="2122465" y="3643721"/>
            <a:ext cx="3936565" cy="3936565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3" grpId="0" animBg="1"/>
      <p:bldP spid="14" grpId="0"/>
      <p:bldP spid="3" grpId="0" animBg="1"/>
      <p:bldP spid="12" grpId="0" animBg="1"/>
      <p:bldP spid="15" grpId="0" animBg="1"/>
      <p:bldP spid="16" grpId="0"/>
      <p:bldP spid="1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Trilateration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>
                <a:latin typeface="Helvetica" charset="0"/>
                <a:ea typeface="ＭＳ Ｐゴシック" charset="0"/>
                <a:cs typeface="ＭＳ Ｐゴシック" charset="0"/>
              </a:rPr>
              <a:t>Localization based on measured distances between a node and a number of anchor points with known locations</a:t>
            </a:r>
          </a:p>
          <a:p>
            <a:r>
              <a:rPr lang="en-US" sz="1600">
                <a:latin typeface="Helvetica" charset="0"/>
                <a:ea typeface="ＭＳ Ｐゴシック" charset="0"/>
                <a:cs typeface="ＭＳ Ｐゴシック" charset="0"/>
              </a:rPr>
              <a:t>Basic concept: given the distance to an anchor, it is known that the node must be along the circumference of a circle centered at anchor and a radius equal to the node-anchor distance</a:t>
            </a:r>
          </a:p>
          <a:p>
            <a:r>
              <a:rPr lang="en-US" sz="1600">
                <a:latin typeface="Helvetica" charset="0"/>
                <a:ea typeface="ＭＳ Ｐゴシック" charset="0"/>
                <a:cs typeface="ＭＳ Ｐゴシック" charset="0"/>
              </a:rPr>
              <a:t>In two-dimensional space, at least three non-collinear anchors are needed and in three-dimensional space, at least four non-coplanar anchors are needed </a:t>
            </a:r>
          </a:p>
        </p:txBody>
      </p:sp>
      <p:pic>
        <p:nvPicPr>
          <p:cNvPr id="27652" name="Picture 3" descr="Poellabauer10_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00" y="3600091"/>
            <a:ext cx="5788025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49219" y="3562561"/>
            <a:ext cx="3653956" cy="31210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9719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GPS -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Mariners relied upon the sun for latitude, and clocks for longitude</a:t>
            </a:r>
          </a:p>
          <a:p>
            <a:r>
              <a:rPr lang="en-US" dirty="0"/>
              <a:t>With the launch of Sputnik in 1957, radio-based global positioning became a (theoretical) possibility</a:t>
            </a:r>
          </a:p>
          <a:p>
            <a:endParaRPr lang="en-US" dirty="0"/>
          </a:p>
        </p:txBody>
      </p:sp>
      <p:pic>
        <p:nvPicPr>
          <p:cNvPr id="5" name="Picture 3" descr="galileo_constell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825081"/>
            <a:ext cx="3125455" cy="2518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47015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GPS -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This was a very crude form of GPS using only </a:t>
            </a:r>
            <a:r>
              <a:rPr lang="en-US" b="1" dirty="0"/>
              <a:t>one satellite</a:t>
            </a:r>
            <a:r>
              <a:rPr lang="en-US" dirty="0"/>
              <a:t> (1960s)</a:t>
            </a:r>
          </a:p>
          <a:p>
            <a:pPr lvl="1"/>
            <a:r>
              <a:rPr lang="en-US" dirty="0"/>
              <a:t>Doppler shift for distance measurement</a:t>
            </a:r>
          </a:p>
          <a:p>
            <a:pPr lvl="1"/>
            <a:r>
              <a:rPr lang="en-US" dirty="0"/>
              <a:t>Submarines used it</a:t>
            </a:r>
          </a:p>
          <a:p>
            <a:pPr lvl="1"/>
            <a:r>
              <a:rPr lang="en-US" dirty="0"/>
              <a:t>Could only be used every 35-45 minutes</a:t>
            </a:r>
          </a:p>
          <a:p>
            <a:pPr lvl="1"/>
            <a:r>
              <a:rPr lang="en-US" dirty="0"/>
              <a:t>Submarines had to be non-moving</a:t>
            </a:r>
          </a:p>
          <a:p>
            <a:r>
              <a:rPr lang="en-US" dirty="0"/>
              <a:t>US systems: TRANSIT, </a:t>
            </a:r>
            <a:r>
              <a:rPr lang="en-US" dirty="0" err="1"/>
              <a:t>Timation</a:t>
            </a:r>
            <a:endParaRPr lang="en-US" dirty="0"/>
          </a:p>
          <a:p>
            <a:r>
              <a:rPr lang="en-US" dirty="0"/>
              <a:t>Major innovation was the inclusion of an atomic clock</a:t>
            </a:r>
          </a:p>
          <a:p>
            <a:r>
              <a:rPr lang="en-US" dirty="0"/>
              <a:t>Submarines could now be in motion and use the system (but about an hour to get a fix)</a:t>
            </a:r>
          </a:p>
        </p:txBody>
      </p:sp>
    </p:spTree>
    <p:extLst>
      <p:ext uri="{BB962C8B-B14F-4D97-AF65-F5344CB8AC3E}">
        <p14:creationId xmlns:p14="http://schemas.microsoft.com/office/powerpoint/2010/main" val="37114167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GPS-Based Localization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>
                <a:solidFill>
                  <a:srgbClr val="009DDB"/>
                </a:solidFill>
                <a:latin typeface="Helvetica" charset="0"/>
                <a:ea typeface="ＭＳ Ｐゴシック" charset="0"/>
                <a:cs typeface="ＭＳ Ｐゴシック" charset="0"/>
              </a:rPr>
              <a:t>Global Positioning System</a:t>
            </a:r>
          </a:p>
          <a:p>
            <a:pPr lvl="1"/>
            <a:r>
              <a:rPr lang="en-US" sz="1600" dirty="0">
                <a:latin typeface="Helvetica" charset="0"/>
                <a:ea typeface="ＭＳ Ｐゴシック" charset="0"/>
              </a:rPr>
              <a:t>most widely publicized location-sensing system</a:t>
            </a:r>
          </a:p>
          <a:p>
            <a:pPr lvl="1"/>
            <a:r>
              <a:rPr lang="en-US" sz="1600" dirty="0">
                <a:latin typeface="Helvetica" charset="0"/>
                <a:ea typeface="ＭＳ Ｐゴシック" charset="0"/>
              </a:rPr>
              <a:t>provides </a:t>
            </a:r>
            <a:r>
              <a:rPr lang="en-US" sz="1600" dirty="0" err="1">
                <a:latin typeface="Helvetica" charset="0"/>
                <a:ea typeface="ＭＳ Ｐゴシック" charset="0"/>
              </a:rPr>
              <a:t>lateration</a:t>
            </a:r>
            <a:r>
              <a:rPr lang="en-US" sz="1600" dirty="0">
                <a:latin typeface="Helvetica" charset="0"/>
                <a:ea typeface="ＭＳ Ｐゴシック" charset="0"/>
              </a:rPr>
              <a:t> framework for determining geographic positions</a:t>
            </a:r>
          </a:p>
          <a:p>
            <a:pPr lvl="1"/>
            <a:r>
              <a:rPr lang="en-US" sz="1600" dirty="0">
                <a:latin typeface="Helvetica" charset="0"/>
                <a:ea typeface="ＭＳ Ｐゴシック" charset="0"/>
              </a:rPr>
              <a:t>originally established as </a:t>
            </a:r>
            <a:r>
              <a:rPr lang="en-US" sz="1600" dirty="0">
                <a:solidFill>
                  <a:srgbClr val="009DDB"/>
                </a:solidFill>
                <a:latin typeface="Helvetica" charset="0"/>
                <a:ea typeface="ＭＳ Ｐゴシック" charset="0"/>
              </a:rPr>
              <a:t>NAVSTAR </a:t>
            </a:r>
            <a:r>
              <a:rPr lang="en-US" sz="1600" dirty="0">
                <a:latin typeface="Helvetica" charset="0"/>
                <a:ea typeface="ＭＳ Ｐゴシック" charset="0"/>
              </a:rPr>
              <a:t>(Navigation Satellite Timing and Ranging)</a:t>
            </a:r>
          </a:p>
          <a:p>
            <a:pPr lvl="1"/>
            <a:r>
              <a:rPr lang="en-US" sz="1600" dirty="0">
                <a:latin typeface="Helvetica" charset="0"/>
                <a:ea typeface="ＭＳ Ｐゴシック" charset="0"/>
              </a:rPr>
              <a:t>example of </a:t>
            </a:r>
            <a:r>
              <a:rPr lang="en-US" sz="1600" dirty="0">
                <a:solidFill>
                  <a:srgbClr val="009DDB"/>
                </a:solidFill>
                <a:latin typeface="Helvetica" charset="0"/>
                <a:ea typeface="ＭＳ Ｐゴシック" charset="0"/>
              </a:rPr>
              <a:t>global navigation satellite system (GNSS)</a:t>
            </a:r>
          </a:p>
          <a:p>
            <a:pPr lvl="1"/>
            <a:r>
              <a:rPr lang="en-US" sz="1600" dirty="0">
                <a:latin typeface="Helvetica" charset="0"/>
                <a:ea typeface="ＭＳ Ｐゴシック" charset="0"/>
              </a:rPr>
              <a:t>consists of at least 24 satellites orbiting at approx. 11,000 miles</a:t>
            </a:r>
          </a:p>
          <a:p>
            <a:pPr lvl="1"/>
            <a:r>
              <a:rPr lang="en-US" sz="1600" dirty="0">
                <a:latin typeface="Helvetica" charset="0"/>
                <a:ea typeface="ＭＳ Ｐゴシック" charset="0"/>
              </a:rPr>
              <a:t>started in 1973, fully operational in 1995</a:t>
            </a:r>
          </a:p>
          <a:p>
            <a:pPr lvl="1"/>
            <a:endParaRPr lang="en-US" sz="1600" dirty="0">
              <a:latin typeface="Helvetica" charset="0"/>
              <a:ea typeface="ＭＳ Ｐゴシック" charset="0"/>
            </a:endParaRPr>
          </a:p>
          <a:p>
            <a:r>
              <a:rPr lang="en-US" sz="1600" dirty="0">
                <a:latin typeface="Helvetica" charset="0"/>
                <a:ea typeface="ＭＳ Ｐゴシック" charset="0"/>
                <a:cs typeface="ＭＳ Ｐゴシック" charset="0"/>
              </a:rPr>
              <a:t>Two levels of service:</a:t>
            </a:r>
          </a:p>
          <a:p>
            <a:pPr lvl="1"/>
            <a:r>
              <a:rPr lang="en-US" sz="1600" dirty="0">
                <a:solidFill>
                  <a:srgbClr val="009DDB"/>
                </a:solidFill>
                <a:latin typeface="Helvetica" charset="0"/>
                <a:ea typeface="ＭＳ Ｐゴシック" charset="0"/>
              </a:rPr>
              <a:t>Standard Positioning Service (SPS) </a:t>
            </a:r>
          </a:p>
          <a:p>
            <a:pPr lvl="2"/>
            <a:r>
              <a:rPr lang="en-US" sz="1600" dirty="0">
                <a:latin typeface="Helvetica" charset="0"/>
                <a:ea typeface="ＭＳ Ｐゴシック" charset="0"/>
              </a:rPr>
              <a:t>available to all users, no restrictions or direct charge</a:t>
            </a:r>
          </a:p>
          <a:p>
            <a:pPr lvl="2"/>
            <a:r>
              <a:rPr lang="en-US" sz="1600" dirty="0">
                <a:latin typeface="Helvetica" charset="0"/>
                <a:ea typeface="ＭＳ Ｐゴシック" charset="0"/>
              </a:rPr>
              <a:t>high-quality receivers have accuracies of 3m and better horizontally</a:t>
            </a:r>
          </a:p>
          <a:p>
            <a:pPr lvl="1"/>
            <a:r>
              <a:rPr lang="en-US" sz="1600" dirty="0">
                <a:solidFill>
                  <a:srgbClr val="009DDB"/>
                </a:solidFill>
                <a:latin typeface="Helvetica" charset="0"/>
                <a:ea typeface="ＭＳ Ｐゴシック" charset="0"/>
              </a:rPr>
              <a:t>Precise Positioning Service (PPS)</a:t>
            </a:r>
          </a:p>
          <a:p>
            <a:pPr lvl="2"/>
            <a:r>
              <a:rPr lang="en-US" sz="1600" dirty="0">
                <a:latin typeface="Helvetica" charset="0"/>
                <a:ea typeface="ＭＳ Ｐゴシック" charset="0"/>
              </a:rPr>
              <a:t>used by US and Allied military users</a:t>
            </a:r>
          </a:p>
          <a:p>
            <a:pPr lvl="2"/>
            <a:r>
              <a:rPr lang="en-US" sz="1600" dirty="0">
                <a:latin typeface="Helvetica" charset="0"/>
                <a:ea typeface="ＭＳ Ｐゴシック" charset="0"/>
              </a:rPr>
              <a:t>uses two signals to reduce transmission errors</a:t>
            </a:r>
          </a:p>
        </p:txBody>
      </p:sp>
    </p:spTree>
    <p:extLst>
      <p:ext uri="{BB962C8B-B14F-4D97-AF65-F5344CB8AC3E}">
        <p14:creationId xmlns:p14="http://schemas.microsoft.com/office/powerpoint/2010/main" val="3321153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GPS-Based Localization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Satellites are uniformly distributed in </a:t>
            </a:r>
            <a:r>
              <a:rPr lang="en-US" b="1" dirty="0">
                <a:latin typeface="Helvetica" charset="0"/>
                <a:ea typeface="ＭＳ Ｐゴシック" charset="0"/>
                <a:cs typeface="ＭＳ Ｐゴシック" charset="0"/>
              </a:rPr>
              <a:t>six orbits (4 satellites per orbit)</a:t>
            </a:r>
          </a:p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Satellites circle earth twice a day at approx. 7000 miles/hour</a:t>
            </a:r>
          </a:p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At least 8 satellites can be seen simultaneously from almost anywhere</a:t>
            </a:r>
          </a:p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Each satellite broadcasts coded </a:t>
            </a:r>
            <a:r>
              <a:rPr lang="en-US" b="1" dirty="0">
                <a:latin typeface="Helvetica" charset="0"/>
                <a:ea typeface="ＭＳ Ｐゴシック" charset="0"/>
                <a:cs typeface="ＭＳ Ｐゴシック" charset="0"/>
              </a:rPr>
              <a:t>radio waves (pseudorandom code)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 over frequency </a:t>
            </a:r>
            <a:r>
              <a:rPr lang="en-US" dirty="0"/>
              <a:t>1575.42 MHz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, containing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identity of satellite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location of satellite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the satellite’s status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date and time when signal was sent</a:t>
            </a:r>
          </a:p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Several </a:t>
            </a:r>
            <a:r>
              <a:rPr lang="en-US" dirty="0">
                <a:solidFill>
                  <a:srgbClr val="009DDB"/>
                </a:solidFill>
                <a:latin typeface="Helvetica" charset="0"/>
                <a:ea typeface="ＭＳ Ｐゴシック" charset="0"/>
                <a:cs typeface="ＭＳ Ｐゴシック" charset="0"/>
              </a:rPr>
              <a:t>monitor stations 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constantly receive satellite data and forward data to a </a:t>
            </a:r>
            <a:r>
              <a:rPr lang="en-US" dirty="0">
                <a:solidFill>
                  <a:srgbClr val="009DDB"/>
                </a:solidFill>
                <a:latin typeface="Helvetica" charset="0"/>
                <a:ea typeface="ＭＳ Ｐゴシック" charset="0"/>
                <a:cs typeface="ＭＳ Ｐゴシック" charset="0"/>
              </a:rPr>
              <a:t>master control station (MCS)</a:t>
            </a:r>
          </a:p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MCS is located near Colorado Springs, Colorado</a:t>
            </a:r>
          </a:p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MCS uses the data from monitor stations to compute corrections to the satellites’ orbital and clock information which are sent back to the satellites </a:t>
            </a:r>
          </a:p>
        </p:txBody>
      </p:sp>
    </p:spTree>
    <p:extLst>
      <p:ext uri="{BB962C8B-B14F-4D97-AF65-F5344CB8AC3E}">
        <p14:creationId xmlns:p14="http://schemas.microsoft.com/office/powerpoint/2010/main" val="7680240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 Stations</a:t>
            </a:r>
          </a:p>
        </p:txBody>
      </p:sp>
      <p:pic>
        <p:nvPicPr>
          <p:cNvPr id="4" name="Picture 3" descr="station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66384"/>
            <a:ext cx="7454900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636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Some Historical Background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800" b="1" dirty="0">
                <a:latin typeface="Verdana" charset="0"/>
                <a:ea typeface="Times New Roman" charset="0"/>
                <a:cs typeface="Arial" charset="0"/>
              </a:rPr>
              <a:t>Identification</a:t>
            </a:r>
            <a:r>
              <a:rPr lang="en-US" sz="1800" dirty="0">
                <a:latin typeface="Verdana" charset="0"/>
                <a:ea typeface="Times New Roman" charset="0"/>
                <a:cs typeface="Arial" charset="0"/>
              </a:rPr>
              <a:t> </a:t>
            </a:r>
            <a:r>
              <a:rPr lang="en-US" sz="1800" b="1" dirty="0">
                <a:latin typeface="Verdana" charset="0"/>
                <a:ea typeface="Times New Roman" charset="0"/>
                <a:cs typeface="Arial" charset="0"/>
              </a:rPr>
              <a:t>Friend or Foe (IFF) </a:t>
            </a:r>
            <a:r>
              <a:rPr lang="en-US" sz="1800" dirty="0">
                <a:latin typeface="Verdana" charset="0"/>
                <a:ea typeface="Times New Roman" charset="0"/>
                <a:cs typeface="Arial" charset="0"/>
              </a:rPr>
              <a:t>used by Allied bombers during World War II</a:t>
            </a:r>
          </a:p>
          <a:p>
            <a:r>
              <a:rPr lang="en-US" sz="1800" dirty="0">
                <a:latin typeface="Verdana" charset="0"/>
                <a:ea typeface="Times New Roman" charset="0"/>
                <a:cs typeface="Arial" charset="0"/>
              </a:rPr>
              <a:t>In 1948: </a:t>
            </a:r>
            <a:r>
              <a:rPr lang="en-US" sz="1800" b="1" dirty="0">
                <a:latin typeface="Verdana" charset="0"/>
                <a:ea typeface="Times New Roman" charset="0"/>
                <a:cs typeface="Arial" charset="0"/>
              </a:rPr>
              <a:t>passive RFID</a:t>
            </a:r>
            <a:endParaRPr lang="en-US" sz="1800" dirty="0">
              <a:latin typeface="Verdana" charset="0"/>
              <a:ea typeface="Times New Roman" charset="0"/>
              <a:cs typeface="Arial" charset="0"/>
            </a:endParaRPr>
          </a:p>
          <a:p>
            <a:r>
              <a:rPr lang="en-US" sz="1800" dirty="0">
                <a:latin typeface="Verdana" charset="0"/>
                <a:ea typeface="Times New Roman" charset="0"/>
                <a:cs typeface="Arial" charset="0"/>
              </a:rPr>
              <a:t>In 1972: “inductively coupled transmitter-responder” (2 antennas)</a:t>
            </a:r>
          </a:p>
          <a:p>
            <a:r>
              <a:rPr lang="en-US" sz="1800" dirty="0">
                <a:latin typeface="Verdana" charset="0"/>
                <a:ea typeface="Times New Roman" charset="0"/>
                <a:cs typeface="Arial" charset="0"/>
              </a:rPr>
              <a:t>In 1979: “identification device” which combined both antennas into one </a:t>
            </a:r>
            <a:endParaRPr lang="en-US" sz="1600" dirty="0">
              <a:latin typeface="Verdana" charset="0"/>
              <a:ea typeface="Times New Roman" charset="0"/>
              <a:cs typeface="Arial" charset="0"/>
            </a:endParaRPr>
          </a:p>
          <a:p>
            <a:r>
              <a:rPr lang="en-US" sz="1800" dirty="0">
                <a:latin typeface="Verdana" charset="0"/>
                <a:ea typeface="Times New Roman" charset="0"/>
                <a:cs typeface="Arial" charset="0"/>
              </a:rPr>
              <a:t>1970s: a group of scientists at the Lawrence Livermore Laboratory (LLL) build a handheld receiver stimulated by RF power for secure access to nuclear facilities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4141F3-2615-1840-B657-BFFD5BDD8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774" y="4089400"/>
            <a:ext cx="4451783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671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Satellites and orbits</a:t>
            </a:r>
          </a:p>
        </p:txBody>
      </p:sp>
      <p:pic>
        <p:nvPicPr>
          <p:cNvPr id="4" name="Picture 2" descr="24satelli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8925" y="1728888"/>
            <a:ext cx="4587713" cy="4495800"/>
          </a:xfrm>
          <a:prstGeom prst="rect">
            <a:avLst/>
          </a:prstGeom>
          <a:noFill/>
          <a:ln w="76200">
            <a:solidFill>
              <a:schemeClr val="bg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138677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Distance Measurement (Ranging)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10345" t="24444" r="8966" b="7778"/>
          <a:stretch>
            <a:fillRect/>
          </a:stretch>
        </p:blipFill>
        <p:spPr bwMode="auto">
          <a:xfrm>
            <a:off x="304800" y="1600200"/>
            <a:ext cx="8534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102370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GPS-Based Localization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Satellites and receivers use accurate and synchronized clocks</a:t>
            </a:r>
          </a:p>
          <a:p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Receiver compares generated code with received code to determine</a:t>
            </a:r>
          </a:p>
          <a:p>
            <a:pPr lvl="1"/>
            <a:r>
              <a:rPr lang="en-US" sz="1800" dirty="0">
                <a:latin typeface="Helvetica" charset="0"/>
                <a:ea typeface="ＭＳ Ｐゴシック" charset="0"/>
              </a:rPr>
              <a:t>the actual code generation time of the satellite </a:t>
            </a:r>
          </a:p>
          <a:p>
            <a:pPr lvl="1"/>
            <a:r>
              <a:rPr lang="en-US" sz="1800" dirty="0">
                <a:latin typeface="Helvetica" charset="0"/>
                <a:ea typeface="ＭＳ Ｐゴシック" charset="0"/>
              </a:rPr>
              <a:t>time difference </a:t>
            </a:r>
            <a:r>
              <a:rPr lang="en-US" sz="1800" dirty="0" err="1">
                <a:latin typeface="Helvetica" charset="0"/>
                <a:ea typeface="ＭＳ Ｐゴシック" charset="0"/>
              </a:rPr>
              <a:t>Δ</a:t>
            </a:r>
            <a:r>
              <a:rPr lang="en-US" sz="1800" dirty="0">
                <a:latin typeface="Helvetica" charset="0"/>
                <a:ea typeface="ＭＳ Ｐゴシック" charset="0"/>
              </a:rPr>
              <a:t> between code generation time and current time</a:t>
            </a:r>
          </a:p>
          <a:p>
            <a:pPr lvl="1"/>
            <a:r>
              <a:rPr lang="en-US" sz="1800" dirty="0" err="1">
                <a:latin typeface="Helvetica" charset="0"/>
                <a:ea typeface="ＭＳ Ｐゴシック" charset="0"/>
              </a:rPr>
              <a:t>Δ</a:t>
            </a:r>
            <a:r>
              <a:rPr lang="en-US" sz="1800" dirty="0">
                <a:latin typeface="Helvetica" charset="0"/>
                <a:ea typeface="ＭＳ Ｐゴシック" charset="0"/>
              </a:rPr>
              <a:t> expresses the travel time of the code from satellite to receiver</a:t>
            </a:r>
          </a:p>
        </p:txBody>
      </p:sp>
      <p:pic>
        <p:nvPicPr>
          <p:cNvPr id="33796" name="Picture 3" descr="Poellabauer10_4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808" y="3427413"/>
            <a:ext cx="5637212" cy="304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52982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GPS-Based Localization</a:t>
            </a:r>
          </a:p>
        </p:txBody>
      </p:sp>
      <p:pic>
        <p:nvPicPr>
          <p:cNvPr id="5" name="Picture 4" descr="pseudorandom cod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433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5471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GPS-Based Localization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>
                <a:latin typeface="Helvetica" charset="0"/>
                <a:ea typeface="ＭＳ Ｐゴシック" charset="0"/>
                <a:cs typeface="ＭＳ Ｐゴシック" charset="0"/>
              </a:rPr>
              <a:t>Radio waves travel at the speed of light (approx. 186,000 miles/second)</a:t>
            </a:r>
          </a:p>
          <a:p>
            <a:r>
              <a:rPr lang="en-US" sz="1600">
                <a:latin typeface="Helvetica" charset="0"/>
                <a:ea typeface="ＭＳ Ｐゴシック" charset="0"/>
                <a:cs typeface="ＭＳ Ｐゴシック" charset="0"/>
              </a:rPr>
              <a:t>With known Δ, the distance can be determined</a:t>
            </a:r>
          </a:p>
          <a:p>
            <a:r>
              <a:rPr lang="en-US" sz="1600">
                <a:latin typeface="Helvetica" charset="0"/>
                <a:ea typeface="ＭＳ Ｐゴシック" charset="0"/>
                <a:cs typeface="ＭＳ Ｐゴシック" charset="0"/>
              </a:rPr>
              <a:t>Receiver knows that it is located somewhere on a sphere centered on the satellite with a radius equal to this distance</a:t>
            </a:r>
          </a:p>
          <a:p>
            <a:r>
              <a:rPr lang="en-US" sz="1600">
                <a:latin typeface="Helvetica" charset="0"/>
                <a:ea typeface="ＭＳ Ｐゴシック" charset="0"/>
                <a:cs typeface="ＭＳ Ｐゴシック" charset="0"/>
              </a:rPr>
              <a:t>With </a:t>
            </a:r>
            <a:r>
              <a:rPr lang="en-US" sz="1600">
                <a:solidFill>
                  <a:srgbClr val="009DDB"/>
                </a:solidFill>
                <a:latin typeface="Helvetica" charset="0"/>
                <a:ea typeface="ＭＳ Ｐゴシック" charset="0"/>
                <a:cs typeface="ＭＳ Ｐゴシック" charset="0"/>
              </a:rPr>
              <a:t>three satellites</a:t>
            </a:r>
            <a:r>
              <a:rPr lang="en-US" sz="1600">
                <a:latin typeface="Helvetica" charset="0"/>
                <a:ea typeface="ＭＳ Ｐゴシック" charset="0"/>
                <a:cs typeface="ＭＳ Ｐゴシック" charset="0"/>
              </a:rPr>
              <a:t>, the location can be narrowed down to two points</a:t>
            </a:r>
          </a:p>
          <a:p>
            <a:pPr lvl="1"/>
            <a:r>
              <a:rPr lang="en-US" sz="1600">
                <a:latin typeface="Helvetica" charset="0"/>
                <a:ea typeface="ＭＳ Ｐゴシック" charset="0"/>
              </a:rPr>
              <a:t>typically one of these two points can be eliminated easily</a:t>
            </a:r>
          </a:p>
          <a:p>
            <a:r>
              <a:rPr lang="en-US" sz="1600">
                <a:latin typeface="Helvetica" charset="0"/>
                <a:ea typeface="ＭＳ Ｐゴシック" charset="0"/>
                <a:cs typeface="ＭＳ Ｐゴシック" charset="0"/>
              </a:rPr>
              <a:t>With </a:t>
            </a:r>
            <a:r>
              <a:rPr lang="en-US" sz="1600">
                <a:solidFill>
                  <a:srgbClr val="009DDB"/>
                </a:solidFill>
                <a:latin typeface="Helvetica" charset="0"/>
                <a:ea typeface="ＭＳ Ｐゴシック" charset="0"/>
                <a:cs typeface="ＭＳ Ｐゴシック" charset="0"/>
              </a:rPr>
              <a:t>four satellites</a:t>
            </a:r>
            <a:r>
              <a:rPr lang="en-US" sz="1600">
                <a:latin typeface="Helvetica" charset="0"/>
                <a:ea typeface="ＭＳ Ｐゴシック" charset="0"/>
                <a:cs typeface="ＭＳ Ｐゴシック" charset="0"/>
              </a:rPr>
              <a:t>, accurate localization is possible</a:t>
            </a:r>
          </a:p>
          <a:p>
            <a:pPr lvl="1"/>
            <a:r>
              <a:rPr lang="en-US" sz="1600">
                <a:latin typeface="Helvetica" charset="0"/>
                <a:ea typeface="ＭＳ Ｐゴシック" charset="0"/>
              </a:rPr>
              <a:t>accurate positioning relies on accurate timing</a:t>
            </a:r>
          </a:p>
          <a:p>
            <a:pPr lvl="1"/>
            <a:r>
              <a:rPr lang="en-US" sz="1600">
                <a:latin typeface="Helvetica" charset="0"/>
                <a:ea typeface="ＭＳ Ｐゴシック" charset="0"/>
              </a:rPr>
              <a:t>receiver clocks are much less accurate than atomic GPS clocks</a:t>
            </a:r>
          </a:p>
          <a:p>
            <a:pPr lvl="1"/>
            <a:r>
              <a:rPr lang="en-US" sz="1600">
                <a:latin typeface="Helvetica" charset="0"/>
                <a:ea typeface="ＭＳ Ｐゴシック" charset="0"/>
              </a:rPr>
              <a:t>small timing errors lead to large position errors </a:t>
            </a:r>
          </a:p>
          <a:p>
            <a:pPr lvl="2"/>
            <a:r>
              <a:rPr lang="en-US" sz="1600">
                <a:latin typeface="Helvetica" charset="0"/>
                <a:ea typeface="ＭＳ Ｐゴシック" charset="0"/>
              </a:rPr>
              <a:t>example: clock error of 1ms translates to a position error of 300km</a:t>
            </a:r>
          </a:p>
          <a:p>
            <a:pPr lvl="1"/>
            <a:r>
              <a:rPr lang="en-US" sz="1600">
                <a:latin typeface="Helvetica" charset="0"/>
                <a:ea typeface="ＭＳ Ｐゴシック" charset="0"/>
              </a:rPr>
              <a:t>fourth sphere would ideally intersect with all three other spheres in one exact location</a:t>
            </a:r>
          </a:p>
          <a:p>
            <a:pPr lvl="1"/>
            <a:r>
              <a:rPr lang="en-US" sz="1600">
                <a:latin typeface="Helvetica" charset="0"/>
                <a:ea typeface="ＭＳ Ｐゴシック" charset="0"/>
              </a:rPr>
              <a:t>spheres too large: reduce them by adjusting the clock (moving it forward)</a:t>
            </a:r>
          </a:p>
          <a:p>
            <a:pPr lvl="1"/>
            <a:r>
              <a:rPr lang="en-US" sz="1600">
                <a:latin typeface="Helvetica" charset="0"/>
                <a:ea typeface="ＭＳ Ｐゴシック" charset="0"/>
              </a:rPr>
              <a:t>spheres too small: increase them by adjusting the clock (moving it backward)</a:t>
            </a:r>
          </a:p>
        </p:txBody>
      </p:sp>
    </p:spTree>
    <p:extLst>
      <p:ext uri="{BB962C8B-B14F-4D97-AF65-F5344CB8AC3E}">
        <p14:creationId xmlns:p14="http://schemas.microsoft.com/office/powerpoint/2010/main" val="37413860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GPS Trilateration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14375" t="30000" r="22500" b="3333"/>
          <a:stretch>
            <a:fillRect/>
          </a:stretch>
        </p:blipFill>
        <p:spPr bwMode="auto">
          <a:xfrm>
            <a:off x="609600" y="1704306"/>
            <a:ext cx="7696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442843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GPS Signals</a:t>
            </a:r>
          </a:p>
        </p:txBody>
      </p:sp>
      <p:sp>
        <p:nvSpPr>
          <p:cNvPr id="177155" name="Rectangle 3"/>
          <p:cNvSpPr>
            <a:spLocks noGrp="1"/>
          </p:cNvSpPr>
          <p:nvPr>
            <p:ph type="body" idx="4294967295"/>
          </p:nvPr>
        </p:nvSpPr>
        <p:spPr>
          <a:xfrm>
            <a:off x="96837" y="1523999"/>
            <a:ext cx="6075363" cy="486059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GPS operates 24/7 and is unaffected by cloud, rain, dark</a:t>
            </a:r>
            <a:endParaRPr lang="en-GB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GB" sz="2800" dirty="0">
                <a:latin typeface="Calibri" charset="0"/>
                <a:ea typeface="ＭＳ Ｐゴシック" charset="0"/>
                <a:cs typeface="ＭＳ Ｐゴシック" charset="0"/>
              </a:rPr>
              <a:t>BUT signals are weak– limited signals indoors, under trees, in bags!</a:t>
            </a:r>
          </a:p>
          <a:p>
            <a:pPr>
              <a:lnSpc>
                <a:spcPct val="90000"/>
              </a:lnSpc>
            </a:pPr>
            <a:r>
              <a:rPr lang="en-GB" sz="2800" dirty="0">
                <a:latin typeface="Calibri" charset="0"/>
                <a:ea typeface="ＭＳ Ｐゴシック" charset="0"/>
                <a:cs typeface="ＭＳ Ｐゴシック" charset="0"/>
              </a:rPr>
              <a:t>Getting </a:t>
            </a:r>
            <a:r>
              <a:rPr lang="en-GB" sz="2800" b="1" dirty="0">
                <a:latin typeface="Calibri" charset="0"/>
                <a:ea typeface="ＭＳ Ｐゴシック" charset="0"/>
                <a:cs typeface="ＭＳ Ｐゴシック" charset="0"/>
              </a:rPr>
              <a:t>position fix </a:t>
            </a:r>
            <a:r>
              <a:rPr lang="en-GB" sz="2800" dirty="0">
                <a:latin typeface="Calibri" charset="0"/>
                <a:ea typeface="ＭＳ Ｐゴシック" charset="0"/>
                <a:cs typeface="ＭＳ Ｐゴシック" charset="0"/>
              </a:rPr>
              <a:t>means seeing &gt; 3 satellites in part of sky you can see</a:t>
            </a:r>
          </a:p>
          <a:p>
            <a:pPr>
              <a:lnSpc>
                <a:spcPct val="90000"/>
              </a:lnSpc>
            </a:pPr>
            <a:r>
              <a:rPr lang="en-GB" sz="2800" dirty="0">
                <a:latin typeface="Calibri" charset="0"/>
                <a:ea typeface="ＭＳ Ｐゴシック" charset="0"/>
                <a:cs typeface="ＭＳ Ｐゴシック" charset="0"/>
              </a:rPr>
              <a:t>As you move, visible satellites change</a:t>
            </a:r>
          </a:p>
          <a:p>
            <a:pPr>
              <a:lnSpc>
                <a:spcPct val="90000"/>
              </a:lnSpc>
            </a:pPr>
            <a:r>
              <a:rPr lang="en-GB" sz="2800" dirty="0">
                <a:latin typeface="Calibri" charset="0"/>
                <a:ea typeface="ＭＳ Ｐゴシック" charset="0"/>
                <a:cs typeface="ＭＳ Ｐゴシック" charset="0"/>
              </a:rPr>
              <a:t>Signals reflect off buildings leading to ‘multipath’ error</a:t>
            </a:r>
          </a:p>
          <a:p>
            <a:pPr>
              <a:lnSpc>
                <a:spcPct val="90000"/>
              </a:lnSpc>
            </a:pPr>
            <a:r>
              <a:rPr lang="en-GB" sz="2800" dirty="0">
                <a:latin typeface="Calibri" charset="0"/>
                <a:ea typeface="ＭＳ Ｐゴシック" charset="0"/>
                <a:cs typeface="ＭＳ Ｐゴシック" charset="0"/>
              </a:rPr>
              <a:t>Accuracy under ideal conditions with consumer devices= 5-10m</a:t>
            </a:r>
          </a:p>
          <a:p>
            <a:pPr>
              <a:lnSpc>
                <a:spcPct val="90000"/>
              </a:lnSpc>
            </a:pPr>
            <a:r>
              <a:rPr lang="en-GB" sz="2800" dirty="0">
                <a:latin typeface="Calibri" charset="0"/>
                <a:ea typeface="ＭＳ Ｐゴシック" charset="0"/>
                <a:cs typeface="ＭＳ Ｐゴシック" charset="0"/>
              </a:rPr>
              <a:t>“Sat </a:t>
            </a:r>
            <a:r>
              <a:rPr lang="en-GB" sz="2800" dirty="0" err="1">
                <a:latin typeface="Calibri" charset="0"/>
                <a:ea typeface="ＭＳ Ｐゴシック" charset="0"/>
                <a:cs typeface="ＭＳ Ｐゴシック" charset="0"/>
              </a:rPr>
              <a:t>nav</a:t>
            </a:r>
            <a:r>
              <a:rPr lang="en-GB" sz="2800" dirty="0">
                <a:latin typeface="Calibri" charset="0"/>
                <a:ea typeface="ＭＳ Ｐゴシック" charset="0"/>
                <a:cs typeface="ＭＳ Ｐゴシック" charset="0"/>
              </a:rPr>
              <a:t>” systems snap positions to roads</a:t>
            </a:r>
            <a:endParaRPr lang="en-GB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77156" name="Picture 4" descr="ArcPadBookFinal_3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485573"/>
            <a:ext cx="2971800" cy="326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7157" name="Text Box 5"/>
          <p:cNvSpPr txBox="1">
            <a:spLocks noChangeArrowheads="1"/>
          </p:cNvSpPr>
          <p:nvPr/>
        </p:nvSpPr>
        <p:spPr bwMode="auto">
          <a:xfrm>
            <a:off x="6026210" y="4934687"/>
            <a:ext cx="311779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Outer circle= horizon, squares are satellites. Red=blocked, Blue= fixing, black= fixed. Values are DOP quality of fix.</a:t>
            </a:r>
          </a:p>
        </p:txBody>
      </p:sp>
    </p:spTree>
    <p:extLst>
      <p:ext uri="{BB962C8B-B14F-4D97-AF65-F5344CB8AC3E}">
        <p14:creationId xmlns:p14="http://schemas.microsoft.com/office/powerpoint/2010/main" val="5512506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Deliberately Introduced Error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8798"/>
            <a:ext cx="8229600" cy="5058202"/>
          </a:xfrm>
        </p:spPr>
        <p:txBody>
          <a:bodyPr/>
          <a:lstStyle/>
          <a:p>
            <a:r>
              <a:rPr lang="en-US" dirty="0"/>
              <a:t>Turned off in 2010 (errors up to 100m)</a:t>
            </a:r>
          </a:p>
        </p:txBody>
      </p:sp>
      <p:pic>
        <p:nvPicPr>
          <p:cNvPr id="6" name="Picture 4" descr="af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1905000"/>
            <a:ext cx="4472373" cy="4724400"/>
          </a:xfrm>
          <a:prstGeom prst="rect">
            <a:avLst/>
          </a:prstGeom>
          <a:noFill/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3" descr="befo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084"/>
            <a:ext cx="4291013" cy="4876800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38109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GPS-Based Localization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Most GPS receivers today can achieve good accuracy (e.g., 10m-15m or better)</a:t>
            </a:r>
          </a:p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Additional advanced techniques can be used to further improve accuracy: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example</a:t>
            </a:r>
            <a:r>
              <a:rPr lang="en-US" dirty="0">
                <a:solidFill>
                  <a:srgbClr val="009DDB"/>
                </a:solidFill>
                <a:latin typeface="Helvetica" charset="0"/>
                <a:ea typeface="ＭＳ Ｐゴシック" charset="0"/>
              </a:rPr>
              <a:t>: Differential GPS (DGPS)</a:t>
            </a:r>
          </a:p>
          <a:p>
            <a:pPr lvl="2"/>
            <a:r>
              <a:rPr lang="en-US" dirty="0">
                <a:latin typeface="Helvetica" charset="0"/>
                <a:ea typeface="ＭＳ Ｐゴシック" charset="0"/>
              </a:rPr>
              <a:t>relies on land-based receivers with exactly known locations</a:t>
            </a:r>
          </a:p>
          <a:p>
            <a:pPr lvl="2"/>
            <a:r>
              <a:rPr lang="en-US" dirty="0">
                <a:latin typeface="Helvetica" charset="0"/>
                <a:ea typeface="ＭＳ Ｐゴシック" charset="0"/>
              </a:rPr>
              <a:t>they receive signals, compute correction factors, and broadcast them to GPS receivers</a:t>
            </a:r>
          </a:p>
          <a:p>
            <a:pPr lvl="2"/>
            <a:r>
              <a:rPr lang="en-US" dirty="0">
                <a:latin typeface="Helvetica" charset="0"/>
                <a:ea typeface="ＭＳ Ｐゴシック" charset="0"/>
              </a:rPr>
              <a:t>GPS receivers correct their own measurements</a:t>
            </a:r>
          </a:p>
          <a:p>
            <a:pPr lvl="2"/>
            <a:r>
              <a:rPr lang="en-US" dirty="0">
                <a:latin typeface="Helvetica" charset="0"/>
                <a:ea typeface="ＭＳ Ｐゴシック" charset="0"/>
              </a:rPr>
              <a:t>improves location accuracy from say 15m to 10cm</a:t>
            </a:r>
          </a:p>
        </p:txBody>
      </p:sp>
    </p:spTree>
    <p:extLst>
      <p:ext uri="{BB962C8B-B14F-4D97-AF65-F5344CB8AC3E}">
        <p14:creationId xmlns:p14="http://schemas.microsoft.com/office/powerpoint/2010/main" val="14486495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Differential GPS</a:t>
            </a:r>
          </a:p>
        </p:txBody>
      </p:sp>
      <p:pic>
        <p:nvPicPr>
          <p:cNvPr id="4" name="Picture 2" descr="C:\Users\AGASTHESWAR\Desktop\realtime_diff_GP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88" y="1431812"/>
            <a:ext cx="7702898" cy="517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039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RFID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65757" cy="4876800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n-US" dirty="0"/>
              <a:t>Main components:</a:t>
            </a:r>
          </a:p>
          <a:p>
            <a:r>
              <a:rPr lang="en-US" b="1" dirty="0"/>
              <a:t>Tags</a:t>
            </a:r>
            <a:r>
              <a:rPr lang="en-US" dirty="0"/>
              <a:t> (transponders)</a:t>
            </a:r>
          </a:p>
          <a:p>
            <a:pPr lvl="1">
              <a:buFontTx/>
              <a:buNone/>
            </a:pPr>
            <a:r>
              <a:rPr lang="en-US" dirty="0"/>
              <a:t>- </a:t>
            </a:r>
            <a:r>
              <a:rPr lang="en-US" sz="2400" dirty="0"/>
              <a:t>Microchip &amp; antenna</a:t>
            </a:r>
          </a:p>
          <a:p>
            <a:endParaRPr lang="en-US" dirty="0"/>
          </a:p>
          <a:p>
            <a:r>
              <a:rPr lang="en-US" b="1" dirty="0"/>
              <a:t>Tag reader</a:t>
            </a:r>
          </a:p>
          <a:p>
            <a:pPr lvl="1"/>
            <a:r>
              <a:rPr lang="en-US" sz="2400" dirty="0">
                <a:latin typeface="Georgia" panose="02040502050405020303" pitchFamily="18" charset="0"/>
              </a:rPr>
              <a:t>Decoder &amp; antenna</a:t>
            </a:r>
          </a:p>
          <a:p>
            <a:pPr lvl="1"/>
            <a:r>
              <a:rPr lang="en-US" sz="2400" dirty="0">
                <a:latin typeface="Georgia" panose="02040502050405020303" pitchFamily="18" charset="0"/>
                <a:cs typeface="Calibri"/>
              </a:rPr>
              <a:t>RFID reader sends pulse of energy and waits for response</a:t>
            </a:r>
          </a:p>
          <a:p>
            <a:pPr lvl="1"/>
            <a:r>
              <a:rPr lang="en-US" sz="2400" dirty="0">
                <a:latin typeface="Georgia" panose="02040502050405020303" pitchFamily="18" charset="0"/>
                <a:cs typeface="Calibri"/>
              </a:rPr>
              <a:t>Can be on all the time or activate only in response to external event</a:t>
            </a:r>
          </a:p>
        </p:txBody>
      </p:sp>
      <p:pic>
        <p:nvPicPr>
          <p:cNvPr id="5" name="Picture 5" descr="231_MC9000GwRFI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888" y="5105400"/>
            <a:ext cx="1676400" cy="1676400"/>
          </a:xfrm>
          <a:prstGeom prst="rect">
            <a:avLst/>
          </a:prstGeom>
          <a:noFill/>
        </p:spPr>
      </p:pic>
      <p:pic>
        <p:nvPicPr>
          <p:cNvPr id="6" name="Picture 6" descr="236_DC6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09552" y="5105400"/>
            <a:ext cx="1600200" cy="1600200"/>
          </a:xfrm>
          <a:prstGeom prst="rect">
            <a:avLst/>
          </a:prstGeom>
          <a:noFill/>
        </p:spPr>
      </p:pic>
      <p:pic>
        <p:nvPicPr>
          <p:cNvPr id="7" name="Picture 7" descr="prod_pic_IF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44117" y="4056043"/>
            <a:ext cx="1256784" cy="1256784"/>
          </a:xfrm>
          <a:prstGeom prst="rect">
            <a:avLst/>
          </a:prstGeom>
          <a:noFill/>
        </p:spPr>
      </p:pic>
      <p:pic>
        <p:nvPicPr>
          <p:cNvPr id="8" name="Picture 6" descr="rfidlabel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32357" y="1627081"/>
            <a:ext cx="1981200" cy="2057400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105B42-6338-D34B-A665-4BBBEDC39D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3557" y="1632184"/>
            <a:ext cx="1638300" cy="1231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E277AC-239E-9847-AE77-72053346AE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7657" y="2655781"/>
            <a:ext cx="15748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175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Wide Area Augmentation System (WAAS)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Error correction system </a:t>
            </a:r>
            <a:r>
              <a:rPr lang="en-US" dirty="0"/>
              <a:t>that uses reference ground stations</a:t>
            </a:r>
          </a:p>
          <a:p>
            <a:r>
              <a:rPr lang="en-US" dirty="0"/>
              <a:t>25 reference stations in US</a:t>
            </a:r>
          </a:p>
          <a:p>
            <a:r>
              <a:rPr lang="en-US" dirty="0"/>
              <a:t>Monitor GPS and send correction values to two geo-stationary satellites</a:t>
            </a:r>
          </a:p>
          <a:p>
            <a:r>
              <a:rPr lang="en-US" dirty="0"/>
              <a:t>The </a:t>
            </a:r>
            <a:r>
              <a:rPr lang="en-US" b="1" dirty="0"/>
              <a:t>two geo-stationary satellites </a:t>
            </a:r>
            <a:r>
              <a:rPr lang="en-US" dirty="0"/>
              <a:t>broadcast back to Earth on GPS L1 frequency (1575.42MHz)</a:t>
            </a:r>
          </a:p>
          <a:p>
            <a:r>
              <a:rPr lang="en-US" b="1" dirty="0"/>
              <a:t>Only available in North America</a:t>
            </a:r>
            <a:r>
              <a:rPr lang="en-US"/>
              <a:t>, WAAS </a:t>
            </a:r>
            <a:r>
              <a:rPr lang="en-US" dirty="0"/>
              <a:t>enabled GPS receiver needed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6405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WAAS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 l="26897" t="17778" r="15172" b="8889"/>
          <a:stretch>
            <a:fillRect/>
          </a:stretch>
        </p:blipFill>
        <p:spPr bwMode="auto">
          <a:xfrm>
            <a:off x="990600" y="1409700"/>
            <a:ext cx="6934200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15210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Cellular Positioning: Cell ID</a:t>
            </a:r>
          </a:p>
        </p:txBody>
      </p:sp>
      <p:pic>
        <p:nvPicPr>
          <p:cNvPr id="154627" name="Picture 3" descr="cell-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642" y="2012091"/>
            <a:ext cx="5854700" cy="395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7918" y="6323228"/>
            <a:ext cx="5214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Open-source database of cell IDs: </a:t>
            </a:r>
            <a:r>
              <a:rPr lang="en-US" dirty="0" err="1"/>
              <a:t>opencellid.org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88265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Cellular Positioning - Cell ID with TA</a:t>
            </a:r>
          </a:p>
        </p:txBody>
      </p:sp>
      <p:pic>
        <p:nvPicPr>
          <p:cNvPr id="155651" name="Picture 3" descr="cell-ID-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225" y="2459911"/>
            <a:ext cx="5176838" cy="335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8073" y="1522545"/>
            <a:ext cx="8284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TA: Timing Advance (time a signal takes to travel from mobile device to cell tower)</a:t>
            </a:r>
          </a:p>
        </p:txBody>
      </p:sp>
    </p:spTree>
    <p:extLst>
      <p:ext uri="{BB962C8B-B14F-4D97-AF65-F5344CB8AC3E}">
        <p14:creationId xmlns:p14="http://schemas.microsoft.com/office/powerpoint/2010/main" val="24211377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Cellular Positioning - EOTD</a:t>
            </a:r>
          </a:p>
        </p:txBody>
      </p:sp>
      <p:pic>
        <p:nvPicPr>
          <p:cNvPr id="160771" name="Picture 3" descr="cell-triangul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00" y="2019837"/>
            <a:ext cx="5067300" cy="377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0772" name="Line 4"/>
          <p:cNvSpPr>
            <a:spLocks noChangeShapeType="1"/>
          </p:cNvSpPr>
          <p:nvPr/>
        </p:nvSpPr>
        <p:spPr bwMode="auto">
          <a:xfrm flipV="1">
            <a:off x="4079875" y="2076987"/>
            <a:ext cx="1093788" cy="15986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0773" name="Text Box 5"/>
          <p:cNvSpPr txBox="1">
            <a:spLocks noChangeArrowheads="1"/>
          </p:cNvSpPr>
          <p:nvPr/>
        </p:nvSpPr>
        <p:spPr bwMode="auto">
          <a:xfrm>
            <a:off x="5257800" y="1873787"/>
            <a:ext cx="36909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Your location is in the zone at the </a:t>
            </a:r>
          </a:p>
          <a:p>
            <a:r>
              <a:rPr lang="en-US"/>
              <a:t>intersection of 3 cell circular bands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0142" y="1316173"/>
            <a:ext cx="425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EOTD: Enhanced-Observed Time Difference</a:t>
            </a:r>
          </a:p>
        </p:txBody>
      </p:sp>
    </p:spTree>
    <p:extLst>
      <p:ext uri="{BB962C8B-B14F-4D97-AF65-F5344CB8AC3E}">
        <p14:creationId xmlns:p14="http://schemas.microsoft.com/office/powerpoint/2010/main" val="33442592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Cellular Positioning Performance</a:t>
            </a:r>
          </a:p>
        </p:txBody>
      </p:sp>
      <p:sp>
        <p:nvSpPr>
          <p:cNvPr id="161795" name="Rectangle 3"/>
          <p:cNvSpPr>
            <a:spLocks noGrp="1"/>
          </p:cNvSpPr>
          <p:nvPr>
            <p:ph type="body" idx="4294967295"/>
          </p:nvPr>
        </p:nvSpPr>
        <p:spPr>
          <a:xfrm>
            <a:off x="191054" y="1968010"/>
            <a:ext cx="6276975" cy="4209634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Maps of the area served by individual cell towers are complex</a:t>
            </a: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GSM signal reception</a:t>
            </a:r>
          </a:p>
          <a:p>
            <a:pPr lvl="1"/>
            <a:r>
              <a:rPr lang="en-US" dirty="0">
                <a:latin typeface="Calibri" charset="0"/>
                <a:ea typeface="ＭＳ Ｐゴシック" charset="0"/>
              </a:rPr>
              <a:t>Attenuated by barriers</a:t>
            </a:r>
          </a:p>
          <a:p>
            <a:pPr lvl="1"/>
            <a:r>
              <a:rPr lang="en-US" dirty="0">
                <a:latin typeface="Calibri" charset="0"/>
                <a:ea typeface="ＭＳ Ｐゴシック" charset="0"/>
              </a:rPr>
              <a:t>Change with call volume</a:t>
            </a: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Cells size varies 100m- 30Km</a:t>
            </a: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Resulting positioning is inconsistent and unreliable</a:t>
            </a: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Sufficient for some applications</a:t>
            </a:r>
          </a:p>
        </p:txBody>
      </p:sp>
      <p:pic>
        <p:nvPicPr>
          <p:cNvPr id="161796" name="Picture 4" descr="CellID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590800"/>
            <a:ext cx="2879552" cy="301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4321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Comparing Cellular and GPS Positioning</a:t>
            </a:r>
          </a:p>
        </p:txBody>
      </p:sp>
      <p:pic>
        <p:nvPicPr>
          <p:cNvPr id="233476" name="Picture 4" descr="hybr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92" y="1852399"/>
            <a:ext cx="8529637" cy="463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68461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Wi-Fi Positioning Systems</a:t>
            </a:r>
          </a:p>
        </p:txBody>
      </p:sp>
      <p:sp>
        <p:nvSpPr>
          <p:cNvPr id="207875" name="Rectangle 3"/>
          <p:cNvSpPr>
            <a:spLocks noGrp="1"/>
          </p:cNvSpPr>
          <p:nvPr>
            <p:ph type="body" idx="4294967295"/>
          </p:nvPr>
        </p:nvSpPr>
        <p:spPr>
          <a:xfrm>
            <a:off x="363537" y="2093871"/>
            <a:ext cx="4553575" cy="4111650"/>
          </a:xfrm>
        </p:spPr>
        <p:txBody>
          <a:bodyPr>
            <a:normAutofit fontScale="85000" lnSpcReduction="10000"/>
          </a:bodyPr>
          <a:lstStyle/>
          <a:p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Wi-Fi access points (hotspots)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broadcast signals up to 100m</a:t>
            </a: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Wi-Fi chips in devices detect the name of the access point, signal strength, and (sometimes) angle of arrival</a:t>
            </a:r>
          </a:p>
          <a:p>
            <a:r>
              <a:rPr lang="en-US" dirty="0">
                <a:latin typeface="Calibri" pitchFamily="34" charset="0"/>
              </a:rPr>
              <a:t>Client devices can detect access points in two ways</a:t>
            </a:r>
          </a:p>
          <a:p>
            <a:pPr lvl="1"/>
            <a:r>
              <a:rPr lang="en-US" dirty="0">
                <a:latin typeface="Calibri" pitchFamily="34" charset="0"/>
              </a:rPr>
              <a:t>Passively listening on 802.11 channels for beacon frames</a:t>
            </a:r>
          </a:p>
          <a:p>
            <a:pPr lvl="1"/>
            <a:r>
              <a:rPr lang="en-US" dirty="0">
                <a:latin typeface="Calibri" pitchFamily="34" charset="0"/>
              </a:rPr>
              <a:t>Initiate scan by sending requests which access points reply</a:t>
            </a:r>
          </a:p>
        </p:txBody>
      </p:sp>
      <p:pic>
        <p:nvPicPr>
          <p:cNvPr id="207876" name="Picture 4" descr="wifisignalstreng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113" y="2242616"/>
            <a:ext cx="4112479" cy="370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9631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4994"/>
            <a:ext cx="8229600" cy="1066800"/>
          </a:xfrm>
        </p:spPr>
        <p:txBody>
          <a:bodyPr/>
          <a:lstStyle/>
          <a:p>
            <a:r>
              <a:rPr lang="en-US" dirty="0"/>
              <a:t>Location based on 802.11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Calibri" pitchFamily="34" charset="0"/>
              </a:rPr>
              <a:t>802.11 takes advantages of two properties observed by clients</a:t>
            </a:r>
          </a:p>
          <a:p>
            <a:pPr lvl="1"/>
            <a:r>
              <a:rPr lang="en-US" dirty="0">
                <a:latin typeface="Calibri" pitchFamily="34" charset="0"/>
              </a:rPr>
              <a:t>Spatial variability: signal strength depends on distance &amp; location</a:t>
            </a:r>
          </a:p>
          <a:p>
            <a:pPr lvl="1"/>
            <a:r>
              <a:rPr lang="en-US" dirty="0">
                <a:latin typeface="Calibri" pitchFamily="34" charset="0"/>
              </a:rPr>
              <a:t>Temporal consistency: good chance this will be true in days/weeks/months/...</a:t>
            </a:r>
          </a:p>
          <a:p>
            <a:r>
              <a:rPr lang="en-US" sz="2800" dirty="0">
                <a:latin typeface="Calibri" pitchFamily="34" charset="0"/>
              </a:rPr>
              <a:t>Map of “radio fingerprints” can be established</a:t>
            </a:r>
          </a:p>
        </p:txBody>
      </p:sp>
    </p:spTree>
    <p:extLst>
      <p:ext uri="{BB962C8B-B14F-4D97-AF65-F5344CB8AC3E}">
        <p14:creationId xmlns:p14="http://schemas.microsoft.com/office/powerpoint/2010/main" val="294950132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811504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880CD24-D308-FD42-A666-0084EE5A9503}"/>
              </a:ext>
            </a:extLst>
          </p:cNvPr>
          <p:cNvSpPr txBox="1">
            <a:spLocks/>
          </p:cNvSpPr>
          <p:nvPr/>
        </p:nvSpPr>
        <p:spPr>
          <a:xfrm>
            <a:off x="457200" y="533400"/>
            <a:ext cx="8229600" cy="10668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002B5C"/>
                </a:solidFill>
                <a:latin typeface="Arial Bold"/>
                <a:ea typeface="+mj-ea"/>
                <a:cs typeface="Arial Bold"/>
              </a:defRPr>
            </a:lvl1pPr>
          </a:lstStyle>
          <a:p>
            <a:r>
              <a:rPr lang="en-US"/>
              <a:t>Location based on 802.11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445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95299" y="1700695"/>
            <a:ext cx="7312439" cy="4542941"/>
          </a:xfrm>
          <a:noFill/>
          <a:ln/>
        </p:spPr>
        <p:txBody>
          <a:bodyPr lIns="92075" tIns="46038" rIns="92075" bIns="46038"/>
          <a:lstStyle/>
          <a:p>
            <a:pPr marL="285750" indent="-285750">
              <a:buFont typeface="Wingdings" charset="2"/>
              <a:buNone/>
            </a:pPr>
            <a:r>
              <a:rPr lang="en-US" sz="2100" dirty="0"/>
              <a:t> </a:t>
            </a:r>
            <a:r>
              <a:rPr lang="en-US" dirty="0"/>
              <a:t>Variations:</a:t>
            </a:r>
          </a:p>
          <a:p>
            <a:pPr marL="742950" lvl="1" indent="-342900">
              <a:lnSpc>
                <a:spcPct val="85000"/>
              </a:lnSpc>
              <a:spcBef>
                <a:spcPct val="15000"/>
              </a:spcBef>
            </a:pPr>
            <a:r>
              <a:rPr lang="en-US" sz="2400" dirty="0"/>
              <a:t>Memory</a:t>
            </a:r>
          </a:p>
          <a:p>
            <a:pPr marL="1017270" lvl="2" indent="-342900">
              <a:lnSpc>
                <a:spcPct val="85000"/>
              </a:lnSpc>
              <a:spcBef>
                <a:spcPct val="15000"/>
              </a:spcBef>
            </a:pPr>
            <a:r>
              <a:rPr lang="en-US" sz="1800" dirty="0"/>
              <a:t>Size (16 bits - 512 Kbytes)</a:t>
            </a:r>
            <a:endParaRPr lang="en-US" dirty="0"/>
          </a:p>
          <a:p>
            <a:pPr marL="1017270" lvl="2" indent="-342900">
              <a:lnSpc>
                <a:spcPct val="85000"/>
              </a:lnSpc>
              <a:spcBef>
                <a:spcPct val="15000"/>
              </a:spcBef>
            </a:pPr>
            <a:r>
              <a:rPr lang="en-US" sz="2000" dirty="0"/>
              <a:t>Read-Only, Read/Write, or WORM</a:t>
            </a:r>
          </a:p>
          <a:p>
            <a:pPr marL="742950" lvl="1" indent="-342900">
              <a:lnSpc>
                <a:spcPct val="85000"/>
              </a:lnSpc>
              <a:spcBef>
                <a:spcPct val="15000"/>
              </a:spcBef>
            </a:pPr>
            <a:r>
              <a:rPr lang="en-US" sz="2600" dirty="0"/>
              <a:t>Arbitration (Anti-collision)</a:t>
            </a:r>
          </a:p>
          <a:p>
            <a:pPr marL="1017270" lvl="2" indent="-342900">
              <a:lnSpc>
                <a:spcPct val="85000"/>
              </a:lnSpc>
              <a:spcBef>
                <a:spcPct val="15000"/>
              </a:spcBef>
            </a:pPr>
            <a:r>
              <a:rPr lang="en-US" sz="1800" dirty="0"/>
              <a:t>Ability to read/write one or </a:t>
            </a:r>
            <a:br>
              <a:rPr lang="en-US" sz="1800" dirty="0"/>
            </a:br>
            <a:r>
              <a:rPr lang="en-US" sz="1800" dirty="0"/>
              <a:t>many tags at a time</a:t>
            </a:r>
            <a:endParaRPr lang="en-US" dirty="0"/>
          </a:p>
          <a:p>
            <a:pPr marL="742950" lvl="1" indent="-342900">
              <a:lnSpc>
                <a:spcPct val="85000"/>
              </a:lnSpc>
              <a:spcBef>
                <a:spcPct val="15000"/>
              </a:spcBef>
            </a:pPr>
            <a:r>
              <a:rPr lang="en-US" sz="2600" dirty="0"/>
              <a:t>Frequency</a:t>
            </a:r>
          </a:p>
          <a:p>
            <a:pPr marL="1017270" lvl="2" indent="-342900">
              <a:lnSpc>
                <a:spcPct val="85000"/>
              </a:lnSpc>
              <a:spcBef>
                <a:spcPct val="15000"/>
              </a:spcBef>
            </a:pPr>
            <a:r>
              <a:rPr lang="en-US" sz="1800" dirty="0"/>
              <a:t>125KHz - 5.8 GHz</a:t>
            </a:r>
            <a:endParaRPr lang="en-US" dirty="0"/>
          </a:p>
          <a:p>
            <a:pPr marL="742950" lvl="1" indent="-342900">
              <a:lnSpc>
                <a:spcPct val="85000"/>
              </a:lnSpc>
              <a:spcBef>
                <a:spcPct val="15000"/>
              </a:spcBef>
            </a:pPr>
            <a:r>
              <a:rPr lang="en-US" sz="2400" dirty="0"/>
              <a:t>Price </a:t>
            </a:r>
          </a:p>
          <a:p>
            <a:pPr marL="1017270" lvl="2" indent="-342900">
              <a:lnSpc>
                <a:spcPct val="85000"/>
              </a:lnSpc>
              <a:spcBef>
                <a:spcPct val="15000"/>
              </a:spcBef>
            </a:pPr>
            <a:r>
              <a:rPr lang="en-US" dirty="0"/>
              <a:t>$0.10 to $250</a:t>
            </a:r>
            <a:endParaRPr lang="en-US" sz="2600" dirty="0"/>
          </a:p>
          <a:p>
            <a:pPr marL="742950" lvl="1" indent="-342900">
              <a:lnSpc>
                <a:spcPct val="85000"/>
              </a:lnSpc>
              <a:spcBef>
                <a:spcPct val="15000"/>
              </a:spcBef>
            </a:pPr>
            <a:r>
              <a:rPr lang="en-US" sz="2400" dirty="0"/>
              <a:t>Physical Dimensions</a:t>
            </a:r>
          </a:p>
          <a:p>
            <a:pPr marL="1017270" lvl="2" indent="-342900">
              <a:lnSpc>
                <a:spcPct val="85000"/>
              </a:lnSpc>
              <a:spcBef>
                <a:spcPct val="15000"/>
              </a:spcBef>
            </a:pPr>
            <a:r>
              <a:rPr lang="en-US" sz="1800" dirty="0"/>
              <a:t>Thumbnail to Brick sizes</a:t>
            </a:r>
            <a:r>
              <a:rPr lang="en-US" dirty="0"/>
              <a:t> </a:t>
            </a:r>
          </a:p>
        </p:txBody>
      </p:sp>
      <p:pic>
        <p:nvPicPr>
          <p:cNvPr id="306179" name="Picture 3" descr="Ed#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88747" y="4989095"/>
            <a:ext cx="2133600" cy="151923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06180" name="Picture 4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22346" y="4267200"/>
            <a:ext cx="12287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Tags</a:t>
            </a:r>
          </a:p>
        </p:txBody>
      </p:sp>
      <p:graphicFrame>
        <p:nvGraphicFramePr>
          <p:cNvPr id="6461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5193104"/>
              </p:ext>
            </p:extLst>
          </p:nvPr>
        </p:nvGraphicFramePr>
        <p:xfrm>
          <a:off x="5687793" y="1502611"/>
          <a:ext cx="3286125" cy="2524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03" name="Photo Editor Photo" r:id="rId6" imgW="3285714" imgH="2523810" progId="">
                  <p:embed/>
                </p:oleObj>
              </mc:Choice>
              <mc:Fallback>
                <p:oleObj name="Photo Editor Photo" r:id="rId6" imgW="3285714" imgH="2523810" progId="">
                  <p:embed/>
                  <p:pic>
                    <p:nvPicPr>
                      <p:cNvPr id="64614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7793" y="1502611"/>
                        <a:ext cx="3286125" cy="2524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53200001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39411"/>
            <a:ext cx="4267200" cy="418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091868"/>
            <a:ext cx="4324350" cy="423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4EBF5B3-BA90-9743-90FC-BD552DCF0D85}"/>
              </a:ext>
            </a:extLst>
          </p:cNvPr>
          <p:cNvSpPr txBox="1">
            <a:spLocks/>
          </p:cNvSpPr>
          <p:nvPr/>
        </p:nvSpPr>
        <p:spPr>
          <a:xfrm>
            <a:off x="457200" y="533400"/>
            <a:ext cx="8229600" cy="10668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002B5C"/>
                </a:solidFill>
                <a:latin typeface="Arial Bold"/>
                <a:ea typeface="+mj-ea"/>
                <a:cs typeface="Arial Bold"/>
              </a:defRPr>
            </a:lvl1pPr>
          </a:lstStyle>
          <a:p>
            <a:r>
              <a:rPr lang="en-US"/>
              <a:t>Location based on 802.11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12510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378992"/>
            <a:ext cx="8610600" cy="914400"/>
          </a:xfrm>
        </p:spPr>
        <p:txBody>
          <a:bodyPr/>
          <a:lstStyle/>
          <a:p>
            <a:r>
              <a:rPr lang="en-US" altLang="zh-TW" dirty="0">
                <a:ea typeface="PMingLiU" pitchFamily="18" charset="-120"/>
              </a:rPr>
              <a:t>Wi-Fi Localization</a:t>
            </a:r>
            <a:endParaRPr lang="en-US" dirty="0"/>
          </a:p>
        </p:txBody>
      </p:sp>
      <p:sp>
        <p:nvSpPr>
          <p:cNvPr id="3399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371600"/>
            <a:ext cx="4876800" cy="5257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zh-TW" sz="2400" dirty="0">
                <a:ea typeface="PMingLiU" pitchFamily="18" charset="-120"/>
              </a:rPr>
              <a:t>Wi-Fi is everywhere now</a:t>
            </a:r>
          </a:p>
          <a:p>
            <a:pPr lvl="1">
              <a:lnSpc>
                <a:spcPct val="80000"/>
              </a:lnSpc>
            </a:pPr>
            <a:r>
              <a:rPr lang="en-US" altLang="zh-TW" sz="2000" dirty="0">
                <a:ea typeface="PMingLiU" pitchFamily="18" charset="-120"/>
              </a:rPr>
              <a:t>N</a:t>
            </a:r>
            <a:r>
              <a:rPr lang="en-US" sz="2000" dirty="0"/>
              <a:t>o new infrastructure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Low cost</a:t>
            </a:r>
          </a:p>
          <a:p>
            <a:pPr lvl="1">
              <a:lnSpc>
                <a:spcPct val="80000"/>
              </a:lnSpc>
            </a:pPr>
            <a:r>
              <a:rPr lang="en-US" altLang="zh-TW" sz="2000" dirty="0">
                <a:ea typeface="PMingLiU" pitchFamily="18" charset="-120"/>
              </a:rPr>
              <a:t>APs broadcast beacons</a:t>
            </a:r>
          </a:p>
          <a:p>
            <a:pPr lvl="1">
              <a:lnSpc>
                <a:spcPct val="80000"/>
              </a:lnSpc>
            </a:pPr>
            <a:r>
              <a:rPr lang="en-US" altLang="zh-TW" sz="2000" dirty="0">
                <a:ea typeface="PMingLiU" pitchFamily="18" charset="-120"/>
              </a:rPr>
              <a:t>“War drivers” build AP maps</a:t>
            </a:r>
          </a:p>
          <a:p>
            <a:pPr lvl="2">
              <a:lnSpc>
                <a:spcPct val="80000"/>
              </a:lnSpc>
            </a:pPr>
            <a:r>
              <a:rPr lang="en-US" altLang="zh-TW" sz="1800" dirty="0">
                <a:ea typeface="PMingLiU" pitchFamily="18" charset="-120"/>
              </a:rPr>
              <a:t>Calibrated using GPS</a:t>
            </a:r>
          </a:p>
          <a:p>
            <a:pPr lvl="2">
              <a:lnSpc>
                <a:spcPct val="80000"/>
              </a:lnSpc>
            </a:pPr>
            <a:r>
              <a:rPr lang="en-US" altLang="zh-TW" sz="1800" dirty="0">
                <a:ea typeface="PMingLiU" pitchFamily="18" charset="-120"/>
              </a:rPr>
              <a:t>Constantly updated</a:t>
            </a:r>
            <a:endParaRPr lang="en-US" sz="1800" dirty="0"/>
          </a:p>
          <a:p>
            <a:pPr>
              <a:lnSpc>
                <a:spcPct val="80000"/>
              </a:lnSpc>
            </a:pPr>
            <a:r>
              <a:rPr lang="en-US" altLang="zh-TW" sz="2400" dirty="0">
                <a:ea typeface="PMingLiU" pitchFamily="18" charset="-120"/>
              </a:rPr>
              <a:t>Position using Wi-Fi</a:t>
            </a:r>
          </a:p>
          <a:p>
            <a:pPr lvl="1">
              <a:lnSpc>
                <a:spcPct val="80000"/>
              </a:lnSpc>
            </a:pPr>
            <a:r>
              <a:rPr lang="en-US" altLang="zh-TW" sz="2000" dirty="0">
                <a:ea typeface="PMingLiU" pitchFamily="18" charset="-120"/>
              </a:rPr>
              <a:t>Indoor Wi-Fi positioning gives 2-3m accuracy</a:t>
            </a:r>
          </a:p>
          <a:p>
            <a:pPr lvl="1">
              <a:lnSpc>
                <a:spcPct val="80000"/>
              </a:lnSpc>
            </a:pPr>
            <a:r>
              <a:rPr lang="en-US" altLang="zh-TW" sz="2000" dirty="0">
                <a:ea typeface="PMingLiU" pitchFamily="18" charset="-120"/>
              </a:rPr>
              <a:t>But requires high calibration overhead: 10+ hours per building</a:t>
            </a:r>
          </a:p>
          <a:p>
            <a:pPr lvl="1">
              <a:lnSpc>
                <a:spcPct val="80000"/>
              </a:lnSpc>
            </a:pPr>
            <a:r>
              <a:rPr lang="en-US" altLang="zh-TW" dirty="0">
                <a:ea typeface="PMingLiU" pitchFamily="18" charset="-120"/>
              </a:rPr>
              <a:t>Changes over time (adding/removing/relocating APs) impact accuracy</a:t>
            </a:r>
            <a:endParaRPr lang="en-US" altLang="zh-TW" sz="2000" dirty="0">
              <a:ea typeface="PMingLiU" pitchFamily="18" charset="-120"/>
            </a:endParaRPr>
          </a:p>
        </p:txBody>
      </p:sp>
      <p:graphicFrame>
        <p:nvGraphicFramePr>
          <p:cNvPr id="339974" name="Object 6"/>
          <p:cNvGraphicFramePr>
            <a:graphicFrameLocks noGrp="1" noChangeAspect="1"/>
          </p:cNvGraphicFramePr>
          <p:nvPr>
            <p:ph sz="half" idx="2"/>
            <p:extLst/>
          </p:nvPr>
        </p:nvGraphicFramePr>
        <p:xfrm>
          <a:off x="5208588" y="1371600"/>
          <a:ext cx="35814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9" name="Bitmap Image" r:id="rId3" imgW="4172532" imgH="5323810" progId="Paint.Picture">
                  <p:embed/>
                </p:oleObj>
              </mc:Choice>
              <mc:Fallback>
                <p:oleObj name="Bitmap Image" r:id="rId3" imgW="4172532" imgH="5323810" progId="Paint.Picture">
                  <p:embed/>
                  <p:pic>
                    <p:nvPicPr>
                      <p:cNvPr id="33997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8588" y="1371600"/>
                        <a:ext cx="3581400" cy="457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FAA26D3D-D897-4be2-8F04-BA451C77F1D7}">
                          <ma14:placeholderFlag xmlns:ma14="http://schemas.microsoft.com/office/mac/drawingml/2011/main" xmlns="" val="1"/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9975" name="Text Box 7"/>
          <p:cNvSpPr txBox="1">
            <a:spLocks noChangeArrowheads="1"/>
          </p:cNvSpPr>
          <p:nvPr/>
        </p:nvSpPr>
        <p:spPr bwMode="auto">
          <a:xfrm>
            <a:off x="5791200" y="6172200"/>
            <a:ext cx="25003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Manhattan (Courtesy of Wigle.net)</a:t>
            </a:r>
          </a:p>
        </p:txBody>
      </p:sp>
    </p:spTree>
    <p:extLst>
      <p:ext uri="{BB962C8B-B14F-4D97-AF65-F5344CB8AC3E}">
        <p14:creationId xmlns:p14="http://schemas.microsoft.com/office/powerpoint/2010/main" val="188601617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Access to Wireless Positioning</a:t>
            </a:r>
          </a:p>
        </p:txBody>
      </p:sp>
      <p:sp>
        <p:nvSpPr>
          <p:cNvPr id="218115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1670520"/>
            <a:ext cx="3984625" cy="4455643"/>
          </a:xfrm>
        </p:spPr>
        <p:txBody>
          <a:bodyPr/>
          <a:lstStyle/>
          <a:p>
            <a:r>
              <a:rPr lang="en-US" sz="2800" b="1" dirty="0">
                <a:latin typeface="Calibri" charset="0"/>
                <a:ea typeface="ＭＳ Ｐゴシック" charset="0"/>
                <a:cs typeface="ＭＳ Ｐゴシック" charset="0"/>
              </a:rPr>
              <a:t>Skyhook</a:t>
            </a:r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 provides wireless positioning solution (XPS) based on fusion of GPS, Wi-Fi, and cellular</a:t>
            </a:r>
          </a:p>
          <a:p>
            <a:r>
              <a:rPr lang="en-US" sz="2800" b="1" dirty="0" err="1">
                <a:latin typeface="Calibri" charset="0"/>
                <a:ea typeface="ＭＳ Ｐゴシック" charset="0"/>
                <a:cs typeface="ＭＳ Ｐゴシック" charset="0"/>
              </a:rPr>
              <a:t>Ekahau</a:t>
            </a:r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 offers a commercial solution using fingerprinting mainly for internal building positioning</a:t>
            </a:r>
          </a:p>
        </p:txBody>
      </p:sp>
      <p:pic>
        <p:nvPicPr>
          <p:cNvPr id="218116" name="Picture 4" descr="Snapshot 2008-03-05 04-08-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836" y="2005252"/>
            <a:ext cx="4724400" cy="373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94092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Positioning System (XPS)</a:t>
            </a:r>
          </a:p>
        </p:txBody>
      </p:sp>
      <p:pic>
        <p:nvPicPr>
          <p:cNvPr id="6" name="Picture 5" descr="xpsperform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433" y="2030872"/>
            <a:ext cx="5562600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25177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Other Indoor Positioning Options</a:t>
            </a:r>
          </a:p>
        </p:txBody>
      </p:sp>
      <p:sp>
        <p:nvSpPr>
          <p:cNvPr id="202755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1561059"/>
            <a:ext cx="8686800" cy="4643437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Bluetooth positioning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 charset="0"/>
                <a:ea typeface="ＭＳ Ｐゴシック" charset="0"/>
              </a:rPr>
              <a:t>Used to send local messages about location/ services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RFID chips embedded in the environment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 charset="0"/>
                <a:ea typeface="ＭＳ Ｐゴシック" charset="0"/>
              </a:rPr>
              <a:t>RFID scanners can check location/ services available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UWB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 charset="0"/>
                <a:ea typeface="ＭＳ Ｐゴシック" charset="0"/>
              </a:rPr>
              <a:t>High precision industrial positioning of tags on items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TMSI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 charset="0"/>
                <a:ea typeface="ＭＳ Ｐゴシック" charset="0"/>
              </a:rPr>
              <a:t>Temporary ID of GSM phones can be tracked for short period within small areas (e.g., shopping centers)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IP positioning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 charset="0"/>
                <a:ea typeface="ＭＳ Ｐゴシック" charset="0"/>
              </a:rPr>
              <a:t>Using structure of Internet to situate IP address geographically</a:t>
            </a:r>
          </a:p>
        </p:txBody>
      </p:sp>
    </p:spTree>
    <p:extLst>
      <p:ext uri="{BB962C8B-B14F-4D97-AF65-F5344CB8AC3E}">
        <p14:creationId xmlns:p14="http://schemas.microsoft.com/office/powerpoint/2010/main" val="197997483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Indoor Positioning System (IPS)</a:t>
            </a:r>
          </a:p>
        </p:txBody>
      </p:sp>
      <p:pic>
        <p:nvPicPr>
          <p:cNvPr id="4" name="Shape 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951" y="1417837"/>
            <a:ext cx="7572725" cy="5257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429942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GPS vs. IPS</a:t>
            </a:r>
          </a:p>
        </p:txBody>
      </p:sp>
      <p:pic>
        <p:nvPicPr>
          <p:cNvPr id="4" name="Shape 5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71600" y="1799017"/>
            <a:ext cx="6400800" cy="471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351787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iBeacon</a:t>
            </a:r>
            <a:r>
              <a:rPr lang="en-US" dirty="0"/>
              <a:t> (Apple, BLE-based)</a:t>
            </a:r>
          </a:p>
        </p:txBody>
      </p:sp>
      <p:pic>
        <p:nvPicPr>
          <p:cNvPr id="4" name="Shape 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6326" y="1441599"/>
            <a:ext cx="7019575" cy="51333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132286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iBeacon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err="1"/>
              <a:t>iBeacon</a:t>
            </a:r>
            <a:r>
              <a:rPr lang="en-US" altLang="zh-TW" dirty="0"/>
              <a:t> is the Apple Trademark for an indoor positioning system that Apple Inc. calls “a new class of low-powered, low-cost transmitters that can notify nearby </a:t>
            </a:r>
            <a:r>
              <a:rPr lang="en-US" altLang="zh-TW" dirty="0" err="1"/>
              <a:t>iOS</a:t>
            </a:r>
            <a:r>
              <a:rPr lang="en-US" altLang="zh-TW" dirty="0"/>
              <a:t> devices of their presence.”</a:t>
            </a:r>
          </a:p>
          <a:p>
            <a:r>
              <a:rPr lang="en-US" altLang="zh-TW" dirty="0"/>
              <a:t>The </a:t>
            </a:r>
            <a:r>
              <a:rPr lang="en-US" altLang="zh-TW" dirty="0" err="1"/>
              <a:t>iBeacon</a:t>
            </a:r>
            <a:r>
              <a:rPr lang="en-US" altLang="zh-TW" dirty="0"/>
              <a:t> works on Bluetooth Low Energy (BLE), also known as Bluetooth Smart. BLE can also be found on Bluetooth 4.0 devices that support dual mode.</a:t>
            </a:r>
            <a:endParaRPr lang="zh-TW" altLang="en-US" dirty="0"/>
          </a:p>
          <a:p>
            <a:endParaRPr lang="zh-TW" altLang="en-US" dirty="0"/>
          </a:p>
          <a:p>
            <a:endParaRPr lang="en-US" dirty="0"/>
          </a:p>
        </p:txBody>
      </p:sp>
      <p:pic>
        <p:nvPicPr>
          <p:cNvPr id="4" name="Picture 2" descr="C:\Users\Fiona\Desktop\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398216"/>
            <a:ext cx="1389112" cy="132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86090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Estimote</a:t>
            </a:r>
            <a:r>
              <a:rPr lang="en-US" dirty="0"/>
              <a:t> </a:t>
            </a:r>
            <a:r>
              <a:rPr lang="en-US" dirty="0" err="1"/>
              <a:t>iBeacon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An </a:t>
            </a:r>
            <a:r>
              <a:rPr lang="en-US" altLang="zh-TW" dirty="0" err="1"/>
              <a:t>Estimote</a:t>
            </a:r>
            <a:r>
              <a:rPr lang="en-US" altLang="zh-TW" dirty="0"/>
              <a:t> Beacon is a small wireless device. When placed in a physical space, it broadcasts tiny radio signals to smart devices</a:t>
            </a:r>
          </a:p>
          <a:p>
            <a:r>
              <a:rPr lang="en-US" altLang="zh-TW" dirty="0"/>
              <a:t>Smartphones that are in range are able to 'hear' these signals and estimate their location very precisely, as well as to communicate with the beacon to exchange data and information</a:t>
            </a:r>
            <a:endParaRPr lang="zh-TW" altLang="en-US" dirty="0"/>
          </a:p>
          <a:p>
            <a:endParaRPr lang="en-US" dirty="0"/>
          </a:p>
        </p:txBody>
      </p:sp>
      <p:pic>
        <p:nvPicPr>
          <p:cNvPr id="4" name="Picture 3" descr="C:\Users\Fiona\Desktop\thCA8V76W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590" y="4876800"/>
            <a:ext cx="3708695" cy="163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Fiona\Desktop\thCAY55Y0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768788"/>
            <a:ext cx="285750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17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“Mission Impossible”</a:t>
            </a:r>
          </a:p>
        </p:txBody>
      </p:sp>
      <p:pic>
        <p:nvPicPr>
          <p:cNvPr id="5" name="Picture 2" descr="http://www.technovelgy.com/graphics/content07/hitachi-M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9341" y="1855094"/>
            <a:ext cx="66040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8735858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iBeacon</a:t>
            </a:r>
            <a:endParaRPr lang="en-US" dirty="0"/>
          </a:p>
        </p:txBody>
      </p:sp>
      <p:pic>
        <p:nvPicPr>
          <p:cNvPr id="4" name="Shape 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1200" y="1524000"/>
            <a:ext cx="6185224" cy="5092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849907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iBeacon</a:t>
            </a:r>
            <a:endParaRPr lang="en-US" dirty="0"/>
          </a:p>
        </p:txBody>
      </p:sp>
      <p:pic>
        <p:nvPicPr>
          <p:cNvPr id="4" name="Shape 9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90600" y="1415559"/>
            <a:ext cx="7126624" cy="52116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929201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iBeacon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Video: </a:t>
            </a:r>
            <a:r>
              <a:rPr lang="en-US" altLang="zh-TW" dirty="0">
                <a:hlinkClick r:id="rId2"/>
              </a:rPr>
              <a:t>http://www.youtube.com/watch?v=sUIqfjpInxY</a:t>
            </a:r>
            <a:endParaRPr lang="en-US" altLang="zh-TW" dirty="0"/>
          </a:p>
          <a:p>
            <a:r>
              <a:rPr lang="en-US" altLang="zh-TW" dirty="0"/>
              <a:t>Video: </a:t>
            </a:r>
            <a:r>
              <a:rPr lang="en-US" altLang="zh-TW" dirty="0">
                <a:hlinkClick r:id="rId3"/>
              </a:rPr>
              <a:t>http://www.youtube.com/watch?v=SrsHBjzt2E8</a:t>
            </a:r>
            <a:endParaRPr lang="en-US" altLang="zh-TW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55513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iBeacon</a:t>
            </a:r>
            <a:r>
              <a:rPr lang="en-US" dirty="0"/>
              <a:t>: Advantages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Accuracy (Bluetooth, low-range)</a:t>
            </a:r>
          </a:p>
          <a:p>
            <a:r>
              <a:rPr lang="en-US" dirty="0"/>
              <a:t>Privacy (beacon DO NOT track users)</a:t>
            </a:r>
          </a:p>
          <a:p>
            <a:r>
              <a:rPr lang="en-US" dirty="0"/>
              <a:t>Integration (Apple, Android, ...)</a:t>
            </a:r>
          </a:p>
          <a:p>
            <a:r>
              <a:rPr lang="en-US" dirty="0"/>
              <a:t>Affordability (low-cost beacons, other devices can be configured as beacons)</a:t>
            </a:r>
          </a:p>
          <a:p>
            <a:r>
              <a:rPr lang="en-US" dirty="0"/>
              <a:t>Usability (BLE -&gt; </a:t>
            </a:r>
            <a:r>
              <a:rPr lang="en-US"/>
              <a:t>low energy); </a:t>
            </a:r>
            <a:r>
              <a:rPr lang="en-US" dirty="0"/>
              <a:t>simple to use (built into OS/platform)</a:t>
            </a:r>
          </a:p>
        </p:txBody>
      </p:sp>
      <p:pic>
        <p:nvPicPr>
          <p:cNvPr id="4" name="Shape 10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657600" y="5039833"/>
            <a:ext cx="1568687" cy="133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4600" y="5039833"/>
            <a:ext cx="1219200" cy="1286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105"/>
          <p:cNvPicPr preferRelativeResize="0"/>
          <p:nvPr/>
        </p:nvPicPr>
        <p:blipFill rotWithShape="1">
          <a:blip r:embed="rId4">
            <a:alphaModFix/>
          </a:blip>
          <a:srcRect l="23237" t="12926" r="23232" b="8917"/>
          <a:stretch/>
        </p:blipFill>
        <p:spPr>
          <a:xfrm>
            <a:off x="1239299" y="5117366"/>
            <a:ext cx="1091388" cy="1182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10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46700" y="1295400"/>
            <a:ext cx="2497300" cy="9277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408839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Positioning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Magnetometer + data connection</a:t>
            </a:r>
          </a:p>
          <a:p>
            <a:r>
              <a:rPr lang="en-US" dirty="0"/>
              <a:t>Evaluates building’s distortion of Earth’s magnetic field or “magnetic fingerprint”</a:t>
            </a:r>
          </a:p>
          <a:p>
            <a:r>
              <a:rPr lang="en-US" dirty="0"/>
              <a:t>Correlates to reference data</a:t>
            </a:r>
          </a:p>
          <a:p>
            <a:r>
              <a:rPr lang="en-US" dirty="0"/>
              <a:t>More steel improves accuracy (1-2 meters)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127" y="4191000"/>
            <a:ext cx="3603745" cy="222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12240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Positioning</a:t>
            </a:r>
          </a:p>
        </p:txBody>
      </p:sp>
      <p:pic>
        <p:nvPicPr>
          <p:cNvPr id="6" name="Picture 5" descr="Indoor-Atlas_MF-maps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201" y="2362200"/>
            <a:ext cx="3784599" cy="1981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362200"/>
            <a:ext cx="3763375" cy="1981200"/>
          </a:xfrm>
          <a:prstGeom prst="rect">
            <a:avLst/>
          </a:prstGeom>
        </p:spPr>
      </p:pic>
      <p:pic>
        <p:nvPicPr>
          <p:cNvPr id="8" name="Picture 7" descr="maxresdefaul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47" y="4508500"/>
            <a:ext cx="3883378" cy="218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06048" y="1922310"/>
            <a:ext cx="2747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Step 1: Adding floor plans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85021" y="1939550"/>
            <a:ext cx="2751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Step 2: Mapping buildings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6208" y="5523468"/>
            <a:ext cx="2991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Step 3: Creating applications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4609298"/>
            <a:ext cx="26416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47604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Smartphone Positioning</a:t>
            </a:r>
          </a:p>
        </p:txBody>
      </p:sp>
      <p:pic>
        <p:nvPicPr>
          <p:cNvPr id="4" name="Shape 1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48064" y="1429399"/>
            <a:ext cx="5757550" cy="5127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495232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6E4185-52F8-B14F-A0B9-A0F17B56F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803" y="1905000"/>
            <a:ext cx="3974193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21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Tiny Tags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2007 Hitachi produced RFID device measuring 0.05×0.05 mm, and thin enough to be embedded in a sheet of paper. The data contained on them can be extracted from as far away as a few hundred meters. </a:t>
            </a:r>
          </a:p>
        </p:txBody>
      </p:sp>
      <p:pic>
        <p:nvPicPr>
          <p:cNvPr id="24580" name="Picture 3" descr="_42606003_tag_20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3886200"/>
            <a:ext cx="3609975" cy="2703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3682384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_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43535</TotalTime>
  <Words>4856</Words>
  <Application>Microsoft Macintosh PowerPoint</Application>
  <PresentationFormat>On-screen Show (4:3)</PresentationFormat>
  <Paragraphs>583</Paragraphs>
  <Slides>87</Slides>
  <Notes>43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87</vt:i4>
      </vt:variant>
    </vt:vector>
  </HeadingPairs>
  <TitlesOfParts>
    <vt:vector size="109" baseType="lpstr">
      <vt:lpstr>굴림</vt:lpstr>
      <vt:lpstr>ＭＳ Ｐゴシック</vt:lpstr>
      <vt:lpstr>PMingLiU</vt:lpstr>
      <vt:lpstr>PMingLiU</vt:lpstr>
      <vt:lpstr>Arial</vt:lpstr>
      <vt:lpstr>Arial Bold</vt:lpstr>
      <vt:lpstr>Book Antiqua</vt:lpstr>
      <vt:lpstr>Calibri</vt:lpstr>
      <vt:lpstr>Garamond</vt:lpstr>
      <vt:lpstr>Georgia</vt:lpstr>
      <vt:lpstr>Helvetica</vt:lpstr>
      <vt:lpstr>Mangal</vt:lpstr>
      <vt:lpstr>Monotype Sorts</vt:lpstr>
      <vt:lpstr>Times New Roman</vt:lpstr>
      <vt:lpstr>Verdana</vt:lpstr>
      <vt:lpstr>Wingdings</vt:lpstr>
      <vt:lpstr>Wingdings 2</vt:lpstr>
      <vt:lpstr>Template_4</vt:lpstr>
      <vt:lpstr>Photo Editor Photo</vt:lpstr>
      <vt:lpstr>Image</vt:lpstr>
      <vt:lpstr>Equation</vt:lpstr>
      <vt:lpstr>Bitmap Image</vt:lpstr>
      <vt:lpstr>Internet-of-Things (IoT)</vt:lpstr>
      <vt:lpstr>Course Overview</vt:lpstr>
      <vt:lpstr>PowerPoint Presentation</vt:lpstr>
      <vt:lpstr>What is RFID?</vt:lpstr>
      <vt:lpstr>Some Historical Background</vt:lpstr>
      <vt:lpstr>RFID Systems</vt:lpstr>
      <vt:lpstr>Tags</vt:lpstr>
      <vt:lpstr>“Mission Impossible”</vt:lpstr>
      <vt:lpstr>Tiny Tags</vt:lpstr>
      <vt:lpstr>Active versus Passive</vt:lpstr>
      <vt:lpstr>Active Tag</vt:lpstr>
      <vt:lpstr>Passive Tag</vt:lpstr>
      <vt:lpstr>Low Frequency: Load Modulation</vt:lpstr>
      <vt:lpstr>High-Frequency: Backscatter Modulation</vt:lpstr>
      <vt:lpstr>Frequency Ranges</vt:lpstr>
      <vt:lpstr>Codes</vt:lpstr>
      <vt:lpstr>Bar Code</vt:lpstr>
      <vt:lpstr>EPC: Electronic Product Code</vt:lpstr>
      <vt:lpstr>Communication and Collisions</vt:lpstr>
      <vt:lpstr>Collisions</vt:lpstr>
      <vt:lpstr>Binary Tree Algorithm </vt:lpstr>
      <vt:lpstr>Application Scenarios</vt:lpstr>
      <vt:lpstr>Applications</vt:lpstr>
      <vt:lpstr>Implants</vt:lpstr>
      <vt:lpstr>Instant Checkout</vt:lpstr>
      <vt:lpstr>Concerns</vt:lpstr>
      <vt:lpstr>Security/Privacy Issues and Solutions</vt:lpstr>
      <vt:lpstr>Near-Field Communication (NFC)</vt:lpstr>
      <vt:lpstr>How NFC Works</vt:lpstr>
      <vt:lpstr>How NFC Works</vt:lpstr>
      <vt:lpstr>NFC Applications</vt:lpstr>
      <vt:lpstr>NFC Applications</vt:lpstr>
      <vt:lpstr>Future of RFID and NFC</vt:lpstr>
      <vt:lpstr>BREAK</vt:lpstr>
      <vt:lpstr>Location, Location, Location</vt:lpstr>
      <vt:lpstr>Overview</vt:lpstr>
      <vt:lpstr>Ranging Techniques</vt:lpstr>
      <vt:lpstr>Ranging Techniques</vt:lpstr>
      <vt:lpstr>Ranging Techniques</vt:lpstr>
      <vt:lpstr>Ranging Techniques</vt:lpstr>
      <vt:lpstr>Triangulation</vt:lpstr>
      <vt:lpstr>Triangulation</vt:lpstr>
      <vt:lpstr>Trilateration</vt:lpstr>
      <vt:lpstr>Trilateration</vt:lpstr>
      <vt:lpstr>GPS - Background</vt:lpstr>
      <vt:lpstr>GPS - Background</vt:lpstr>
      <vt:lpstr>GPS-Based Localization</vt:lpstr>
      <vt:lpstr>GPS-Based Localization</vt:lpstr>
      <vt:lpstr>Monitor Stations</vt:lpstr>
      <vt:lpstr>Satellites and orbits</vt:lpstr>
      <vt:lpstr>Distance Measurement (Ranging)</vt:lpstr>
      <vt:lpstr>GPS-Based Localization</vt:lpstr>
      <vt:lpstr>GPS-Based Localization</vt:lpstr>
      <vt:lpstr>GPS-Based Localization</vt:lpstr>
      <vt:lpstr>GPS Trilateration</vt:lpstr>
      <vt:lpstr>GPS Signals</vt:lpstr>
      <vt:lpstr>Deliberately Introduced Error </vt:lpstr>
      <vt:lpstr>GPS-Based Localization</vt:lpstr>
      <vt:lpstr>Differential GPS</vt:lpstr>
      <vt:lpstr>Wide Area Augmentation System (WAAS)</vt:lpstr>
      <vt:lpstr>WAAS</vt:lpstr>
      <vt:lpstr>Cellular Positioning: Cell ID</vt:lpstr>
      <vt:lpstr>Cellular Positioning - Cell ID with TA</vt:lpstr>
      <vt:lpstr>Cellular Positioning - EOTD</vt:lpstr>
      <vt:lpstr>Cellular Positioning Performance</vt:lpstr>
      <vt:lpstr>Comparing Cellular and GPS Positioning</vt:lpstr>
      <vt:lpstr>Wi-Fi Positioning Systems</vt:lpstr>
      <vt:lpstr>Location based on 802.11</vt:lpstr>
      <vt:lpstr>PowerPoint Presentation</vt:lpstr>
      <vt:lpstr>PowerPoint Presentation</vt:lpstr>
      <vt:lpstr>Wi-Fi Localization</vt:lpstr>
      <vt:lpstr>Access to Wireless Positioning</vt:lpstr>
      <vt:lpstr>Hybrid Positioning System (XPS)</vt:lpstr>
      <vt:lpstr>Other Indoor Positioning Options</vt:lpstr>
      <vt:lpstr>Indoor Positioning System (IPS)</vt:lpstr>
      <vt:lpstr>GPS vs. IPS</vt:lpstr>
      <vt:lpstr>iBeacon (Apple, BLE-based)</vt:lpstr>
      <vt:lpstr>iBeacon</vt:lpstr>
      <vt:lpstr>Estimote iBeacon</vt:lpstr>
      <vt:lpstr>iBeacon</vt:lpstr>
      <vt:lpstr>iBeacon</vt:lpstr>
      <vt:lpstr>iBeacon</vt:lpstr>
      <vt:lpstr>iBeacon: Advantages</vt:lpstr>
      <vt:lpstr>Magnetic Positioning</vt:lpstr>
      <vt:lpstr>Magnetic Positioning</vt:lpstr>
      <vt:lpstr>Smartphone Positioning</vt:lpstr>
      <vt:lpstr>BREAK</vt:lpstr>
    </vt:vector>
  </TitlesOfParts>
  <Company>Notre Dame</Company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sit Amet</dc:title>
  <dc:creator>EastMac</dc:creator>
  <cp:lastModifiedBy>Christian Poellabauer</cp:lastModifiedBy>
  <cp:revision>478</cp:revision>
  <cp:lastPrinted>2017-04-02T21:34:12Z</cp:lastPrinted>
  <dcterms:created xsi:type="dcterms:W3CDTF">2011-06-14T19:03:06Z</dcterms:created>
  <dcterms:modified xsi:type="dcterms:W3CDTF">2018-07-01T20:56:43Z</dcterms:modified>
</cp:coreProperties>
</file>