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30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3542" autoAdjust="0"/>
  </p:normalViewPr>
  <p:slideViewPr>
    <p:cSldViewPr showGuides="1">
      <p:cViewPr varScale="1">
        <p:scale>
          <a:sx n="67" d="100"/>
          <a:sy n="67" d="100"/>
        </p:scale>
        <p:origin x="-1476" y="-96"/>
      </p:cViewPr>
      <p:guideLst>
        <p:guide orient="horz" pos="34"/>
        <p:guide pos="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C8D45-CFF0-4540-9218-D7253DD747A5}" type="datetimeFigureOut">
              <a:rPr lang="zh-CN" altLang="en-US" smtClean="0"/>
              <a:pPr/>
              <a:t>2011/2/9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216BB-F31E-4784-9E9E-5D141E82B4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79299-3D7F-44B8-8D0F-8470F74BB7E2}" type="slidenum">
              <a:rPr lang="en-GB" altLang="zh-CN" smtClean="0"/>
              <a:pPr/>
              <a:t>1</a:t>
            </a:fld>
            <a:endParaRPr lang="en-GB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2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3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4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5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6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7FDC-906D-4FB4-995B-86331675DB54}" type="slidenum">
              <a:rPr lang="en-GB" altLang="zh-CN" smtClean="0"/>
              <a:pPr/>
              <a:t>7</a:t>
            </a:fld>
            <a:endParaRPr lang="en-GB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2011/2/9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2011/2/9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2011/2/9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2011/2/9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2011/2/9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2011/2/9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2011/2/9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2011/2/9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2011/2/9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2011/2/9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29B4-1A06-4B11-B187-6FBB92DA9B7C}" type="datetimeFigureOut">
              <a:rPr lang="zh-CN" altLang="en-US" smtClean="0"/>
              <a:pPr/>
              <a:t>2011/2/9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429B4-1A06-4B11-B187-6FBB92DA9B7C}" type="datetimeFigureOut">
              <a:rPr lang="zh-CN" altLang="en-US" smtClean="0"/>
              <a:pPr/>
              <a:t>2011/2/9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C083C-F5DB-4EE2-A319-140C047D8B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search?hl=en&amp;q=allinurl:inputstream+java.sun.com&amp;btnI=I'm%20Feeling%20Luck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elloandroid.com/tutorials/connecting-mysql-database" TargetMode="External"/><Relationship Id="rId3" Type="http://schemas.openxmlformats.org/officeDocument/2006/relationships/hyperlink" Target="http://code.google.com/p/json-framework/" TargetMode="External"/><Relationship Id="rId7" Type="http://schemas.openxmlformats.org/officeDocument/2006/relationships/hyperlink" Target="http://dev.mysql.com/doc/refman/5.0/en/tutorial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ysql.com/" TargetMode="External"/><Relationship Id="rId5" Type="http://schemas.openxmlformats.org/officeDocument/2006/relationships/hyperlink" Target="http://www.mobileorchard.com/tutorial-json-over-http-on-the-iphone/" TargetMode="External"/><Relationship Id="rId4" Type="http://schemas.openxmlformats.org/officeDocument/2006/relationships/hyperlink" Target="http://iphonedevelopertips.com/cocoa/json-framework-for-iphone-part-2.html" TargetMode="External"/><Relationship Id="rId9" Type="http://schemas.openxmlformats.org/officeDocument/2006/relationships/hyperlink" Target="http://www.androidcompetencycenter.com/2009/10/json-parsing-in-androi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0"/>
            <a:ext cx="9144000" cy="3733800"/>
          </a:xfrm>
          <a:prstGeom prst="rect">
            <a:avLst/>
          </a:prstGeom>
          <a:solidFill>
            <a:srgbClr val="AFC8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altLang="zh-CN">
              <a:latin typeface="Arial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CN" sz="6600" dirty="0" err="1" smtClean="0"/>
              <a:t>IPhone</a:t>
            </a:r>
            <a:r>
              <a:rPr lang="en-US" altLang="zh-CN" sz="6600" dirty="0" smtClean="0"/>
              <a:t>/Android &amp; </a:t>
            </a:r>
            <a:r>
              <a:rPr lang="en-US" altLang="zh-CN" sz="6600" dirty="0" err="1" smtClean="0"/>
              <a:t>MySQL</a:t>
            </a:r>
            <a:endParaRPr lang="en-US" altLang="zh-CN" sz="6600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68725"/>
            <a:ext cx="6400800" cy="1938338"/>
          </a:xfrm>
        </p:spPr>
        <p:txBody>
          <a:bodyPr/>
          <a:lstStyle/>
          <a:p>
            <a:r>
              <a:rPr lang="en-US" altLang="zh-CN" sz="2400" b="1" dirty="0" err="1" smtClean="0"/>
              <a:t>Hongsheng</a:t>
            </a:r>
            <a:r>
              <a:rPr lang="en-US" altLang="zh-CN" sz="2400" b="1" dirty="0" smtClean="0"/>
              <a:t> Lu</a:t>
            </a:r>
          </a:p>
          <a:p>
            <a:r>
              <a:rPr lang="en-US" altLang="zh-CN" sz="2000" dirty="0" smtClean="0"/>
              <a:t>CSE40333/60333 2011 Spring</a:t>
            </a:r>
          </a:p>
          <a:p>
            <a:r>
              <a:rPr lang="en-US" altLang="zh-CN" sz="2000" dirty="0" smtClean="0"/>
              <a:t>University of Notre Dame</a:t>
            </a:r>
          </a:p>
          <a:p>
            <a:endParaRPr lang="en-US" altLang="zh-CN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Background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3785"/>
            <a:ext cx="8229600" cy="452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zh-CN" dirty="0" smtClean="0"/>
              <a:t>The need to communicate with a remote database</a:t>
            </a:r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r>
              <a:rPr lang="en-US" altLang="zh-CN" dirty="0" smtClean="0"/>
              <a:t>Create a web service which </a:t>
            </a:r>
            <a:r>
              <a:rPr lang="en-US" altLang="zh-CN" dirty="0" err="1" smtClean="0"/>
              <a:t>iphone</a:t>
            </a:r>
            <a:r>
              <a:rPr lang="en-US" altLang="zh-CN" dirty="0" smtClean="0"/>
              <a:t>/android can talk to. The web service communicates with the database.</a:t>
            </a:r>
          </a:p>
          <a:p>
            <a:pPr>
              <a:spcBef>
                <a:spcPct val="0"/>
              </a:spcBef>
            </a:pPr>
            <a:r>
              <a:rPr lang="en-US" altLang="zh-CN" dirty="0" smtClean="0"/>
              <a:t>Write your own database client protocol.</a:t>
            </a:r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2</a:t>
            </a:fld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Setting in the lab</a:t>
            </a:r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grpSp>
        <p:nvGrpSpPr>
          <p:cNvPr id="23" name="组合 22"/>
          <p:cNvGrpSpPr/>
          <p:nvPr/>
        </p:nvGrpSpPr>
        <p:grpSpPr>
          <a:xfrm>
            <a:off x="926595" y="1673805"/>
            <a:ext cx="6705745" cy="2115235"/>
            <a:chOff x="611560" y="2303875"/>
            <a:chExt cx="8165499" cy="3232157"/>
          </a:xfrm>
        </p:grpSpPr>
        <p:pic>
          <p:nvPicPr>
            <p:cNvPr id="8" name="图片 7" descr="by-a-serve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22050" y="2573905"/>
              <a:ext cx="1954788" cy="220524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202070" y="4824155"/>
              <a:ext cx="17561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Server</a:t>
              </a:r>
            </a:p>
            <a:p>
              <a:r>
                <a:rPr lang="en-US" altLang="zh-CN" dirty="0" smtClean="0"/>
                <a:t>Spike.cse.nd.edu</a:t>
              </a:r>
              <a:endParaRPr lang="zh-CN" altLang="en-US" dirty="0"/>
            </a:p>
          </p:txBody>
        </p:sp>
        <p:sp>
          <p:nvSpPr>
            <p:cNvPr id="10" name="云形 9"/>
            <p:cNvSpPr/>
            <p:nvPr/>
          </p:nvSpPr>
          <p:spPr>
            <a:xfrm>
              <a:off x="7002270" y="2798930"/>
              <a:ext cx="1774789" cy="72008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Apache</a:t>
              </a:r>
              <a:endParaRPr lang="zh-CN" altLang="en-US" dirty="0"/>
            </a:p>
          </p:txBody>
        </p:sp>
        <p:sp>
          <p:nvSpPr>
            <p:cNvPr id="11" name="云形 10"/>
            <p:cNvSpPr/>
            <p:nvPr/>
          </p:nvSpPr>
          <p:spPr>
            <a:xfrm>
              <a:off x="7092280" y="3879050"/>
              <a:ext cx="1575175" cy="72008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err="1" smtClean="0"/>
                <a:t>MySQL</a:t>
              </a:r>
              <a:endParaRPr lang="zh-CN" altLang="en-US" dirty="0"/>
            </a:p>
          </p:txBody>
        </p:sp>
        <p:sp>
          <p:nvSpPr>
            <p:cNvPr id="14" name="上下箭头 13"/>
            <p:cNvSpPr/>
            <p:nvPr/>
          </p:nvSpPr>
          <p:spPr>
            <a:xfrm>
              <a:off x="7812360" y="3519010"/>
              <a:ext cx="135015" cy="360040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flash9-iphon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1560" y="2303875"/>
              <a:ext cx="1466951" cy="778640"/>
            </a:xfrm>
            <a:prstGeom prst="rect">
              <a:avLst/>
            </a:prstGeom>
          </p:spPr>
        </p:pic>
        <p:pic>
          <p:nvPicPr>
            <p:cNvPr id="18" name="图片 17" descr="samsung-omnia-hd-android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9887" y="4059069"/>
              <a:ext cx="1873221" cy="1476963"/>
            </a:xfrm>
            <a:prstGeom prst="rect">
              <a:avLst/>
            </a:prstGeom>
          </p:spPr>
        </p:pic>
        <p:cxnSp>
          <p:nvCxnSpPr>
            <p:cNvPr id="20" name="直接箭头连接符 19"/>
            <p:cNvCxnSpPr>
              <a:stCxn id="18" idx="3"/>
              <a:endCxn id="8" idx="1"/>
            </p:cNvCxnSpPr>
            <p:nvPr/>
          </p:nvCxnSpPr>
          <p:spPr>
            <a:xfrm flipV="1">
              <a:off x="2803108" y="3676528"/>
              <a:ext cx="2218942" cy="112102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>
              <a:stCxn id="16" idx="3"/>
              <a:endCxn id="8" idx="1"/>
            </p:cNvCxnSpPr>
            <p:nvPr/>
          </p:nvCxnSpPr>
          <p:spPr>
            <a:xfrm>
              <a:off x="2078511" y="2693195"/>
              <a:ext cx="2943539" cy="98333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971600" y="4464115"/>
            <a:ext cx="58106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1. </a:t>
            </a:r>
            <a:r>
              <a:rPr lang="en-US" altLang="zh-CN" sz="2000" dirty="0" err="1" smtClean="0"/>
              <a:t>iPhone</a:t>
            </a:r>
            <a:r>
              <a:rPr lang="en-US" altLang="zh-CN" sz="2000" dirty="0" smtClean="0"/>
              <a:t>/Android posts a request to spike using HTTP</a:t>
            </a:r>
          </a:p>
          <a:p>
            <a:r>
              <a:rPr lang="en-US" altLang="zh-CN" sz="2000" dirty="0" smtClean="0"/>
              <a:t>2. Apache connects to </a:t>
            </a:r>
            <a:r>
              <a:rPr lang="en-US" altLang="zh-CN" sz="2000" dirty="0" err="1" smtClean="0"/>
              <a:t>MySQL</a:t>
            </a:r>
            <a:r>
              <a:rPr lang="en-US" altLang="zh-CN" sz="2000" dirty="0" smtClean="0"/>
              <a:t> database</a:t>
            </a:r>
          </a:p>
          <a:p>
            <a:r>
              <a:rPr lang="en-US" altLang="zh-CN" sz="2000" dirty="0" smtClean="0"/>
              <a:t>3. Apache returns data to </a:t>
            </a:r>
            <a:r>
              <a:rPr lang="en-US" altLang="zh-CN" sz="2000" dirty="0" err="1" smtClean="0"/>
              <a:t>iPhone</a:t>
            </a:r>
            <a:r>
              <a:rPr lang="en-US" altLang="zh-CN" sz="2000" dirty="0" smtClean="0"/>
              <a:t>/Android</a:t>
            </a:r>
          </a:p>
          <a:p>
            <a:r>
              <a:rPr lang="en-US" altLang="zh-CN" sz="2000" dirty="0" smtClean="0"/>
              <a:t>4. </a:t>
            </a:r>
            <a:r>
              <a:rPr lang="en-US" altLang="zh-CN" sz="2000" dirty="0" err="1" smtClean="0"/>
              <a:t>iPhone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Andorid</a:t>
            </a:r>
            <a:r>
              <a:rPr lang="en-US" altLang="zh-CN" sz="2000" dirty="0" smtClean="0"/>
              <a:t> processes the data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Demo basic </a:t>
            </a:r>
            <a:r>
              <a:rPr lang="en-US" altLang="zh-CN" dirty="0" err="1" smtClean="0"/>
              <a:t>MySQL</a:t>
            </a:r>
            <a:r>
              <a:rPr lang="en-US" altLang="zh-CN" dirty="0" smtClean="0"/>
              <a:t> operations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3785"/>
            <a:ext cx="8229600" cy="4525963"/>
          </a:xfrm>
        </p:spPr>
        <p:txBody>
          <a:bodyPr/>
          <a:lstStyle/>
          <a:p>
            <a:pPr lvl="1">
              <a:spcBef>
                <a:spcPct val="0"/>
              </a:spcBef>
              <a:buNone/>
            </a:pPr>
            <a:r>
              <a:rPr lang="en-US" altLang="zh-CN" dirty="0" smtClean="0"/>
              <a:t>Create, read, drop tables;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zh-CN" dirty="0" smtClean="0"/>
              <a:t>Insert, delete rows;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zh-CN" dirty="0" smtClean="0"/>
              <a:t>Web service step up;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zh-CN" dirty="0" smtClean="0"/>
              <a:t>	push data; pull data;</a:t>
            </a:r>
          </a:p>
          <a:p>
            <a:pPr lvl="1">
              <a:spcBef>
                <a:spcPct val="0"/>
              </a:spcBef>
              <a:buNone/>
            </a:pPr>
            <a:endParaRPr lang="en-US" altLang="zh-CN" dirty="0" smtClean="0"/>
          </a:p>
          <a:p>
            <a:pPr lvl="1">
              <a:spcBef>
                <a:spcPct val="0"/>
              </a:spcBef>
              <a:buNone/>
            </a:pPr>
            <a:r>
              <a:rPr lang="en-US" altLang="zh-CN" dirty="0" smtClean="0"/>
              <a:t>Sample code</a:t>
            </a:r>
          </a:p>
          <a:p>
            <a:pPr lvl="1">
              <a:spcBef>
                <a:spcPct val="0"/>
              </a:spcBef>
              <a:buNone/>
            </a:pPr>
            <a:endParaRPr lang="en-US" altLang="zh-CN" dirty="0" smtClean="0"/>
          </a:p>
          <a:p>
            <a:pPr lvl="1">
              <a:spcBef>
                <a:spcPct val="0"/>
              </a:spcBef>
              <a:buNone/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5" name="矩形 4"/>
          <p:cNvSpPr/>
          <p:nvPr/>
        </p:nvSpPr>
        <p:spPr>
          <a:xfrm>
            <a:off x="4346975" y="270892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&lt;?</a:t>
            </a:r>
            <a:r>
              <a:rPr lang="en-US" altLang="zh-CN" dirty="0" err="1" smtClean="0"/>
              <a:t>php</a:t>
            </a:r>
            <a:endParaRPr lang="en-US" altLang="zh-CN" dirty="0" smtClean="0"/>
          </a:p>
          <a:p>
            <a:r>
              <a:rPr lang="en-US" altLang="zh-CN" dirty="0" err="1" smtClean="0"/>
              <a:t>mysql_connect</a:t>
            </a:r>
            <a:r>
              <a:rPr lang="en-US" altLang="zh-CN" dirty="0" smtClean="0"/>
              <a:t>("</a:t>
            </a:r>
            <a:r>
              <a:rPr lang="en-US" altLang="zh-CN" dirty="0" err="1" smtClean="0"/>
              <a:t>host","username","password</a:t>
            </a:r>
            <a:r>
              <a:rPr lang="en-US" altLang="zh-CN" dirty="0" smtClean="0"/>
              <a:t>");</a:t>
            </a:r>
          </a:p>
          <a:p>
            <a:r>
              <a:rPr lang="en-US" altLang="zh-CN" dirty="0" err="1" smtClean="0"/>
              <a:t>mysql_select_db</a:t>
            </a:r>
            <a:r>
              <a:rPr lang="en-US" altLang="zh-CN" dirty="0" smtClean="0"/>
              <a:t>("</a:t>
            </a:r>
            <a:r>
              <a:rPr lang="en-US" altLang="zh-CN" dirty="0" err="1" smtClean="0"/>
              <a:t>PeopleData</a:t>
            </a:r>
            <a:r>
              <a:rPr lang="en-US" altLang="zh-CN" dirty="0" smtClean="0"/>
              <a:t>");</a:t>
            </a:r>
          </a:p>
          <a:p>
            <a:r>
              <a:rPr lang="en-US" altLang="zh-CN" dirty="0" smtClean="0"/>
              <a:t> </a:t>
            </a:r>
          </a:p>
          <a:p>
            <a:r>
              <a:rPr lang="en-US" altLang="zh-CN" dirty="0" smtClean="0"/>
              <a:t>$q=</a:t>
            </a:r>
            <a:r>
              <a:rPr lang="en-US" altLang="zh-CN" dirty="0" err="1" smtClean="0"/>
              <a:t>mysql_query</a:t>
            </a:r>
            <a:r>
              <a:rPr lang="en-US" altLang="zh-CN" dirty="0" smtClean="0"/>
              <a:t>("SELECT * FROM people WHERE </a:t>
            </a:r>
            <a:r>
              <a:rPr lang="en-US" altLang="zh-CN" dirty="0" err="1" smtClean="0"/>
              <a:t>birthyear</a:t>
            </a:r>
            <a:r>
              <a:rPr lang="en-US" altLang="zh-CN" dirty="0" smtClean="0"/>
              <a:t>&gt;'".$_REQUEST['year']."'");</a:t>
            </a:r>
          </a:p>
          <a:p>
            <a:r>
              <a:rPr lang="en-US" altLang="zh-CN" dirty="0" smtClean="0"/>
              <a:t>while($e=</a:t>
            </a:r>
            <a:r>
              <a:rPr lang="en-US" altLang="zh-CN" dirty="0" err="1" smtClean="0"/>
              <a:t>mysql_fetch_assoc</a:t>
            </a:r>
            <a:r>
              <a:rPr lang="en-US" altLang="zh-CN" dirty="0" smtClean="0"/>
              <a:t>($q))</a:t>
            </a:r>
          </a:p>
          <a:p>
            <a:r>
              <a:rPr lang="en-US" altLang="zh-CN" dirty="0" smtClean="0"/>
              <a:t>        $output[]=$e;</a:t>
            </a:r>
          </a:p>
          <a:p>
            <a:r>
              <a:rPr lang="en-US" altLang="zh-CN" dirty="0" smtClean="0"/>
              <a:t> </a:t>
            </a:r>
          </a:p>
          <a:p>
            <a:r>
              <a:rPr lang="en-US" altLang="zh-CN" dirty="0" smtClean="0"/>
              <a:t>print(</a:t>
            </a:r>
            <a:r>
              <a:rPr lang="en-US" altLang="zh-CN" dirty="0" err="1" smtClean="0"/>
              <a:t>json_encode</a:t>
            </a:r>
            <a:r>
              <a:rPr lang="en-US" altLang="zh-CN" dirty="0" smtClean="0"/>
              <a:t>($output));</a:t>
            </a:r>
          </a:p>
          <a:p>
            <a:r>
              <a:rPr lang="en-US" altLang="zh-CN" dirty="0" smtClean="0"/>
              <a:t> </a:t>
            </a:r>
          </a:p>
          <a:p>
            <a:r>
              <a:rPr lang="en-US" altLang="zh-CN" dirty="0" err="1" smtClean="0"/>
              <a:t>mysql_close</a:t>
            </a:r>
            <a:r>
              <a:rPr lang="en-US" altLang="zh-CN" dirty="0" smtClean="0"/>
              <a:t>();</a:t>
            </a:r>
          </a:p>
          <a:p>
            <a:r>
              <a:rPr lang="en-US" altLang="zh-CN" dirty="0" smtClean="0"/>
              <a:t>?&gt;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Smart phone side</a:t>
            </a:r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sp>
        <p:nvSpPr>
          <p:cNvPr id="6" name="TextBox 5"/>
          <p:cNvSpPr txBox="1"/>
          <p:nvPr/>
        </p:nvSpPr>
        <p:spPr>
          <a:xfrm>
            <a:off x="296525" y="1493785"/>
            <a:ext cx="85293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zh-CN" dirty="0" smtClean="0"/>
              <a:t>JSON: JavaScript Object Notation. format is often used for serializing and transmitting </a:t>
            </a:r>
          </a:p>
          <a:p>
            <a:pPr algn="just"/>
            <a:r>
              <a:rPr lang="en-US" altLang="zh-CN" dirty="0" smtClean="0"/>
              <a:t>structured data over a network connection. It is primarily used to transmit data between </a:t>
            </a:r>
          </a:p>
          <a:p>
            <a:pPr algn="just"/>
            <a:r>
              <a:rPr lang="en-US" altLang="zh-CN" dirty="0" smtClean="0"/>
              <a:t>a server and web application, serving as an alternative to XML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61510" y="2798930"/>
            <a:ext cx="43019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//http post</a:t>
            </a:r>
          </a:p>
          <a:p>
            <a:r>
              <a:rPr lang="en-US" altLang="zh-CN" dirty="0" smtClean="0"/>
              <a:t>        </a:t>
            </a:r>
            <a:r>
              <a:rPr lang="en-US" altLang="zh-CN" dirty="0" err="1" smtClean="0"/>
              <a:t>HttpClient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httpclient</a:t>
            </a:r>
            <a:r>
              <a:rPr lang="en-US" altLang="zh-CN" dirty="0" smtClean="0"/>
              <a:t> = new </a:t>
            </a:r>
            <a:r>
              <a:rPr lang="en-US" altLang="zh-CN" dirty="0" err="1" smtClean="0"/>
              <a:t>DefaultHttpClient</a:t>
            </a:r>
            <a:r>
              <a:rPr lang="en-US" altLang="zh-CN" dirty="0" smtClean="0"/>
              <a:t>();</a:t>
            </a:r>
          </a:p>
          <a:p>
            <a:r>
              <a:rPr lang="en-US" altLang="zh-CN" dirty="0" smtClean="0"/>
              <a:t>        </a:t>
            </a:r>
            <a:r>
              <a:rPr lang="en-US" altLang="zh-CN" dirty="0" err="1" smtClean="0"/>
              <a:t>HttpPost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httppost</a:t>
            </a:r>
            <a:r>
              <a:rPr lang="en-US" altLang="zh-CN" dirty="0" smtClean="0"/>
              <a:t> = new </a:t>
            </a:r>
            <a:r>
              <a:rPr lang="en-US" altLang="zh-CN" dirty="0" err="1" smtClean="0"/>
              <a:t>HttpPost</a:t>
            </a:r>
            <a:r>
              <a:rPr lang="en-US" altLang="zh-CN" dirty="0" smtClean="0"/>
              <a:t>("http://example.com/getAllPeopleBornAfter.php");</a:t>
            </a:r>
          </a:p>
          <a:p>
            <a:r>
              <a:rPr lang="en-US" altLang="zh-CN" dirty="0" smtClean="0"/>
              <a:t>        </a:t>
            </a:r>
            <a:r>
              <a:rPr lang="en-US" altLang="zh-CN" dirty="0" err="1" smtClean="0"/>
              <a:t>httppost.setEntity</a:t>
            </a:r>
            <a:r>
              <a:rPr lang="en-US" altLang="zh-CN" dirty="0" smtClean="0"/>
              <a:t>(new </a:t>
            </a:r>
            <a:r>
              <a:rPr lang="en-US" altLang="zh-CN" dirty="0" err="1" smtClean="0"/>
              <a:t>UrlEncodedFormEntity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nameValuePairs</a:t>
            </a:r>
            <a:r>
              <a:rPr lang="en-US" altLang="zh-CN" dirty="0" smtClean="0"/>
              <a:t>));</a:t>
            </a:r>
          </a:p>
          <a:p>
            <a:r>
              <a:rPr lang="en-US" altLang="zh-CN" dirty="0" smtClean="0"/>
              <a:t>        </a:t>
            </a:r>
            <a:r>
              <a:rPr lang="en-US" altLang="zh-CN" dirty="0" err="1" smtClean="0"/>
              <a:t>HttpResponse</a:t>
            </a:r>
            <a:r>
              <a:rPr lang="en-US" altLang="zh-CN" dirty="0" smtClean="0"/>
              <a:t> response = </a:t>
            </a:r>
            <a:r>
              <a:rPr lang="en-US" altLang="zh-CN" dirty="0" err="1" smtClean="0"/>
              <a:t>httpclient.execute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httppost</a:t>
            </a:r>
            <a:r>
              <a:rPr lang="en-US" altLang="zh-CN" dirty="0" smtClean="0"/>
              <a:t>); </a:t>
            </a:r>
          </a:p>
          <a:p>
            <a:r>
              <a:rPr lang="en-US" altLang="zh-CN" dirty="0" smtClean="0"/>
              <a:t>        </a:t>
            </a:r>
            <a:r>
              <a:rPr lang="en-US" altLang="zh-CN" dirty="0" err="1" smtClean="0"/>
              <a:t>HttpEntity</a:t>
            </a:r>
            <a:r>
              <a:rPr lang="en-US" altLang="zh-CN" dirty="0" smtClean="0"/>
              <a:t> entity = </a:t>
            </a:r>
            <a:r>
              <a:rPr lang="en-US" altLang="zh-CN" dirty="0" err="1" smtClean="0"/>
              <a:t>response.getEntity</a:t>
            </a:r>
            <a:r>
              <a:rPr lang="en-US" altLang="zh-CN" dirty="0" smtClean="0"/>
              <a:t>();</a:t>
            </a:r>
          </a:p>
          <a:p>
            <a:r>
              <a:rPr lang="en-US" altLang="zh-CN" dirty="0" smtClean="0"/>
              <a:t>        </a:t>
            </a:r>
            <a:r>
              <a:rPr lang="en-US" altLang="zh-CN" dirty="0" err="1" smtClean="0">
                <a:hlinkClick r:id="rId3"/>
              </a:rPr>
              <a:t>InputStream</a:t>
            </a:r>
            <a:r>
              <a:rPr lang="en-US" altLang="zh-CN" dirty="0" smtClean="0"/>
              <a:t> is = </a:t>
            </a:r>
            <a:r>
              <a:rPr lang="en-US" altLang="zh-CN" dirty="0" err="1" smtClean="0"/>
              <a:t>entity.getContent</a:t>
            </a:r>
            <a:r>
              <a:rPr lang="en-US" altLang="zh-CN" dirty="0" smtClean="0"/>
              <a:t>();</a:t>
            </a:r>
          </a:p>
        </p:txBody>
      </p:sp>
      <p:sp>
        <p:nvSpPr>
          <p:cNvPr id="9" name="矩形 8"/>
          <p:cNvSpPr/>
          <p:nvPr/>
        </p:nvSpPr>
        <p:spPr>
          <a:xfrm>
            <a:off x="5697125" y="2573905"/>
            <a:ext cx="2806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//convert response to string</a:t>
            </a:r>
            <a:endParaRPr lang="en-US" altLang="zh-CN" dirty="0"/>
          </a:p>
        </p:txBody>
      </p:sp>
      <p:sp>
        <p:nvSpPr>
          <p:cNvPr id="10" name="矩形 9"/>
          <p:cNvSpPr/>
          <p:nvPr/>
        </p:nvSpPr>
        <p:spPr>
          <a:xfrm>
            <a:off x="5652120" y="2888940"/>
            <a:ext cx="1786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//parse </a:t>
            </a:r>
            <a:r>
              <a:rPr lang="en-US" altLang="zh-CN" dirty="0" err="1" smtClean="0"/>
              <a:t>json</a:t>
            </a:r>
            <a:r>
              <a:rPr lang="en-US" altLang="zh-CN" dirty="0" smtClean="0"/>
              <a:t> data</a:t>
            </a:r>
            <a:endParaRPr lang="en-US" altLang="zh-CN" dirty="0"/>
          </a:p>
        </p:txBody>
      </p:sp>
      <p:sp>
        <p:nvSpPr>
          <p:cNvPr id="11" name="矩形 10"/>
          <p:cNvSpPr/>
          <p:nvPr/>
        </p:nvSpPr>
        <p:spPr>
          <a:xfrm>
            <a:off x="5427095" y="3203975"/>
            <a:ext cx="42754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        </a:t>
            </a:r>
            <a:r>
              <a:rPr lang="en-US" altLang="zh-CN" dirty="0" err="1" smtClean="0"/>
              <a:t>JSONArray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jArray</a:t>
            </a:r>
            <a:r>
              <a:rPr lang="en-US" altLang="zh-CN" dirty="0" smtClean="0"/>
              <a:t> = new </a:t>
            </a:r>
            <a:r>
              <a:rPr lang="en-US" altLang="zh-CN" dirty="0" err="1" smtClean="0"/>
              <a:t>JSONArray</a:t>
            </a:r>
            <a:r>
              <a:rPr lang="en-US" altLang="zh-CN" dirty="0" smtClean="0"/>
              <a:t>(result);</a:t>
            </a:r>
          </a:p>
          <a:p>
            <a:r>
              <a:rPr lang="en-US" altLang="zh-CN" dirty="0" smtClean="0"/>
              <a:t>        for(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=0;i&lt;</a:t>
            </a:r>
            <a:r>
              <a:rPr lang="en-US" altLang="zh-CN" dirty="0" err="1" smtClean="0"/>
              <a:t>jArray.length</a:t>
            </a:r>
            <a:r>
              <a:rPr lang="en-US" altLang="zh-CN" dirty="0" smtClean="0"/>
              <a:t>();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++){</a:t>
            </a:r>
          </a:p>
          <a:p>
            <a:r>
              <a:rPr lang="en-US" altLang="zh-CN" dirty="0" smtClean="0"/>
              <a:t>                </a:t>
            </a:r>
            <a:r>
              <a:rPr lang="en-US" altLang="zh-CN" dirty="0" err="1" smtClean="0"/>
              <a:t>JSONObject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json_data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jArray.getJSONObject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);</a:t>
            </a:r>
          </a:p>
          <a:p>
            <a:r>
              <a:rPr lang="en-US" altLang="zh-CN" dirty="0" smtClean="0"/>
              <a:t>                </a:t>
            </a:r>
            <a:r>
              <a:rPr lang="en-US" altLang="zh-CN" dirty="0" err="1" smtClean="0"/>
              <a:t>Log.i</a:t>
            </a:r>
            <a:r>
              <a:rPr lang="en-US" altLang="zh-CN" dirty="0" smtClean="0"/>
              <a:t>("</a:t>
            </a:r>
            <a:r>
              <a:rPr lang="en-US" altLang="zh-CN" dirty="0" err="1" smtClean="0"/>
              <a:t>log_tag","id</a:t>
            </a:r>
            <a:r>
              <a:rPr lang="en-US" altLang="zh-CN" dirty="0" smtClean="0"/>
              <a:t>: "+</a:t>
            </a:r>
            <a:r>
              <a:rPr lang="en-US" altLang="zh-CN" dirty="0" err="1" smtClean="0"/>
              <a:t>json_data.getInt</a:t>
            </a:r>
            <a:r>
              <a:rPr lang="en-US" altLang="zh-CN" dirty="0" smtClean="0"/>
              <a:t>("id")+</a:t>
            </a:r>
          </a:p>
          <a:p>
            <a:r>
              <a:rPr lang="en-US" altLang="zh-CN" dirty="0" smtClean="0"/>
              <a:t>                        ", name: "+</a:t>
            </a:r>
            <a:r>
              <a:rPr lang="en-US" altLang="zh-CN" dirty="0" err="1" smtClean="0"/>
              <a:t>json_data.getString</a:t>
            </a:r>
            <a:r>
              <a:rPr lang="en-US" altLang="zh-CN" dirty="0" smtClean="0"/>
              <a:t>("name")+</a:t>
            </a:r>
          </a:p>
          <a:p>
            <a:r>
              <a:rPr lang="en-US" altLang="zh-CN" dirty="0" smtClean="0"/>
              <a:t>                        ", sex: "+</a:t>
            </a:r>
            <a:r>
              <a:rPr lang="en-US" altLang="zh-CN" dirty="0" err="1" smtClean="0"/>
              <a:t>json_data.getInt</a:t>
            </a:r>
            <a:r>
              <a:rPr lang="en-US" altLang="zh-CN" dirty="0" smtClean="0"/>
              <a:t>("sex")+</a:t>
            </a:r>
          </a:p>
          <a:p>
            <a:r>
              <a:rPr lang="en-US" altLang="zh-CN" dirty="0" smtClean="0"/>
              <a:t>                        ", </a:t>
            </a:r>
            <a:r>
              <a:rPr lang="en-US" altLang="zh-CN" dirty="0" err="1" smtClean="0"/>
              <a:t>birthyear</a:t>
            </a:r>
            <a:r>
              <a:rPr lang="en-US" altLang="zh-CN" dirty="0" smtClean="0"/>
              <a:t>: "+</a:t>
            </a:r>
            <a:r>
              <a:rPr lang="en-US" altLang="zh-CN" dirty="0" err="1" smtClean="0"/>
              <a:t>json_data.getInt</a:t>
            </a:r>
            <a:r>
              <a:rPr lang="en-US" altLang="zh-CN" dirty="0" smtClean="0"/>
              <a:t>("</a:t>
            </a:r>
            <a:r>
              <a:rPr lang="en-US" altLang="zh-CN" dirty="0" err="1" smtClean="0"/>
              <a:t>birthyear</a:t>
            </a:r>
            <a:r>
              <a:rPr lang="en-US" altLang="zh-CN" dirty="0" smtClean="0"/>
              <a:t>")</a:t>
            </a:r>
          </a:p>
          <a:p>
            <a:r>
              <a:rPr lang="en-US" altLang="zh-CN" dirty="0" smtClean="0"/>
              <a:t>   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Smart phone side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3785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CN" dirty="0" smtClean="0"/>
              <a:t>JSON-framework for </a:t>
            </a:r>
            <a:r>
              <a:rPr lang="en-US" altLang="zh-CN" dirty="0" err="1" smtClean="0"/>
              <a:t>iphone</a:t>
            </a:r>
            <a:r>
              <a:rPr lang="en-US" altLang="zh-CN" dirty="0" smtClean="0"/>
              <a:t>. Tutorial will be given.</a:t>
            </a:r>
          </a:p>
          <a:p>
            <a:pPr>
              <a:spcBef>
                <a:spcPct val="0"/>
              </a:spcBef>
            </a:pPr>
            <a:endParaRPr lang="en-US" altLang="zh-CN" dirty="0" smtClean="0"/>
          </a:p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/>
              <a:pPr/>
              <a:t>6</a:t>
            </a:fld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53975"/>
            <a:ext cx="9001125" cy="13226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Links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378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JSON-framework</a:t>
            </a:r>
          </a:p>
          <a:p>
            <a:pPr lvl="1">
              <a:spcBef>
                <a:spcPct val="0"/>
              </a:spcBef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Download: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http://code.google.com/p/json-framework/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Tutorial: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http://iphonedevelopertips.com/cocoa/json-framework-for-iphone-part-2.html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spcBef>
                <a:spcPct val="0"/>
              </a:spcBef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Tutorial: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http://www.mobileorchard.com/tutorial-json-over-http-on-the-iphone/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MySQL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Download :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http://www.mysql.com/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Tutorial: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http://dev.mysql.com/doc/refman/5.0/en/tutorial.html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Android</a:t>
            </a:r>
          </a:p>
          <a:p>
            <a:pPr lvl="1">
              <a:spcBef>
                <a:spcPct val="0"/>
              </a:spcBef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Tutorial: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http://www.helloandroid.com/tutorials/connecting-mysql-database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Tutorial: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http://www.androidcompetencycenter.com/2009/10/json-parsing-in-android/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D88F-5DE2-43DE-B7A2-4A2E859DBD74}" type="slidenum">
              <a:rPr lang="en-US" altLang="zh-CN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n-US" altLang="zh-CN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243</Words>
  <Application>Microsoft Office PowerPoint</Application>
  <PresentationFormat>全屏显示(4:3)</PresentationFormat>
  <Paragraphs>94</Paragraphs>
  <Slides>7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Theme</vt:lpstr>
      <vt:lpstr>IPhone/Android &amp; MySQL</vt:lpstr>
      <vt:lpstr>Background</vt:lpstr>
      <vt:lpstr>Setting in the lab</vt:lpstr>
      <vt:lpstr>Demo basic MySQL operations</vt:lpstr>
      <vt:lpstr>Smart phone side</vt:lpstr>
      <vt:lpstr>Smart phone side</vt:lpstr>
      <vt:lpstr>Links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Stargate Development Environment</dc:title>
  <dc:creator> </dc:creator>
  <cp:lastModifiedBy>lu</cp:lastModifiedBy>
  <cp:revision>139</cp:revision>
  <dcterms:created xsi:type="dcterms:W3CDTF">2010-09-20T18:11:14Z</dcterms:created>
  <dcterms:modified xsi:type="dcterms:W3CDTF">2011-02-09T14:16:17Z</dcterms:modified>
</cp:coreProperties>
</file>