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70" r:id="rId13"/>
    <p:sldId id="267" r:id="rId14"/>
    <p:sldId id="268" r:id="rId15"/>
    <p:sldId id="271" r:id="rId16"/>
    <p:sldId id="272" r:id="rId17"/>
    <p:sldId id="26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37925"/>
    <a:srgbClr val="AFCD5E"/>
    <a:srgbClr val="B2CE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28" autoAdjust="0"/>
  </p:normalViewPr>
  <p:slideViewPr>
    <p:cSldViewPr>
      <p:cViewPr varScale="1">
        <p:scale>
          <a:sx n="96" d="100"/>
          <a:sy n="96" d="100"/>
        </p:scale>
        <p:origin x="-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2/20/11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2702-A392-4281-B90A-CB3447B991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2/20/11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2/20/11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1975104"/>
          </a:xfrm>
        </p:spPr>
        <p:txBody>
          <a:bodyPr/>
          <a:lstStyle/>
          <a:p>
            <a:r>
              <a:rPr lang="en-US" sz="4400" dirty="0" smtClean="0"/>
              <a:t>Persistent Data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7772400" cy="914400"/>
          </a:xfrm>
        </p:spPr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Data Storage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Collection of collections</a:t>
            </a:r>
          </a:p>
          <a:p>
            <a:pPr lvl="1"/>
            <a:r>
              <a:rPr lang="en-US" dirty="0" err="1" smtClean="0"/>
              <a:t>NSArray</a:t>
            </a:r>
            <a:r>
              <a:rPr lang="en-US" dirty="0" smtClean="0"/>
              <a:t>, </a:t>
            </a:r>
            <a:r>
              <a:rPr lang="en-US" dirty="0" err="1" smtClean="0"/>
              <a:t>NSDictionary</a:t>
            </a:r>
            <a:r>
              <a:rPr lang="en-US" dirty="0" smtClean="0"/>
              <a:t>, </a:t>
            </a:r>
            <a:r>
              <a:rPr lang="en-US" dirty="0" err="1" smtClean="0"/>
              <a:t>NSNumber</a:t>
            </a:r>
            <a:r>
              <a:rPr lang="en-US" dirty="0" smtClean="0"/>
              <a:t>, </a:t>
            </a:r>
            <a:r>
              <a:rPr lang="en-US" dirty="0" err="1" smtClean="0"/>
              <a:t>NSString</a:t>
            </a:r>
            <a:r>
              <a:rPr lang="en-US" dirty="0" smtClean="0"/>
              <a:t>, </a:t>
            </a:r>
            <a:r>
              <a:rPr lang="en-US" dirty="0" err="1" smtClean="0"/>
              <a:t>NSDate</a:t>
            </a:r>
            <a:r>
              <a:rPr lang="en-US" dirty="0" smtClean="0"/>
              <a:t>, </a:t>
            </a:r>
            <a:r>
              <a:rPr lang="en-US" dirty="0" err="1" smtClean="0"/>
              <a:t>NSData</a:t>
            </a:r>
            <a:endParaRPr lang="en-US" dirty="0" smtClean="0"/>
          </a:p>
          <a:p>
            <a:r>
              <a:rPr lang="en-US" dirty="0" smtClean="0"/>
              <a:t>Not really a class, but the SDK provides methods which operate only on Property Lists</a:t>
            </a:r>
          </a:p>
          <a:p>
            <a:pPr lvl="2">
              <a:buNone/>
            </a:pPr>
            <a:r>
              <a:rPr lang="en-US" dirty="0" smtClean="0"/>
              <a:t>[</a:t>
            </a:r>
            <a:r>
              <a:rPr lang="en-US" dirty="0" err="1" smtClean="0"/>
              <a:t>plist</a:t>
            </a:r>
            <a:r>
              <a:rPr lang="en-US" dirty="0" smtClean="0"/>
              <a:t> </a:t>
            </a:r>
            <a:r>
              <a:rPr lang="en-US" dirty="0" err="1" smtClean="0"/>
              <a:t>writeToFile:(NSString</a:t>
            </a:r>
            <a:r>
              <a:rPr lang="en-US" dirty="0" smtClean="0"/>
              <a:t> *)path </a:t>
            </a:r>
            <a:r>
              <a:rPr lang="en-US" dirty="0" err="1" smtClean="0"/>
              <a:t>atomically:(BOOL</a:t>
            </a:r>
            <a:r>
              <a:rPr lang="en-US" dirty="0" smtClean="0"/>
              <a:t>)]</a:t>
            </a:r>
          </a:p>
          <a:p>
            <a:r>
              <a:rPr lang="en-US" dirty="0" smtClean="0"/>
              <a:t>Good for small amounts of data</a:t>
            </a:r>
          </a:p>
          <a:p>
            <a:pPr lvl="1"/>
            <a:r>
              <a:rPr lang="en-US" dirty="0" smtClean="0"/>
              <a:t>Preferences</a:t>
            </a:r>
          </a:p>
          <a:p>
            <a:pPr lvl="1"/>
            <a:r>
              <a:rPr lang="en-US" dirty="0" smtClean="0"/>
              <a:t>Settings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Property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May be stored permanently</a:t>
            </a:r>
          </a:p>
          <a:p>
            <a:pPr lvl="1"/>
            <a:r>
              <a:rPr lang="en-US" dirty="0" err="1" smtClean="0"/>
              <a:t>NSUserDefaults</a:t>
            </a:r>
            <a:endParaRPr lang="en-US" dirty="0" smtClean="0"/>
          </a:p>
          <a:p>
            <a:pPr lvl="1"/>
            <a:r>
              <a:rPr lang="en-US" dirty="0" smtClean="0"/>
              <a:t>XML, binary, ASCII (deprecated)</a:t>
            </a:r>
          </a:p>
          <a:p>
            <a:r>
              <a:rPr lang="en-US" dirty="0" err="1" smtClean="0"/>
              <a:t>NSPropertyListSerialization</a:t>
            </a:r>
            <a:endParaRPr lang="en-US" dirty="0" smtClean="0"/>
          </a:p>
          <a:p>
            <a:pPr lvl="1"/>
            <a:r>
              <a:rPr lang="en-US" dirty="0" err="1" smtClean="0"/>
              <a:t>NSData</a:t>
            </a:r>
            <a:r>
              <a:rPr lang="en-US" dirty="0" smtClean="0"/>
              <a:t> -&gt; </a:t>
            </a:r>
            <a:r>
              <a:rPr lang="en-US" dirty="0" err="1" smtClean="0"/>
              <a:t>plist</a:t>
            </a:r>
            <a:r>
              <a:rPr lang="en-US" dirty="0" smtClean="0"/>
              <a:t> (</a:t>
            </a:r>
            <a:r>
              <a:rPr lang="en-US" dirty="0" err="1" smtClean="0"/>
              <a:t>propertyListWithData:options:format:error</a:t>
            </a:r>
            <a:r>
              <a:rPr lang="en-US" dirty="0" smtClean="0"/>
              <a:t>:)</a:t>
            </a:r>
          </a:p>
          <a:p>
            <a:pPr lvl="1"/>
            <a:r>
              <a:rPr lang="en-US" dirty="0" err="1" smtClean="0"/>
              <a:t>plist</a:t>
            </a:r>
            <a:r>
              <a:rPr lang="en-US" dirty="0" smtClean="0"/>
              <a:t> -&gt; </a:t>
            </a:r>
            <a:r>
              <a:rPr lang="en-US" dirty="0" err="1" smtClean="0"/>
              <a:t>NSData</a:t>
            </a:r>
            <a:r>
              <a:rPr lang="en-US" dirty="0" smtClean="0"/>
              <a:t> (</a:t>
            </a:r>
            <a:r>
              <a:rPr lang="en-US" dirty="0" err="1" smtClean="0"/>
              <a:t>dataFromPropertyList:format:options:error</a:t>
            </a:r>
            <a:r>
              <a:rPr lang="en-US" dirty="0" smtClean="0"/>
              <a:t>:)</a:t>
            </a:r>
          </a:p>
          <a:p>
            <a:r>
              <a:rPr lang="en-US" dirty="0" smtClean="0"/>
              <a:t>Write to file</a:t>
            </a:r>
          </a:p>
          <a:p>
            <a:pPr lvl="2">
              <a:buNone/>
            </a:pPr>
            <a:r>
              <a:rPr lang="en-US" dirty="0" smtClean="0"/>
              <a:t>+ (</a:t>
            </a:r>
            <a:r>
              <a:rPr lang="en-US" dirty="0" err="1" smtClean="0"/>
              <a:t>BOOL)writeToURL:(NSURL</a:t>
            </a:r>
            <a:r>
              <a:rPr lang="en-US" dirty="0" smtClean="0"/>
              <a:t> *)</a:t>
            </a:r>
            <a:r>
              <a:rPr lang="en-US" dirty="0" err="1" smtClean="0"/>
              <a:t>fileURL</a:t>
            </a:r>
            <a:r>
              <a:rPr lang="en-US" dirty="0" smtClean="0"/>
              <a:t> </a:t>
            </a:r>
            <a:r>
              <a:rPr lang="en-US" dirty="0" err="1" smtClean="0"/>
              <a:t>atomically</a:t>
            </a:r>
            <a:r>
              <a:rPr lang="en-US" dirty="0" err="1" smtClean="0">
                <a:sym typeface="Wingdings"/>
              </a:rPr>
              <a:t>:(BOOL)atomically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Read from file</a:t>
            </a:r>
          </a:p>
          <a:p>
            <a:pPr lvl="2">
              <a:buNone/>
            </a:pPr>
            <a:r>
              <a:rPr lang="en-US" dirty="0" smtClean="0">
                <a:sym typeface="Wingdings"/>
              </a:rPr>
              <a:t>+ </a:t>
            </a:r>
            <a:r>
              <a:rPr lang="en-US" dirty="0" err="1" smtClean="0">
                <a:sym typeface="Wingdings"/>
              </a:rPr>
              <a:t>initWithContentsOfURL:(NSURL</a:t>
            </a:r>
            <a:r>
              <a:rPr lang="en-US" dirty="0" smtClean="0">
                <a:sym typeface="Wingdings"/>
              </a:rPr>
              <a:t> *)</a:t>
            </a:r>
            <a:r>
              <a:rPr lang="en-US" dirty="0" err="1" smtClean="0">
                <a:sym typeface="Wingdings"/>
              </a:rPr>
              <a:t>aURL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NSUserDefaults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Lightweight storage of property lists</a:t>
            </a:r>
          </a:p>
          <a:p>
            <a:r>
              <a:rPr lang="en-US" dirty="0" smtClean="0"/>
              <a:t>Provides shared instance </a:t>
            </a:r>
            <a:r>
              <a:rPr lang="en-US" b="1" dirty="0" err="1" smtClean="0"/>
              <a:t>standardUserDefaults</a:t>
            </a:r>
            <a:endParaRPr lang="en-US" b="1" dirty="0" smtClean="0"/>
          </a:p>
          <a:p>
            <a:pPr lvl="2">
              <a:buNone/>
            </a:pPr>
            <a:r>
              <a:rPr lang="en-US" dirty="0" smtClean="0"/>
              <a:t>[</a:t>
            </a:r>
            <a:r>
              <a:rPr lang="en-US" dirty="0" err="1" smtClean="0"/>
              <a:t>NSUserDefaults</a:t>
            </a:r>
            <a:r>
              <a:rPr lang="en-US" dirty="0" smtClean="0"/>
              <a:t> </a:t>
            </a:r>
            <a:r>
              <a:rPr lang="en-US" dirty="0" err="1" smtClean="0"/>
              <a:t>standardUserDefaults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 methods</a:t>
            </a:r>
          </a:p>
          <a:p>
            <a:pPr lvl="1"/>
            <a:r>
              <a:rPr lang="en-US" dirty="0" smtClean="0"/>
              <a:t>Write</a:t>
            </a:r>
          </a:p>
          <a:p>
            <a:pPr lvl="2">
              <a:buNone/>
            </a:pPr>
            <a:r>
              <a:rPr lang="en-US" dirty="0" smtClean="0"/>
              <a:t>- (void) </a:t>
            </a:r>
            <a:r>
              <a:rPr lang="en-US" dirty="0" err="1" smtClean="0"/>
              <a:t>setDouble</a:t>
            </a:r>
            <a:r>
              <a:rPr lang="en-US" dirty="0" err="1" smtClean="0">
                <a:sym typeface="Wingdings"/>
              </a:rPr>
              <a:t>:(double)aDouble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forKey:(NSString</a:t>
            </a:r>
            <a:r>
              <a:rPr lang="en-US" dirty="0" smtClean="0">
                <a:sym typeface="Wingdings"/>
              </a:rPr>
              <a:t> *)key</a:t>
            </a:r>
          </a:p>
          <a:p>
            <a:pPr lvl="2">
              <a:buNone/>
            </a:pPr>
            <a:r>
              <a:rPr lang="en-US" dirty="0" smtClean="0">
                <a:sym typeface="Wingdings"/>
              </a:rPr>
              <a:t>- (void) </a:t>
            </a:r>
            <a:r>
              <a:rPr lang="en-US" dirty="0" err="1" smtClean="0">
                <a:sym typeface="Wingdings"/>
              </a:rPr>
              <a:t>setObject:(id)obj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forKey:(NSString</a:t>
            </a:r>
            <a:r>
              <a:rPr lang="en-US" dirty="0" smtClean="0">
                <a:sym typeface="Wingdings"/>
              </a:rPr>
              <a:t> *)key</a:t>
            </a:r>
          </a:p>
          <a:p>
            <a:pPr lvl="1"/>
            <a:r>
              <a:rPr lang="en-US" dirty="0" smtClean="0">
                <a:sym typeface="Wingdings"/>
              </a:rPr>
              <a:t>Read</a:t>
            </a:r>
          </a:p>
          <a:p>
            <a:pPr lvl="2">
              <a:buNone/>
            </a:pPr>
            <a:r>
              <a:rPr lang="en-US" dirty="0" smtClean="0">
                <a:sym typeface="Wingdings"/>
              </a:rPr>
              <a:t>- (</a:t>
            </a:r>
            <a:r>
              <a:rPr lang="en-US" dirty="0" err="1" smtClean="0">
                <a:sym typeface="Wingdings"/>
              </a:rPr>
              <a:t>NSInteger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err="1" smtClean="0">
                <a:sym typeface="Wingdings"/>
              </a:rPr>
              <a:t>integerForKey:(NSString</a:t>
            </a:r>
            <a:r>
              <a:rPr lang="en-US" dirty="0" smtClean="0">
                <a:sym typeface="Wingdings"/>
              </a:rPr>
              <a:t> *)key</a:t>
            </a:r>
          </a:p>
          <a:p>
            <a:pPr lvl="2">
              <a:buNone/>
            </a:pPr>
            <a:r>
              <a:rPr lang="en-US" dirty="0" smtClean="0">
                <a:sym typeface="Wingdings"/>
              </a:rPr>
              <a:t>- (</a:t>
            </a:r>
            <a:r>
              <a:rPr lang="en-US" dirty="0" err="1" smtClean="0">
                <a:sym typeface="Wingdings"/>
              </a:rPr>
              <a:t>NSArray</a:t>
            </a:r>
            <a:r>
              <a:rPr lang="en-US" dirty="0" smtClean="0">
                <a:sym typeface="Wingdings"/>
              </a:rPr>
              <a:t> *) </a:t>
            </a:r>
            <a:r>
              <a:rPr lang="en-US" dirty="0" err="1" smtClean="0">
                <a:sym typeface="Wingdings"/>
              </a:rPr>
              <a:t>arrayForKey:(NSString</a:t>
            </a:r>
            <a:r>
              <a:rPr lang="en-US" dirty="0" smtClean="0">
                <a:sym typeface="Wingdings"/>
              </a:rPr>
              <a:t> *)key</a:t>
            </a:r>
          </a:p>
          <a:p>
            <a:r>
              <a:rPr lang="en-US" dirty="0" smtClean="0">
                <a:sym typeface="Wingdings"/>
              </a:rPr>
              <a:t>Need to synchronize to save batch of writes</a:t>
            </a:r>
          </a:p>
          <a:p>
            <a:pPr lvl="2">
              <a:buNone/>
            </a:pPr>
            <a:r>
              <a:rPr lang="en-US" dirty="0" smtClean="0">
                <a:latin typeface="Courier"/>
                <a:cs typeface="Courier"/>
                <a:sym typeface="Wingdings"/>
              </a:rPr>
              <a:t>[[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NSUserDefaults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 </a:t>
            </a:r>
            <a:r>
              <a:rPr lang="en-US" dirty="0" err="1" smtClean="0">
                <a:latin typeface="Courier"/>
                <a:cs typeface="Courier"/>
                <a:sym typeface="Wingdings"/>
              </a:rPr>
              <a:t>standardUserDefaults</a:t>
            </a:r>
            <a:r>
              <a:rPr lang="en-US" dirty="0" smtClean="0">
                <a:latin typeface="Courier"/>
                <a:cs typeface="Courier"/>
                <a:sym typeface="Wingdings"/>
              </a:rPr>
              <a:t>] synchronize];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only write within “sandbox”</a:t>
            </a:r>
          </a:p>
          <a:p>
            <a:pPr lvl="1"/>
            <a:r>
              <a:rPr lang="en-US" dirty="0" smtClean="0"/>
              <a:t>Application bundle directory</a:t>
            </a:r>
          </a:p>
          <a:p>
            <a:pPr lvl="2"/>
            <a:r>
              <a:rPr lang="en-US" dirty="0" smtClean="0"/>
              <a:t>NOT writeable</a:t>
            </a:r>
          </a:p>
          <a:p>
            <a:pPr lvl="2"/>
            <a:r>
              <a:rPr lang="en-US" dirty="0" smtClean="0"/>
              <a:t>Binary, </a:t>
            </a:r>
            <a:r>
              <a:rPr lang="en-US" dirty="0" err="1" smtClean="0"/>
              <a:t>xibs</a:t>
            </a:r>
            <a:r>
              <a:rPr lang="en-US" dirty="0" smtClean="0"/>
              <a:t>, </a:t>
            </a:r>
            <a:r>
              <a:rPr lang="en-US" dirty="0" err="1" smtClean="0"/>
              <a:t>jpgs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Documents directory</a:t>
            </a:r>
          </a:p>
          <a:p>
            <a:pPr lvl="2"/>
            <a:r>
              <a:rPr lang="en-US" dirty="0" smtClean="0"/>
              <a:t>Good location for permanent data</a:t>
            </a:r>
          </a:p>
          <a:p>
            <a:pPr lvl="1"/>
            <a:r>
              <a:rPr lang="en-US" dirty="0" smtClean="0"/>
              <a:t>Cache directory</a:t>
            </a:r>
          </a:p>
          <a:p>
            <a:pPr lvl="2"/>
            <a:r>
              <a:rPr lang="en-US" dirty="0" smtClean="0"/>
              <a:t>Temp files (not backed by iTunes)</a:t>
            </a:r>
          </a:p>
          <a:p>
            <a:pPr lvl="1"/>
            <a:r>
              <a:rPr lang="en-US" dirty="0" smtClean="0"/>
              <a:t>Many more (see </a:t>
            </a:r>
            <a:r>
              <a:rPr lang="en-US" dirty="0" err="1" smtClean="0"/>
              <a:t>NSSearchPathDirectory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obtain path to sandbox directory</a:t>
            </a:r>
          </a:p>
          <a:p>
            <a:pPr lvl="2">
              <a:buNone/>
            </a:pPr>
            <a:r>
              <a:rPr lang="en-US" dirty="0" err="1" smtClean="0"/>
              <a:t>NSArray</a:t>
            </a:r>
            <a:r>
              <a:rPr lang="en-US" dirty="0" smtClean="0"/>
              <a:t> *</a:t>
            </a:r>
            <a:r>
              <a:rPr lang="en-US" dirty="0" err="1" smtClean="0"/>
              <a:t>NSSearchPathForDirectoriesInDomains</a:t>
            </a:r>
            <a:r>
              <a:rPr lang="en-US" dirty="0" smtClean="0"/>
              <a:t> ( 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dirty="0" err="1" smtClean="0"/>
              <a:t>NSSearchPathDirectory</a:t>
            </a:r>
            <a:r>
              <a:rPr lang="en-US" dirty="0" smtClean="0"/>
              <a:t> directory,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dirty="0" err="1" smtClean="0"/>
              <a:t>NSSearchPathDomainMask</a:t>
            </a:r>
            <a:r>
              <a:rPr lang="en-US" dirty="0" smtClean="0"/>
              <a:t> </a:t>
            </a:r>
            <a:r>
              <a:rPr lang="en-US" dirty="0" err="1" smtClean="0"/>
              <a:t>domainMask</a:t>
            </a:r>
            <a:r>
              <a:rPr lang="en-US" dirty="0" smtClean="0"/>
              <a:t>,</a:t>
            </a:r>
          </a:p>
          <a:p>
            <a:pPr lvl="2">
              <a:buNone/>
            </a:pPr>
            <a:r>
              <a:rPr lang="en-US" dirty="0" smtClean="0"/>
              <a:t>		BOOL </a:t>
            </a:r>
            <a:r>
              <a:rPr lang="en-US" dirty="0" err="1" smtClean="0"/>
              <a:t>expandTilde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NSArray</a:t>
            </a:r>
            <a:r>
              <a:rPr lang="en-US" dirty="0" smtClean="0"/>
              <a:t> typically returns single item in </a:t>
            </a:r>
            <a:r>
              <a:rPr lang="en-US" dirty="0" err="1" smtClean="0"/>
              <a:t>iOS</a:t>
            </a:r>
            <a:endParaRPr lang="en-US" dirty="0" smtClean="0"/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lastObject</a:t>
            </a:r>
            <a:r>
              <a:rPr lang="en-US" dirty="0" smtClean="0"/>
              <a:t> method of </a:t>
            </a:r>
            <a:r>
              <a:rPr lang="en-US" dirty="0" err="1" smtClean="0"/>
              <a:t>NSArray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NSFileManager</a:t>
            </a:r>
            <a:endParaRPr lang="en-US" dirty="0" smtClean="0"/>
          </a:p>
          <a:p>
            <a:pPr lvl="1"/>
            <a:r>
              <a:rPr lang="en-US" dirty="0" smtClean="0"/>
              <a:t>Provides utility operations for file system</a:t>
            </a:r>
          </a:p>
          <a:p>
            <a:pPr lvl="2"/>
            <a:r>
              <a:rPr lang="en-US" dirty="0" smtClean="0"/>
              <a:t>Verify if file exists</a:t>
            </a:r>
          </a:p>
          <a:p>
            <a:pPr lvl="2"/>
            <a:r>
              <a:rPr lang="en-US" dirty="0" smtClean="0"/>
              <a:t>Create directories</a:t>
            </a:r>
          </a:p>
          <a:p>
            <a:pPr lvl="2"/>
            <a:r>
              <a:rPr lang="en-US" dirty="0" smtClean="0"/>
              <a:t>Get contents of directory</a:t>
            </a:r>
          </a:p>
          <a:p>
            <a:pPr lvl="2"/>
            <a:r>
              <a:rPr lang="en-US" dirty="0" smtClean="0"/>
              <a:t>Move, copy, delete files</a:t>
            </a:r>
          </a:p>
          <a:p>
            <a:r>
              <a:rPr lang="en-US" dirty="0" err="1" smtClean="0"/>
              <a:t>NSString</a:t>
            </a:r>
            <a:endParaRPr lang="en-US" dirty="0" smtClean="0"/>
          </a:p>
          <a:p>
            <a:pPr lvl="1"/>
            <a:r>
              <a:rPr lang="en-US" dirty="0" smtClean="0"/>
              <a:t>Provides useful path string utilities and read/write to file</a:t>
            </a:r>
          </a:p>
          <a:p>
            <a:pPr lvl="3">
              <a:buNone/>
            </a:pPr>
            <a:r>
              <a:rPr lang="en-US" dirty="0" smtClean="0"/>
              <a:t>- (</a:t>
            </a:r>
            <a:r>
              <a:rPr lang="en-US" dirty="0" err="1" smtClean="0"/>
              <a:t>NSString</a:t>
            </a:r>
            <a:r>
              <a:rPr lang="en-US" dirty="0" smtClean="0"/>
              <a:t> *) </a:t>
            </a:r>
            <a:r>
              <a:rPr lang="en-US" dirty="0" err="1" smtClean="0"/>
              <a:t>stringByAppendingPathComponent</a:t>
            </a:r>
            <a:r>
              <a:rPr lang="en-US" dirty="0" smtClean="0"/>
              <a:t>:</a:t>
            </a:r>
          </a:p>
          <a:p>
            <a:pPr lvl="3">
              <a:buNone/>
            </a:pPr>
            <a:r>
              <a:rPr lang="en-US" dirty="0" smtClean="0"/>
              <a:t>- (</a:t>
            </a:r>
            <a:r>
              <a:rPr lang="en-US" dirty="0" err="1" smtClean="0"/>
              <a:t>NSString</a:t>
            </a:r>
            <a:r>
              <a:rPr lang="en-US" dirty="0" smtClean="0"/>
              <a:t> *) </a:t>
            </a:r>
            <a:r>
              <a:rPr lang="en-US" dirty="0" err="1" smtClean="0"/>
              <a:t>stringByDeletingLastPathComponent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- (BOOL) </a:t>
            </a:r>
            <a:r>
              <a:rPr lang="en-US" dirty="0" err="1" smtClean="0"/>
              <a:t>writeToFile:atomically:encoding:error</a:t>
            </a:r>
            <a:r>
              <a:rPr lang="en-US" dirty="0" smtClean="0"/>
              <a:t>:</a:t>
            </a:r>
          </a:p>
          <a:p>
            <a:pPr lvl="3">
              <a:buNone/>
            </a:pPr>
            <a:r>
              <a:rPr lang="en-US" dirty="0" smtClean="0"/>
              <a:t>- (</a:t>
            </a:r>
            <a:r>
              <a:rPr lang="en-US" dirty="0" err="1" smtClean="0"/>
              <a:t>NSString</a:t>
            </a:r>
            <a:r>
              <a:rPr lang="en-US" dirty="0" smtClean="0"/>
              <a:t> *) </a:t>
            </a:r>
            <a:r>
              <a:rPr lang="en-US" dirty="0" err="1" smtClean="0"/>
              <a:t>stringWithContentsOfFile:usedEncoding:error</a:t>
            </a:r>
            <a:r>
              <a:rPr lang="en-US" dirty="0" smtClean="0"/>
              <a:t>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572000"/>
          </a:xfrm>
        </p:spPr>
        <p:txBody>
          <a:bodyPr/>
          <a:lstStyle/>
          <a:p>
            <a:r>
              <a:rPr lang="en-US" dirty="0" smtClean="0"/>
              <a:t>SQL in a single file</a:t>
            </a:r>
          </a:p>
          <a:p>
            <a:pPr lvl="1"/>
            <a:r>
              <a:rPr lang="en-US" dirty="0" smtClean="0"/>
              <a:t>Fast, low memory, reliable, open source</a:t>
            </a:r>
          </a:p>
          <a:p>
            <a:r>
              <a:rPr lang="en-US" dirty="0" smtClean="0"/>
              <a:t>C/C++ API</a:t>
            </a:r>
          </a:p>
          <a:p>
            <a:pPr lvl="2">
              <a:buNone/>
            </a:pPr>
            <a:r>
              <a:rPr lang="en-US" sz="2000" dirty="0" err="1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sqlite3_open(const char *filename, sqlite3 **db)</a:t>
            </a:r>
          </a:p>
          <a:p>
            <a:pPr lvl="2">
              <a:buNone/>
            </a:pPr>
            <a:r>
              <a:rPr lang="en-US" sz="2000" dirty="0" err="1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sqlite3_exec(sqlite3 *db, const char *</a:t>
            </a:r>
            <a:r>
              <a:rPr lang="en-US" sz="2000" dirty="0" err="1" smtClean="0"/>
              <a:t>sql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(*callback), void *content, char **error)</a:t>
            </a:r>
          </a:p>
          <a:p>
            <a:pPr lvl="2">
              <a:buNone/>
            </a:pPr>
            <a:r>
              <a:rPr lang="en-US" sz="2000" dirty="0" err="1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</a:t>
            </a:r>
            <a:r>
              <a:rPr lang="en-US" sz="2000" dirty="0" err="1" smtClean="0"/>
              <a:t>mycallback(void</a:t>
            </a:r>
            <a:r>
              <a:rPr lang="en-US" sz="2000" dirty="0" smtClean="0"/>
              <a:t> *context, </a:t>
            </a:r>
            <a:r>
              <a:rPr lang="en-US" sz="2000" dirty="0" err="1" smtClean="0"/>
              <a:t>int</a:t>
            </a:r>
            <a:r>
              <a:rPr lang="en-US" sz="2000" dirty="0" smtClean="0"/>
              <a:t> count, char **values, char **cols)</a:t>
            </a:r>
          </a:p>
          <a:p>
            <a:pPr lvl="2">
              <a:buNone/>
            </a:pPr>
            <a:r>
              <a:rPr lang="en-US" sz="2000" dirty="0" err="1" smtClean="0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sqlite3_close(sqlite3 *db)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Core Data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of data that is persistent across application invocations</a:t>
            </a:r>
          </a:p>
          <a:p>
            <a:r>
              <a:rPr lang="en-US" dirty="0" smtClean="0"/>
              <a:t>User preferences</a:t>
            </a:r>
          </a:p>
          <a:p>
            <a:r>
              <a:rPr lang="en-US" dirty="0" smtClean="0"/>
              <a:t>Application state</a:t>
            </a:r>
          </a:p>
          <a:p>
            <a:r>
              <a:rPr lang="en-US" dirty="0" smtClean="0"/>
              <a:t>Application data</a:t>
            </a:r>
          </a:p>
          <a:p>
            <a:r>
              <a:rPr lang="en-US" dirty="0" smtClean="0"/>
              <a:t>Databases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Shared preferences</a:t>
            </a:r>
          </a:p>
          <a:p>
            <a:pPr lvl="1"/>
            <a:r>
              <a:rPr lang="en-US" dirty="0" smtClean="0"/>
              <a:t>Private, primitive data in key-value pairs</a:t>
            </a:r>
          </a:p>
          <a:p>
            <a:pPr lvl="1"/>
            <a:r>
              <a:rPr lang="en-US" dirty="0" smtClean="0"/>
              <a:t>User preferences</a:t>
            </a:r>
          </a:p>
          <a:p>
            <a:r>
              <a:rPr lang="en-US" dirty="0" smtClean="0"/>
              <a:t>Internal storage</a:t>
            </a:r>
          </a:p>
          <a:p>
            <a:pPr lvl="1"/>
            <a:r>
              <a:rPr lang="en-US" dirty="0" smtClean="0"/>
              <a:t>Private data on device memory</a:t>
            </a:r>
          </a:p>
          <a:p>
            <a:r>
              <a:rPr lang="en-US" dirty="0" smtClean="0"/>
              <a:t>External storage</a:t>
            </a:r>
          </a:p>
          <a:p>
            <a:pPr lvl="1"/>
            <a:r>
              <a:rPr lang="en-US" dirty="0" smtClean="0"/>
              <a:t>Public, SD card storage</a:t>
            </a:r>
          </a:p>
          <a:p>
            <a:r>
              <a:rPr lang="en-US" dirty="0" err="1" smtClean="0"/>
              <a:t>SQLite</a:t>
            </a:r>
            <a:r>
              <a:rPr lang="en-US" dirty="0" smtClean="0"/>
              <a:t> databases</a:t>
            </a:r>
          </a:p>
          <a:p>
            <a:r>
              <a:rPr lang="en-US" dirty="0" smtClean="0"/>
              <a:t>Network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iOS</a:t>
            </a:r>
            <a:r>
              <a:rPr lang="en-US" dirty="0" smtClean="0"/>
              <a:t>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Property lists</a:t>
            </a:r>
          </a:p>
          <a:p>
            <a:pPr lvl="1"/>
            <a:r>
              <a:rPr lang="en-US" dirty="0" smtClean="0"/>
              <a:t>Collection of standard classes</a:t>
            </a:r>
          </a:p>
          <a:p>
            <a:r>
              <a:rPr lang="en-US" dirty="0" smtClean="0"/>
              <a:t>User defaults</a:t>
            </a:r>
          </a:p>
          <a:p>
            <a:pPr lvl="1"/>
            <a:r>
              <a:rPr lang="en-US" dirty="0" smtClean="0"/>
              <a:t>Property list used for preferences</a:t>
            </a:r>
          </a:p>
          <a:p>
            <a:r>
              <a:rPr lang="en-US" dirty="0" smtClean="0"/>
              <a:t>File system storage</a:t>
            </a:r>
          </a:p>
          <a:p>
            <a:pPr lvl="1"/>
            <a:r>
              <a:rPr lang="en-US" dirty="0" smtClean="0"/>
              <a:t>Sandbox</a:t>
            </a:r>
          </a:p>
          <a:p>
            <a:r>
              <a:rPr lang="en-US" dirty="0" err="1" smtClean="0"/>
              <a:t>SQLite</a:t>
            </a:r>
            <a:r>
              <a:rPr lang="en-US" dirty="0" smtClean="0"/>
              <a:t> databases</a:t>
            </a:r>
          </a:p>
          <a:p>
            <a:r>
              <a:rPr lang="en-US" dirty="0" smtClean="0"/>
              <a:t>Core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SharedPreferences</a:t>
            </a:r>
            <a:r>
              <a:rPr lang="en-US" dirty="0" smtClean="0"/>
              <a:t> class provides framework to save/retrieve persistent key-value pairs</a:t>
            </a:r>
          </a:p>
          <a:p>
            <a:pPr lvl="1"/>
            <a:r>
              <a:rPr lang="en-US" dirty="0" smtClean="0"/>
              <a:t>Primitive data types</a:t>
            </a:r>
          </a:p>
          <a:p>
            <a:pPr lvl="2"/>
            <a:r>
              <a:rPr lang="en-US" dirty="0" err="1" smtClean="0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, float, </a:t>
            </a:r>
            <a:r>
              <a:rPr lang="en-US" dirty="0" err="1" smtClean="0"/>
              <a:t>int</a:t>
            </a:r>
            <a:r>
              <a:rPr lang="en-US" dirty="0" smtClean="0"/>
              <a:t>, long, string</a:t>
            </a:r>
          </a:p>
          <a:p>
            <a:r>
              <a:rPr lang="en-US" dirty="0" err="1" smtClean="0"/>
              <a:t>PreferenceActivity</a:t>
            </a:r>
            <a:r>
              <a:rPr lang="en-US" dirty="0" smtClean="0"/>
              <a:t> extends </a:t>
            </a:r>
            <a:r>
              <a:rPr lang="en-US" dirty="0" err="1" smtClean="0"/>
              <a:t>ListActivity</a:t>
            </a:r>
            <a:endParaRPr lang="en-US" dirty="0" smtClean="0"/>
          </a:p>
          <a:p>
            <a:pPr lvl="1"/>
            <a:r>
              <a:rPr lang="en-US" dirty="0" smtClean="0"/>
              <a:t>Hierarchy of Preference objects</a:t>
            </a:r>
          </a:p>
          <a:p>
            <a:pPr lvl="1"/>
            <a:r>
              <a:rPr lang="en-US" dirty="0" smtClean="0"/>
              <a:t>Automatically saves to default </a:t>
            </a:r>
            <a:r>
              <a:rPr lang="en-US" dirty="0" err="1" smtClean="0"/>
              <a:t>SharedPreferences</a:t>
            </a:r>
            <a:endParaRPr lang="en-US" dirty="0" smtClean="0"/>
          </a:p>
          <a:p>
            <a:pPr lvl="1"/>
            <a:r>
              <a:rPr lang="en-US" dirty="0" smtClean="0"/>
              <a:t>Defined by XML similar to layout</a:t>
            </a:r>
          </a:p>
          <a:p>
            <a:pPr lvl="1"/>
            <a:r>
              <a:rPr lang="en-US" dirty="0" smtClean="0"/>
              <a:t>Retrieved using </a:t>
            </a:r>
            <a:r>
              <a:rPr lang="en-US" dirty="0" err="1" smtClean="0"/>
              <a:t>getDefaultSharedPreferences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PreferenceActivity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Preference object types</a:t>
            </a:r>
          </a:p>
          <a:p>
            <a:pPr lvl="1"/>
            <a:r>
              <a:rPr lang="en-US" dirty="0" err="1" smtClean="0"/>
              <a:t>CheckBoxPreference</a:t>
            </a:r>
            <a:endParaRPr lang="en-US" dirty="0" smtClean="0"/>
          </a:p>
          <a:p>
            <a:pPr lvl="1"/>
            <a:r>
              <a:rPr lang="en-US" dirty="0" err="1" smtClean="0"/>
              <a:t>ListPreference</a:t>
            </a:r>
            <a:endParaRPr lang="en-US" dirty="0" smtClean="0"/>
          </a:p>
          <a:p>
            <a:pPr lvl="1"/>
            <a:r>
              <a:rPr lang="en-US" dirty="0" err="1" smtClean="0"/>
              <a:t>EditTextPreference</a:t>
            </a:r>
            <a:endParaRPr lang="en-US" dirty="0" smtClean="0"/>
          </a:p>
          <a:p>
            <a:pPr lvl="1"/>
            <a:r>
              <a:rPr lang="en-US" dirty="0" err="1" smtClean="0"/>
              <a:t>RingtonePreference</a:t>
            </a:r>
            <a:endParaRPr lang="en-US" dirty="0" smtClean="0"/>
          </a:p>
          <a:p>
            <a:pPr lvl="1"/>
            <a:r>
              <a:rPr lang="en-US" dirty="0" err="1" smtClean="0"/>
              <a:t>PreferenceScreen</a:t>
            </a:r>
            <a:endParaRPr lang="en-US" dirty="0" smtClean="0"/>
          </a:p>
          <a:p>
            <a:pPr lvl="1"/>
            <a:r>
              <a:rPr lang="en-US" dirty="0" smtClean="0"/>
              <a:t>Preference</a:t>
            </a:r>
          </a:p>
          <a:p>
            <a:pPr lvl="1"/>
            <a:r>
              <a:rPr lang="en-US" dirty="0" err="1" smtClean="0"/>
              <a:t>PreferenceCategory</a:t>
            </a:r>
            <a:endParaRPr lang="en-US" dirty="0" smtClean="0"/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err="1" smtClean="0"/>
              <a:t>android:key</a:t>
            </a:r>
            <a:endParaRPr lang="en-US" dirty="0" smtClean="0"/>
          </a:p>
          <a:p>
            <a:pPr lvl="1"/>
            <a:r>
              <a:rPr lang="en-US" dirty="0" err="1" smtClean="0"/>
              <a:t>android:title</a:t>
            </a:r>
            <a:endParaRPr lang="en-US" dirty="0" smtClean="0"/>
          </a:p>
          <a:p>
            <a:pPr lvl="1"/>
            <a:r>
              <a:rPr lang="en-US" dirty="0" err="1" smtClean="0"/>
              <a:t>a</a:t>
            </a:r>
            <a:r>
              <a:rPr lang="en-US" dirty="0" err="1" smtClean="0"/>
              <a:t>ndroid:defaultValue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Internal storage</a:t>
            </a:r>
          </a:p>
          <a:p>
            <a:pPr lvl="1"/>
            <a:r>
              <a:rPr lang="en-US" dirty="0" smtClean="0"/>
              <a:t>Write</a:t>
            </a:r>
          </a:p>
          <a:p>
            <a:pPr lvl="3">
              <a:buNone/>
            </a:pPr>
            <a:r>
              <a:rPr lang="en-US" dirty="0" err="1" smtClean="0">
                <a:latin typeface="Courier"/>
                <a:cs typeface="Courier"/>
              </a:rPr>
              <a:t>FileOutputStream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openFileOutput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(String name,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mode)</a:t>
            </a:r>
          </a:p>
          <a:p>
            <a:pPr lvl="1"/>
            <a:r>
              <a:rPr lang="en-US" dirty="0" smtClean="0"/>
              <a:t>Read</a:t>
            </a:r>
          </a:p>
          <a:p>
            <a:pPr lvl="3">
              <a:buNone/>
            </a:pPr>
            <a:r>
              <a:rPr lang="en-US" dirty="0" err="1" smtClean="0">
                <a:latin typeface="Courier"/>
                <a:cs typeface="Courier"/>
              </a:rPr>
              <a:t>FileInputStream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openFileInput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(String name)</a:t>
            </a:r>
          </a:p>
          <a:p>
            <a:pPr lvl="1"/>
            <a:r>
              <a:rPr lang="en-US" dirty="0" smtClean="0"/>
              <a:t>Other useful methods</a:t>
            </a:r>
          </a:p>
          <a:p>
            <a:pPr lvl="2"/>
            <a:r>
              <a:rPr lang="en-US" dirty="0" err="1" smtClean="0"/>
              <a:t>getFilesDir</a:t>
            </a:r>
            <a:r>
              <a:rPr lang="en-US" dirty="0" smtClean="0"/>
              <a:t>(), </a:t>
            </a:r>
            <a:r>
              <a:rPr lang="en-US" dirty="0" err="1" smtClean="0"/>
              <a:t>getDir</a:t>
            </a:r>
            <a:r>
              <a:rPr lang="en-US" dirty="0" smtClean="0"/>
              <a:t>(), </a:t>
            </a:r>
            <a:r>
              <a:rPr lang="en-US" dirty="0" err="1" smtClean="0"/>
              <a:t>deleteFile</a:t>
            </a:r>
            <a:r>
              <a:rPr lang="en-US" dirty="0" smtClean="0"/>
              <a:t>(), </a:t>
            </a:r>
            <a:r>
              <a:rPr lang="en-US" dirty="0" err="1" smtClean="0"/>
              <a:t>fileList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Read, write, close using </a:t>
            </a:r>
            <a:r>
              <a:rPr lang="en-US" dirty="0" err="1" smtClean="0"/>
              <a:t>java.io</a:t>
            </a:r>
            <a:r>
              <a:rPr lang="en-US" dirty="0" smtClean="0"/>
              <a:t> methods</a:t>
            </a:r>
          </a:p>
          <a:p>
            <a:pPr lvl="2"/>
            <a:r>
              <a:rPr lang="en-US" dirty="0" smtClean="0"/>
              <a:t>.write(), .read(), .close()</a:t>
            </a:r>
          </a:p>
          <a:p>
            <a:pPr lvl="1"/>
            <a:r>
              <a:rPr lang="en-US" dirty="0" smtClean="0"/>
              <a:t>Alternatively, include file in res/raw/</a:t>
            </a:r>
          </a:p>
          <a:p>
            <a:pPr lvl="3">
              <a:buNone/>
            </a:pPr>
            <a:r>
              <a:rPr lang="en-US" dirty="0" err="1" smtClean="0">
                <a:latin typeface="Courier"/>
                <a:cs typeface="Courier"/>
              </a:rPr>
              <a:t>InputStream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b="1" dirty="0" err="1" smtClean="0">
                <a:latin typeface="Courier"/>
                <a:cs typeface="Courier"/>
              </a:rPr>
              <a:t>openRawResource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id)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External storage</a:t>
            </a:r>
          </a:p>
          <a:p>
            <a:pPr lvl="1"/>
            <a:r>
              <a:rPr lang="en-US" dirty="0" smtClean="0"/>
              <a:t>Methods and constants provided through Environment class</a:t>
            </a:r>
          </a:p>
          <a:p>
            <a:pPr lvl="1"/>
            <a:r>
              <a:rPr lang="en-US" dirty="0" smtClean="0"/>
              <a:t>Check availability</a:t>
            </a:r>
          </a:p>
          <a:p>
            <a:pPr lvl="3">
              <a:buNone/>
            </a:pPr>
            <a:r>
              <a:rPr lang="en-US" dirty="0" smtClean="0">
                <a:latin typeface="Courier"/>
                <a:cs typeface="Courier"/>
              </a:rPr>
              <a:t>String </a:t>
            </a:r>
            <a:r>
              <a:rPr lang="en-US" dirty="0" err="1" smtClean="0">
                <a:latin typeface="Courier"/>
                <a:cs typeface="Courier"/>
              </a:rPr>
              <a:t>getExternalStorageState</a:t>
            </a:r>
            <a:r>
              <a:rPr lang="en-US" dirty="0" smtClean="0">
                <a:latin typeface="Courier"/>
                <a:cs typeface="Courier"/>
              </a:rPr>
              <a:t>()</a:t>
            </a:r>
          </a:p>
          <a:p>
            <a:pPr lvl="1"/>
            <a:r>
              <a:rPr lang="en-US" dirty="0" smtClean="0"/>
              <a:t>Get directory for external storage using</a:t>
            </a:r>
          </a:p>
          <a:p>
            <a:pPr lvl="3">
              <a:buNone/>
            </a:pPr>
            <a:r>
              <a:rPr lang="en-US" dirty="0" smtClean="0">
                <a:latin typeface="Courier"/>
                <a:cs typeface="Courier"/>
              </a:rPr>
              <a:t>File </a:t>
            </a:r>
            <a:r>
              <a:rPr lang="en-US" dirty="0" err="1" smtClean="0">
                <a:latin typeface="Courier"/>
                <a:cs typeface="Courier"/>
              </a:rPr>
              <a:t>getExternalFilesDir</a:t>
            </a:r>
            <a:r>
              <a:rPr lang="en-US" dirty="0" smtClean="0">
                <a:latin typeface="Courier"/>
                <a:cs typeface="Courier"/>
              </a:rPr>
              <a:t> (String type)</a:t>
            </a:r>
          </a:p>
          <a:p>
            <a:pPr lvl="3"/>
            <a:r>
              <a:rPr lang="en-US" dirty="0" smtClean="0"/>
              <a:t>/&lt;</a:t>
            </a:r>
            <a:r>
              <a:rPr lang="en-US" dirty="0" err="1" smtClean="0"/>
              <a:t>external_storage</a:t>
            </a:r>
            <a:r>
              <a:rPr lang="en-US" dirty="0" smtClean="0"/>
              <a:t>&gt;/Android/data/&lt;package&gt;/files/</a:t>
            </a:r>
          </a:p>
          <a:p>
            <a:pPr lvl="1"/>
            <a:r>
              <a:rPr lang="en-US" dirty="0" smtClean="0"/>
              <a:t>For public files (not deleted on uninstall)</a:t>
            </a:r>
          </a:p>
          <a:p>
            <a:pPr lvl="3">
              <a:buNone/>
            </a:pPr>
            <a:r>
              <a:rPr lang="en-US" dirty="0" smtClean="0">
                <a:latin typeface="Courier"/>
                <a:cs typeface="Courier"/>
              </a:rPr>
              <a:t>File </a:t>
            </a:r>
            <a:r>
              <a:rPr lang="en-US" dirty="0" err="1" smtClean="0">
                <a:latin typeface="Courier"/>
                <a:cs typeface="Courier"/>
              </a:rPr>
              <a:t>getExternalStoragePublicDirectory(String</a:t>
            </a:r>
            <a:r>
              <a:rPr lang="en-US" dirty="0" smtClean="0">
                <a:latin typeface="Courier"/>
                <a:cs typeface="Courier"/>
              </a:rPr>
              <a:t> type)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File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external storage sequence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File file = new File (</a:t>
            </a:r>
            <a:r>
              <a:rPr lang="en-US" sz="2000" dirty="0" err="1" smtClean="0">
                <a:latin typeface="Courier"/>
                <a:cs typeface="Courier"/>
              </a:rPr>
              <a:t>getExternalFilesDir</a:t>
            </a:r>
            <a:r>
              <a:rPr lang="en-US" sz="2000" dirty="0" smtClean="0">
                <a:latin typeface="Courier"/>
                <a:cs typeface="Courier"/>
              </a:rPr>
              <a:t> (null), “</a:t>
            </a:r>
            <a:r>
              <a:rPr lang="en-US" sz="2000" dirty="0" err="1" smtClean="0">
                <a:latin typeface="Courier"/>
                <a:cs typeface="Courier"/>
              </a:rPr>
              <a:t>Demo.txt</a:t>
            </a:r>
            <a:r>
              <a:rPr lang="en-US" sz="2000" dirty="0" smtClean="0">
                <a:latin typeface="Courier"/>
                <a:cs typeface="Courier"/>
              </a:rPr>
              <a:t>”);</a:t>
            </a:r>
          </a:p>
          <a:p>
            <a:pPr lvl="1">
              <a:buNone/>
            </a:pPr>
            <a:r>
              <a:rPr lang="en-US" sz="2000" dirty="0" err="1" smtClean="0">
                <a:latin typeface="Courier"/>
                <a:cs typeface="Courier"/>
              </a:rPr>
              <a:t>OutputStream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os</a:t>
            </a:r>
            <a:r>
              <a:rPr lang="en-US" sz="2000" dirty="0" smtClean="0">
                <a:latin typeface="Courier"/>
                <a:cs typeface="Courier"/>
              </a:rPr>
              <a:t> = new </a:t>
            </a:r>
            <a:r>
              <a:rPr lang="en-US" sz="2000" dirty="0" err="1" smtClean="0">
                <a:latin typeface="Courier"/>
                <a:cs typeface="Courier"/>
              </a:rPr>
              <a:t>FileOutputStream</a:t>
            </a:r>
            <a:r>
              <a:rPr lang="en-US" sz="2000" dirty="0" smtClean="0">
                <a:latin typeface="Courier"/>
                <a:cs typeface="Courier"/>
              </a:rPr>
              <a:t> (file);</a:t>
            </a:r>
          </a:p>
          <a:p>
            <a:pPr lvl="1">
              <a:buNone/>
            </a:pPr>
            <a:r>
              <a:rPr lang="en-US" sz="2000" dirty="0" err="1" smtClean="0">
                <a:latin typeface="Courier"/>
                <a:cs typeface="Courier"/>
              </a:rPr>
              <a:t>os.write</a:t>
            </a:r>
            <a:r>
              <a:rPr lang="en-US" sz="2000" dirty="0" smtClean="0">
                <a:latin typeface="Courier"/>
                <a:cs typeface="Courier"/>
              </a:rPr>
              <a:t> (data);</a:t>
            </a:r>
            <a:endParaRPr lang="en-US" sz="2000" dirty="0">
              <a:latin typeface="Courier"/>
              <a:cs typeface="Courier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1354</TotalTime>
  <Words>779</Words>
  <Application>Microsoft Macintosh PowerPoint</Application>
  <PresentationFormat>On-screen Show (4:3)</PresentationFormat>
  <Paragraphs>150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Persistent Data</vt:lpstr>
      <vt:lpstr>Persistent Data</vt:lpstr>
      <vt:lpstr>Android Data Storage</vt:lpstr>
      <vt:lpstr>iOS Data Storage</vt:lpstr>
      <vt:lpstr>Android Preferences</vt:lpstr>
      <vt:lpstr>PreferenceActivity</vt:lpstr>
      <vt:lpstr>Android File Storage</vt:lpstr>
      <vt:lpstr>Android File Storage</vt:lpstr>
      <vt:lpstr>Android File Storage</vt:lpstr>
      <vt:lpstr>iOS Data Storage</vt:lpstr>
      <vt:lpstr>iOS Property Lists</vt:lpstr>
      <vt:lpstr>iOS Property Lists</vt:lpstr>
      <vt:lpstr>NSUserDefaults</vt:lpstr>
      <vt:lpstr>iOS File Storage</vt:lpstr>
      <vt:lpstr>iOS File Storage</vt:lpstr>
      <vt:lpstr>iOS File Storage</vt:lpstr>
      <vt:lpstr>SQLite</vt:lpstr>
      <vt:lpstr>To be continued . .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DARTS Lab</cp:lastModifiedBy>
  <cp:revision>49</cp:revision>
  <dcterms:created xsi:type="dcterms:W3CDTF">2011-02-20T10:25:12Z</dcterms:created>
  <dcterms:modified xsi:type="dcterms:W3CDTF">2011-02-20T21:00:46Z</dcterms:modified>
</cp:coreProperties>
</file>