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6"/>
  </p:notesMasterIdLst>
  <p:sldIdLst>
    <p:sldId id="267" r:id="rId2"/>
    <p:sldId id="268" r:id="rId3"/>
    <p:sldId id="269" r:id="rId4"/>
    <p:sldId id="270" r:id="rId5"/>
    <p:sldId id="266" r:id="rId6"/>
    <p:sldId id="256" r:id="rId7"/>
    <p:sldId id="285" r:id="rId8"/>
    <p:sldId id="272" r:id="rId9"/>
    <p:sldId id="271" r:id="rId10"/>
    <p:sldId id="274" r:id="rId11"/>
    <p:sldId id="284" r:id="rId12"/>
    <p:sldId id="275" r:id="rId13"/>
    <p:sldId id="278" r:id="rId14"/>
    <p:sldId id="279" r:id="rId15"/>
    <p:sldId id="280" r:id="rId16"/>
    <p:sldId id="286" r:id="rId17"/>
    <p:sldId id="282" r:id="rId18"/>
    <p:sldId id="283" r:id="rId19"/>
    <p:sldId id="281" r:id="rId20"/>
    <p:sldId id="287" r:id="rId21"/>
    <p:sldId id="273" r:id="rId22"/>
    <p:sldId id="288" r:id="rId23"/>
    <p:sldId id="289" r:id="rId24"/>
    <p:sldId id="29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7925"/>
    <a:srgbClr val="AFCD5E"/>
    <a:srgbClr val="B2C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28" autoAdjust="0"/>
  </p:normalViewPr>
  <p:slideViewPr>
    <p:cSldViewPr>
      <p:cViewPr varScale="1">
        <p:scale>
          <a:sx n="67" d="100"/>
          <a:sy n="67" d="100"/>
        </p:scale>
        <p:origin x="-4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0245B-95E8-4C13-BBCB-920B5BE4A908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72702-A392-4281-B90A-CB3447B99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7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2702-A392-4281-B90A-CB3447B991A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E095-585B-46D0-BE76-99A794D479F2}" type="datetime1">
              <a:rPr lang="en-US" smtClean="0"/>
              <a:pPr/>
              <a:t>3/9/2011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 numCol="2"/>
          <a:lstStyle/>
          <a:p>
            <a:r>
              <a:rPr lang="en-US" dirty="0" smtClean="0"/>
              <a:t>University of Notre Dame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69F9-4927-455B-A3D1-810250FC56F4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86C-C285-46E0-9109-F2A709BD1BAA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017F-CDB2-4CBD-9AA3-F349D240C954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BF36-D73F-4153-BE76-3340507B65CD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F71-59D6-43A9-A5D4-47D61F9CB92F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867E-364F-4B3E-BBFC-685A43A7D558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E72B-A594-4BEE-BC50-D15D8FA26A59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EEF8-DA8F-43DB-A86C-7F0EF2639D37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7983-C438-4A57-BDA8-4F2AB82467D8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AAAEED0-1ED4-4B80-91CA-983DBCB60BD6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7439C763-7762-4651-83F0-8A5EA84B2679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Debug Logs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46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NSOperationQueue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Concurrent dispatch queue for Cocoa</a:t>
            </a:r>
          </a:p>
          <a:p>
            <a:r>
              <a:rPr lang="en-US" dirty="0" smtClean="0"/>
              <a:t>Default execution order is first-in, first-out, but may incorporate other factors</a:t>
            </a:r>
          </a:p>
          <a:p>
            <a:pPr lvl="1"/>
            <a:r>
              <a:rPr lang="en-US" dirty="0" smtClean="0"/>
              <a:t>Task dependencies</a:t>
            </a:r>
          </a:p>
          <a:p>
            <a:pPr lvl="1"/>
            <a:r>
              <a:rPr lang="en-US" dirty="0" smtClean="0"/>
              <a:t>Execution priorities</a:t>
            </a:r>
          </a:p>
          <a:p>
            <a:r>
              <a:rPr lang="en-US" dirty="0" smtClean="0"/>
              <a:t>May define multiple queues in your application</a:t>
            </a:r>
          </a:p>
          <a:p>
            <a:r>
              <a:rPr lang="en-US" dirty="0" smtClean="0"/>
              <a:t>Automatically retains operations, then releases on completion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NSOperationQueue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Set concurrency level using</a:t>
            </a:r>
          </a:p>
          <a:p>
            <a:pPr marL="710946" lvl="2" indent="0">
              <a:buNone/>
            </a:pPr>
            <a:r>
              <a:rPr lang="en-US" dirty="0" err="1" smtClean="0"/>
              <a:t>setMaxConcurrentOperationCount</a:t>
            </a:r>
            <a:r>
              <a:rPr lang="en-US" dirty="0" smtClean="0"/>
              <a:t>:</a:t>
            </a:r>
          </a:p>
          <a:p>
            <a:r>
              <a:rPr lang="en-US" dirty="0" smtClean="0"/>
              <a:t>Can achieve locks or synchronization using serial queues or operation object dependencies</a:t>
            </a:r>
          </a:p>
          <a:p>
            <a:r>
              <a:rPr lang="en-US" dirty="0" smtClean="0"/>
              <a:t>To use a queue, allocate, then add operations</a:t>
            </a:r>
            <a:br>
              <a:rPr lang="en-US" dirty="0" smtClean="0"/>
            </a:br>
            <a:endParaRPr lang="en-US" dirty="0" smtClean="0"/>
          </a:p>
          <a:p>
            <a:pPr marL="710946" lvl="2" indent="0">
              <a:buNone/>
            </a:pPr>
            <a:r>
              <a:rPr lang="en-US" sz="2200" dirty="0" err="1" smtClean="0"/>
              <a:t>NSOperationQueue</a:t>
            </a:r>
            <a:r>
              <a:rPr lang="en-US" sz="2200" dirty="0" smtClean="0"/>
              <a:t>* </a:t>
            </a:r>
            <a:r>
              <a:rPr lang="en-US" sz="2200" dirty="0" err="1" smtClean="0"/>
              <a:t>aQueue</a:t>
            </a:r>
            <a:r>
              <a:rPr lang="en-US" sz="2200" dirty="0" smtClean="0"/>
              <a:t> = [[</a:t>
            </a:r>
            <a:r>
              <a:rPr lang="en-US" sz="2200" dirty="0" err="1" smtClean="0"/>
              <a:t>NSOperationQueue</a:t>
            </a:r>
            <a:r>
              <a:rPr lang="en-US" sz="2200" dirty="0" smtClean="0"/>
              <a:t> </a:t>
            </a:r>
            <a:r>
              <a:rPr lang="en-US" sz="2200" dirty="0" err="1" smtClean="0"/>
              <a:t>alloc</a:t>
            </a:r>
            <a:r>
              <a:rPr lang="en-US" sz="2200" dirty="0" smtClean="0"/>
              <a:t>] </a:t>
            </a:r>
            <a:r>
              <a:rPr lang="en-US" sz="2200" dirty="0" err="1" smtClean="0"/>
              <a:t>init</a:t>
            </a:r>
            <a:r>
              <a:rPr lang="en-US" sz="2200" dirty="0" smtClean="0"/>
              <a:t>];</a:t>
            </a:r>
          </a:p>
          <a:p>
            <a:pPr marL="710946" lvl="2" indent="0">
              <a:buNone/>
            </a:pPr>
            <a:r>
              <a:rPr lang="en-US" sz="2200" dirty="0" smtClean="0"/>
              <a:t>[</a:t>
            </a:r>
            <a:r>
              <a:rPr lang="en-US" sz="2200" dirty="0" err="1" smtClean="0"/>
              <a:t>aQueue</a:t>
            </a:r>
            <a:r>
              <a:rPr lang="en-US" sz="2200" dirty="0" smtClean="0"/>
              <a:t> </a:t>
            </a:r>
            <a:r>
              <a:rPr lang="en-US" sz="2200" dirty="0" err="1" smtClean="0"/>
              <a:t>addOperation:anOp</a:t>
            </a:r>
            <a:r>
              <a:rPr lang="en-US" sz="2200" dirty="0" smtClean="0"/>
              <a:t>];</a:t>
            </a:r>
          </a:p>
          <a:p>
            <a:pPr marL="710946" lvl="2" indent="0">
              <a:buNone/>
            </a:pPr>
            <a:endParaRPr lang="en-US" sz="2200" dirty="0"/>
          </a:p>
          <a:p>
            <a:pPr marL="710946" lvl="2" indent="0">
              <a:buNone/>
            </a:pPr>
            <a:r>
              <a:rPr lang="en-US" sz="2200" dirty="0" smtClean="0"/>
              <a:t>. . .</a:t>
            </a:r>
          </a:p>
          <a:p>
            <a:pPr marL="710946" lvl="2" indent="0">
              <a:buNone/>
            </a:pPr>
            <a:endParaRPr lang="en-US" sz="2200" dirty="0"/>
          </a:p>
          <a:p>
            <a:pPr marL="710946" lvl="2" indent="0">
              <a:buNone/>
            </a:pPr>
            <a:r>
              <a:rPr lang="en-US" sz="2200" dirty="0" smtClean="0"/>
              <a:t>[</a:t>
            </a:r>
            <a:r>
              <a:rPr lang="en-US" sz="2200" dirty="0" err="1" smtClean="0"/>
              <a:t>aQueue</a:t>
            </a:r>
            <a:r>
              <a:rPr lang="en-US" sz="2200" dirty="0" smtClean="0"/>
              <a:t> release];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31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Objective-C operation object which encapsulates work to perform and data and data needed to perform it</a:t>
            </a:r>
          </a:p>
          <a:p>
            <a:r>
              <a:rPr lang="en-US" dirty="0" smtClean="0"/>
              <a:t>Generate key-value observing notifications</a:t>
            </a:r>
          </a:p>
          <a:p>
            <a:pPr lvl="1"/>
            <a:r>
              <a:rPr lang="en-US" dirty="0" smtClean="0"/>
              <a:t>Useful for monitoring progress of task</a:t>
            </a:r>
          </a:p>
          <a:p>
            <a:r>
              <a:rPr lang="en-US" dirty="0" smtClean="0"/>
              <a:t>An abstract class that needs to be </a:t>
            </a:r>
            <a:r>
              <a:rPr lang="en-US" dirty="0" err="1" smtClean="0"/>
              <a:t>subclassed</a:t>
            </a:r>
            <a:endParaRPr lang="en-US" dirty="0" smtClean="0"/>
          </a:p>
          <a:p>
            <a:pPr lvl="1"/>
            <a:r>
              <a:rPr lang="en-US" dirty="0" err="1" smtClean="0"/>
              <a:t>NSInvocationOperation</a:t>
            </a:r>
            <a:endParaRPr lang="en-US" dirty="0" smtClean="0"/>
          </a:p>
          <a:p>
            <a:pPr lvl="2"/>
            <a:r>
              <a:rPr lang="en-US" dirty="0" smtClean="0"/>
              <a:t>If you already have method that performs needed task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NSInvocationOperation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864583"/>
              </p:ext>
            </p:extLst>
          </p:nvPr>
        </p:nvGraphicFramePr>
        <p:xfrm>
          <a:off x="1066800" y="1784350"/>
          <a:ext cx="7924800" cy="4716088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33250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@implementation </a:t>
                      </a:r>
                      <a:r>
                        <a:rPr lang="en-US" sz="1600" dirty="0" err="1" smtClean="0">
                          <a:latin typeface="+mj-lt"/>
                        </a:rPr>
                        <a:t>MyCustomClass</a:t>
                      </a:r>
                      <a:endParaRPr lang="en-US" sz="1600" dirty="0" smtClean="0">
                        <a:latin typeface="+mj-lt"/>
                      </a:endParaRPr>
                    </a:p>
                    <a:p>
                      <a:endParaRPr lang="en-US" sz="1600" dirty="0">
                        <a:latin typeface="+mj-lt"/>
                      </a:endParaRPr>
                    </a:p>
                  </a:txBody>
                  <a:tcPr marL="83127" marR="83127" marT="41564" marB="415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- (</a:t>
                      </a:r>
                      <a:r>
                        <a:rPr lang="en-US" sz="1600" dirty="0" err="1" smtClean="0">
                          <a:latin typeface="+mj-lt"/>
                        </a:rPr>
                        <a:t>NSOperation</a:t>
                      </a:r>
                      <a:r>
                        <a:rPr lang="en-US" sz="1600" dirty="0" smtClean="0">
                          <a:latin typeface="+mj-lt"/>
                        </a:rPr>
                        <a:t> *) </a:t>
                      </a:r>
                      <a:r>
                        <a:rPr lang="en-US" sz="1600" dirty="0" err="1" smtClean="0">
                          <a:latin typeface="+mj-lt"/>
                        </a:rPr>
                        <a:t>taskWithData</a:t>
                      </a:r>
                      <a:r>
                        <a:rPr lang="en-US" sz="1600" dirty="0">
                          <a:latin typeface="+mj-lt"/>
                        </a:rPr>
                        <a:t>:(id)data {</a:t>
                      </a:r>
                    </a:p>
                  </a:txBody>
                  <a:tcPr marL="83127" marR="83127" marT="41564" marB="415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189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    </a:t>
                      </a:r>
                      <a:r>
                        <a:rPr lang="en-US" sz="1600" dirty="0" err="1" smtClean="0">
                          <a:latin typeface="+mj-lt"/>
                        </a:rPr>
                        <a:t>NSInvocationOperation</a:t>
                      </a:r>
                      <a:r>
                        <a:rPr lang="en-US" sz="1600" dirty="0">
                          <a:latin typeface="+mj-lt"/>
                        </a:rPr>
                        <a:t>* </a:t>
                      </a:r>
                      <a:r>
                        <a:rPr lang="en-US" sz="1600" dirty="0" err="1">
                          <a:latin typeface="+mj-lt"/>
                        </a:rPr>
                        <a:t>theOp</a:t>
                      </a:r>
                      <a:r>
                        <a:rPr lang="en-US" sz="1600" dirty="0">
                          <a:latin typeface="+mj-lt"/>
                        </a:rPr>
                        <a:t> = </a:t>
                      </a:r>
                      <a:r>
                        <a:rPr lang="en-US" sz="1600" dirty="0" smtClean="0">
                          <a:latin typeface="+mj-lt"/>
                        </a:rPr>
                        <a:t>[[[ </a:t>
                      </a:r>
                      <a:r>
                        <a:rPr lang="en-US" sz="1600" dirty="0" err="1" smtClean="0">
                          <a:latin typeface="+mj-lt"/>
                        </a:rPr>
                        <a:t>NSInvocationOperation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latin typeface="+mj-lt"/>
                        </a:rPr>
                        <a:t>alloc</a:t>
                      </a:r>
                      <a:r>
                        <a:rPr lang="en-US" sz="1600" dirty="0" smtClean="0">
                          <a:latin typeface="+mj-lt"/>
                        </a:rPr>
                        <a:t> ] </a:t>
                      </a:r>
                    </a:p>
                    <a:p>
                      <a:r>
                        <a:rPr lang="en-US" sz="1600" dirty="0" smtClean="0">
                          <a:latin typeface="+mj-lt"/>
                        </a:rPr>
                        <a:t>                                </a:t>
                      </a:r>
                      <a:r>
                        <a:rPr lang="en-US" sz="1600" dirty="0" err="1" smtClean="0">
                          <a:latin typeface="+mj-lt"/>
                        </a:rPr>
                        <a:t>initWithTarget:self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3127" marR="83127" marT="41564" marB="415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                                selector</a:t>
                      </a:r>
                      <a:r>
                        <a:rPr lang="en-US" sz="1600" dirty="0">
                          <a:latin typeface="+mj-lt"/>
                        </a:rPr>
                        <a:t>:@selector(</a:t>
                      </a:r>
                      <a:r>
                        <a:rPr lang="en-US" sz="1600" dirty="0" err="1">
                          <a:latin typeface="+mj-lt"/>
                        </a:rPr>
                        <a:t>myTaskMethod</a:t>
                      </a:r>
                      <a:r>
                        <a:rPr lang="en-US" sz="1600" dirty="0">
                          <a:latin typeface="+mj-lt"/>
                        </a:rPr>
                        <a:t>:) </a:t>
                      </a:r>
                      <a:endParaRPr lang="en-US" sz="1600" dirty="0" smtClean="0">
                        <a:latin typeface="+mj-lt"/>
                      </a:endParaRPr>
                    </a:p>
                    <a:p>
                      <a:r>
                        <a:rPr lang="en-US" sz="1600" dirty="0" smtClean="0">
                          <a:latin typeface="+mj-lt"/>
                        </a:rPr>
                        <a:t>                                </a:t>
                      </a:r>
                      <a:r>
                        <a:rPr lang="en-US" sz="1600" dirty="0" err="1" smtClean="0">
                          <a:latin typeface="+mj-lt"/>
                        </a:rPr>
                        <a:t>object:data</a:t>
                      </a:r>
                      <a:r>
                        <a:rPr lang="en-US" sz="1600" dirty="0" smtClean="0">
                          <a:latin typeface="+mj-lt"/>
                        </a:rPr>
                        <a:t> ] </a:t>
                      </a:r>
                      <a:r>
                        <a:rPr lang="en-US" sz="1600" dirty="0" err="1" smtClean="0">
                          <a:latin typeface="+mj-lt"/>
                        </a:rPr>
                        <a:t>autorelease</a:t>
                      </a:r>
                      <a:r>
                        <a:rPr lang="en-US" sz="1600" dirty="0" smtClean="0">
                          <a:latin typeface="+mj-lt"/>
                        </a:rPr>
                        <a:t> ];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3127" marR="83127" marT="41564" marB="415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    return </a:t>
                      </a:r>
                      <a:r>
                        <a:rPr lang="en-US" sz="1600" dirty="0" err="1">
                          <a:latin typeface="+mj-lt"/>
                        </a:rPr>
                        <a:t>theOp</a:t>
                      </a:r>
                      <a:r>
                        <a:rPr lang="en-US" sz="1600" dirty="0">
                          <a:latin typeface="+mj-lt"/>
                        </a:rPr>
                        <a:t>;</a:t>
                      </a:r>
                    </a:p>
                  </a:txBody>
                  <a:tcPr marL="83127" marR="83127" marT="41564" marB="415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}</a:t>
                      </a:r>
                    </a:p>
                  </a:txBody>
                  <a:tcPr marL="83127" marR="83127" marT="41564" marB="415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endParaRPr lang="en-US" sz="1600">
                        <a:latin typeface="+mj-lt"/>
                      </a:endParaRPr>
                    </a:p>
                  </a:txBody>
                  <a:tcPr marL="83127" marR="83127" marT="41564" marB="415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// This is the method that does the actual work of the task.</a:t>
                      </a:r>
                    </a:p>
                  </a:txBody>
                  <a:tcPr marL="83127" marR="83127" marT="41564" marB="415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- (void)myTaskMethod:(id)data {</a:t>
                      </a:r>
                    </a:p>
                  </a:txBody>
                  <a:tcPr marL="83127" marR="83127" marT="41564" marB="415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    // </a:t>
                      </a:r>
                      <a:r>
                        <a:rPr lang="en-US" sz="1600" dirty="0">
                          <a:latin typeface="+mj-lt"/>
                        </a:rPr>
                        <a:t>Perform the task.</a:t>
                      </a:r>
                    </a:p>
                  </a:txBody>
                  <a:tcPr marL="83127" marR="83127" marT="41564" marB="415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}</a:t>
                      </a:r>
                    </a:p>
                  </a:txBody>
                  <a:tcPr marL="83127" marR="83127" marT="41564" marB="415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@end</a:t>
                      </a:r>
                    </a:p>
                  </a:txBody>
                  <a:tcPr marL="83127" marR="83127" marT="41564" marB="415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 subclass</a:t>
            </a:r>
          </a:p>
          <a:p>
            <a:pPr lvl="1"/>
            <a:r>
              <a:rPr lang="en-US" dirty="0" smtClean="0"/>
              <a:t>Required implementations</a:t>
            </a:r>
          </a:p>
          <a:p>
            <a:pPr lvl="2"/>
            <a:r>
              <a:rPr lang="en-US" dirty="0" smtClean="0"/>
              <a:t>Custom init</a:t>
            </a:r>
          </a:p>
          <a:p>
            <a:pPr lvl="2"/>
            <a:r>
              <a:rPr lang="en-US" dirty="0" smtClean="0"/>
              <a:t>main</a:t>
            </a:r>
          </a:p>
          <a:p>
            <a:pPr lvl="1"/>
            <a:r>
              <a:rPr lang="en-US" dirty="0" smtClean="0"/>
              <a:t>Additional implementations</a:t>
            </a:r>
          </a:p>
          <a:p>
            <a:pPr lvl="2"/>
            <a:r>
              <a:rPr lang="en-US" dirty="0" smtClean="0"/>
              <a:t>Custom methods to be called in main</a:t>
            </a:r>
          </a:p>
          <a:p>
            <a:pPr lvl="2"/>
            <a:r>
              <a:rPr lang="en-US" dirty="0" err="1" smtClean="0"/>
              <a:t>Accessor</a:t>
            </a:r>
            <a:r>
              <a:rPr lang="en-US" dirty="0" smtClean="0"/>
              <a:t> methods for data values</a:t>
            </a:r>
          </a:p>
          <a:p>
            <a:pPr lvl="2"/>
            <a:r>
              <a:rPr lang="en-US" dirty="0" err="1" smtClean="0"/>
              <a:t>dealloc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NSOperation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034532"/>
              </p:ext>
            </p:extLst>
          </p:nvPr>
        </p:nvGraphicFramePr>
        <p:xfrm>
          <a:off x="1752600" y="1249680"/>
          <a:ext cx="6019800" cy="5532120"/>
        </p:xfrm>
        <a:graphic>
          <a:graphicData uri="http://schemas.openxmlformats.org/drawingml/2006/table">
            <a:tbl>
              <a:tblPr/>
              <a:tblGrid>
                <a:gridCol w="60198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@interface </a:t>
                      </a:r>
                      <a:r>
                        <a:rPr lang="en-US" sz="1400" dirty="0" err="1" smtClean="0">
                          <a:latin typeface="+mj-lt"/>
                        </a:rPr>
                        <a:t>MyOperation</a:t>
                      </a:r>
                      <a:r>
                        <a:rPr lang="en-US" sz="1400" dirty="0" smtClean="0">
                          <a:latin typeface="+mj-lt"/>
                        </a:rPr>
                        <a:t> </a:t>
                      </a:r>
                      <a:r>
                        <a:rPr lang="en-US" sz="1400" dirty="0">
                          <a:latin typeface="+mj-lt"/>
                        </a:rPr>
                        <a:t>: </a:t>
                      </a:r>
                      <a:r>
                        <a:rPr lang="en-US" sz="1400" dirty="0" err="1">
                          <a:latin typeface="+mj-lt"/>
                        </a:rPr>
                        <a:t>NSOperation</a:t>
                      </a:r>
                      <a:r>
                        <a:rPr lang="en-US" sz="1400" dirty="0">
                          <a:latin typeface="+mj-lt"/>
                        </a:rPr>
                        <a:t> {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    id </a:t>
                      </a:r>
                      <a:r>
                        <a:rPr lang="en-US" sz="1400" dirty="0" err="1">
                          <a:latin typeface="+mj-lt"/>
                        </a:rPr>
                        <a:t>myData</a:t>
                      </a:r>
                      <a:r>
                        <a:rPr lang="en-US" sz="1400" dirty="0">
                          <a:latin typeface="+mj-lt"/>
                        </a:rPr>
                        <a:t>;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}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-(id)</a:t>
                      </a:r>
                      <a:r>
                        <a:rPr lang="en-US" sz="1400" dirty="0" err="1">
                          <a:latin typeface="+mj-lt"/>
                        </a:rPr>
                        <a:t>initWithData</a:t>
                      </a:r>
                      <a:r>
                        <a:rPr lang="en-US" sz="1400" dirty="0">
                          <a:latin typeface="+mj-lt"/>
                        </a:rPr>
                        <a:t>:(id)data;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@end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@implementation </a:t>
                      </a:r>
                      <a:r>
                        <a:rPr lang="en-US" sz="1400" dirty="0" err="1" smtClean="0">
                          <a:latin typeface="+mj-lt"/>
                        </a:rPr>
                        <a:t>MyOperation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>
                          <a:latin typeface="+mj-lt"/>
                        </a:rPr>
                        <a:t>- (id)initWithData:(id)data {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    if </a:t>
                      </a:r>
                      <a:r>
                        <a:rPr lang="en-US" sz="1400" dirty="0">
                          <a:latin typeface="+mj-lt"/>
                        </a:rPr>
                        <a:t>(self = [super </a:t>
                      </a:r>
                      <a:r>
                        <a:rPr lang="en-US" sz="1400" dirty="0" err="1">
                          <a:latin typeface="+mj-lt"/>
                        </a:rPr>
                        <a:t>init</a:t>
                      </a:r>
                      <a:r>
                        <a:rPr lang="en-US" sz="1400" dirty="0">
                          <a:latin typeface="+mj-lt"/>
                        </a:rPr>
                        <a:t>])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        </a:t>
                      </a:r>
                      <a:r>
                        <a:rPr lang="en-US" sz="1400" dirty="0" err="1" smtClean="0">
                          <a:latin typeface="+mj-lt"/>
                        </a:rPr>
                        <a:t>myData</a:t>
                      </a:r>
                      <a:r>
                        <a:rPr lang="en-US" sz="1400" dirty="0" smtClean="0">
                          <a:latin typeface="+mj-lt"/>
                        </a:rPr>
                        <a:t> </a:t>
                      </a:r>
                      <a:r>
                        <a:rPr lang="en-US" sz="1400" dirty="0">
                          <a:latin typeface="+mj-lt"/>
                        </a:rPr>
                        <a:t>= [data retain];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    return </a:t>
                      </a:r>
                      <a:r>
                        <a:rPr lang="en-US" sz="1400" dirty="0">
                          <a:latin typeface="+mj-lt"/>
                        </a:rPr>
                        <a:t>self;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}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- (void)</a:t>
                      </a:r>
                      <a:r>
                        <a:rPr lang="en-US" sz="1400" dirty="0" err="1">
                          <a:latin typeface="+mj-lt"/>
                        </a:rPr>
                        <a:t>dealloc</a:t>
                      </a:r>
                      <a:r>
                        <a:rPr lang="en-US" sz="1400" dirty="0">
                          <a:latin typeface="+mj-lt"/>
                        </a:rPr>
                        <a:t> {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    [</a:t>
                      </a:r>
                      <a:r>
                        <a:rPr lang="en-US" sz="1400" dirty="0" err="1">
                          <a:latin typeface="+mj-lt"/>
                        </a:rPr>
                        <a:t>myData</a:t>
                      </a:r>
                      <a:r>
                        <a:rPr lang="en-US" sz="1400" dirty="0">
                          <a:latin typeface="+mj-lt"/>
                        </a:rPr>
                        <a:t> release];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    [</a:t>
                      </a:r>
                      <a:r>
                        <a:rPr lang="en-US" sz="1400" dirty="0">
                          <a:latin typeface="+mj-lt"/>
                        </a:rPr>
                        <a:t>super </a:t>
                      </a:r>
                      <a:r>
                        <a:rPr lang="en-US" sz="1400" dirty="0" err="1">
                          <a:latin typeface="+mj-lt"/>
                        </a:rPr>
                        <a:t>dealloc</a:t>
                      </a:r>
                      <a:r>
                        <a:rPr lang="en-US" sz="1400" dirty="0">
                          <a:latin typeface="+mj-lt"/>
                        </a:rPr>
                        <a:t>];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}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-(void)main {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    // </a:t>
                      </a:r>
                      <a:r>
                        <a:rPr lang="en-US" sz="1400" dirty="0">
                          <a:latin typeface="+mj-lt"/>
                        </a:rPr>
                        <a:t>Do some work on </a:t>
                      </a:r>
                      <a:r>
                        <a:rPr lang="en-US" sz="1400" dirty="0" err="1">
                          <a:latin typeface="+mj-lt"/>
                        </a:rPr>
                        <a:t>myData</a:t>
                      </a:r>
                      <a:r>
                        <a:rPr lang="en-US" sz="1400" dirty="0">
                          <a:latin typeface="+mj-lt"/>
                        </a:rPr>
                        <a:t> and report the results.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}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@end</a:t>
                      </a:r>
                    </a:p>
                  </a:txBody>
                  <a:tcPr marL="38100" marR="3810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modifications to UI from operations on another thread, use </a:t>
            </a:r>
            <a:r>
              <a:rPr lang="en-US" dirty="0" err="1" smtClean="0"/>
              <a:t>UIView</a:t>
            </a:r>
            <a:r>
              <a:rPr lang="en-US" dirty="0" smtClean="0"/>
              <a:t> method</a:t>
            </a:r>
          </a:p>
          <a:p>
            <a:pPr marL="710946" lvl="2" indent="0">
              <a:buNone/>
            </a:pPr>
            <a:r>
              <a:rPr lang="en-US" sz="2000" dirty="0" err="1" smtClean="0"/>
              <a:t>performSelectorOnMainThread:withObject:waitUntilDone</a:t>
            </a:r>
            <a:r>
              <a:rPr lang="en-US" sz="2000" dirty="0" smtClean="0"/>
              <a:t>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8686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in </a:t>
            </a:r>
            <a:r>
              <a:rPr lang="en-US" dirty="0" err="1" smtClean="0"/>
              <a:t>NSOperation</a:t>
            </a:r>
            <a:r>
              <a:rPr lang="en-US" dirty="0" smtClean="0"/>
              <a:t> after creation, but before queuing</a:t>
            </a:r>
          </a:p>
          <a:p>
            <a:r>
              <a:rPr lang="en-US" dirty="0" smtClean="0"/>
              <a:t>Dependency not limited to same queue</a:t>
            </a:r>
          </a:p>
          <a:p>
            <a:r>
              <a:rPr lang="en-US" dirty="0" smtClean="0"/>
              <a:t>Add dependency using</a:t>
            </a:r>
          </a:p>
          <a:p>
            <a:pPr marL="710946" lvl="2" indent="0">
              <a:buNone/>
            </a:pPr>
            <a:r>
              <a:rPr lang="en-US" dirty="0" smtClean="0"/>
              <a:t>(void) </a:t>
            </a:r>
            <a:r>
              <a:rPr lang="en-US" dirty="0" err="1" smtClean="0"/>
              <a:t>addDependency</a:t>
            </a:r>
            <a:r>
              <a:rPr lang="en-US" dirty="0" smtClean="0">
                <a:sym typeface="Wingdings" pitchFamily="2" charset="2"/>
              </a:rPr>
              <a:t>:(</a:t>
            </a:r>
            <a:r>
              <a:rPr lang="en-US" dirty="0" err="1" smtClean="0">
                <a:sym typeface="Wingdings" pitchFamily="2" charset="2"/>
              </a:rPr>
              <a:t>NSOperation</a:t>
            </a:r>
            <a:r>
              <a:rPr lang="en-US" dirty="0" smtClean="0">
                <a:sym typeface="Wingdings" pitchFamily="2" charset="2"/>
              </a:rPr>
              <a:t> *) operation</a:t>
            </a:r>
          </a:p>
          <a:p>
            <a:r>
              <a:rPr lang="en-US" dirty="0" smtClean="0"/>
              <a:t>Avoid circular dependencies!</a:t>
            </a:r>
          </a:p>
          <a:p>
            <a:r>
              <a:rPr lang="en-US" dirty="0" smtClean="0"/>
              <a:t>Can create custom dependency by overriding </a:t>
            </a:r>
            <a:r>
              <a:rPr lang="en-US" i="1" dirty="0" err="1" smtClean="0"/>
              <a:t>isReady</a:t>
            </a:r>
            <a:r>
              <a:rPr lang="en-US" dirty="0" smtClean="0"/>
              <a:t> method</a:t>
            </a:r>
          </a:p>
        </p:txBody>
      </p:sp>
    </p:spTree>
    <p:extLst>
      <p:ext uri="{BB962C8B-B14F-4D97-AF65-F5344CB8AC3E}">
        <p14:creationId xmlns:p14="http://schemas.microsoft.com/office/powerpoint/2010/main" val="2916336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Priority of operation is within scope of queue</a:t>
            </a:r>
          </a:p>
          <a:p>
            <a:r>
              <a:rPr lang="en-US" dirty="0" smtClean="0"/>
              <a:t>By default priority is </a:t>
            </a:r>
            <a:r>
              <a:rPr lang="en-US" i="1" dirty="0" smtClean="0"/>
              <a:t>normal</a:t>
            </a:r>
          </a:p>
          <a:p>
            <a:r>
              <a:rPr lang="en-US" dirty="0" smtClean="0"/>
              <a:t>Modify priority using</a:t>
            </a:r>
          </a:p>
          <a:p>
            <a:pPr marL="710946" lvl="2" indent="0">
              <a:buNone/>
            </a:pPr>
            <a:r>
              <a:rPr lang="en-US" sz="2200" dirty="0" smtClean="0"/>
              <a:t>- (void) </a:t>
            </a:r>
            <a:r>
              <a:rPr lang="en-US" sz="2200" dirty="0" err="1" smtClean="0"/>
              <a:t>setQueuePriority</a:t>
            </a:r>
            <a:r>
              <a:rPr lang="en-US" sz="2200" dirty="0" smtClean="0"/>
              <a:t>:(</a:t>
            </a:r>
            <a:r>
              <a:rPr lang="en-US" sz="2200" dirty="0" err="1" smtClean="0"/>
              <a:t>NSOperationQueuePriority</a:t>
            </a:r>
            <a:r>
              <a:rPr lang="en-US" sz="2200" dirty="0" smtClean="0"/>
              <a:t>) priority</a:t>
            </a:r>
          </a:p>
          <a:p>
            <a:r>
              <a:rPr lang="en-US" dirty="0" smtClean="0"/>
              <a:t>Valid values</a:t>
            </a:r>
          </a:p>
          <a:p>
            <a:pPr lvl="1"/>
            <a:r>
              <a:rPr lang="en-US" dirty="0" err="1" smtClean="0"/>
              <a:t>NSOperationQueuePriorityVeryLow</a:t>
            </a:r>
            <a:endParaRPr lang="en-US" dirty="0" smtClean="0"/>
          </a:p>
          <a:p>
            <a:pPr lvl="1"/>
            <a:r>
              <a:rPr lang="en-US" dirty="0" err="1" smtClean="0"/>
              <a:t>NSOperationQueuePriorityLow</a:t>
            </a:r>
            <a:endParaRPr lang="en-US" dirty="0"/>
          </a:p>
          <a:p>
            <a:pPr lvl="1"/>
            <a:r>
              <a:rPr lang="en-US" dirty="0" err="1" smtClean="0"/>
              <a:t>NSOperationQueuePriorityNormal</a:t>
            </a:r>
            <a:endParaRPr lang="en-US" dirty="0"/>
          </a:p>
          <a:p>
            <a:pPr lvl="1"/>
            <a:r>
              <a:rPr lang="en-US" dirty="0" err="1" smtClean="0"/>
              <a:t>NSOperationQueuePriorityHigh</a:t>
            </a:r>
            <a:endParaRPr lang="en-US" dirty="0"/>
          </a:p>
          <a:p>
            <a:pPr lvl="1"/>
            <a:r>
              <a:rPr lang="en-US" dirty="0" err="1" smtClean="0"/>
              <a:t>NSOperationQueuePriorityVeryHigh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8693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KVO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NSOperation</a:t>
            </a:r>
            <a:r>
              <a:rPr lang="en-US" dirty="0" smtClean="0"/>
              <a:t> is key-value observing compliant for following key paths</a:t>
            </a:r>
          </a:p>
          <a:p>
            <a:pPr lvl="1"/>
            <a:r>
              <a:rPr lang="en-US" dirty="0" err="1" smtClean="0"/>
              <a:t>isCancelled</a:t>
            </a:r>
            <a:endParaRPr lang="en-US" dirty="0" smtClean="0"/>
          </a:p>
          <a:p>
            <a:pPr lvl="1"/>
            <a:r>
              <a:rPr lang="en-US" dirty="0" err="1" smtClean="0"/>
              <a:t>isConcurrent</a:t>
            </a:r>
            <a:endParaRPr lang="en-US" dirty="0" smtClean="0"/>
          </a:p>
          <a:p>
            <a:pPr lvl="1"/>
            <a:r>
              <a:rPr lang="en-US" dirty="0" err="1" smtClean="0"/>
              <a:t>isFinished</a:t>
            </a:r>
            <a:endParaRPr lang="en-US" dirty="0" smtClean="0"/>
          </a:p>
          <a:p>
            <a:pPr lvl="1"/>
            <a:r>
              <a:rPr lang="en-US" dirty="0" err="1" smtClean="0"/>
              <a:t>isReady</a:t>
            </a: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ependencies</a:t>
            </a:r>
          </a:p>
          <a:p>
            <a:pPr lvl="1"/>
            <a:r>
              <a:rPr lang="en-US" dirty="0" err="1" smtClean="0"/>
              <a:t>queuePriority</a:t>
            </a:r>
            <a:endParaRPr lang="en-US" dirty="0" smtClean="0"/>
          </a:p>
          <a:p>
            <a:pPr lvl="1"/>
            <a:r>
              <a:rPr lang="en-US" dirty="0" err="1" smtClean="0"/>
              <a:t>completionBlock</a:t>
            </a:r>
            <a:endParaRPr lang="en-US" dirty="0" smtClean="0"/>
          </a:p>
          <a:p>
            <a:r>
              <a:rPr lang="en-US" dirty="0" smtClean="0"/>
              <a:t>If overriding more than main in </a:t>
            </a:r>
            <a:r>
              <a:rPr lang="en-US" dirty="0" err="1" smtClean="0"/>
              <a:t>NSOperation</a:t>
            </a:r>
            <a:r>
              <a:rPr lang="en-US" dirty="0" smtClean="0"/>
              <a:t>, need to maintain KVO compliance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debugging and providing information about intermediate state</a:t>
            </a:r>
          </a:p>
          <a:p>
            <a:pPr lvl="1"/>
            <a:r>
              <a:rPr lang="en-US" dirty="0" smtClean="0"/>
              <a:t>Trace application flow</a:t>
            </a:r>
          </a:p>
          <a:p>
            <a:pPr lvl="1"/>
            <a:r>
              <a:rPr lang="en-US" dirty="0" smtClean="0"/>
              <a:t>Intermediate variable values</a:t>
            </a:r>
          </a:p>
          <a:p>
            <a:r>
              <a:rPr lang="en-US" dirty="0" err="1" smtClean="0"/>
              <a:t>iOS</a:t>
            </a:r>
            <a:endParaRPr lang="en-US" dirty="0" smtClean="0"/>
          </a:p>
          <a:p>
            <a:pPr lvl="1"/>
            <a:r>
              <a:rPr lang="en-US" dirty="0" err="1" smtClean="0"/>
              <a:t>NSLog</a:t>
            </a:r>
            <a:endParaRPr lang="en-US" dirty="0" smtClean="0"/>
          </a:p>
          <a:p>
            <a:r>
              <a:rPr lang="en-US" dirty="0" smtClean="0"/>
              <a:t>Android</a:t>
            </a:r>
          </a:p>
          <a:p>
            <a:pPr lvl="1"/>
            <a:r>
              <a:rPr lang="en-US" dirty="0" err="1" smtClean="0"/>
              <a:t>LogCat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214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Grand Central Dispatch queues manage queues of task to be operated</a:t>
            </a:r>
          </a:p>
          <a:p>
            <a:r>
              <a:rPr lang="en-US" dirty="0" smtClean="0"/>
              <a:t>All dispatch queues are first-in, first-out</a:t>
            </a:r>
          </a:p>
          <a:p>
            <a:r>
              <a:rPr lang="en-US" dirty="0" smtClean="0"/>
              <a:t>Predefined types</a:t>
            </a:r>
          </a:p>
          <a:p>
            <a:pPr lvl="1"/>
            <a:r>
              <a:rPr lang="en-US" dirty="0" smtClean="0"/>
              <a:t>Serial</a:t>
            </a:r>
          </a:p>
          <a:p>
            <a:pPr lvl="2"/>
            <a:r>
              <a:rPr lang="en-US" dirty="0" smtClean="0"/>
              <a:t>Supports multiple self-defined queues</a:t>
            </a:r>
          </a:p>
          <a:p>
            <a:pPr lvl="1"/>
            <a:r>
              <a:rPr lang="en-US" dirty="0" smtClean="0"/>
              <a:t>Concurrent</a:t>
            </a:r>
          </a:p>
          <a:p>
            <a:pPr lvl="2"/>
            <a:r>
              <a:rPr lang="en-US" dirty="0" smtClean="0"/>
              <a:t>3 global predefined queues of differing priority</a:t>
            </a:r>
          </a:p>
          <a:p>
            <a:pPr lvl="1"/>
            <a:r>
              <a:rPr lang="en-US" dirty="0" smtClean="0"/>
              <a:t>Main dispatch 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486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self contained unit of work</a:t>
            </a:r>
          </a:p>
          <a:p>
            <a:r>
              <a:rPr lang="en-US" dirty="0" smtClean="0"/>
              <a:t>Typically </a:t>
            </a:r>
            <a:r>
              <a:rPr lang="en-US" dirty="0" smtClean="0"/>
              <a:t>defined within another function, so it can access variables within that </a:t>
            </a:r>
            <a:r>
              <a:rPr lang="en-US" dirty="0" smtClean="0"/>
              <a:t>scope</a:t>
            </a:r>
          </a:p>
          <a:p>
            <a:r>
              <a:rPr lang="en-US" dirty="0"/>
              <a:t>M</a:t>
            </a:r>
            <a:r>
              <a:rPr lang="en-US" dirty="0" smtClean="0"/>
              <a:t>ay be assigned to a variable or passed as an argument</a:t>
            </a:r>
          </a:p>
          <a:p>
            <a:pPr marL="710946" lvl="2" indent="0">
              <a:buNone/>
            </a:pPr>
            <a:r>
              <a:rPr lang="en-US" sz="2000" dirty="0" err="1" smtClean="0">
                <a:latin typeface="+mj-lt"/>
              </a:rPr>
              <a:t>typedef</a:t>
            </a:r>
            <a:r>
              <a:rPr lang="en-US" sz="2000" dirty="0" smtClean="0">
                <a:latin typeface="+mj-lt"/>
              </a:rPr>
              <a:t> double (^</a:t>
            </a:r>
            <a:r>
              <a:rPr lang="en-US" sz="2000" dirty="0" err="1" smtClean="0">
                <a:latin typeface="+mj-lt"/>
              </a:rPr>
              <a:t>my_op_t</a:t>
            </a:r>
            <a:r>
              <a:rPr lang="en-US" sz="2000" dirty="0" smtClean="0">
                <a:latin typeface="+mj-lt"/>
              </a:rPr>
              <a:t>)(double op);</a:t>
            </a:r>
          </a:p>
          <a:p>
            <a:pPr marL="710946" lvl="2" indent="0">
              <a:buNone/>
            </a:pPr>
            <a:r>
              <a:rPr lang="en-US" sz="2000" dirty="0" err="1" smtClean="0">
                <a:latin typeface="+mj-lt"/>
              </a:rPr>
              <a:t>my_op_t</a:t>
            </a:r>
            <a:r>
              <a:rPr lang="en-US" sz="2000" dirty="0" smtClean="0">
                <a:latin typeface="+mj-lt"/>
              </a:rPr>
              <a:t> square;</a:t>
            </a:r>
          </a:p>
          <a:p>
            <a:pPr marL="710946" lvl="2" indent="0">
              <a:buNone/>
            </a:pPr>
            <a:r>
              <a:rPr lang="en-US" sz="2000" dirty="0" smtClean="0">
                <a:latin typeface="+mj-lt"/>
              </a:rPr>
              <a:t>square = ^(double operand) {</a:t>
            </a:r>
          </a:p>
          <a:p>
            <a:pPr marL="1033272" lvl="3" indent="0">
              <a:buNone/>
            </a:pPr>
            <a:r>
              <a:rPr lang="en-US" sz="2000" dirty="0" smtClean="0">
                <a:latin typeface="+mj-lt"/>
              </a:rPr>
              <a:t>return operand * operand;</a:t>
            </a:r>
          </a:p>
          <a:p>
            <a:pPr marL="710946" lvl="2" indent="0">
              <a:buNone/>
            </a:pPr>
            <a:r>
              <a:rPr lang="en-US" sz="2000" dirty="0">
                <a:latin typeface="+mj-lt"/>
              </a:rPr>
              <a:t>}</a:t>
            </a:r>
            <a:endParaRPr lang="en-US" sz="2000" dirty="0" smtClean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the main queue (UI queue)</a:t>
            </a:r>
          </a:p>
          <a:p>
            <a:pPr marL="710946" lvl="2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ispatch_queue_t</a:t>
            </a:r>
            <a:r>
              <a:rPr lang="en-US" dirty="0" smtClean="0"/>
              <a:t> </a:t>
            </a:r>
            <a:r>
              <a:rPr lang="en-US" dirty="0" err="1" smtClean="0"/>
              <a:t>dispatch_get_main_queue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Creating a serial queue</a:t>
            </a:r>
          </a:p>
          <a:p>
            <a:pPr marL="710946" lvl="2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ispatch_queue_t</a:t>
            </a:r>
            <a:r>
              <a:rPr lang="en-US" dirty="0" smtClean="0"/>
              <a:t> </a:t>
            </a:r>
            <a:r>
              <a:rPr lang="en-US" dirty="0" err="1" smtClean="0"/>
              <a:t>dispatch_queue_create</a:t>
            </a:r>
            <a:r>
              <a:rPr lang="en-US" dirty="0" smtClean="0"/>
              <a:t> (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const</a:t>
            </a:r>
            <a:r>
              <a:rPr lang="en-US" dirty="0" smtClean="0"/>
              <a:t> char *label, NULL)</a:t>
            </a:r>
          </a:p>
          <a:p>
            <a:r>
              <a:rPr lang="en-US" dirty="0" smtClean="0"/>
              <a:t>Releasing a serial queue</a:t>
            </a:r>
          </a:p>
          <a:p>
            <a:pPr marL="710946" lvl="2" indent="0">
              <a:buNone/>
            </a:pPr>
            <a:r>
              <a:rPr lang="en-US" dirty="0"/>
              <a:t>void </a:t>
            </a:r>
            <a:r>
              <a:rPr lang="en-US" dirty="0" err="1"/>
              <a:t>dispatch_release</a:t>
            </a:r>
            <a:r>
              <a:rPr lang="en-US" dirty="0"/>
              <a:t>(</a:t>
            </a:r>
            <a:r>
              <a:rPr lang="en-US" dirty="0" err="1"/>
              <a:t>dispatch_queue_t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Won’t release queue until it is empty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683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blocks to a queue</a:t>
            </a:r>
          </a:p>
          <a:p>
            <a:pPr marL="710946" lvl="2" indent="0"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dispatch_async</a:t>
            </a:r>
            <a:r>
              <a:rPr lang="en-US" dirty="0" smtClean="0"/>
              <a:t>(</a:t>
            </a:r>
            <a:r>
              <a:rPr lang="en-US" dirty="0" err="1" smtClean="0"/>
              <a:t>dispatch_queue_t</a:t>
            </a:r>
            <a:r>
              <a:rPr lang="en-US" dirty="0" smtClean="0"/>
              <a:t> queue,</a:t>
            </a:r>
          </a:p>
          <a:p>
            <a:pPr marL="710946" lvl="2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dispatch_block_t</a:t>
            </a:r>
            <a:r>
              <a:rPr lang="en-US" dirty="0" smtClean="0"/>
              <a:t> block)</a:t>
            </a:r>
          </a:p>
          <a:p>
            <a:r>
              <a:rPr lang="en-US" dirty="0" smtClean="0"/>
              <a:t>Block may be defined inline when adding to queue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49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 central dispatch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83560"/>
            <a:ext cx="8458200" cy="4572000"/>
          </a:xfrm>
        </p:spPr>
        <p:txBody>
          <a:bodyPr>
            <a:noAutofit/>
          </a:bodyPr>
          <a:lstStyle/>
          <a:p>
            <a:pPr marL="397764" lvl="1" indent="0">
              <a:buNone/>
            </a:pPr>
            <a:r>
              <a:rPr lang="en-US" sz="2000" dirty="0" smtClean="0">
                <a:latin typeface="+mj-lt"/>
              </a:rPr>
              <a:t>- (void) </a:t>
            </a:r>
            <a:r>
              <a:rPr lang="en-US" sz="2000" dirty="0" err="1" smtClean="0">
                <a:latin typeface="+mj-lt"/>
              </a:rPr>
              <a:t>viewWillAppear</a:t>
            </a:r>
            <a:r>
              <a:rPr lang="en-US" sz="2000" dirty="0" smtClean="0">
                <a:latin typeface="+mj-lt"/>
                <a:sym typeface="Wingdings" pitchFamily="2" charset="2"/>
              </a:rPr>
              <a:t>:(BOOL)animated {</a:t>
            </a:r>
          </a:p>
          <a:p>
            <a:pPr marL="710946" lvl="2" indent="0">
              <a:buNone/>
            </a:pPr>
            <a:r>
              <a:rPr lang="en-US" sz="2000" dirty="0" err="1" smtClean="0">
                <a:latin typeface="+mj-lt"/>
                <a:sym typeface="Wingdings" pitchFamily="2" charset="2"/>
              </a:rPr>
              <a:t>NSString</a:t>
            </a:r>
            <a:r>
              <a:rPr lang="en-US" sz="2000" dirty="0" smtClean="0">
                <a:latin typeface="+mj-lt"/>
                <a:sym typeface="Wingdings" pitchFamily="2" charset="2"/>
              </a:rPr>
              <a:t> *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url</a:t>
            </a:r>
            <a:r>
              <a:rPr lang="en-US" sz="2000" dirty="0" smtClean="0">
                <a:latin typeface="+mj-lt"/>
                <a:sym typeface="Wingdings" pitchFamily="2" charset="2"/>
              </a:rPr>
              <a:t> = photo.url;</a:t>
            </a:r>
          </a:p>
          <a:p>
            <a:pPr marL="710946" lvl="2" indent="0">
              <a:buNone/>
            </a:pPr>
            <a:r>
              <a:rPr lang="en-US" sz="2000" dirty="0" err="1">
                <a:latin typeface="+mj-lt"/>
                <a:sym typeface="Wingdings" pitchFamily="2" charset="2"/>
              </a:rPr>
              <a:t>d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ispatch_queue_t</a:t>
            </a:r>
            <a:r>
              <a:rPr lang="en-US" sz="2000" dirty="0" smtClean="0">
                <a:latin typeface="+mj-lt"/>
                <a:sym typeface="Wingdings" pitchFamily="2" charset="2"/>
              </a:rPr>
              <a:t> 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downloadQ</a:t>
            </a:r>
            <a:r>
              <a:rPr lang="en-US" sz="2000" dirty="0" smtClean="0">
                <a:latin typeface="+mj-lt"/>
                <a:sym typeface="Wingdings" pitchFamily="2" charset="2"/>
              </a:rPr>
              <a:t> = 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dispatch_queue_create</a:t>
            </a:r>
            <a:r>
              <a:rPr lang="en-US" sz="2000" dirty="0" smtClean="0">
                <a:latin typeface="+mj-lt"/>
                <a:sym typeface="Wingdings" pitchFamily="2" charset="2"/>
              </a:rPr>
              <a:t> </a:t>
            </a:r>
          </a:p>
          <a:p>
            <a:pPr marL="710946" lvl="2" indent="0">
              <a:buNone/>
            </a:pPr>
            <a:r>
              <a:rPr lang="en-US" sz="2000" dirty="0">
                <a:latin typeface="+mj-lt"/>
                <a:sym typeface="Wingdings" pitchFamily="2" charset="2"/>
              </a:rPr>
              <a:t>	</a:t>
            </a:r>
            <a:r>
              <a:rPr lang="en-US" sz="2000" dirty="0" smtClean="0">
                <a:latin typeface="+mj-lt"/>
                <a:sym typeface="Wingdings" pitchFamily="2" charset="2"/>
              </a:rPr>
              <a:t>			( “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picdownload</a:t>
            </a:r>
            <a:r>
              <a:rPr lang="en-US" sz="2000" dirty="0" smtClean="0">
                <a:latin typeface="+mj-lt"/>
                <a:sym typeface="Wingdings" pitchFamily="2" charset="2"/>
              </a:rPr>
              <a:t>”, NULL );</a:t>
            </a:r>
          </a:p>
          <a:p>
            <a:pPr marL="710946" lvl="2" indent="0">
              <a:buNone/>
            </a:pPr>
            <a:r>
              <a:rPr lang="en-US" sz="2000" dirty="0" err="1">
                <a:latin typeface="+mj-lt"/>
                <a:sym typeface="Wingdings" pitchFamily="2" charset="2"/>
              </a:rPr>
              <a:t>d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ispatch_async</a:t>
            </a:r>
            <a:r>
              <a:rPr lang="en-US" sz="2000" dirty="0" smtClean="0">
                <a:latin typeface="+mj-lt"/>
                <a:sym typeface="Wingdings" pitchFamily="2" charset="2"/>
              </a:rPr>
              <a:t>( 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downloadQ</a:t>
            </a:r>
            <a:r>
              <a:rPr lang="en-US" sz="2000" dirty="0" smtClean="0">
                <a:latin typeface="+mj-lt"/>
                <a:sym typeface="Wingdings" pitchFamily="2" charset="2"/>
              </a:rPr>
              <a:t>, ^{</a:t>
            </a:r>
          </a:p>
          <a:p>
            <a:pPr marL="1033272" lvl="3" indent="0">
              <a:buNone/>
            </a:pPr>
            <a:r>
              <a:rPr lang="en-US" sz="2000" dirty="0" err="1" smtClean="0">
                <a:latin typeface="+mj-lt"/>
                <a:sym typeface="Wingdings" pitchFamily="2" charset="2"/>
              </a:rPr>
              <a:t>NSData</a:t>
            </a:r>
            <a:r>
              <a:rPr lang="en-US" sz="2000" dirty="0" smtClean="0">
                <a:latin typeface="+mj-lt"/>
                <a:sym typeface="Wingdings" pitchFamily="2" charset="2"/>
              </a:rPr>
              <a:t> *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imgData</a:t>
            </a:r>
            <a:r>
              <a:rPr lang="en-US" sz="2000" dirty="0" smtClean="0">
                <a:latin typeface="+mj-lt"/>
                <a:sym typeface="Wingdings" pitchFamily="2" charset="2"/>
              </a:rPr>
              <a:t> = [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ImgFetcher</a:t>
            </a:r>
            <a:r>
              <a:rPr lang="en-US" sz="2000" dirty="0">
                <a:latin typeface="+mj-lt"/>
                <a:sym typeface="Wingdings" pitchFamily="2" charset="2"/>
              </a:rPr>
              <a:t> 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getDataForUrl:url</a:t>
            </a:r>
            <a:r>
              <a:rPr lang="en-US" sz="2000" dirty="0" smtClean="0">
                <a:latin typeface="+mj-lt"/>
                <a:sym typeface="Wingdings" pitchFamily="2" charset="2"/>
              </a:rPr>
              <a:t>];</a:t>
            </a:r>
          </a:p>
          <a:p>
            <a:pPr marL="1033272" lvl="3" indent="0">
              <a:buNone/>
            </a:pPr>
            <a:r>
              <a:rPr lang="en-US" sz="2000" dirty="0" err="1">
                <a:latin typeface="+mj-lt"/>
                <a:sym typeface="Wingdings" pitchFamily="2" charset="2"/>
              </a:rPr>
              <a:t>d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ispatch_async</a:t>
            </a:r>
            <a:r>
              <a:rPr lang="en-US" sz="2000" dirty="0" smtClean="0">
                <a:latin typeface="+mj-lt"/>
                <a:sym typeface="Wingdings" pitchFamily="2" charset="2"/>
              </a:rPr>
              <a:t>( 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dispatch_get_main_queue</a:t>
            </a:r>
            <a:r>
              <a:rPr lang="en-US" sz="2000" dirty="0" smtClean="0">
                <a:latin typeface="+mj-lt"/>
                <a:sym typeface="Wingdings" pitchFamily="2" charset="2"/>
              </a:rPr>
              <a:t>(), ^{</a:t>
            </a:r>
          </a:p>
          <a:p>
            <a:pPr marL="1252728" lvl="4" indent="0">
              <a:buNone/>
            </a:pPr>
            <a:r>
              <a:rPr lang="en-US" dirty="0" err="1" smtClean="0">
                <a:latin typeface="+mj-lt"/>
                <a:sym typeface="Wingdings" pitchFamily="2" charset="2"/>
              </a:rPr>
              <a:t>UIImage</a:t>
            </a:r>
            <a:r>
              <a:rPr lang="en-US" dirty="0" smtClean="0">
                <a:latin typeface="+mj-lt"/>
                <a:sym typeface="Wingdings" pitchFamily="2" charset="2"/>
              </a:rPr>
              <a:t> *</a:t>
            </a:r>
            <a:r>
              <a:rPr lang="en-US" dirty="0" err="1" smtClean="0">
                <a:latin typeface="+mj-lt"/>
                <a:sym typeface="Wingdings" pitchFamily="2" charset="2"/>
              </a:rPr>
              <a:t>img</a:t>
            </a:r>
            <a:r>
              <a:rPr lang="en-US" dirty="0" smtClean="0">
                <a:latin typeface="+mj-lt"/>
                <a:sym typeface="Wingdings" pitchFamily="2" charset="2"/>
              </a:rPr>
              <a:t> = [ </a:t>
            </a:r>
            <a:r>
              <a:rPr lang="en-US" dirty="0" err="1" smtClean="0">
                <a:latin typeface="+mj-lt"/>
                <a:sym typeface="Wingdings" pitchFamily="2" charset="2"/>
              </a:rPr>
              <a:t>UIImage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imageWithData:imgData</a:t>
            </a:r>
            <a:r>
              <a:rPr lang="en-US" dirty="0" smtClean="0">
                <a:latin typeface="+mj-lt"/>
                <a:sym typeface="Wingdings" pitchFamily="2" charset="2"/>
              </a:rPr>
              <a:t> ];</a:t>
            </a:r>
          </a:p>
          <a:p>
            <a:pPr marL="1252728" lvl="4" indent="0">
              <a:buNone/>
            </a:pPr>
            <a:r>
              <a:rPr lang="en-US" dirty="0" err="1" smtClean="0">
                <a:latin typeface="+mj-lt"/>
                <a:sym typeface="Wingdings" pitchFamily="2" charset="2"/>
              </a:rPr>
              <a:t>self.imgView.image</a:t>
            </a:r>
            <a:r>
              <a:rPr lang="en-US" dirty="0" smtClean="0">
                <a:latin typeface="+mj-lt"/>
                <a:sym typeface="Wingdings" pitchFamily="2" charset="2"/>
              </a:rPr>
              <a:t> = </a:t>
            </a:r>
            <a:r>
              <a:rPr lang="en-US" dirty="0" err="1" smtClean="0">
                <a:latin typeface="+mj-lt"/>
                <a:sym typeface="Wingdings" pitchFamily="2" charset="2"/>
              </a:rPr>
              <a:t>img</a:t>
            </a:r>
            <a:r>
              <a:rPr lang="en-US" dirty="0" smtClean="0">
                <a:latin typeface="+mj-lt"/>
                <a:sym typeface="Wingdings" pitchFamily="2" charset="2"/>
              </a:rPr>
              <a:t>;</a:t>
            </a:r>
          </a:p>
          <a:p>
            <a:pPr marL="1033272" lvl="3" indent="0">
              <a:buNone/>
            </a:pPr>
            <a:r>
              <a:rPr lang="en-US" sz="2000" dirty="0" smtClean="0">
                <a:latin typeface="+mj-lt"/>
                <a:sym typeface="Wingdings" pitchFamily="2" charset="2"/>
              </a:rPr>
              <a:t>});</a:t>
            </a:r>
          </a:p>
          <a:p>
            <a:pPr marL="710946" lvl="2" indent="0">
              <a:buNone/>
            </a:pPr>
            <a:r>
              <a:rPr lang="en-US" sz="2000" dirty="0" smtClean="0">
                <a:latin typeface="+mj-lt"/>
                <a:sym typeface="Wingdings" pitchFamily="2" charset="2"/>
              </a:rPr>
              <a:t>});</a:t>
            </a:r>
          </a:p>
          <a:p>
            <a:pPr marL="710946" lvl="2" indent="0">
              <a:buNone/>
            </a:pPr>
            <a:r>
              <a:rPr lang="en-US" sz="2000" dirty="0" err="1" smtClean="0">
                <a:latin typeface="+mj-lt"/>
                <a:sym typeface="Wingdings" pitchFamily="2" charset="2"/>
              </a:rPr>
              <a:t>dispatch_release</a:t>
            </a:r>
            <a:r>
              <a:rPr lang="en-US" sz="2000" dirty="0" smtClean="0">
                <a:latin typeface="+mj-lt"/>
                <a:sym typeface="Wingdings" pitchFamily="2" charset="2"/>
              </a:rPr>
              <a:t>( 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downloadQ</a:t>
            </a:r>
            <a:r>
              <a:rPr lang="en-US" sz="2000" dirty="0" smtClean="0">
                <a:latin typeface="+mj-lt"/>
                <a:sym typeface="Wingdings" pitchFamily="2" charset="2"/>
              </a:rPr>
              <a:t> );</a:t>
            </a:r>
          </a:p>
          <a:p>
            <a:pPr marL="397764" lvl="1" indent="0">
              <a:buNone/>
            </a:pPr>
            <a:r>
              <a:rPr lang="en-US" sz="2000" dirty="0">
                <a:latin typeface="+mj-lt"/>
                <a:sym typeface="Wingdings" pitchFamily="2" charset="2"/>
              </a:rPr>
              <a:t>}</a:t>
            </a:r>
            <a:endParaRPr lang="en-US" sz="2000" dirty="0" smtClean="0">
              <a:latin typeface="+mj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3492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FoundationKit</a:t>
            </a:r>
            <a:r>
              <a:rPr lang="en-US" dirty="0" smtClean="0"/>
              <a:t> function for printing debug statements to console</a:t>
            </a:r>
          </a:p>
          <a:p>
            <a:pPr marL="710946" lvl="2" indent="0"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NSLog</a:t>
            </a:r>
            <a:r>
              <a:rPr lang="en-US" dirty="0" smtClean="0"/>
              <a:t> (</a:t>
            </a:r>
            <a:r>
              <a:rPr lang="en-US" dirty="0" err="1" smtClean="0"/>
              <a:t>NSString</a:t>
            </a:r>
            <a:r>
              <a:rPr lang="en-US" dirty="0" smtClean="0"/>
              <a:t> *format, …);</a:t>
            </a:r>
          </a:p>
          <a:p>
            <a:r>
              <a:rPr lang="en-US" dirty="0" smtClean="0"/>
              <a:t>May use c-style format </a:t>
            </a:r>
            <a:r>
              <a:rPr lang="en-US" dirty="0" err="1" smtClean="0"/>
              <a:t>specifiers</a:t>
            </a:r>
            <a:r>
              <a:rPr lang="en-US" dirty="0" smtClean="0"/>
              <a:t> or Core Foundation object </a:t>
            </a:r>
            <a:r>
              <a:rPr lang="en-US" dirty="0" err="1" smtClean="0"/>
              <a:t>specifiers</a:t>
            </a:r>
            <a:endParaRPr lang="en-US" dirty="0" smtClean="0"/>
          </a:p>
          <a:p>
            <a:pPr marL="710946" lvl="2" indent="0">
              <a:buNone/>
            </a:pPr>
            <a:r>
              <a:rPr lang="en-US" dirty="0" err="1" smtClean="0"/>
              <a:t>NSLog</a:t>
            </a:r>
            <a:r>
              <a:rPr lang="en-US" dirty="0" smtClean="0"/>
              <a:t> ( @”</a:t>
            </a:r>
            <a:r>
              <a:rPr lang="en-US" dirty="0" err="1" smtClean="0"/>
              <a:t>ClassA</a:t>
            </a:r>
            <a:r>
              <a:rPr lang="en-US" dirty="0" smtClean="0"/>
              <a:t> </a:t>
            </a:r>
            <a:r>
              <a:rPr lang="en-US" dirty="0"/>
              <a:t>:</a:t>
            </a:r>
            <a:r>
              <a:rPr lang="en-US" dirty="0" smtClean="0"/>
              <a:t> x = %d”, </a:t>
            </a:r>
            <a:r>
              <a:rPr lang="en-US" dirty="0" err="1" smtClean="0"/>
              <a:t>x</a:t>
            </a:r>
            <a:r>
              <a:rPr lang="en-US" dirty="0" smtClean="0"/>
              <a:t> );</a:t>
            </a:r>
          </a:p>
          <a:p>
            <a:pPr marL="710946" lvl="2" indent="0">
              <a:buNone/>
            </a:pPr>
            <a:r>
              <a:rPr lang="en-US" dirty="0" err="1" smtClean="0"/>
              <a:t>NSLog</a:t>
            </a:r>
            <a:r>
              <a:rPr lang="en-US" dirty="0" smtClean="0"/>
              <a:t> ( @”</a:t>
            </a:r>
            <a:r>
              <a:rPr lang="en-US" dirty="0" err="1" smtClean="0"/>
              <a:t>ClassB</a:t>
            </a:r>
            <a:r>
              <a:rPr lang="en-US" dirty="0" smtClean="0"/>
              <a:t> : </a:t>
            </a:r>
            <a:r>
              <a:rPr lang="en-US" dirty="0" err="1" smtClean="0"/>
              <a:t>str</a:t>
            </a:r>
            <a:r>
              <a:rPr lang="en-US" dirty="0" smtClean="0"/>
              <a:t> = %s”, “</a:t>
            </a:r>
            <a:r>
              <a:rPr lang="en-US" dirty="0" err="1" smtClean="0"/>
              <a:t>mystring</a:t>
            </a:r>
            <a:r>
              <a:rPr lang="en-US" dirty="0" smtClean="0"/>
              <a:t>” );</a:t>
            </a:r>
          </a:p>
          <a:p>
            <a:pPr marL="710946" lvl="2" indent="0">
              <a:buNone/>
            </a:pPr>
            <a:r>
              <a:rPr lang="en-US" dirty="0" err="1" smtClean="0"/>
              <a:t>NSLog</a:t>
            </a:r>
            <a:r>
              <a:rPr lang="en-US" dirty="0" smtClean="0"/>
              <a:t> ( @”</a:t>
            </a:r>
            <a:r>
              <a:rPr lang="en-US" dirty="0" err="1" smtClean="0"/>
              <a:t>ClassC</a:t>
            </a:r>
            <a:r>
              <a:rPr lang="en-US" dirty="0" smtClean="0"/>
              <a:t> : </a:t>
            </a:r>
            <a:r>
              <a:rPr lang="en-US" dirty="0" err="1" smtClean="0"/>
              <a:t>myObject</a:t>
            </a:r>
            <a:r>
              <a:rPr lang="en-US" dirty="0" smtClean="0"/>
              <a:t> = %@”, </a:t>
            </a:r>
            <a:r>
              <a:rPr lang="en-US" dirty="0" err="1" smtClean="0"/>
              <a:t>myObject</a:t>
            </a:r>
            <a:r>
              <a:rPr lang="en-US" dirty="0" smtClean="0"/>
              <a:t> );</a:t>
            </a:r>
          </a:p>
          <a:p>
            <a:r>
              <a:rPr lang="en-US" dirty="0" smtClean="0"/>
              <a:t>Be sure </a:t>
            </a:r>
            <a:r>
              <a:rPr lang="en-US" dirty="0" err="1" smtClean="0"/>
              <a:t>specifier</a:t>
            </a:r>
            <a:r>
              <a:rPr lang="en-US" dirty="0" smtClean="0"/>
              <a:t> matches the arguments</a:t>
            </a:r>
          </a:p>
          <a:p>
            <a:pPr marL="710946" lvl="2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i = 123;</a:t>
            </a:r>
          </a:p>
          <a:p>
            <a:pPr marL="710946" lvl="2" indent="0">
              <a:buNone/>
            </a:pPr>
            <a:r>
              <a:rPr lang="en-US" dirty="0" err="1" smtClean="0"/>
              <a:t>NSLog</a:t>
            </a:r>
            <a:r>
              <a:rPr lang="en-US" dirty="0" smtClean="0"/>
              <a:t> ( @”</a:t>
            </a:r>
            <a:r>
              <a:rPr lang="en-US" dirty="0" err="1" smtClean="0"/>
              <a:t>i</a:t>
            </a:r>
            <a:r>
              <a:rPr lang="en-US" dirty="0" smtClean="0"/>
              <a:t> = %@”, </a:t>
            </a:r>
            <a:r>
              <a:rPr lang="en-US" dirty="0" err="1" smtClean="0"/>
              <a:t>i</a:t>
            </a:r>
            <a:r>
              <a:rPr lang="en-US" dirty="0" smtClean="0"/>
              <a:t> );	// Produces error</a:t>
            </a:r>
          </a:p>
        </p:txBody>
      </p:sp>
    </p:spTree>
    <p:extLst>
      <p:ext uri="{BB962C8B-B14F-4D97-AF65-F5344CB8AC3E}">
        <p14:creationId xmlns:p14="http://schemas.microsoft.com/office/powerpoint/2010/main" val="287551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NSLog</a:t>
            </a:r>
            <a:r>
              <a:rPr lang="en-US" dirty="0" smtClean="0"/>
              <a:t> format </a:t>
            </a:r>
            <a:r>
              <a:rPr lang="en-US" dirty="0" err="1" smtClean="0"/>
              <a:t>specifiers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70501"/>
            <a:ext cx="1295400" cy="4525963"/>
          </a:xfrm>
        </p:spPr>
        <p:txBody>
          <a:bodyPr numCol="1">
            <a:normAutofit fontScale="62500" lnSpcReduction="20000"/>
          </a:bodyPr>
          <a:lstStyle/>
          <a:p>
            <a:pPr marL="68580" indent="0">
              <a:buNone/>
            </a:pPr>
            <a:r>
              <a:rPr lang="en-US" dirty="0"/>
              <a:t>%@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%</a:t>
            </a:r>
            <a:r>
              <a:rPr lang="en-US" dirty="0"/>
              <a:t>d, %i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%</a:t>
            </a:r>
            <a:r>
              <a:rPr lang="en-US" dirty="0"/>
              <a:t>u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%</a:t>
            </a:r>
            <a:r>
              <a:rPr lang="en-US" dirty="0"/>
              <a:t>f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%</a:t>
            </a:r>
            <a:r>
              <a:rPr lang="en-US" dirty="0"/>
              <a:t>x, %X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%</a:t>
            </a:r>
            <a:r>
              <a:rPr lang="en-US" dirty="0"/>
              <a:t>p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%</a:t>
            </a:r>
            <a:r>
              <a:rPr lang="en-US" dirty="0"/>
              <a:t>e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%s</a:t>
            </a:r>
          </a:p>
          <a:p>
            <a:pPr marL="68580" indent="0">
              <a:buNone/>
            </a:pPr>
            <a:r>
              <a:rPr lang="en-US" dirty="0" smtClean="0"/>
              <a:t>%S </a:t>
            </a:r>
          </a:p>
          <a:p>
            <a:pPr marL="68580" indent="0">
              <a:buNone/>
            </a:pPr>
            <a:r>
              <a:rPr lang="en-US" dirty="0" smtClean="0"/>
              <a:t>%</a:t>
            </a:r>
            <a:r>
              <a:rPr lang="en-US" dirty="0"/>
              <a:t>c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%</a:t>
            </a:r>
            <a:r>
              <a:rPr lang="en-US" dirty="0"/>
              <a:t>C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%</a:t>
            </a:r>
            <a:r>
              <a:rPr lang="en-US" dirty="0" err="1"/>
              <a:t>lld</a:t>
            </a:r>
            <a:r>
              <a:rPr lang="en-US" dirty="0"/>
              <a:t>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%</a:t>
            </a:r>
            <a:r>
              <a:rPr lang="en-US" dirty="0" err="1"/>
              <a:t>llu</a:t>
            </a:r>
            <a:r>
              <a:rPr lang="en-US" dirty="0"/>
              <a:t>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%</a:t>
            </a:r>
            <a:r>
              <a:rPr lang="en-US" dirty="0"/>
              <a:t>Lf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5000" y="1770501"/>
            <a:ext cx="6788944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Object </a:t>
            </a:r>
          </a:p>
          <a:p>
            <a:r>
              <a:rPr lang="en-US" dirty="0" smtClean="0"/>
              <a:t>signed </a:t>
            </a:r>
            <a:r>
              <a:rPr lang="en-US" dirty="0" err="1"/>
              <a:t>int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unsigned </a:t>
            </a:r>
            <a:r>
              <a:rPr lang="en-US" dirty="0" err="1"/>
              <a:t>int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float/double </a:t>
            </a:r>
          </a:p>
          <a:p>
            <a:r>
              <a:rPr lang="en-US" dirty="0" smtClean="0"/>
              <a:t>hexadecimal </a:t>
            </a:r>
            <a:r>
              <a:rPr lang="en-US" dirty="0" err="1"/>
              <a:t>int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pointer </a:t>
            </a:r>
          </a:p>
          <a:p>
            <a:r>
              <a:rPr lang="en-US" dirty="0" smtClean="0"/>
              <a:t>float/double </a:t>
            </a:r>
            <a:r>
              <a:rPr lang="en-US" dirty="0"/>
              <a:t>(in scientific notation) </a:t>
            </a:r>
            <a:endParaRPr lang="en-US" dirty="0" smtClean="0"/>
          </a:p>
          <a:p>
            <a:r>
              <a:rPr lang="en-US" dirty="0" smtClean="0"/>
              <a:t>C </a:t>
            </a:r>
            <a:r>
              <a:rPr lang="en-US" dirty="0"/>
              <a:t>string (bytes) </a:t>
            </a:r>
            <a:endParaRPr lang="en-US" dirty="0" smtClean="0"/>
          </a:p>
          <a:p>
            <a:r>
              <a:rPr lang="en-US" dirty="0" smtClean="0"/>
              <a:t>C </a:t>
            </a:r>
            <a:r>
              <a:rPr lang="en-US" dirty="0"/>
              <a:t>string (</a:t>
            </a:r>
            <a:r>
              <a:rPr lang="en-US" dirty="0" err="1"/>
              <a:t>unichar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character </a:t>
            </a:r>
          </a:p>
          <a:p>
            <a:r>
              <a:rPr lang="en-US" dirty="0" err="1" smtClean="0"/>
              <a:t>unichar</a:t>
            </a:r>
            <a:r>
              <a:rPr lang="en-US" dirty="0" smtClean="0"/>
              <a:t> </a:t>
            </a:r>
          </a:p>
          <a:p>
            <a:r>
              <a:rPr lang="en-US" dirty="0" smtClean="0"/>
              <a:t>long </a:t>
            </a:r>
            <a:r>
              <a:rPr lang="en-US" dirty="0" err="1"/>
              <a:t>long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unsigned </a:t>
            </a:r>
            <a:r>
              <a:rPr lang="en-US" dirty="0"/>
              <a:t>long </a:t>
            </a:r>
            <a:r>
              <a:rPr lang="en-US" dirty="0" err="1"/>
              <a:t>long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long </a:t>
            </a:r>
            <a:r>
              <a:rPr lang="en-US" dirty="0"/>
              <a:t>double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29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Android logging system mechanism used to view system debug output</a:t>
            </a:r>
          </a:p>
          <a:p>
            <a:r>
              <a:rPr lang="en-US" dirty="0" smtClean="0"/>
              <a:t>Can be used to view stack trace of emulator errors</a:t>
            </a:r>
          </a:p>
          <a:p>
            <a:pPr lvl="1"/>
            <a:r>
              <a:rPr lang="en-US" dirty="0" smtClean="0"/>
              <a:t>Useful for locating line of code were error initiated</a:t>
            </a:r>
          </a:p>
          <a:p>
            <a:r>
              <a:rPr lang="en-US" dirty="0" err="1" smtClean="0"/>
              <a:t>LogCat</a:t>
            </a:r>
            <a:r>
              <a:rPr lang="en-US" dirty="0" smtClean="0"/>
              <a:t> is viewable in </a:t>
            </a:r>
            <a:r>
              <a:rPr lang="en-US" dirty="0" err="1" smtClean="0"/>
              <a:t>realtime</a:t>
            </a:r>
            <a:r>
              <a:rPr lang="en-US" dirty="0" smtClean="0"/>
              <a:t> in Debug or DDMS view of Eclipse</a:t>
            </a:r>
          </a:p>
          <a:p>
            <a:r>
              <a:rPr lang="en-US" dirty="0" smtClean="0"/>
              <a:t>Common logging methods</a:t>
            </a:r>
          </a:p>
          <a:p>
            <a:pPr lvl="1"/>
            <a:r>
              <a:rPr lang="en-US" dirty="0" err="1" smtClean="0"/>
              <a:t>v</a:t>
            </a:r>
            <a:r>
              <a:rPr lang="en-US" dirty="0" smtClean="0"/>
              <a:t>		- verbose</a:t>
            </a:r>
          </a:p>
          <a:p>
            <a:pPr lvl="1"/>
            <a:r>
              <a:rPr lang="en-US" dirty="0" err="1" smtClean="0"/>
              <a:t>d</a:t>
            </a:r>
            <a:r>
              <a:rPr lang="en-US" dirty="0" smtClean="0"/>
              <a:t>		- debug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		- information</a:t>
            </a:r>
          </a:p>
          <a:p>
            <a:pPr lvl="1"/>
            <a:r>
              <a:rPr lang="en-US" dirty="0" err="1" smtClean="0"/>
              <a:t>w</a:t>
            </a:r>
            <a:r>
              <a:rPr lang="en-US" dirty="0" smtClean="0"/>
              <a:t>	- warning</a:t>
            </a:r>
          </a:p>
          <a:p>
            <a:pPr lvl="1"/>
            <a:r>
              <a:rPr lang="en-US" dirty="0" err="1" smtClean="0"/>
              <a:t>e</a:t>
            </a:r>
            <a:r>
              <a:rPr lang="en-US" dirty="0" smtClean="0"/>
              <a:t>		- error</a:t>
            </a:r>
          </a:p>
          <a:p>
            <a:r>
              <a:rPr lang="en-US" dirty="0" smtClean="0"/>
              <a:t>Usage example</a:t>
            </a:r>
          </a:p>
          <a:p>
            <a:pPr lvl="1"/>
            <a:r>
              <a:rPr lang="en-US" dirty="0" err="1" smtClean="0"/>
              <a:t>Log.i(“MyActivity</a:t>
            </a:r>
            <a:r>
              <a:rPr lang="en-US" dirty="0" smtClean="0"/>
              <a:t>”, “</a:t>
            </a:r>
            <a:r>
              <a:rPr lang="en-US" dirty="0" err="1" smtClean="0"/>
              <a:t>MyClass.memberfunction</a:t>
            </a:r>
            <a:r>
              <a:rPr lang="en-US" dirty="0" smtClean="0"/>
              <a:t> – info message”);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581400"/>
            <a:ext cx="7772400" cy="1975104"/>
          </a:xfrm>
        </p:spPr>
        <p:txBody>
          <a:bodyPr/>
          <a:lstStyle/>
          <a:p>
            <a:r>
              <a:rPr lang="en-US" sz="4400" dirty="0" err="1" smtClean="0"/>
              <a:t>iOS</a:t>
            </a:r>
            <a:r>
              <a:rPr lang="en-US" sz="4400" dirty="0" smtClean="0"/>
              <a:t> Processes and Threads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7772400" cy="1508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developer’s perspective, only one process is active</a:t>
            </a:r>
          </a:p>
          <a:p>
            <a:r>
              <a:rPr lang="en-US" dirty="0" err="1" smtClean="0"/>
              <a:t>iOS</a:t>
            </a:r>
            <a:r>
              <a:rPr lang="en-US" dirty="0" smtClean="0"/>
              <a:t> 4 places closed applications in suspend state to maintain them in memory</a:t>
            </a:r>
          </a:p>
          <a:p>
            <a:r>
              <a:rPr lang="en-US" dirty="0" smtClean="0"/>
              <a:t>Small number of accepted background processes allowed in </a:t>
            </a:r>
            <a:r>
              <a:rPr lang="en-US" dirty="0" err="1" smtClean="0"/>
              <a:t>iOS</a:t>
            </a:r>
            <a:r>
              <a:rPr lang="en-US" dirty="0" smtClean="0"/>
              <a:t>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19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types supported</a:t>
            </a:r>
          </a:p>
          <a:p>
            <a:pPr lvl="1"/>
            <a:r>
              <a:rPr lang="en-US" dirty="0" smtClean="0"/>
              <a:t>Audio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err="1" smtClean="0"/>
              <a:t>Voip</a:t>
            </a:r>
            <a:endParaRPr lang="en-US" dirty="0" smtClean="0"/>
          </a:p>
          <a:p>
            <a:r>
              <a:rPr lang="en-US" dirty="0" smtClean="0"/>
              <a:t>Other extensions provided for</a:t>
            </a:r>
          </a:p>
          <a:p>
            <a:pPr lvl="1"/>
            <a:r>
              <a:rPr lang="en-US" dirty="0" smtClean="0"/>
              <a:t>Task completion</a:t>
            </a:r>
          </a:p>
          <a:p>
            <a:pPr lvl="2"/>
            <a:r>
              <a:rPr lang="en-US" dirty="0" err="1" smtClean="0"/>
              <a:t>beginBackgroundTaskWithExpirationHandler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endBackgroundTask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Local notifications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Operation objects</a:t>
            </a:r>
          </a:p>
          <a:p>
            <a:pPr lvl="1"/>
            <a:r>
              <a:rPr lang="en-US" dirty="0" smtClean="0"/>
              <a:t>Define operations which can be pushed onto a queue for asynchronous execution</a:t>
            </a:r>
            <a:endParaRPr lang="en-US" dirty="0" smtClean="0"/>
          </a:p>
          <a:p>
            <a:r>
              <a:rPr lang="en-US" dirty="0" smtClean="0"/>
              <a:t>Block objects and Grand Central Dispatch (GCD)</a:t>
            </a:r>
          </a:p>
          <a:p>
            <a:pPr lvl="1"/>
            <a:r>
              <a:rPr lang="en-US" dirty="0" smtClean="0"/>
              <a:t>Supported in </a:t>
            </a:r>
            <a:r>
              <a:rPr lang="en-US" dirty="0" err="1" smtClean="0"/>
              <a:t>iOS</a:t>
            </a:r>
            <a:r>
              <a:rPr lang="en-US" dirty="0" smtClean="0"/>
              <a:t> 4</a:t>
            </a:r>
          </a:p>
          <a:p>
            <a:pPr lvl="1"/>
            <a:r>
              <a:rPr lang="en-US" dirty="0" smtClean="0"/>
              <a:t>Define operation blocks inline</a:t>
            </a:r>
            <a:endParaRPr lang="en-US" dirty="0" smtClean="0"/>
          </a:p>
          <a:p>
            <a:r>
              <a:rPr lang="en-US" dirty="0" smtClean="0"/>
              <a:t>Long operations should not be performed on main thread</a:t>
            </a:r>
          </a:p>
          <a:p>
            <a:pPr lvl="1"/>
            <a:r>
              <a:rPr lang="en-US" dirty="0" smtClean="0"/>
              <a:t>Blocks UI</a:t>
            </a:r>
          </a:p>
          <a:p>
            <a:r>
              <a:rPr lang="en-US" dirty="0" smtClean="0"/>
              <a:t>Operations on UI should ONLY be performed on main thread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3300</TotalTime>
  <Words>884</Words>
  <Application>Microsoft Office PowerPoint</Application>
  <PresentationFormat>On-screen Show (4:3)</PresentationFormat>
  <Paragraphs>230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Metro</vt:lpstr>
      <vt:lpstr>Debug Logs</vt:lpstr>
      <vt:lpstr>Debug Logs</vt:lpstr>
      <vt:lpstr>NSLog</vt:lpstr>
      <vt:lpstr>NSLog format specifiers</vt:lpstr>
      <vt:lpstr>LogCat</vt:lpstr>
      <vt:lpstr>iOS Processes and Threads</vt:lpstr>
      <vt:lpstr>Processes</vt:lpstr>
      <vt:lpstr>Background tasks</vt:lpstr>
      <vt:lpstr>Concurrency</vt:lpstr>
      <vt:lpstr>NSOperationQueue</vt:lpstr>
      <vt:lpstr>NSOperationQueue</vt:lpstr>
      <vt:lpstr>NSOperation</vt:lpstr>
      <vt:lpstr>NSInvocationOperation</vt:lpstr>
      <vt:lpstr>NSOperation</vt:lpstr>
      <vt:lpstr>NSOperation</vt:lpstr>
      <vt:lpstr>Modifying UI</vt:lpstr>
      <vt:lpstr>Task dependencies</vt:lpstr>
      <vt:lpstr>Execution priority</vt:lpstr>
      <vt:lpstr>KVO compliance</vt:lpstr>
      <vt:lpstr>Dispatch queues</vt:lpstr>
      <vt:lpstr>Blocks</vt:lpstr>
      <vt:lpstr>Queues</vt:lpstr>
      <vt:lpstr>Queues</vt:lpstr>
      <vt:lpstr>Grand central dispatch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Android</dc:title>
  <dc:creator>darthmiller</dc:creator>
  <cp:lastModifiedBy> </cp:lastModifiedBy>
  <cp:revision>126</cp:revision>
  <dcterms:created xsi:type="dcterms:W3CDTF">2011-03-09T01:55:12Z</dcterms:created>
  <dcterms:modified xsi:type="dcterms:W3CDTF">2011-03-09T14:05:30Z</dcterms:modified>
</cp:coreProperties>
</file>