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74" r:id="rId3"/>
    <p:sldId id="276" r:id="rId4"/>
    <p:sldId id="275" r:id="rId5"/>
    <p:sldId id="278" r:id="rId6"/>
    <p:sldId id="277" r:id="rId7"/>
    <p:sldId id="281" r:id="rId8"/>
    <p:sldId id="282" r:id="rId9"/>
    <p:sldId id="283" r:id="rId10"/>
    <p:sldId id="284" r:id="rId11"/>
    <p:sldId id="291" r:id="rId12"/>
    <p:sldId id="286" r:id="rId13"/>
    <p:sldId id="287" r:id="rId14"/>
    <p:sldId id="288" r:id="rId15"/>
    <p:sldId id="289" r:id="rId16"/>
    <p:sldId id="290" r:id="rId1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7925"/>
    <a:srgbClr val="AFCD5E"/>
    <a:srgbClr val="B2CE4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8" autoAdjust="0"/>
    <p:restoredTop sz="93796" autoAdjust="0"/>
  </p:normalViewPr>
  <p:slideViewPr>
    <p:cSldViewPr>
      <p:cViewPr varScale="1">
        <p:scale>
          <a:sx n="72" d="100"/>
          <a:sy n="72" d="100"/>
        </p:scale>
        <p:origin x="-1326" y="-90"/>
      </p:cViewPr>
      <p:guideLst>
        <p:guide orient="horz" pos="2160"/>
        <p:guide pos="2880"/>
      </p:guideLst>
    </p:cSldViewPr>
  </p:slideViewPr>
  <p:outlineViewPr>
    <p:cViewPr>
      <p:scale>
        <a:sx n="33" d="100"/>
        <a:sy n="33" d="100"/>
      </p:scale>
      <p:origin x="0" y="92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6720245B-95E8-4C13-BBCB-920B5BE4A908}" type="datetimeFigureOut">
              <a:rPr lang="en-US" smtClean="0"/>
              <a:pPr/>
              <a:t>3/30/2011</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1872702-A392-4281-B90A-CB3447B991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872702-A392-4281-B90A-CB3447B991A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r>
              <a:rPr lang="en-US" altLang="zh-CN" dirty="0" smtClean="0"/>
              <a:t>Unity</a:t>
            </a:r>
            <a:r>
              <a:rPr lang="en-US" altLang="zh-CN" baseline="0" dirty="0" smtClean="0"/>
              <a:t> is an integrated development environment for creating 3D video games and other interactive stuff. It can be run on Mac and windows and produces apps for multiple platforms from PC to mobile phones. So, it is not just for mobile game development but for general game. And it is not free. Here is the website of Unity 3d where you can find the software, user manual tutorials and so on. In fact, in order to run unity apps on </a:t>
            </a:r>
            <a:r>
              <a:rPr lang="en-US" altLang="zh-CN" baseline="0" dirty="0" err="1" smtClean="0"/>
              <a:t>iphone</a:t>
            </a:r>
            <a:r>
              <a:rPr lang="en-US" altLang="zh-CN" baseline="0" dirty="0" smtClean="0"/>
              <a:t> or android, unity released unity </a:t>
            </a:r>
            <a:r>
              <a:rPr lang="en-US" altLang="zh-CN" baseline="0" dirty="0" err="1" smtClean="0"/>
              <a:t>iphone</a:t>
            </a:r>
            <a:r>
              <a:rPr lang="en-US" altLang="zh-CN" baseline="0" dirty="0" smtClean="0"/>
              <a:t> and unity android which are of pretty much the same GUI with unity3d but a little bit difference when it comes to interaction with the devices which I will show you in a while. </a:t>
            </a:r>
          </a:p>
          <a:p>
            <a:endParaRPr lang="en-US" altLang="zh-CN" baseline="0" dirty="0" smtClean="0"/>
          </a:p>
          <a:p>
            <a:r>
              <a:rPr lang="en-US" altLang="zh-CN" baseline="0" dirty="0" smtClean="0"/>
              <a:t>Here is the development environment of unity. It mainly contains five tabbed sections. The first one is called scene view. It basically shows the level. You can zoom in and out using the </a:t>
            </a:r>
            <a:r>
              <a:rPr lang="en-US" altLang="zh-CN" baseline="0" dirty="0" err="1" smtClean="0"/>
              <a:t>scrolloer</a:t>
            </a:r>
            <a:r>
              <a:rPr lang="en-US" altLang="zh-CN" baseline="0" dirty="0" smtClean="0"/>
              <a:t> in the scene view. If you click and hold the right button of the mouse, you can look around in 3D space. And also you can click certain object and press F button to find it. Very handy features. Pressing Alt + holding left clicking, you can move around the object this is in focus. </a:t>
            </a:r>
          </a:p>
          <a:p>
            <a:endParaRPr lang="en-US" altLang="zh-CN" baseline="0" dirty="0" smtClean="0"/>
          </a:p>
          <a:p>
            <a:r>
              <a:rPr lang="en-US" altLang="zh-CN" baseline="0" dirty="0" smtClean="0"/>
              <a:t>Next we can have a look at the panel above the scene view. The first option is for display model. We are now in texture model which means the scene view displays the surfaces of objects. If your computer is slow and in case you want to see how objects are </a:t>
            </a:r>
            <a:r>
              <a:rPr lang="en-US" altLang="zh-CN" baseline="0" dirty="0" err="1" smtClean="0"/>
              <a:t>layed</a:t>
            </a:r>
            <a:r>
              <a:rPr lang="en-US" altLang="zh-CN" baseline="0" dirty="0" smtClean="0"/>
              <a:t> and want it to be transparent in the level, you can switch to wireframe. And there are three more. In the development environment for </a:t>
            </a:r>
            <a:r>
              <a:rPr lang="en-US" altLang="zh-CN" baseline="0" dirty="0" err="1" smtClean="0"/>
              <a:t>iphone</a:t>
            </a:r>
            <a:r>
              <a:rPr lang="en-US" altLang="zh-CN" baseline="0" dirty="0" smtClean="0"/>
              <a:t>, an option occlusion exists. It basically means everything that is not in the camera’s view will be hidden. Unity has given very flexible features on how to set up occlusion because it is very important since devices like </a:t>
            </a:r>
            <a:r>
              <a:rPr lang="en-US" altLang="zh-CN" baseline="0" dirty="0" err="1" smtClean="0"/>
              <a:t>iphone</a:t>
            </a:r>
            <a:r>
              <a:rPr lang="en-US" altLang="zh-CN" baseline="0" dirty="0" smtClean="0"/>
              <a:t>, </a:t>
            </a:r>
            <a:r>
              <a:rPr lang="en-US" altLang="zh-CN" baseline="0" dirty="0" err="1" smtClean="0"/>
              <a:t>itouch</a:t>
            </a:r>
            <a:r>
              <a:rPr lang="en-US" altLang="zh-CN" baseline="0" dirty="0" smtClean="0"/>
              <a:t>, </a:t>
            </a:r>
            <a:r>
              <a:rPr lang="en-US" altLang="zh-CN" baseline="0" dirty="0" err="1" smtClean="0"/>
              <a:t>ipad</a:t>
            </a:r>
            <a:r>
              <a:rPr lang="en-US" altLang="zh-CN" baseline="0" dirty="0" smtClean="0"/>
              <a:t> and android are actually pretty slow. So, to save on memory and ram, what you need to do is setting up </a:t>
            </a:r>
            <a:r>
              <a:rPr lang="en-US" altLang="zh-CN" baseline="0" dirty="0" err="1" smtClean="0"/>
              <a:t>occulsion</a:t>
            </a:r>
            <a:r>
              <a:rPr lang="en-US" altLang="zh-CN" baseline="0" dirty="0" smtClean="0"/>
              <a:t> by the time the game is done so that things not in the camera will be hidden to save for example over 50% processing power. </a:t>
            </a:r>
          </a:p>
          <a:p>
            <a:endParaRPr lang="en-US" altLang="zh-CN" baseline="0" dirty="0" smtClean="0"/>
          </a:p>
          <a:p>
            <a:r>
              <a:rPr lang="en-US" altLang="zh-CN" baseline="0" dirty="0" smtClean="0"/>
              <a:t>The second little menu here is setting the </a:t>
            </a:r>
            <a:r>
              <a:rPr lang="en-US" altLang="zh-CN" baseline="0" dirty="0" err="1" smtClean="0"/>
              <a:t>colour</a:t>
            </a:r>
            <a:r>
              <a:rPr lang="en-US" altLang="zh-CN" baseline="0" dirty="0" smtClean="0"/>
              <a:t> channel. Green, red and blue which in most cases you will stay in. The other is alpha channel which you might need when you consider image effects. Here is a light option by clicking which you can turns the lights on and off. If you look into the view carefully, some shadows are not affected by the light. That’s because those shadow are baked into the level before being imported to the unity. </a:t>
            </a:r>
          </a:p>
          <a:p>
            <a:endParaRPr lang="en-US" altLang="zh-CN" baseline="0" dirty="0" smtClean="0"/>
          </a:p>
          <a:p>
            <a:r>
              <a:rPr lang="en-US" altLang="zh-CN" baseline="0" dirty="0" smtClean="0"/>
              <a:t>Now let us move to game view. The game view is the place where all the excitement happens and where the game will be played. The first one is for controlling the aspect ratio. In case you want to test your games at different ratio, you can change it. Except the standard ratios here, in unity </a:t>
            </a:r>
            <a:r>
              <a:rPr lang="en-US" altLang="zh-CN" baseline="0" dirty="0" err="1" smtClean="0"/>
              <a:t>iphone</a:t>
            </a:r>
            <a:r>
              <a:rPr lang="en-US" altLang="zh-CN" baseline="0" dirty="0" smtClean="0"/>
              <a:t> version, here are options for </a:t>
            </a:r>
            <a:r>
              <a:rPr lang="en-US" altLang="zh-CN" baseline="0" dirty="0" err="1" smtClean="0"/>
              <a:t>iphone</a:t>
            </a:r>
            <a:r>
              <a:rPr lang="en-US" altLang="zh-CN" baseline="0" dirty="0" smtClean="0"/>
              <a:t> normal or </a:t>
            </a:r>
            <a:r>
              <a:rPr lang="en-US" altLang="zh-CN" baseline="0" dirty="0" err="1" smtClean="0"/>
              <a:t>iphone</a:t>
            </a:r>
            <a:r>
              <a:rPr lang="en-US" altLang="zh-CN" baseline="0" dirty="0" smtClean="0"/>
              <a:t> wide. The </a:t>
            </a:r>
            <a:r>
              <a:rPr lang="en-US" altLang="zh-CN" baseline="0" dirty="0" err="1" smtClean="0"/>
              <a:t>miximize</a:t>
            </a:r>
            <a:r>
              <a:rPr lang="en-US" altLang="zh-CN" baseline="0" dirty="0" smtClean="0"/>
              <a:t> on play means you will play the game or test the game. It will maximize the view port and hide all other views out there. Gizmos are basically things in 3D model for example the 3D </a:t>
            </a:r>
            <a:r>
              <a:rPr lang="en-US" altLang="zh-CN" baseline="0" dirty="0" err="1" smtClean="0"/>
              <a:t>movehandle</a:t>
            </a:r>
            <a:r>
              <a:rPr lang="en-US" altLang="zh-CN" baseline="0" dirty="0" smtClean="0"/>
              <a:t>. And gizmos can only be seen in the scene view unless you turn it on. Gizmos can also be lines you draw in the 3D space. In case you debug something or check whether your script is correct. You can use gizmos and turn them on. However, if you export your game to </a:t>
            </a:r>
            <a:r>
              <a:rPr lang="en-US" altLang="zh-CN" baseline="0" dirty="0" err="1" smtClean="0"/>
              <a:t>iphone</a:t>
            </a:r>
            <a:r>
              <a:rPr lang="en-US" altLang="zh-CN" baseline="0" dirty="0" smtClean="0"/>
              <a:t> or android, gizmos are not visible. The last we have stats which is the status of the game. It has draw calls which pretty much indicates the load or expense of your game on the device. So, keep that in mind. So, if you need to debug the game, the status might be helpful.</a:t>
            </a:r>
          </a:p>
          <a:p>
            <a:endParaRPr lang="en-US" altLang="zh-CN" baseline="0" dirty="0" smtClean="0"/>
          </a:p>
          <a:p>
            <a:r>
              <a:rPr lang="en-US" altLang="zh-CN" baseline="0" dirty="0" smtClean="0"/>
              <a:t>Now it is time to focus on the hierarchy view. The hierarchy view holds all the elements inside the current scene that is currently open. So everything you can see here is listed here. Another good thing about hierarchy is you can drag and drop items on top of each other to make them child or parent. It is recommended to do that in script but if you want to do here. Now we have the project panel. The project is not for </a:t>
            </a:r>
            <a:r>
              <a:rPr lang="en-US" altLang="zh-CN" baseline="0" dirty="0" err="1" smtClean="0"/>
              <a:t>persific</a:t>
            </a:r>
            <a:r>
              <a:rPr lang="en-US" altLang="zh-CN" baseline="0" dirty="0" smtClean="0"/>
              <a:t> scenes but for the whole projects. In other words, the project can hold multiple scenes and the scene is highlighted by the unity icon. Project is basically what you have on the drive. Everything you have in the project here represents what you have in the certain folder on the hard drive. For example, if you open it in the finder, it will go to the folder on the hard drive. One point we can see here is project panel shows everything under </a:t>
            </a:r>
            <a:r>
              <a:rPr lang="en-US" altLang="zh-CN" baseline="0" dirty="0" err="1" smtClean="0"/>
              <a:t>assests</a:t>
            </a:r>
            <a:r>
              <a:rPr lang="en-US" altLang="zh-CN" baseline="0" dirty="0" smtClean="0"/>
              <a:t> folder. Whenever you create a project in unity, there is a asset folder, a library folder and temp folder. The library folder is </a:t>
            </a:r>
            <a:r>
              <a:rPr lang="en-US" altLang="zh-CN" baseline="0" dirty="0" err="1" smtClean="0"/>
              <a:t>bascially</a:t>
            </a:r>
            <a:r>
              <a:rPr lang="en-US" altLang="zh-CN" baseline="0" dirty="0" smtClean="0"/>
              <a:t> a data base for holding your preference and asset and you never need to modify them. </a:t>
            </a:r>
          </a:p>
          <a:p>
            <a:endParaRPr lang="en-US" altLang="zh-CN" baseline="0" dirty="0" smtClean="0"/>
          </a:p>
          <a:p>
            <a:r>
              <a:rPr lang="en-US" altLang="zh-CN" baseline="0" dirty="0" smtClean="0"/>
              <a:t>Last but not least we have inspector panel. Inspector is the one you will use a lot. If I select something in the scene view, hierarchy view, it shows the property in the inspector panel. As you can see, there are </a:t>
            </a:r>
            <a:r>
              <a:rPr lang="en-US" altLang="zh-CN" baseline="0" dirty="0" err="1" smtClean="0"/>
              <a:t>postion</a:t>
            </a:r>
            <a:r>
              <a:rPr lang="en-US" altLang="zh-CN" baseline="0" dirty="0" smtClean="0"/>
              <a:t>, rotation, and scale. </a:t>
            </a:r>
          </a:p>
          <a:p>
            <a:endParaRPr lang="en-US" altLang="zh-CN" baseline="0" dirty="0" smtClean="0"/>
          </a:p>
          <a:p>
            <a:endParaRPr lang="en-US" altLang="zh-CN" baseline="0" dirty="0" smtClean="0"/>
          </a:p>
        </p:txBody>
      </p:sp>
      <p:sp>
        <p:nvSpPr>
          <p:cNvPr id="4" name="灯片编号占位符 3"/>
          <p:cNvSpPr>
            <a:spLocks noGrp="1"/>
          </p:cNvSpPr>
          <p:nvPr>
            <p:ph type="sldNum" sz="quarter" idx="10"/>
          </p:nvPr>
        </p:nvSpPr>
        <p:spPr/>
        <p:txBody>
          <a:bodyPr/>
          <a:lstStyle/>
          <a:p>
            <a:fld id="{11872702-A392-4281-B90A-CB3447B991A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defTabSz="990478">
              <a:defRPr/>
            </a:pPr>
            <a:r>
              <a:rPr lang="en-US" altLang="zh-CN" dirty="0" smtClean="0"/>
              <a:t>Bump mapping</a:t>
            </a:r>
            <a:r>
              <a:rPr lang="en-US" altLang="zh-CN" baseline="0" dirty="0" smtClean="0"/>
              <a:t> is a technique to model a bump in one objects surface. Reflection mapping is a technique computer graphics for approximating the reflective surfaces of a project. Shadow mapping is a technique to add shadows to 3D object. Physics engine provides an approximate simulation of certain simple physical systems. For example, collision detection, fluid dynamics, gravity and so on. </a:t>
            </a:r>
            <a:endParaRPr lang="zh-CN" altLang="en-US" dirty="0"/>
          </a:p>
        </p:txBody>
      </p:sp>
      <p:sp>
        <p:nvSpPr>
          <p:cNvPr id="4" name="灯片编号占位符 3"/>
          <p:cNvSpPr>
            <a:spLocks noGrp="1"/>
          </p:cNvSpPr>
          <p:nvPr>
            <p:ph type="sldNum" sz="quarter" idx="10"/>
          </p:nvPr>
        </p:nvSpPr>
        <p:spPr/>
        <p:txBody>
          <a:bodyPr/>
          <a:lstStyle/>
          <a:p>
            <a:fld id="{11872702-A392-4281-B90A-CB3447B991A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lnSpcReduction="10000"/>
          </a:bodyPr>
          <a:lstStyle/>
          <a:p>
            <a:r>
              <a:rPr lang="en-US" altLang="zh-CN" dirty="0" smtClean="0"/>
              <a:t>Corona is fast and easy development tool</a:t>
            </a:r>
            <a:r>
              <a:rPr lang="en-US" altLang="zh-CN" baseline="0" dirty="0" smtClean="0"/>
              <a:t> </a:t>
            </a:r>
            <a:r>
              <a:rPr lang="en-US" altLang="zh-CN" dirty="0" smtClean="0"/>
              <a:t>created by </a:t>
            </a:r>
            <a:r>
              <a:rPr lang="en-US" altLang="zh-CN" dirty="0" err="1" smtClean="0"/>
              <a:t>Ansca</a:t>
            </a:r>
            <a:r>
              <a:rPr lang="en-US" altLang="zh-CN" dirty="0" smtClean="0"/>
              <a:t> Mobile which allows programmers to build mobile applications for the </a:t>
            </a:r>
            <a:r>
              <a:rPr lang="en-US" altLang="zh-CN" dirty="0" err="1" smtClean="0"/>
              <a:t>iPhone</a:t>
            </a:r>
            <a:r>
              <a:rPr lang="en-US" altLang="zh-CN" dirty="0" smtClean="0"/>
              <a:t>, </a:t>
            </a:r>
            <a:r>
              <a:rPr lang="en-US" altLang="zh-CN" dirty="0" err="1" smtClean="0"/>
              <a:t>iPad</a:t>
            </a:r>
            <a:r>
              <a:rPr lang="en-US" altLang="zh-CN" dirty="0" smtClean="0"/>
              <a:t>, and Android devices.</a:t>
            </a:r>
            <a:r>
              <a:rPr lang="en-US" altLang="zh-CN" baseline="0" dirty="0" smtClean="0"/>
              <a:t> Corona is good for 2D graphically rich applications that are lightweight in size. For example, a high performance </a:t>
            </a:r>
            <a:r>
              <a:rPr lang="en-US" altLang="zh-CN" dirty="0" smtClean="0"/>
              <a:t>Corona-powered apps can run</a:t>
            </a:r>
            <a:r>
              <a:rPr lang="en-US" altLang="zh-CN" baseline="0" dirty="0" smtClean="0"/>
              <a:t> at 30fps </a:t>
            </a:r>
            <a:r>
              <a:rPr lang="en-US" altLang="zh-CN" dirty="0" smtClean="0"/>
              <a:t>as little as 300k. That</a:t>
            </a:r>
            <a:r>
              <a:rPr lang="en-US" altLang="zh-CN" baseline="0" dirty="0" smtClean="0"/>
              <a:t> is because corona is alleged to build its </a:t>
            </a:r>
            <a:r>
              <a:rPr lang="en-US" altLang="zh-CN" dirty="0" smtClean="0"/>
              <a:t>graphics and animation engine by fully leveraging OpenGL hardware acceleration.</a:t>
            </a:r>
          </a:p>
          <a:p>
            <a:endParaRPr lang="en-US" altLang="zh-CN" dirty="0" smtClean="0"/>
          </a:p>
          <a:p>
            <a:r>
              <a:rPr lang="en-US" altLang="zh-CN" dirty="0" smtClean="0"/>
              <a:t>Beside</a:t>
            </a:r>
            <a:r>
              <a:rPr lang="en-US" altLang="zh-CN" baseline="0" dirty="0" smtClean="0"/>
              <a:t>s this, corona uses </a:t>
            </a:r>
            <a:r>
              <a:rPr lang="en-US" altLang="zh-CN" baseline="0" dirty="0" err="1" smtClean="0"/>
              <a:t>Lua</a:t>
            </a:r>
            <a:r>
              <a:rPr lang="en-US" altLang="zh-CN" baseline="0" dirty="0" smtClean="0"/>
              <a:t> as its programming language which is layered on top of objective C. This makes corona-powered apps run at native speed and match the ban released by apple on 3</a:t>
            </a:r>
            <a:r>
              <a:rPr lang="en-US" altLang="zh-CN" baseline="30000" dirty="0" smtClean="0"/>
              <a:t>rd</a:t>
            </a:r>
            <a:r>
              <a:rPr lang="en-US" altLang="zh-CN" baseline="0" dirty="0" smtClean="0"/>
              <a:t> party APIs in apple store. </a:t>
            </a:r>
            <a:r>
              <a:rPr lang="en-US" altLang="zh-CN" baseline="0" dirty="0" err="1" smtClean="0"/>
              <a:t>Okey</a:t>
            </a:r>
            <a:r>
              <a:rPr lang="en-US" altLang="zh-CN" baseline="0" dirty="0" smtClean="0"/>
              <a:t>, let us have a look at how the corona SDK looks like. </a:t>
            </a:r>
          </a:p>
          <a:p>
            <a:endParaRPr lang="en-US" altLang="zh-CN" baseline="0" dirty="0" smtClean="0"/>
          </a:p>
          <a:p>
            <a:r>
              <a:rPr lang="en-US" altLang="zh-CN" baseline="0" dirty="0" smtClean="0"/>
              <a:t>This is the corona SDK I downloaded. Today </a:t>
            </a:r>
            <a:r>
              <a:rPr lang="en-US" altLang="zh-CN" baseline="0" dirty="0" err="1" smtClean="0"/>
              <a:t>Ansca</a:t>
            </a:r>
            <a:r>
              <a:rPr lang="en-US" altLang="zh-CN" baseline="0" dirty="0" smtClean="0"/>
              <a:t> Mobile publish a free version and you don’t need to pay any fee as long as the application doesn’t go to apple store or the android market. From the folder we can see, it contains two applications we can launch. The corona simulator is the main one. It allows you to select the project file and render it to one of the many </a:t>
            </a:r>
            <a:r>
              <a:rPr lang="en-US" altLang="zh-CN" baseline="0" dirty="0" err="1" smtClean="0"/>
              <a:t>ios</a:t>
            </a:r>
            <a:r>
              <a:rPr lang="en-US" altLang="zh-CN" baseline="0" dirty="0" smtClean="0"/>
              <a:t> or android devices. The other application is the corona terminal, which launches the simulator and also adds a terminal window which is helpful for debugging. As we will use the print command, let’s open the terminal. </a:t>
            </a:r>
          </a:p>
          <a:p>
            <a:endParaRPr lang="en-US" altLang="zh-CN" baseline="0" dirty="0" smtClean="0"/>
          </a:p>
          <a:p>
            <a:r>
              <a:rPr lang="en-US" altLang="zh-CN" baseline="0" dirty="0" smtClean="0"/>
              <a:t>From the interface we can see, there are two sections in the screen. One is on the </a:t>
            </a:r>
            <a:r>
              <a:rPr lang="en-US" altLang="zh-CN" baseline="0" dirty="0" err="1" smtClean="0"/>
              <a:t>lefthand</a:t>
            </a:r>
            <a:r>
              <a:rPr lang="en-US" altLang="zh-CN" baseline="0" dirty="0" smtClean="0"/>
              <a:t> side which allows you to open up a project, build for actual device, go to online documentations or read programming guide on API interface for </a:t>
            </a:r>
            <a:r>
              <a:rPr lang="en-US" altLang="zh-CN" baseline="0" dirty="0" err="1" smtClean="0"/>
              <a:t>sdk</a:t>
            </a:r>
            <a:r>
              <a:rPr lang="en-US" altLang="zh-CN" baseline="0" dirty="0" smtClean="0"/>
              <a:t>. If you are new to corona and want to find out what corona can do, here is the place you might start with. For example, if we click the first example, it opens up the corona simulator and loads the application. This is simulating </a:t>
            </a:r>
            <a:r>
              <a:rPr lang="en-US" altLang="zh-CN" baseline="0" dirty="0" err="1" smtClean="0"/>
              <a:t>iphone</a:t>
            </a:r>
            <a:r>
              <a:rPr lang="en-US" altLang="zh-CN" baseline="0" dirty="0" smtClean="0"/>
              <a:t> 4 device. You can see I am having interactions here. My curse is like a finger on the device. This is all one in a few lines </a:t>
            </a:r>
            <a:r>
              <a:rPr lang="en-US" altLang="zh-CN" baseline="0" dirty="0" err="1" smtClean="0"/>
              <a:t>lua</a:t>
            </a:r>
            <a:r>
              <a:rPr lang="en-US" altLang="zh-CN" baseline="0" dirty="0" smtClean="0"/>
              <a:t> codes. This is </a:t>
            </a:r>
            <a:r>
              <a:rPr lang="en-US" altLang="zh-CN" baseline="0" dirty="0" err="1" smtClean="0"/>
              <a:t>iphone</a:t>
            </a:r>
            <a:r>
              <a:rPr lang="en-US" altLang="zh-CN" baseline="0" dirty="0" smtClean="0"/>
              <a:t> 4 and I can go to select a different skin. Now I am simulating for the </a:t>
            </a:r>
            <a:r>
              <a:rPr lang="en-US" altLang="zh-CN" baseline="0" dirty="0" err="1" smtClean="0"/>
              <a:t>ipad</a:t>
            </a:r>
            <a:r>
              <a:rPr lang="en-US" altLang="zh-CN" baseline="0" dirty="0" smtClean="0"/>
              <a:t>. In the simulator, you can do majority of what you do on the device except some functions specific to actual devices, for example the accelerometer. But it is helpful for debugging the code.</a:t>
            </a:r>
          </a:p>
          <a:p>
            <a:endParaRPr lang="en-US" altLang="zh-CN" baseline="0" dirty="0" smtClean="0"/>
          </a:p>
          <a:p>
            <a:r>
              <a:rPr lang="en-US" altLang="zh-CN" baseline="0" dirty="0" smtClean="0"/>
              <a:t>Now let us go to the hello world app and have a glimpse on the code. I already created a project. It contains the main.lua file which is of the </a:t>
            </a:r>
            <a:r>
              <a:rPr lang="en-US" altLang="zh-CN" baseline="0" dirty="0" err="1" smtClean="0"/>
              <a:t>lua</a:t>
            </a:r>
            <a:r>
              <a:rPr lang="en-US" altLang="zh-CN" baseline="0" dirty="0" smtClean="0"/>
              <a:t> scripts and the assets used in the apps (e.g., images, audio). One thing here is corona is not distributed along with a particular </a:t>
            </a:r>
            <a:r>
              <a:rPr lang="en-US" altLang="zh-CN" baseline="0" dirty="0" err="1" smtClean="0"/>
              <a:t>lua</a:t>
            </a:r>
            <a:r>
              <a:rPr lang="en-US" altLang="zh-CN" baseline="0" dirty="0" smtClean="0"/>
              <a:t> editor, you can choose any program like notepad, eclipse with </a:t>
            </a:r>
            <a:r>
              <a:rPr lang="en-US" altLang="zh-CN" baseline="0" dirty="0" err="1" smtClean="0"/>
              <a:t>lua</a:t>
            </a:r>
            <a:r>
              <a:rPr lang="en-US" altLang="zh-CN" baseline="0" dirty="0" smtClean="0"/>
              <a:t> </a:t>
            </a:r>
            <a:r>
              <a:rPr lang="en-US" altLang="zh-CN" baseline="0" dirty="0" err="1" smtClean="0"/>
              <a:t>plugin</a:t>
            </a:r>
            <a:r>
              <a:rPr lang="en-US" altLang="zh-CN" baseline="0" dirty="0" smtClean="0"/>
              <a:t> to type your code and name the script file main.lua. So, this is how the project </a:t>
            </a:r>
          </a:p>
        </p:txBody>
      </p:sp>
      <p:sp>
        <p:nvSpPr>
          <p:cNvPr id="4" name="灯片编号占位符 3"/>
          <p:cNvSpPr>
            <a:spLocks noGrp="1"/>
          </p:cNvSpPr>
          <p:nvPr>
            <p:ph type="sldNum" sz="quarter" idx="10"/>
          </p:nvPr>
        </p:nvSpPr>
        <p:spPr/>
        <p:txBody>
          <a:bodyPr/>
          <a:lstStyle/>
          <a:p>
            <a:fld id="{11872702-A392-4281-B90A-CB3447B991A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Cocos2d/3d</a:t>
            </a:r>
            <a:r>
              <a:rPr lang="en-US" altLang="zh-CN" baseline="0" dirty="0" smtClean="0"/>
              <a:t> is an open source game framework. It has two versions written in python or objective-c </a:t>
            </a:r>
            <a:r>
              <a:rPr lang="en-US" altLang="zh-CN" baseline="0" dirty="0" err="1" smtClean="0"/>
              <a:t>targting</a:t>
            </a:r>
            <a:r>
              <a:rPr lang="en-US" altLang="zh-CN" baseline="0" dirty="0" smtClean="0"/>
              <a:t> </a:t>
            </a:r>
            <a:r>
              <a:rPr lang="en-US" altLang="zh-CN" baseline="0" dirty="0" err="1" smtClean="0"/>
              <a:t>ios</a:t>
            </a:r>
            <a:r>
              <a:rPr lang="en-US" altLang="zh-CN" baseline="0" dirty="0" smtClean="0"/>
              <a:t>. It has a fast learning curve and alleged to be as powerful as OpenGL ES. Lets have a look at how the programming interface looks like.</a:t>
            </a:r>
          </a:p>
          <a:p>
            <a:endParaRPr lang="en-US" altLang="zh-CN" baseline="0" dirty="0" smtClean="0"/>
          </a:p>
          <a:p>
            <a:r>
              <a:rPr lang="en-US" altLang="zh-CN" baseline="0" dirty="0" smtClean="0"/>
              <a:t>Basically, cocos2d/3d is based on </a:t>
            </a:r>
            <a:r>
              <a:rPr lang="en-US" altLang="zh-CN" baseline="0" dirty="0" err="1" smtClean="0"/>
              <a:t>Xcode</a:t>
            </a:r>
            <a:r>
              <a:rPr lang="en-US" altLang="zh-CN" baseline="0" dirty="0" smtClean="0"/>
              <a:t> and plays as an </a:t>
            </a:r>
            <a:r>
              <a:rPr lang="en-US" altLang="zh-CN" baseline="0" dirty="0" err="1" smtClean="0"/>
              <a:t>embeded</a:t>
            </a:r>
            <a:r>
              <a:rPr lang="en-US" altLang="zh-CN" baseline="0" dirty="0" smtClean="0"/>
              <a:t> </a:t>
            </a:r>
            <a:r>
              <a:rPr lang="en-US" altLang="zh-CN" baseline="0" dirty="0" err="1" smtClean="0"/>
              <a:t>Xcode</a:t>
            </a:r>
            <a:r>
              <a:rPr lang="en-US" altLang="zh-CN" baseline="0" dirty="0" smtClean="0"/>
              <a:t> framework.</a:t>
            </a:r>
            <a:endParaRPr lang="zh-CN" altLang="en-US" dirty="0"/>
          </a:p>
        </p:txBody>
      </p:sp>
      <p:sp>
        <p:nvSpPr>
          <p:cNvPr id="4" name="灯片编号占位符 3"/>
          <p:cNvSpPr>
            <a:spLocks noGrp="1"/>
          </p:cNvSpPr>
          <p:nvPr>
            <p:ph type="sldNum" sz="quarter" idx="10"/>
          </p:nvPr>
        </p:nvSpPr>
        <p:spPr/>
        <p:txBody>
          <a:bodyPr/>
          <a:lstStyle/>
          <a:p>
            <a:fld id="{11872702-A392-4281-B90A-CB3447B991A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Cocos2d/3d</a:t>
            </a:r>
            <a:r>
              <a:rPr lang="en-US" altLang="zh-CN" baseline="0" dirty="0" smtClean="0"/>
              <a:t> is an open source game framework. It has two versions written in python or objective-c </a:t>
            </a:r>
            <a:r>
              <a:rPr lang="en-US" altLang="zh-CN" baseline="0" dirty="0" err="1" smtClean="0"/>
              <a:t>targting</a:t>
            </a:r>
            <a:r>
              <a:rPr lang="en-US" altLang="zh-CN" baseline="0" dirty="0" smtClean="0"/>
              <a:t> </a:t>
            </a:r>
            <a:r>
              <a:rPr lang="en-US" altLang="zh-CN" baseline="0" dirty="0" err="1" smtClean="0"/>
              <a:t>ios</a:t>
            </a:r>
            <a:r>
              <a:rPr lang="en-US" altLang="zh-CN" baseline="0" dirty="0" smtClean="0"/>
              <a:t>. It has a fast learning curve and alleged to be as powerful as OpenGL ES. Lets have a look at how the programming interface looks like.</a:t>
            </a:r>
          </a:p>
          <a:p>
            <a:endParaRPr lang="en-US" altLang="zh-CN" baseline="0" dirty="0" smtClean="0"/>
          </a:p>
          <a:p>
            <a:r>
              <a:rPr lang="en-US" altLang="zh-CN" baseline="0" dirty="0" smtClean="0"/>
              <a:t>Basically, cocos2d/3d is based on </a:t>
            </a:r>
            <a:r>
              <a:rPr lang="en-US" altLang="zh-CN" baseline="0" dirty="0" err="1" smtClean="0"/>
              <a:t>Xcode</a:t>
            </a:r>
            <a:r>
              <a:rPr lang="en-US" altLang="zh-CN" baseline="0" dirty="0" smtClean="0"/>
              <a:t> and plays as an </a:t>
            </a:r>
            <a:r>
              <a:rPr lang="en-US" altLang="zh-CN" baseline="0" dirty="0" err="1" smtClean="0"/>
              <a:t>embeded</a:t>
            </a:r>
            <a:r>
              <a:rPr lang="en-US" altLang="zh-CN" baseline="0" dirty="0" smtClean="0"/>
              <a:t> </a:t>
            </a:r>
            <a:r>
              <a:rPr lang="en-US" altLang="zh-CN" baseline="0" dirty="0" err="1" smtClean="0"/>
              <a:t>Xcode</a:t>
            </a:r>
            <a:r>
              <a:rPr lang="en-US" altLang="zh-CN" baseline="0" dirty="0" smtClean="0"/>
              <a:t> framework.</a:t>
            </a:r>
            <a:endParaRPr lang="zh-CN" altLang="en-US" dirty="0"/>
          </a:p>
        </p:txBody>
      </p:sp>
      <p:sp>
        <p:nvSpPr>
          <p:cNvPr id="4" name="灯片编号占位符 3"/>
          <p:cNvSpPr>
            <a:spLocks noGrp="1"/>
          </p:cNvSpPr>
          <p:nvPr>
            <p:ph type="sldNum" sz="quarter" idx="10"/>
          </p:nvPr>
        </p:nvSpPr>
        <p:spPr/>
        <p:txBody>
          <a:bodyPr/>
          <a:lstStyle/>
          <a:p>
            <a:fld id="{11872702-A392-4281-B90A-CB3447B991A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Cocos2d/3d</a:t>
            </a:r>
            <a:r>
              <a:rPr lang="en-US" altLang="zh-CN" baseline="0" dirty="0" smtClean="0"/>
              <a:t> is an open source game framework. It has two versions written in python or objective-c </a:t>
            </a:r>
            <a:r>
              <a:rPr lang="en-US" altLang="zh-CN" baseline="0" dirty="0" err="1" smtClean="0"/>
              <a:t>targting</a:t>
            </a:r>
            <a:r>
              <a:rPr lang="en-US" altLang="zh-CN" baseline="0" dirty="0" smtClean="0"/>
              <a:t> </a:t>
            </a:r>
            <a:r>
              <a:rPr lang="en-US" altLang="zh-CN" baseline="0" dirty="0" err="1" smtClean="0"/>
              <a:t>ios</a:t>
            </a:r>
            <a:r>
              <a:rPr lang="en-US" altLang="zh-CN" baseline="0" dirty="0" smtClean="0"/>
              <a:t>. It has a fast learning curve and alleged to be as powerful as OpenGL ES. Lets have a look at how the programming interface looks like.</a:t>
            </a:r>
          </a:p>
          <a:p>
            <a:endParaRPr lang="en-US" altLang="zh-CN" baseline="0" dirty="0" smtClean="0"/>
          </a:p>
          <a:p>
            <a:r>
              <a:rPr lang="en-US" altLang="zh-CN" baseline="0" dirty="0" smtClean="0"/>
              <a:t>Basically, cocos2d/3d is based on </a:t>
            </a:r>
            <a:r>
              <a:rPr lang="en-US" altLang="zh-CN" baseline="0" dirty="0" err="1" smtClean="0"/>
              <a:t>Xcode</a:t>
            </a:r>
            <a:r>
              <a:rPr lang="en-US" altLang="zh-CN" baseline="0" dirty="0" smtClean="0"/>
              <a:t> and plays as an </a:t>
            </a:r>
            <a:r>
              <a:rPr lang="en-US" altLang="zh-CN" baseline="0" dirty="0" err="1" smtClean="0"/>
              <a:t>embeded</a:t>
            </a:r>
            <a:r>
              <a:rPr lang="en-US" altLang="zh-CN" baseline="0" dirty="0" smtClean="0"/>
              <a:t> </a:t>
            </a:r>
            <a:r>
              <a:rPr lang="en-US" altLang="zh-CN" baseline="0" dirty="0" err="1" smtClean="0"/>
              <a:t>Xcode</a:t>
            </a:r>
            <a:r>
              <a:rPr lang="en-US" altLang="zh-CN" baseline="0" dirty="0" smtClean="0"/>
              <a:t> framework.</a:t>
            </a:r>
            <a:endParaRPr lang="zh-CN" altLang="en-US" dirty="0"/>
          </a:p>
        </p:txBody>
      </p:sp>
      <p:sp>
        <p:nvSpPr>
          <p:cNvPr id="4" name="灯片编号占位符 3"/>
          <p:cNvSpPr>
            <a:spLocks noGrp="1"/>
          </p:cNvSpPr>
          <p:nvPr>
            <p:ph type="sldNum" sz="quarter" idx="10"/>
          </p:nvPr>
        </p:nvSpPr>
        <p:spPr/>
        <p:txBody>
          <a:bodyPr/>
          <a:lstStyle/>
          <a:p>
            <a:fld id="{11872702-A392-4281-B90A-CB3447B991A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2F29E095-585B-46D0-BE76-99A794D479F2}" type="datetime1">
              <a:rPr lang="en-US" smtClean="0"/>
              <a:pPr/>
              <a:t>3/30/2011</a:t>
            </a:fld>
            <a:endParaRPr lang="en-US" dirty="0"/>
          </a:p>
        </p:txBody>
      </p:sp>
      <p:sp>
        <p:nvSpPr>
          <p:cNvPr id="17" name="Footer Placeholder 16"/>
          <p:cNvSpPr>
            <a:spLocks noGrp="1"/>
          </p:cNvSpPr>
          <p:nvPr>
            <p:ph type="ftr" sz="quarter" idx="11"/>
          </p:nvPr>
        </p:nvSpPr>
        <p:spPr/>
        <p:txBody>
          <a:bodyPr numCol="2"/>
          <a:lstStyle/>
          <a:p>
            <a:r>
              <a:rPr lang="en-US" dirty="0" smtClean="0"/>
              <a:t>University of Notre Dame</a:t>
            </a:r>
            <a:endParaRPr lang="en-US" dirty="0"/>
          </a:p>
        </p:txBody>
      </p:sp>
      <p:sp>
        <p:nvSpPr>
          <p:cNvPr id="29" name="Slide Number Placeholder 28"/>
          <p:cNvSpPr>
            <a:spLocks noGrp="1"/>
          </p:cNvSpPr>
          <p:nvPr>
            <p:ph type="sldNum" sz="quarter" idx="12"/>
          </p:nvPr>
        </p:nvSpPr>
        <p:spPr/>
        <p:txBody>
          <a:bodyPr/>
          <a:lstStyle/>
          <a:p>
            <a:fld id="{BB69285D-A130-4096-9B57-B4238EE655F6}"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9E69F9-4927-455B-A3D1-810250FC56F4}" type="datetime1">
              <a:rPr lang="en-US" smtClean="0"/>
              <a:pPr/>
              <a:t>3/30/2011</a:t>
            </a:fld>
            <a:endParaRPr lang="en-US"/>
          </a:p>
        </p:txBody>
      </p:sp>
      <p:sp>
        <p:nvSpPr>
          <p:cNvPr id="5" name="Footer Placeholder 4"/>
          <p:cNvSpPr>
            <a:spLocks noGrp="1"/>
          </p:cNvSpPr>
          <p:nvPr>
            <p:ph type="ftr" sz="quarter" idx="11"/>
          </p:nvPr>
        </p:nvSpPr>
        <p:spPr/>
        <p:txBody>
          <a:bodyPr/>
          <a:lstStyle/>
          <a:p>
            <a:r>
              <a:rPr lang="en-US" smtClean="0"/>
              <a:t>University of Notre Dame</a:t>
            </a:r>
            <a:endParaRPr lang="en-US"/>
          </a:p>
        </p:txBody>
      </p:sp>
      <p:sp>
        <p:nvSpPr>
          <p:cNvPr id="6" name="Slide Number Placeholder 5"/>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02E86C-C285-46E0-9109-F2A709BD1BAA}" type="datetime1">
              <a:rPr lang="en-US" smtClean="0"/>
              <a:pPr/>
              <a:t>3/30/2011</a:t>
            </a:fld>
            <a:endParaRPr lang="en-US"/>
          </a:p>
        </p:txBody>
      </p:sp>
      <p:sp>
        <p:nvSpPr>
          <p:cNvPr id="5" name="Footer Placeholder 4"/>
          <p:cNvSpPr>
            <a:spLocks noGrp="1"/>
          </p:cNvSpPr>
          <p:nvPr>
            <p:ph type="ftr" sz="quarter" idx="11"/>
          </p:nvPr>
        </p:nvSpPr>
        <p:spPr/>
        <p:txBody>
          <a:bodyPr/>
          <a:lstStyle/>
          <a:p>
            <a:r>
              <a:rPr lang="en-US" smtClean="0"/>
              <a:t>University of Notre Dame</a:t>
            </a:r>
            <a:endParaRPr lang="en-US"/>
          </a:p>
        </p:txBody>
      </p:sp>
      <p:sp>
        <p:nvSpPr>
          <p:cNvPr id="6" name="Slide Number Placeholder 5"/>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8017F-CDB2-4CBD-9AA3-F349D240C954}" type="datetime1">
              <a:rPr lang="en-US" smtClean="0"/>
              <a:pPr/>
              <a:t>3/30/2011</a:t>
            </a:fld>
            <a:endParaRPr lang="en-US"/>
          </a:p>
        </p:txBody>
      </p:sp>
      <p:sp>
        <p:nvSpPr>
          <p:cNvPr id="5" name="Footer Placeholder 4"/>
          <p:cNvSpPr>
            <a:spLocks noGrp="1"/>
          </p:cNvSpPr>
          <p:nvPr>
            <p:ph type="ftr" sz="quarter" idx="11"/>
          </p:nvPr>
        </p:nvSpPr>
        <p:spPr/>
        <p:txBody>
          <a:bodyPr/>
          <a:lstStyle/>
          <a:p>
            <a:r>
              <a:rPr lang="en-US" smtClean="0"/>
              <a:t>University of Notre Dame</a:t>
            </a:r>
            <a:endParaRPr lang="en-US"/>
          </a:p>
        </p:txBody>
      </p:sp>
      <p:sp>
        <p:nvSpPr>
          <p:cNvPr id="6" name="Slide Number Placeholder 5"/>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DFBF36-D73F-4153-BE76-3340507B65CD}" type="datetime1">
              <a:rPr lang="en-US" smtClean="0"/>
              <a:pPr/>
              <a:t>3/30/2011</a:t>
            </a:fld>
            <a:endParaRPr lang="en-US"/>
          </a:p>
        </p:txBody>
      </p:sp>
      <p:sp>
        <p:nvSpPr>
          <p:cNvPr id="5" name="Footer Placeholder 4"/>
          <p:cNvSpPr>
            <a:spLocks noGrp="1"/>
          </p:cNvSpPr>
          <p:nvPr>
            <p:ph type="ftr" sz="quarter" idx="11"/>
          </p:nvPr>
        </p:nvSpPr>
        <p:spPr/>
        <p:txBody>
          <a:bodyPr/>
          <a:lstStyle/>
          <a:p>
            <a:r>
              <a:rPr lang="en-US" smtClean="0"/>
              <a:t>University of Notre Dame</a:t>
            </a:r>
            <a:endParaRPr lang="en-US"/>
          </a:p>
        </p:txBody>
      </p:sp>
      <p:sp>
        <p:nvSpPr>
          <p:cNvPr id="6" name="Slide Number Placeholder 5"/>
          <p:cNvSpPr>
            <a:spLocks noGrp="1"/>
          </p:cNvSpPr>
          <p:nvPr>
            <p:ph type="sldNum" sz="quarter" idx="12"/>
          </p:nvPr>
        </p:nvSpPr>
        <p:spPr/>
        <p:txBody>
          <a:bodyPr/>
          <a:lstStyle/>
          <a:p>
            <a:fld id="{BB69285D-A130-4096-9B57-B4238EE655F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C03F71-59D6-43A9-A5D4-47D61F9CB92F}" type="datetime1">
              <a:rPr lang="en-US" smtClean="0"/>
              <a:pPr/>
              <a:t>3/30/2011</a:t>
            </a:fld>
            <a:endParaRPr lang="en-US"/>
          </a:p>
        </p:txBody>
      </p:sp>
      <p:sp>
        <p:nvSpPr>
          <p:cNvPr id="6" name="Footer Placeholder 5"/>
          <p:cNvSpPr>
            <a:spLocks noGrp="1"/>
          </p:cNvSpPr>
          <p:nvPr>
            <p:ph type="ftr" sz="quarter" idx="11"/>
          </p:nvPr>
        </p:nvSpPr>
        <p:spPr/>
        <p:txBody>
          <a:bodyPr/>
          <a:lstStyle/>
          <a:p>
            <a:r>
              <a:rPr lang="en-US" smtClean="0"/>
              <a:t>University of Notre Dame</a:t>
            </a:r>
            <a:endParaRPr lang="en-US"/>
          </a:p>
        </p:txBody>
      </p:sp>
      <p:sp>
        <p:nvSpPr>
          <p:cNvPr id="7" name="Slide Number Placeholder 6"/>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99867E-364F-4B3E-BBFC-685A43A7D558}" type="datetime1">
              <a:rPr lang="en-US" smtClean="0"/>
              <a:pPr/>
              <a:t>3/30/2011</a:t>
            </a:fld>
            <a:endParaRPr lang="en-US"/>
          </a:p>
        </p:txBody>
      </p:sp>
      <p:sp>
        <p:nvSpPr>
          <p:cNvPr id="8" name="Footer Placeholder 7"/>
          <p:cNvSpPr>
            <a:spLocks noGrp="1"/>
          </p:cNvSpPr>
          <p:nvPr>
            <p:ph type="ftr" sz="quarter" idx="11"/>
          </p:nvPr>
        </p:nvSpPr>
        <p:spPr/>
        <p:txBody>
          <a:bodyPr/>
          <a:lstStyle/>
          <a:p>
            <a:r>
              <a:rPr lang="en-US" smtClean="0"/>
              <a:t>University of Notre Dame</a:t>
            </a:r>
            <a:endParaRPr lang="en-US"/>
          </a:p>
        </p:txBody>
      </p:sp>
      <p:sp>
        <p:nvSpPr>
          <p:cNvPr id="9" name="Slide Number Placeholder 8"/>
          <p:cNvSpPr>
            <a:spLocks noGrp="1"/>
          </p:cNvSpPr>
          <p:nvPr>
            <p:ph type="sldNum" sz="quarter" idx="12"/>
          </p:nvPr>
        </p:nvSpPr>
        <p:spPr/>
        <p:txBody>
          <a:bodyPr/>
          <a:lstStyle/>
          <a:p>
            <a:fld id="{BB69285D-A130-4096-9B57-B4238EE655F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94E72B-A594-4BEE-BC50-D15D8FA26A59}" type="datetime1">
              <a:rPr lang="en-US" smtClean="0"/>
              <a:pPr/>
              <a:t>3/30/2011</a:t>
            </a:fld>
            <a:endParaRPr lang="en-US"/>
          </a:p>
        </p:txBody>
      </p:sp>
      <p:sp>
        <p:nvSpPr>
          <p:cNvPr id="4" name="Footer Placeholder 3"/>
          <p:cNvSpPr>
            <a:spLocks noGrp="1"/>
          </p:cNvSpPr>
          <p:nvPr>
            <p:ph type="ftr" sz="quarter" idx="11"/>
          </p:nvPr>
        </p:nvSpPr>
        <p:spPr/>
        <p:txBody>
          <a:bodyPr/>
          <a:lstStyle/>
          <a:p>
            <a:r>
              <a:rPr lang="en-US" smtClean="0"/>
              <a:t>University of Notre Dame</a:t>
            </a:r>
            <a:endParaRPr lang="en-US"/>
          </a:p>
        </p:txBody>
      </p:sp>
      <p:sp>
        <p:nvSpPr>
          <p:cNvPr id="5" name="Slide Number Placeholder 4"/>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3EEF8-DA8F-43DB-A86C-7F0EF2639D37}" type="datetime1">
              <a:rPr lang="en-US" smtClean="0"/>
              <a:pPr/>
              <a:t>3/30/2011</a:t>
            </a:fld>
            <a:endParaRPr lang="en-US"/>
          </a:p>
        </p:txBody>
      </p:sp>
      <p:sp>
        <p:nvSpPr>
          <p:cNvPr id="3" name="Footer Placeholder 2"/>
          <p:cNvSpPr>
            <a:spLocks noGrp="1"/>
          </p:cNvSpPr>
          <p:nvPr>
            <p:ph type="ftr" sz="quarter" idx="11"/>
          </p:nvPr>
        </p:nvSpPr>
        <p:spPr/>
        <p:txBody>
          <a:bodyPr/>
          <a:lstStyle/>
          <a:p>
            <a:r>
              <a:rPr lang="en-US" smtClean="0"/>
              <a:t>University of Notre Dame</a:t>
            </a:r>
            <a:endParaRPr lang="en-US"/>
          </a:p>
        </p:txBody>
      </p:sp>
      <p:sp>
        <p:nvSpPr>
          <p:cNvPr id="4" name="Slide Number Placeholder 3"/>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C77983-C438-4A57-BDA8-4F2AB82467D8}" type="datetime1">
              <a:rPr lang="en-US" smtClean="0"/>
              <a:pPr/>
              <a:t>3/30/2011</a:t>
            </a:fld>
            <a:endParaRPr lang="en-US"/>
          </a:p>
        </p:txBody>
      </p:sp>
      <p:sp>
        <p:nvSpPr>
          <p:cNvPr id="6" name="Footer Placeholder 5"/>
          <p:cNvSpPr>
            <a:spLocks noGrp="1"/>
          </p:cNvSpPr>
          <p:nvPr>
            <p:ph type="ftr" sz="quarter" idx="11"/>
          </p:nvPr>
        </p:nvSpPr>
        <p:spPr/>
        <p:txBody>
          <a:bodyPr/>
          <a:lstStyle/>
          <a:p>
            <a:r>
              <a:rPr lang="en-US" smtClean="0"/>
              <a:t>University of Notre Dame</a:t>
            </a:r>
            <a:endParaRPr lang="en-US"/>
          </a:p>
        </p:txBody>
      </p:sp>
      <p:sp>
        <p:nvSpPr>
          <p:cNvPr id="7" name="Slide Number Placeholder 6"/>
          <p:cNvSpPr>
            <a:spLocks noGrp="1"/>
          </p:cNvSpPr>
          <p:nvPr>
            <p:ph type="sldNum" sz="quarter" idx="12"/>
          </p:nvPr>
        </p:nvSpPr>
        <p:spPr/>
        <p:txBody>
          <a:bodyPr/>
          <a:lstStyle/>
          <a:p>
            <a:fld id="{BB69285D-A130-4096-9B57-B4238EE655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9AAAEED0-1ED4-4B80-91CA-983DBCB60BD6}" type="datetime1">
              <a:rPr lang="en-US" smtClean="0"/>
              <a:pPr/>
              <a:t>3/30/2011</a:t>
            </a:fld>
            <a:endParaRPr lang="en-US"/>
          </a:p>
        </p:txBody>
      </p:sp>
      <p:sp>
        <p:nvSpPr>
          <p:cNvPr id="6" name="Footer Placeholder 5"/>
          <p:cNvSpPr>
            <a:spLocks noGrp="1"/>
          </p:cNvSpPr>
          <p:nvPr>
            <p:ph type="ftr" sz="quarter" idx="11"/>
          </p:nvPr>
        </p:nvSpPr>
        <p:spPr>
          <a:xfrm>
            <a:off x="914400" y="55499"/>
            <a:ext cx="5562600" cy="365125"/>
          </a:xfrm>
        </p:spPr>
        <p:txBody>
          <a:bodyPr/>
          <a:lstStyle/>
          <a:p>
            <a:r>
              <a:rPr lang="en-US" smtClean="0"/>
              <a:t>University of Notre Dame</a:t>
            </a:r>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B69285D-A130-4096-9B57-B4238EE655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7439C763-7762-4651-83F0-8A5EA84B2679}" type="datetime1">
              <a:rPr lang="en-US" smtClean="0"/>
              <a:pPr/>
              <a:t>3/30/2011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r>
              <a:rPr lang="en-US" smtClean="0"/>
              <a:t>University of Notre Dame</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BB69285D-A130-4096-9B57-B4238EE655F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581400"/>
            <a:ext cx="7772400" cy="1975104"/>
          </a:xfrm>
        </p:spPr>
        <p:txBody>
          <a:bodyPr/>
          <a:lstStyle/>
          <a:p>
            <a:r>
              <a:rPr lang="en-US" sz="4400" dirty="0" smtClean="0"/>
              <a:t>Mobile Game Development</a:t>
            </a:r>
            <a:endParaRPr lang="en-US" sz="4400" dirty="0"/>
          </a:p>
        </p:txBody>
      </p:sp>
      <p:sp>
        <p:nvSpPr>
          <p:cNvPr id="3" name="Subtitle 2"/>
          <p:cNvSpPr>
            <a:spLocks noGrp="1"/>
          </p:cNvSpPr>
          <p:nvPr>
            <p:ph type="subTitle" idx="1"/>
          </p:nvPr>
        </p:nvSpPr>
        <p:spPr>
          <a:xfrm>
            <a:off x="990600" y="1981200"/>
            <a:ext cx="7772400" cy="1508760"/>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Cocos2d - introduction</a:t>
            </a:r>
            <a:endParaRPr lang="zh-CN" altLang="en-US"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cstate="print"/>
          <a:srcRect/>
          <a:stretch>
            <a:fillRect/>
          </a:stretch>
        </p:blipFill>
        <p:spPr bwMode="auto">
          <a:xfrm>
            <a:off x="533400" y="1600200"/>
            <a:ext cx="8401842"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Cocos2d – features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Objective-C based</a:t>
            </a:r>
          </a:p>
          <a:p>
            <a:r>
              <a:rPr lang="en-US" altLang="zh-CN" dirty="0" smtClean="0">
                <a:latin typeface="Times New Roman" pitchFamily="18" charset="0"/>
                <a:cs typeface="Times New Roman" pitchFamily="18" charset="0"/>
              </a:rPr>
              <a:t>Easy to learn</a:t>
            </a:r>
          </a:p>
          <a:p>
            <a:r>
              <a:rPr lang="en-US" altLang="zh-CN" dirty="0" smtClean="0">
                <a:latin typeface="Times New Roman" pitchFamily="18" charset="0"/>
                <a:cs typeface="Times New Roman" pitchFamily="18" charset="0"/>
              </a:rPr>
              <a:t>High performance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Comparison - Unity corona  </a:t>
            </a:r>
            <a:r>
              <a:rPr lang="en-US" altLang="zh-CN" dirty="0" err="1" smtClean="0">
                <a:latin typeface="Times New Roman" pitchFamily="18" charset="0"/>
                <a:cs typeface="Times New Roman" pitchFamily="18" charset="0"/>
              </a:rPr>
              <a:t>cocos</a:t>
            </a:r>
            <a:endParaRPr lang="zh-CN" altLang="en-US" dirty="0">
              <a:latin typeface="Times New Roman" pitchFamily="18" charset="0"/>
              <a:cs typeface="Times New Roman" pitchFamily="18" charset="0"/>
            </a:endParaRPr>
          </a:p>
        </p:txBody>
      </p:sp>
      <p:sp>
        <p:nvSpPr>
          <p:cNvPr id="4" name="内容占位符 3"/>
          <p:cNvSpPr>
            <a:spLocks noGrp="1"/>
          </p:cNvSpPr>
          <p:nvPr>
            <p:ph idx="1"/>
          </p:nvPr>
        </p:nvSpPr>
        <p:spPr/>
        <p:txBody>
          <a:bodyPr/>
          <a:lstStyle/>
          <a:p>
            <a:r>
              <a:rPr lang="en-US" altLang="zh-CN" dirty="0" smtClean="0">
                <a:latin typeface="Times New Roman" pitchFamily="18" charset="0"/>
                <a:cs typeface="Times New Roman" pitchFamily="18" charset="0"/>
              </a:rPr>
              <a:t>Ease of use</a:t>
            </a:r>
          </a:p>
          <a:p>
            <a:r>
              <a:rPr lang="en-US" altLang="zh-CN" dirty="0" smtClean="0">
                <a:latin typeface="Times New Roman" pitchFamily="18" charset="0"/>
                <a:cs typeface="Times New Roman" pitchFamily="18" charset="0"/>
              </a:rPr>
              <a:t>Maturity</a:t>
            </a:r>
          </a:p>
          <a:p>
            <a:r>
              <a:rPr lang="en-US" altLang="zh-CN" dirty="0" smtClean="0">
                <a:latin typeface="Times New Roman" pitchFamily="18" charset="0"/>
                <a:cs typeface="Times New Roman" pitchFamily="18" charset="0"/>
              </a:rPr>
              <a:t>Performance</a:t>
            </a:r>
          </a:p>
          <a:p>
            <a:r>
              <a:rPr lang="en-US" altLang="zh-CN" dirty="0" smtClean="0">
                <a:latin typeface="Times New Roman" pitchFamily="18" charset="0"/>
                <a:cs typeface="Times New Roman" pitchFamily="18" charset="0"/>
              </a:rPr>
              <a:t>2D/3D</a:t>
            </a:r>
          </a:p>
          <a:p>
            <a:r>
              <a:rPr lang="en-US" altLang="zh-CN" dirty="0" smtClean="0">
                <a:latin typeface="Times New Roman" pitchFamily="18" charset="0"/>
                <a:cs typeface="Times New Roman" pitchFamily="18" charset="0"/>
              </a:rPr>
              <a:t>Multi-platform capability</a:t>
            </a:r>
          </a:p>
          <a:p>
            <a:r>
              <a:rPr lang="en-US" altLang="zh-CN" dirty="0" smtClean="0">
                <a:latin typeface="Times New Roman" pitchFamily="18" charset="0"/>
                <a:cs typeface="Times New Roman" pitchFamily="18" charset="0"/>
              </a:rPr>
              <a:t>Free or Paid license</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Flash - tools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Flash CS5 Professional</a:t>
            </a:r>
          </a:p>
          <a:p>
            <a:r>
              <a:rPr lang="en-US" altLang="zh-CN" dirty="0" smtClean="0">
                <a:latin typeface="Times New Roman" pitchFamily="18" charset="0"/>
                <a:cs typeface="Times New Roman" pitchFamily="18" charset="0"/>
              </a:rPr>
              <a:t>Flash Builder (i.e., Flex Builder)</a:t>
            </a:r>
          </a:p>
          <a:p>
            <a:r>
              <a:rPr lang="en-US" altLang="zh-CN" dirty="0" smtClean="0">
                <a:latin typeface="Times New Roman" pitchFamily="18" charset="0"/>
                <a:cs typeface="Times New Roman" pitchFamily="18" charset="0"/>
              </a:rPr>
              <a:t>Flash development tool</a:t>
            </a:r>
          </a:p>
          <a:p>
            <a:endParaRPr lang="en-US" altLang="zh-CN" dirty="0" smtClean="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Flash – Available APIs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pPr lvl="1">
              <a:buNone/>
            </a:pPr>
            <a:r>
              <a:rPr lang="en-US" altLang="zh-CN" dirty="0" smtClean="0">
                <a:latin typeface="Times New Roman" pitchFamily="18" charset="0"/>
                <a:cs typeface="Times New Roman" pitchFamily="18" charset="0"/>
              </a:rPr>
              <a:t>Accelerometer</a:t>
            </a:r>
          </a:p>
          <a:p>
            <a:pPr lvl="1">
              <a:buNone/>
            </a:pPr>
            <a:r>
              <a:rPr lang="en-US" altLang="zh-CN" dirty="0" err="1" smtClean="0">
                <a:latin typeface="Times New Roman" pitchFamily="18" charset="0"/>
                <a:cs typeface="Times New Roman" pitchFamily="18" charset="0"/>
              </a:rPr>
              <a:t>Geolocation</a:t>
            </a:r>
            <a:endParaRPr lang="en-US" altLang="zh-CN" dirty="0" smtClean="0">
              <a:latin typeface="Times New Roman" pitchFamily="18" charset="0"/>
              <a:cs typeface="Times New Roman" pitchFamily="18" charset="0"/>
            </a:endParaRPr>
          </a:p>
          <a:p>
            <a:pPr lvl="1">
              <a:buNone/>
            </a:pPr>
            <a:r>
              <a:rPr lang="en-US" altLang="zh-CN" dirty="0" smtClean="0">
                <a:latin typeface="Times New Roman" pitchFamily="18" charset="0"/>
                <a:cs typeface="Times New Roman" pitchFamily="18" charset="0"/>
              </a:rPr>
              <a:t>Camera Roll</a:t>
            </a:r>
          </a:p>
          <a:p>
            <a:pPr lvl="1">
              <a:buNone/>
            </a:pPr>
            <a:r>
              <a:rPr lang="en-US" altLang="zh-CN" dirty="0" smtClean="0">
                <a:latin typeface="Times New Roman" pitchFamily="18" charset="0"/>
                <a:cs typeface="Times New Roman" pitchFamily="18" charset="0"/>
              </a:rPr>
              <a:t>Orientation</a:t>
            </a:r>
          </a:p>
          <a:p>
            <a:pPr lvl="1">
              <a:buNone/>
            </a:pPr>
            <a:r>
              <a:rPr lang="en-US" altLang="zh-CN" dirty="0" smtClean="0">
                <a:latin typeface="Times New Roman" pitchFamily="18" charset="0"/>
                <a:cs typeface="Times New Roman" pitchFamily="18" charset="0"/>
              </a:rPr>
              <a:t>Touch Event</a:t>
            </a:r>
          </a:p>
          <a:p>
            <a:pPr lvl="1">
              <a:buNone/>
            </a:pPr>
            <a:r>
              <a:rPr lang="en-US" altLang="zh-CN" dirty="0" smtClean="0">
                <a:latin typeface="Times New Roman" pitchFamily="18" charset="0"/>
                <a:cs typeface="Times New Roman" pitchFamily="18" charset="0"/>
              </a:rPr>
              <a:t>Gesture Transform Event</a:t>
            </a:r>
          </a:p>
          <a:p>
            <a:pPr lvl="1">
              <a:buNone/>
            </a:pPr>
            <a:r>
              <a:rPr lang="en-US" altLang="zh-CN" dirty="0" err="1" smtClean="0">
                <a:latin typeface="Times New Roman" pitchFamily="18" charset="0"/>
                <a:cs typeface="Times New Roman" pitchFamily="18" charset="0"/>
              </a:rPr>
              <a:t>NetConnection</a:t>
            </a:r>
            <a:endParaRPr lang="en-US" altLang="zh-CN" dirty="0" smtClean="0">
              <a:latin typeface="Times New Roman" pitchFamily="18" charset="0"/>
              <a:cs typeface="Times New Roman" pitchFamily="18" charset="0"/>
            </a:endParaRPr>
          </a:p>
          <a:p>
            <a:pPr lvl="1">
              <a:buNone/>
            </a:pPr>
            <a:r>
              <a:rPr lang="en-US" altLang="zh-CN" dirty="0" err="1" smtClean="0">
                <a:latin typeface="Times New Roman" pitchFamily="18" charset="0"/>
                <a:cs typeface="Times New Roman" pitchFamily="18" charset="0"/>
              </a:rPr>
              <a:t>SQLite</a:t>
            </a:r>
            <a:r>
              <a:rPr lang="en-US" altLang="zh-CN" dirty="0" smtClean="0">
                <a:latin typeface="Times New Roman" pitchFamily="18" charset="0"/>
                <a:cs typeface="Times New Roman" pitchFamily="18" charset="0"/>
              </a:rPr>
              <a:t> Database</a:t>
            </a:r>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Flash – APIs not available</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Notifications</a:t>
            </a:r>
          </a:p>
          <a:p>
            <a:r>
              <a:rPr lang="en-US" altLang="zh-CN" dirty="0" smtClean="0">
                <a:latin typeface="Times New Roman" pitchFamily="18" charset="0"/>
                <a:cs typeface="Times New Roman" pitchFamily="18" charset="0"/>
              </a:rPr>
              <a:t>HTML Loader</a:t>
            </a:r>
          </a:p>
          <a:p>
            <a:r>
              <a:rPr lang="en-US" altLang="zh-CN" dirty="0" smtClean="0">
                <a:latin typeface="Times New Roman" pitchFamily="18" charset="0"/>
                <a:cs typeface="Times New Roman" pitchFamily="18" charset="0"/>
              </a:rPr>
              <a:t>….</a:t>
            </a:r>
          </a:p>
          <a:p>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2743200"/>
            <a:ext cx="3986989" cy="1015663"/>
          </a:xfrm>
          <a:prstGeom prst="rect">
            <a:avLst/>
          </a:prstGeom>
          <a:noFill/>
        </p:spPr>
        <p:txBody>
          <a:bodyPr wrap="none" rtlCol="0">
            <a:spAutoFit/>
          </a:bodyPr>
          <a:lstStyle/>
          <a:p>
            <a:r>
              <a:rPr lang="en-US" altLang="zh-CN" sz="6000" dirty="0" smtClean="0">
                <a:latin typeface="Times New Roman" pitchFamily="18" charset="0"/>
                <a:cs typeface="Times New Roman" pitchFamily="18" charset="0"/>
              </a:rPr>
              <a:t>Thanks a lot</a:t>
            </a:r>
            <a:endParaRPr lang="zh-CN" altLang="en-US" sz="6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Mobile Game Market</a:t>
            </a:r>
            <a:br>
              <a:rPr lang="en-US" altLang="zh-CN" dirty="0" smtClean="0">
                <a:latin typeface="Times New Roman" pitchFamily="18" charset="0"/>
                <a:cs typeface="Times New Roman" pitchFamily="18" charset="0"/>
              </a:rPr>
            </a:br>
            <a:endParaRPr lang="zh-CN" altLang="en-US" dirty="0"/>
          </a:p>
        </p:txBody>
      </p:sp>
      <p:pic>
        <p:nvPicPr>
          <p:cNvPr id="4" name="内容占位符 3" descr="ea_mobile-market-size_2010-2013.jpg"/>
          <p:cNvPicPr>
            <a:picLocks noGrp="1" noChangeAspect="1"/>
          </p:cNvPicPr>
          <p:nvPr>
            <p:ph idx="1"/>
          </p:nvPr>
        </p:nvPicPr>
        <p:blipFill>
          <a:blip r:embed="rId2" cstate="print"/>
          <a:stretch>
            <a:fillRect/>
          </a:stretch>
        </p:blipFill>
        <p:spPr>
          <a:xfrm>
            <a:off x="381000" y="1295400"/>
            <a:ext cx="7090672" cy="4038600"/>
          </a:xfrm>
        </p:spPr>
      </p:pic>
      <p:pic>
        <p:nvPicPr>
          <p:cNvPr id="5" name="图片 4" descr="chart-300x205.png"/>
          <p:cNvPicPr>
            <a:picLocks noChangeAspect="1"/>
          </p:cNvPicPr>
          <p:nvPr/>
        </p:nvPicPr>
        <p:blipFill>
          <a:blip r:embed="rId3" cstate="print"/>
          <a:stretch>
            <a:fillRect/>
          </a:stretch>
        </p:blipFill>
        <p:spPr>
          <a:xfrm>
            <a:off x="3233852" y="1295400"/>
            <a:ext cx="5910148" cy="40386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Syllabus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Unity</a:t>
            </a:r>
          </a:p>
          <a:p>
            <a:r>
              <a:rPr lang="en-US" dirty="0" smtClean="0">
                <a:latin typeface="Times New Roman" pitchFamily="18" charset="0"/>
                <a:cs typeface="Times New Roman" pitchFamily="18" charset="0"/>
              </a:rPr>
              <a:t>Corona</a:t>
            </a:r>
          </a:p>
          <a:p>
            <a:r>
              <a:rPr lang="en-US" dirty="0" smtClean="0">
                <a:latin typeface="Times New Roman" pitchFamily="18" charset="0"/>
                <a:cs typeface="Times New Roman" pitchFamily="18" charset="0"/>
              </a:rPr>
              <a:t>Cocos2D/3D</a:t>
            </a:r>
          </a:p>
          <a:p>
            <a:r>
              <a:rPr lang="en-US" dirty="0" smtClean="0">
                <a:latin typeface="Times New Roman" pitchFamily="18" charset="0"/>
                <a:cs typeface="Times New Roman" pitchFamily="18" charset="0"/>
              </a:rPr>
              <a:t>Comparison </a:t>
            </a:r>
          </a:p>
          <a:p>
            <a:r>
              <a:rPr lang="en-US" dirty="0" smtClean="0">
                <a:latin typeface="Times New Roman" pitchFamily="18" charset="0"/>
                <a:cs typeface="Times New Roman" pitchFamily="18" charset="0"/>
              </a:rPr>
              <a:t>Flash</a:t>
            </a:r>
          </a:p>
          <a:p>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Unity - introduction</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Unity </a:t>
            </a:r>
            <a:r>
              <a:rPr lang="en-US" altLang="zh-CN" dirty="0" err="1" smtClean="0">
                <a:latin typeface="Times New Roman" pitchFamily="18" charset="0"/>
                <a:cs typeface="Times New Roman" pitchFamily="18" charset="0"/>
              </a:rPr>
              <a:t>iPhone</a:t>
            </a:r>
            <a:r>
              <a:rPr lang="en-US" altLang="zh-CN" smtClean="0">
                <a:latin typeface="Times New Roman" pitchFamily="18" charset="0"/>
                <a:cs typeface="Times New Roman" pitchFamily="18" charset="0"/>
              </a:rPr>
              <a:t> Interface - Demo</a:t>
            </a:r>
            <a:endParaRPr lang="en-US" altLang="zh-CN" dirty="0" smtClean="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Unity - features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normAutofit lnSpcReduction="10000"/>
          </a:bodyPr>
          <a:lstStyle/>
          <a:p>
            <a:r>
              <a:rPr lang="en-US" altLang="zh-CN" dirty="0" smtClean="0">
                <a:latin typeface="Times New Roman" pitchFamily="18" charset="0"/>
                <a:cs typeface="Times New Roman" pitchFamily="18" charset="0"/>
              </a:rPr>
              <a:t>Deployment on multiple platforms</a:t>
            </a:r>
          </a:p>
          <a:p>
            <a:r>
              <a:rPr lang="en-US" altLang="zh-CN" dirty="0" smtClean="0">
                <a:latin typeface="Times New Roman" pitchFamily="18" charset="0"/>
                <a:cs typeface="Times New Roman" pitchFamily="18" charset="0"/>
              </a:rPr>
              <a:t>Integration with Blender, Cinema 4D..</a:t>
            </a:r>
          </a:p>
          <a:p>
            <a:r>
              <a:rPr lang="en-US" altLang="zh-CN" dirty="0" smtClean="0">
                <a:latin typeface="Times New Roman" pitchFamily="18" charset="0"/>
                <a:cs typeface="Times New Roman" pitchFamily="18" charset="0"/>
              </a:rPr>
              <a:t>Support bump mapping, reflection mapping, shadow mapping….</a:t>
            </a:r>
          </a:p>
          <a:p>
            <a:r>
              <a:rPr lang="en-US" altLang="zh-CN" dirty="0" smtClean="0">
                <a:latin typeface="Times New Roman" pitchFamily="18" charset="0"/>
                <a:cs typeface="Times New Roman" pitchFamily="18" charset="0"/>
              </a:rPr>
              <a:t>Built-in physics engine</a:t>
            </a:r>
          </a:p>
          <a:p>
            <a:r>
              <a:rPr lang="en-US" altLang="zh-CN" dirty="0" smtClean="0">
                <a:latin typeface="Times New Roman" pitchFamily="18" charset="0"/>
                <a:cs typeface="Times New Roman" pitchFamily="18" charset="0"/>
              </a:rPr>
              <a:t>Unity asset server for version control</a:t>
            </a:r>
          </a:p>
          <a:p>
            <a:r>
              <a:rPr lang="en-US" altLang="zh-CN" dirty="0" smtClean="0">
                <a:latin typeface="Times New Roman" pitchFamily="18" charset="0"/>
                <a:cs typeface="Times New Roman" pitchFamily="18" charset="0"/>
              </a:rPr>
              <a:t>Support Multiplayer networking </a:t>
            </a:r>
          </a:p>
          <a:p>
            <a:r>
              <a:rPr lang="en-US" altLang="zh-CN" dirty="0" smtClean="0">
                <a:latin typeface="Times New Roman" pitchFamily="18" charset="0"/>
                <a:cs typeface="Times New Roman" pitchFamily="18" charset="0"/>
              </a:rPr>
              <a:t>Larger file sizes</a:t>
            </a:r>
          </a:p>
          <a:p>
            <a:r>
              <a:rPr lang="en-US" altLang="zh-CN" dirty="0" smtClean="0">
                <a:latin typeface="Times New Roman" pitchFamily="18" charset="0"/>
                <a:cs typeface="Times New Roman" pitchFamily="18" charset="0"/>
              </a:rPr>
              <a:t>Not optimized for 2d </a:t>
            </a:r>
          </a:p>
          <a:p>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Corona - introduction</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endParaRPr lang="zh-CN" alt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762000" y="1219200"/>
            <a:ext cx="7894252"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Cocos2d - GUI</a:t>
            </a:r>
            <a:endParaRPr lang="zh-CN" alt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295400" y="1219200"/>
            <a:ext cx="5501741" cy="515572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6477000" y="1371600"/>
            <a:ext cx="2047875" cy="2619375"/>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7086600" y="4457700"/>
            <a:ext cx="1247775"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Cocos2d - GUI</a:t>
            </a:r>
            <a:endParaRPr lang="zh-CN" alt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a:stretch>
            <a:fillRect/>
          </a:stretch>
        </p:blipFill>
        <p:spPr bwMode="auto">
          <a:xfrm>
            <a:off x="753597" y="1143000"/>
            <a:ext cx="7933203"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itchFamily="18" charset="0"/>
                <a:cs typeface="Times New Roman" pitchFamily="18" charset="0"/>
              </a:rPr>
              <a:t>Corona - Features</a:t>
            </a:r>
            <a:endParaRPr lang="zh-CN" altLang="en-US" dirty="0">
              <a:latin typeface="Times New Roman" pitchFamily="18" charset="0"/>
              <a:cs typeface="Times New Roman" pitchFamily="18" charset="0"/>
            </a:endParaRPr>
          </a:p>
        </p:txBody>
      </p:sp>
      <p:sp>
        <p:nvSpPr>
          <p:cNvPr id="3" name="内容占位符 2"/>
          <p:cNvSpPr>
            <a:spLocks noGrp="1"/>
          </p:cNvSpPr>
          <p:nvPr>
            <p:ph idx="1"/>
          </p:nvPr>
        </p:nvSpPr>
        <p:spPr/>
        <p:txBody>
          <a:bodyPr/>
          <a:lstStyle/>
          <a:p>
            <a:r>
              <a:rPr lang="en-US" altLang="zh-CN" dirty="0" smtClean="0">
                <a:latin typeface="Times New Roman" pitchFamily="18" charset="0"/>
                <a:cs typeface="Times New Roman" pitchFamily="18" charset="0"/>
              </a:rPr>
              <a:t>Native Application Development</a:t>
            </a:r>
          </a:p>
          <a:p>
            <a:r>
              <a:rPr lang="en-US" altLang="zh-CN" dirty="0" smtClean="0">
                <a:latin typeface="Times New Roman" pitchFamily="18" charset="0"/>
                <a:cs typeface="Times New Roman" pitchFamily="18" charset="0"/>
              </a:rPr>
              <a:t>Support </a:t>
            </a:r>
            <a:r>
              <a:rPr lang="en-US" altLang="zh-CN" dirty="0" err="1" smtClean="0">
                <a:latin typeface="Times New Roman" pitchFamily="18" charset="0"/>
                <a:cs typeface="Times New Roman" pitchFamily="18" charset="0"/>
              </a:rPr>
              <a:t>iOS</a:t>
            </a:r>
            <a:r>
              <a:rPr lang="en-US" altLang="zh-CN" dirty="0" smtClean="0">
                <a:latin typeface="Times New Roman" pitchFamily="18" charset="0"/>
                <a:cs typeface="Times New Roman" pitchFamily="18" charset="0"/>
              </a:rPr>
              <a:t> and android</a:t>
            </a:r>
          </a:p>
          <a:p>
            <a:r>
              <a:rPr lang="en-US" altLang="zh-CN" dirty="0" smtClean="0">
                <a:latin typeface="Times New Roman" pitchFamily="18" charset="0"/>
                <a:cs typeface="Times New Roman" pitchFamily="18" charset="0"/>
              </a:rPr>
              <a:t>Optimized performance</a:t>
            </a:r>
          </a:p>
          <a:p>
            <a:r>
              <a:rPr lang="en-US" altLang="zh-CN" dirty="0" smtClean="0">
                <a:latin typeface="Times New Roman" pitchFamily="18" charset="0"/>
                <a:cs typeface="Times New Roman" pitchFamily="18" charset="0"/>
              </a:rPr>
              <a:t>Device features</a:t>
            </a:r>
          </a:p>
          <a:p>
            <a:r>
              <a:rPr lang="en-US" altLang="zh-CN" dirty="0" smtClean="0">
                <a:latin typeface="Times New Roman" pitchFamily="18" charset="0"/>
                <a:cs typeface="Times New Roman" pitchFamily="18" charset="0"/>
              </a:rPr>
              <a:t>Easy to learn</a:t>
            </a:r>
          </a:p>
          <a:p>
            <a:r>
              <a:rPr lang="en-US" altLang="zh-CN" dirty="0" smtClean="0">
                <a:latin typeface="Times New Roman" pitchFamily="18" charset="0"/>
                <a:cs typeface="Times New Roman" pitchFamily="18" charset="0"/>
              </a:rPr>
              <a:t>No support for compressed textures</a:t>
            </a:r>
          </a:p>
          <a:p>
            <a:pPr lvl="1"/>
            <a:endParaRPr lang="zh-CN" alt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2871</TotalTime>
  <Words>1995</Words>
  <Application>Microsoft Office PowerPoint</Application>
  <PresentationFormat>全屏显示(4:3)</PresentationFormat>
  <Paragraphs>99</Paragraphs>
  <Slides>16</Slides>
  <Notes>7</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Metro</vt:lpstr>
      <vt:lpstr>Mobile Game Development</vt:lpstr>
      <vt:lpstr>Mobile Game Market </vt:lpstr>
      <vt:lpstr>Syllabus</vt:lpstr>
      <vt:lpstr>Unity - introduction</vt:lpstr>
      <vt:lpstr>Unity - features</vt:lpstr>
      <vt:lpstr>Corona - introduction</vt:lpstr>
      <vt:lpstr>Cocos2d - GUI</vt:lpstr>
      <vt:lpstr>Cocos2d - GUI</vt:lpstr>
      <vt:lpstr>Corona - Features</vt:lpstr>
      <vt:lpstr>Cocos2d - introduction</vt:lpstr>
      <vt:lpstr>Cocos2d – features</vt:lpstr>
      <vt:lpstr>Comparison - Unity corona  cocos</vt:lpstr>
      <vt:lpstr>Flash - tools</vt:lpstr>
      <vt:lpstr>Flash – Available APIs</vt:lpstr>
      <vt:lpstr>Flash – APIs not available</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Android</dc:title>
  <dc:creator>darthmiller</dc:creator>
  <cp:lastModifiedBy>lu</cp:lastModifiedBy>
  <cp:revision>165</cp:revision>
  <dcterms:created xsi:type="dcterms:W3CDTF">2011-02-20T10:25:12Z</dcterms:created>
  <dcterms:modified xsi:type="dcterms:W3CDTF">2011-03-30T17:48:00Z</dcterms:modified>
</cp:coreProperties>
</file>