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2" r:id="rId1"/>
  </p:sldMasterIdLst>
  <p:notesMasterIdLst>
    <p:notesMasterId r:id="rId24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8" r:id="rId11"/>
    <p:sldId id="276" r:id="rId12"/>
    <p:sldId id="277" r:id="rId13"/>
    <p:sldId id="279" r:id="rId14"/>
    <p:sldId id="280" r:id="rId15"/>
    <p:sldId id="281" r:id="rId16"/>
    <p:sldId id="282" r:id="rId17"/>
    <p:sldId id="283" r:id="rId18"/>
    <p:sldId id="285" r:id="rId19"/>
    <p:sldId id="286" r:id="rId20"/>
    <p:sldId id="287" r:id="rId21"/>
    <p:sldId id="288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37925"/>
    <a:srgbClr val="AFCD5E"/>
    <a:srgbClr val="B2CE4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28" autoAdjust="0"/>
  </p:normalViewPr>
  <p:slideViewPr>
    <p:cSldViewPr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245B-95E8-4C13-BBCB-920B5BE4A908}" type="datetimeFigureOut">
              <a:rPr lang="en-US" smtClean="0"/>
              <a:pPr/>
              <a:t>3/19/11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72702-A392-4281-B90A-CB3447B99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83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2702-A392-4281-B90A-CB3447B991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E095-585B-46D0-BE76-99A794D479F2}" type="datetime1">
              <a:rPr lang="en-US" smtClean="0"/>
              <a:pPr/>
              <a:t>3/19/11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numCol="2"/>
          <a:lstStyle/>
          <a:p>
            <a:r>
              <a:rPr lang="en-US" dirty="0" smtClean="0"/>
              <a:t>University of Notre Dame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69F9-4927-455B-A3D1-810250FC56F4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86C-C285-46E0-9109-F2A709BD1BAA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017F-CDB2-4CBD-9AA3-F349D240C954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BF36-D73F-4153-BE76-3340507B65CD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F71-59D6-43A9-A5D4-47D61F9CB92F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867E-364F-4B3E-BBFC-685A43A7D558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72B-A594-4BEE-BC50-D15D8FA26A59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EEF8-DA8F-43DB-A86C-7F0EF2639D37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7983-C438-4A57-BDA8-4F2AB82467D8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AAAEED0-1ED4-4B80-91CA-983DBCB60BD6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439C763-7762-4651-83F0-8A5EA84B2679}" type="datetime1">
              <a:rPr lang="en-US" smtClean="0"/>
              <a:pPr/>
              <a:t>3/19/11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Sensors and Location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154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GPS_PROVIDER</a:t>
            </a:r>
          </a:p>
          <a:p>
            <a:pPr lvl="2"/>
            <a:r>
              <a:rPr lang="en-US" dirty="0" smtClean="0"/>
              <a:t>GPS		- meters</a:t>
            </a:r>
          </a:p>
          <a:p>
            <a:pPr lvl="1"/>
            <a:r>
              <a:rPr lang="en-US" dirty="0" smtClean="0"/>
              <a:t>NETWORK_PROVIDER</a:t>
            </a:r>
          </a:p>
          <a:p>
            <a:pPr lvl="2"/>
            <a:r>
              <a:rPr lang="en-US" dirty="0" err="1" smtClean="0"/>
              <a:t>Wifi</a:t>
            </a:r>
            <a:r>
              <a:rPr lang="en-US" dirty="0" smtClean="0"/>
              <a:t>		- 100 meters</a:t>
            </a:r>
          </a:p>
          <a:p>
            <a:pPr lvl="2"/>
            <a:r>
              <a:rPr lang="en-US" dirty="0" smtClean="0"/>
              <a:t>Cellular	- 1 km</a:t>
            </a:r>
          </a:p>
          <a:p>
            <a:pPr lvl="1"/>
            <a:r>
              <a:rPr lang="en-US" dirty="0" smtClean="0"/>
              <a:t>PASSIVE_PROVIDER</a:t>
            </a:r>
          </a:p>
          <a:p>
            <a:pPr lvl="2"/>
            <a:r>
              <a:rPr lang="en-US" dirty="0" smtClean="0"/>
              <a:t>Piggy-back on other updates</a:t>
            </a:r>
          </a:p>
          <a:p>
            <a:r>
              <a:rPr lang="en-US" dirty="0" smtClean="0"/>
              <a:t>Each provider has trade-off of power usage, delay, and accuracy</a:t>
            </a:r>
          </a:p>
          <a:p>
            <a:r>
              <a:rPr lang="en-US" dirty="0" smtClean="0"/>
              <a:t>Use minimum accuracy necessary for application to reduce power usage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097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LocationManager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for location updates using</a:t>
            </a:r>
          </a:p>
          <a:p>
            <a:pPr marL="710946" lvl="2" indent="0">
              <a:buNone/>
            </a:pPr>
            <a:r>
              <a:rPr lang="en-US" dirty="0" smtClean="0">
                <a:latin typeface="+mj-lt"/>
              </a:rPr>
              <a:t>void </a:t>
            </a:r>
            <a:r>
              <a:rPr lang="en-US" dirty="0" err="1" smtClean="0">
                <a:latin typeface="+mj-lt"/>
              </a:rPr>
              <a:t>requestLocationUpdates</a:t>
            </a:r>
            <a:r>
              <a:rPr lang="en-US" dirty="0" smtClean="0">
                <a:latin typeface="+mj-lt"/>
              </a:rPr>
              <a:t> (. . .)</a:t>
            </a:r>
          </a:p>
          <a:p>
            <a:pPr lvl="1"/>
            <a:r>
              <a:rPr lang="en-US" dirty="0" smtClean="0"/>
              <a:t>Multiple options for request arguments, based on type of request needed.  See documentation for all options.</a:t>
            </a:r>
          </a:p>
          <a:p>
            <a:r>
              <a:rPr lang="en-US" dirty="0" smtClean="0"/>
              <a:t>Typically pass a </a:t>
            </a:r>
            <a:r>
              <a:rPr lang="en-US" dirty="0" err="1" smtClean="0"/>
              <a:t>LocationListener</a:t>
            </a:r>
            <a:r>
              <a:rPr lang="en-US" dirty="0" smtClean="0"/>
              <a:t> (like </a:t>
            </a:r>
            <a:r>
              <a:rPr lang="en-US" dirty="0" err="1" smtClean="0"/>
              <a:t>SensorEventListener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958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LocationListener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</a:rPr>
              <a:t>onLocationChanged</a:t>
            </a:r>
            <a:r>
              <a:rPr lang="en-US" sz="2000" dirty="0" smtClean="0">
                <a:latin typeface="+mj-lt"/>
              </a:rPr>
              <a:t> (Location location)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</a:rPr>
              <a:t>onProviderDisabled</a:t>
            </a:r>
            <a:r>
              <a:rPr lang="en-US" sz="2000" dirty="0" smtClean="0">
                <a:latin typeface="+mj-lt"/>
              </a:rPr>
              <a:t> (String provider)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</a:rPr>
              <a:t>onProviderEnabled</a:t>
            </a:r>
            <a:r>
              <a:rPr lang="en-US" sz="2000" dirty="0" smtClean="0">
                <a:latin typeface="+mj-lt"/>
              </a:rPr>
              <a:t> (String provider)</a:t>
            </a:r>
          </a:p>
          <a:p>
            <a:pPr marL="710946" lvl="2" indent="0">
              <a:buNone/>
            </a:pPr>
            <a:r>
              <a:rPr lang="en-US" sz="2000" dirty="0" err="1" smtClean="0">
                <a:latin typeface="+mj-lt"/>
              </a:rPr>
              <a:t>onStatusChanged</a:t>
            </a:r>
            <a:r>
              <a:rPr lang="en-US" sz="2000" dirty="0" smtClean="0">
                <a:latin typeface="+mj-lt"/>
              </a:rPr>
              <a:t> (String Provider, </a:t>
            </a:r>
            <a:r>
              <a:rPr lang="en-US" sz="2000" dirty="0" err="1" smtClean="0">
                <a:latin typeface="+mj-lt"/>
              </a:rPr>
              <a:t>int</a:t>
            </a:r>
            <a:r>
              <a:rPr lang="en-US" sz="2000" dirty="0" smtClean="0">
                <a:latin typeface="+mj-lt"/>
              </a:rPr>
              <a:t> status, </a:t>
            </a:r>
          </a:p>
          <a:p>
            <a:pPr marL="710946" lvl="2" indent="0">
              <a:buNone/>
            </a:pPr>
            <a:r>
              <a:rPr lang="en-US" sz="2000" dirty="0">
                <a:latin typeface="+mj-lt"/>
              </a:rPr>
              <a:t>	</a:t>
            </a:r>
            <a:r>
              <a:rPr lang="en-US" sz="2000" dirty="0" smtClean="0">
                <a:latin typeface="+mj-lt"/>
              </a:rPr>
              <a:t>				Bundle extras)</a:t>
            </a:r>
          </a:p>
          <a:p>
            <a:r>
              <a:rPr lang="en-US" dirty="0" smtClean="0"/>
              <a:t>Provider is the technology used for location measurements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928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Register permission in manifest file</a:t>
            </a:r>
          </a:p>
          <a:p>
            <a:pPr lvl="1"/>
            <a:r>
              <a:rPr lang="en-US" dirty="0" err="1" smtClean="0"/>
              <a:t>android.permission.ACCESS_FINE_LOCATION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(possibly) </a:t>
            </a:r>
            <a:r>
              <a:rPr lang="en-US" dirty="0" smtClean="0"/>
              <a:t>using GPS</a:t>
            </a:r>
          </a:p>
          <a:p>
            <a:pPr lvl="1"/>
            <a:r>
              <a:rPr lang="en-US" dirty="0" err="1" smtClean="0"/>
              <a:t>android.permission.ACCESS_COARSE_LOCATION</a:t>
            </a:r>
            <a:endParaRPr lang="en-US" dirty="0" smtClean="0"/>
          </a:p>
          <a:p>
            <a:pPr lvl="2"/>
            <a:r>
              <a:rPr lang="en-US" dirty="0" smtClean="0"/>
              <a:t>For any other location access</a:t>
            </a:r>
          </a:p>
          <a:p>
            <a:pPr lvl="2"/>
            <a:endParaRPr lang="en-US" dirty="0" smtClean="0"/>
          </a:p>
          <a:p>
            <a:pPr marL="397764" lvl="1" indent="0">
              <a:buNone/>
            </a:pPr>
            <a:r>
              <a:rPr lang="fr-FR" sz="2000" dirty="0">
                <a:latin typeface="+mj-lt"/>
              </a:rPr>
              <a:t>&lt;</a:t>
            </a:r>
            <a:r>
              <a:rPr lang="fr-FR" sz="2000" dirty="0" err="1">
                <a:latin typeface="+mj-lt"/>
              </a:rPr>
              <a:t>manifest</a:t>
            </a:r>
            <a:r>
              <a:rPr lang="fr-FR" sz="2000" dirty="0">
                <a:latin typeface="+mj-lt"/>
              </a:rPr>
              <a:t> ... &gt;</a:t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    &lt;uses-permission </a:t>
            </a:r>
            <a:r>
              <a:rPr lang="fr-FR" sz="2000" dirty="0" err="1">
                <a:latin typeface="+mj-lt"/>
              </a:rPr>
              <a:t>android:name</a:t>
            </a:r>
            <a:r>
              <a:rPr lang="fr-FR" sz="2000" dirty="0" smtClean="0">
                <a:latin typeface="+mj-lt"/>
              </a:rPr>
              <a:t>= </a:t>
            </a:r>
          </a:p>
          <a:p>
            <a:pPr marL="397764" lvl="1" indent="0">
              <a:buNone/>
            </a:pPr>
            <a:r>
              <a:rPr lang="fr-FR" sz="2000" dirty="0">
                <a:latin typeface="+mj-lt"/>
              </a:rPr>
              <a:t>	</a:t>
            </a:r>
            <a:r>
              <a:rPr lang="fr-FR" sz="2000" dirty="0" smtClean="0">
                <a:latin typeface="+mj-lt"/>
              </a:rPr>
              <a:t>	"</a:t>
            </a:r>
            <a:r>
              <a:rPr lang="fr-FR" sz="2000" dirty="0" err="1">
                <a:latin typeface="+mj-lt"/>
              </a:rPr>
              <a:t>android.permission.ACCESS_FINE_LOCATION</a:t>
            </a:r>
            <a:r>
              <a:rPr lang="fr-FR" sz="2000" dirty="0">
                <a:latin typeface="+mj-lt"/>
              </a:rPr>
              <a:t>" /&gt;</a:t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    ...</a:t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&lt;/</a:t>
            </a:r>
            <a:r>
              <a:rPr lang="fr-FR" sz="2000" dirty="0" err="1">
                <a:latin typeface="+mj-lt"/>
              </a:rPr>
              <a:t>manifest</a:t>
            </a:r>
            <a:r>
              <a:rPr lang="fr-FR" sz="2000" dirty="0">
                <a:latin typeface="+mj-lt"/>
              </a:rPr>
              <a:t>&gt;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28895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power usage wherever possible</a:t>
            </a:r>
          </a:p>
          <a:p>
            <a:r>
              <a:rPr lang="en-US" dirty="0" smtClean="0"/>
              <a:t>Unregister listener when new updates are not needed</a:t>
            </a:r>
          </a:p>
          <a:p>
            <a:pPr lvl="1"/>
            <a:r>
              <a:rPr lang="en-US" dirty="0" err="1" smtClean="0"/>
              <a:t>removeUpdates</a:t>
            </a:r>
            <a:r>
              <a:rPr lang="en-US" dirty="0" smtClean="0"/>
              <a:t> (</a:t>
            </a:r>
            <a:r>
              <a:rPr lang="en-US" dirty="0" err="1" smtClean="0"/>
              <a:t>LocationListener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Reduce frequency of updates</a:t>
            </a:r>
          </a:p>
          <a:p>
            <a:pPr lvl="1"/>
            <a:r>
              <a:rPr lang="en-US" dirty="0" smtClean="0"/>
              <a:t>Use higher threshold values for minimum distance and time interval</a:t>
            </a:r>
          </a:p>
          <a:p>
            <a:r>
              <a:rPr lang="en-US" dirty="0" smtClean="0"/>
              <a:t>Restrict providers used</a:t>
            </a:r>
          </a:p>
          <a:p>
            <a:pPr lvl="1"/>
            <a:r>
              <a:rPr lang="en-US" dirty="0" smtClean="0"/>
              <a:t>Use lower cost providers when possible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3913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Interface to Google Maps API</a:t>
            </a:r>
          </a:p>
          <a:p>
            <a:r>
              <a:rPr lang="en-US" dirty="0" smtClean="0"/>
              <a:t>Maps external library not part of standard Android library</a:t>
            </a:r>
          </a:p>
          <a:p>
            <a:pPr lvl="1"/>
            <a:r>
              <a:rPr lang="en-US" dirty="0" smtClean="0"/>
              <a:t>Install Google API in SDK and AVD Manager</a:t>
            </a:r>
          </a:p>
          <a:p>
            <a:pPr lvl="1"/>
            <a:r>
              <a:rPr lang="en-US" dirty="0" smtClean="0"/>
              <a:t>Select Google API as target for project</a:t>
            </a:r>
          </a:p>
          <a:p>
            <a:pPr lvl="1"/>
            <a:r>
              <a:rPr lang="en-US" dirty="0" smtClean="0"/>
              <a:t>Must register for Google Maps API key</a:t>
            </a:r>
          </a:p>
          <a:p>
            <a:pPr marL="710946" lvl="2" indent="0">
              <a:buNone/>
            </a:pPr>
            <a:r>
              <a:rPr lang="en-US" dirty="0"/>
              <a:t>http://code.google.com/android/add-ons/google-apis/mapkey.html</a:t>
            </a:r>
            <a:endParaRPr lang="en-US" dirty="0" smtClean="0"/>
          </a:p>
          <a:p>
            <a:r>
              <a:rPr lang="en-US" dirty="0" err="1" smtClean="0"/>
              <a:t>MapActivity</a:t>
            </a:r>
            <a:r>
              <a:rPr lang="en-US" dirty="0" smtClean="0"/>
              <a:t> provides subclass of Activity linked to </a:t>
            </a:r>
            <a:r>
              <a:rPr lang="en-US" dirty="0" err="1" smtClean="0"/>
              <a:t>MapView</a:t>
            </a:r>
            <a:r>
              <a:rPr lang="en-US" dirty="0" smtClean="0"/>
              <a:t> (similar to </a:t>
            </a:r>
            <a:r>
              <a:rPr lang="en-US" dirty="0" err="1" smtClean="0"/>
              <a:t>ListActivity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3049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Add permission </a:t>
            </a:r>
            <a:r>
              <a:rPr lang="en-US" dirty="0"/>
              <a:t>and library </a:t>
            </a:r>
            <a:r>
              <a:rPr lang="en-US" dirty="0" smtClean="0"/>
              <a:t>requests in manifest file</a:t>
            </a:r>
          </a:p>
          <a:p>
            <a:pPr lvl="1"/>
            <a:r>
              <a:rPr lang="en-US" dirty="0" smtClean="0"/>
              <a:t>Include location permission as before</a:t>
            </a:r>
          </a:p>
          <a:p>
            <a:pPr lvl="1"/>
            <a:r>
              <a:rPr lang="en-US" dirty="0" err="1" smtClean="0"/>
              <a:t>android.permission.INTERNET</a:t>
            </a:r>
            <a:endParaRPr lang="en-US" dirty="0" smtClean="0"/>
          </a:p>
          <a:p>
            <a:pPr lvl="2"/>
            <a:r>
              <a:rPr lang="en-US" dirty="0" smtClean="0"/>
              <a:t>To interface Google Maps API</a:t>
            </a:r>
          </a:p>
          <a:p>
            <a:pPr lvl="1"/>
            <a:r>
              <a:rPr lang="en-US" dirty="0" err="1" smtClean="0"/>
              <a:t>com.google.android.maps</a:t>
            </a:r>
            <a:endParaRPr lang="en-US" dirty="0" smtClean="0"/>
          </a:p>
          <a:p>
            <a:pPr lvl="2"/>
            <a:r>
              <a:rPr lang="en-US" dirty="0" smtClean="0"/>
              <a:t>For Google maps library</a:t>
            </a:r>
          </a:p>
          <a:p>
            <a:pPr lvl="2"/>
            <a:endParaRPr lang="en-US" dirty="0" smtClean="0"/>
          </a:p>
          <a:p>
            <a:pPr marL="397764" lvl="1" indent="0">
              <a:buNone/>
            </a:pPr>
            <a:r>
              <a:rPr lang="fr-FR" sz="2000" dirty="0">
                <a:latin typeface="+mj-lt"/>
              </a:rPr>
              <a:t>&lt;</a:t>
            </a:r>
            <a:r>
              <a:rPr lang="fr-FR" sz="2000" dirty="0" err="1">
                <a:latin typeface="+mj-lt"/>
              </a:rPr>
              <a:t>manifest</a:t>
            </a:r>
            <a:r>
              <a:rPr lang="fr-FR" sz="2000" dirty="0">
                <a:latin typeface="+mj-lt"/>
              </a:rPr>
              <a:t> ... &gt;</a:t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   </a:t>
            </a:r>
            <a:r>
              <a:rPr lang="fr-FR" sz="2000" dirty="0" smtClean="0">
                <a:latin typeface="+mj-lt"/>
              </a:rPr>
              <a:t>&lt;</a:t>
            </a:r>
            <a:r>
              <a:rPr lang="fr-FR" sz="2000" dirty="0">
                <a:latin typeface="+mj-lt"/>
              </a:rPr>
              <a:t>uses-permission </a:t>
            </a:r>
            <a:r>
              <a:rPr lang="fr-FR" sz="2000" dirty="0" err="1">
                <a:latin typeface="+mj-lt"/>
              </a:rPr>
              <a:t>android:name</a:t>
            </a:r>
            <a:r>
              <a:rPr lang="fr-FR" sz="2000" dirty="0" smtClean="0">
                <a:latin typeface="+mj-lt"/>
              </a:rPr>
              <a:t>="</a:t>
            </a:r>
            <a:r>
              <a:rPr lang="fr-FR" sz="2000" dirty="0" err="1" smtClean="0">
                <a:latin typeface="+mj-lt"/>
              </a:rPr>
              <a:t>android.permission.INTERNET</a:t>
            </a:r>
            <a:r>
              <a:rPr lang="fr-FR" sz="2000" dirty="0" smtClean="0">
                <a:latin typeface="+mj-lt"/>
              </a:rPr>
              <a:t>"/&gt;</a:t>
            </a:r>
            <a:r>
              <a:rPr lang="fr-FR" sz="2000" dirty="0">
                <a:latin typeface="+mj-lt"/>
              </a:rPr>
              <a:t/>
            </a:r>
            <a:br>
              <a:rPr lang="fr-FR" sz="2000" dirty="0">
                <a:latin typeface="+mj-lt"/>
              </a:rPr>
            </a:br>
            <a:r>
              <a:rPr lang="fr-FR" sz="2000" dirty="0" smtClean="0">
                <a:latin typeface="+mj-lt"/>
              </a:rPr>
              <a:t>   &lt;application ... </a:t>
            </a:r>
            <a:r>
              <a:rPr lang="fr-FR" sz="2000" dirty="0">
                <a:latin typeface="+mj-lt"/>
              </a:rPr>
              <a:t>&gt;</a:t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     &lt;uses-</a:t>
            </a:r>
            <a:r>
              <a:rPr lang="fr-FR" sz="2000" dirty="0" err="1" smtClean="0">
                <a:latin typeface="+mj-lt"/>
              </a:rPr>
              <a:t>library</a:t>
            </a:r>
            <a:r>
              <a:rPr lang="fr-FR" sz="2000" dirty="0" smtClean="0">
                <a:latin typeface="+mj-lt"/>
              </a:rPr>
              <a:t> </a:t>
            </a:r>
            <a:r>
              <a:rPr lang="fr-FR" sz="2000" dirty="0" err="1" smtClean="0">
                <a:latin typeface="+mj-lt"/>
              </a:rPr>
              <a:t>android:name</a:t>
            </a:r>
            <a:r>
              <a:rPr lang="fr-FR" sz="2000" dirty="0" smtClean="0">
                <a:latin typeface="+mj-lt"/>
              </a:rPr>
              <a:t>="</a:t>
            </a:r>
            <a:r>
              <a:rPr lang="fr-FR" sz="2000" dirty="0" err="1" smtClean="0">
                <a:latin typeface="+mj-lt"/>
              </a:rPr>
              <a:t>com.google.android.maps</a:t>
            </a:r>
            <a:r>
              <a:rPr lang="fr-FR" sz="2000" dirty="0" smtClean="0">
                <a:latin typeface="+mj-lt"/>
              </a:rPr>
              <a:t>" </a:t>
            </a:r>
            <a:r>
              <a:rPr lang="fr-FR" sz="2000" dirty="0">
                <a:latin typeface="+mj-lt"/>
              </a:rPr>
              <a:t>/&gt;</a:t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    </a:t>
            </a:r>
            <a:r>
              <a:rPr lang="fr-FR" sz="2000" dirty="0" smtClean="0">
                <a:latin typeface="+mj-lt"/>
              </a:rPr>
              <a:t>  ...</a:t>
            </a:r>
            <a:r>
              <a:rPr lang="fr-FR" sz="2000" dirty="0">
                <a:latin typeface="+mj-lt"/>
              </a:rPr>
              <a:t/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  &lt;/application&gt;</a:t>
            </a:r>
          </a:p>
          <a:p>
            <a:pPr marL="397764" lvl="1" indent="0">
              <a:buNone/>
            </a:pPr>
            <a:r>
              <a:rPr lang="fr-FR" sz="2000" dirty="0" smtClean="0">
                <a:latin typeface="+mj-lt"/>
              </a:rPr>
              <a:t> </a:t>
            </a:r>
            <a:r>
              <a:rPr lang="fr-FR" sz="2000" dirty="0">
                <a:latin typeface="+mj-lt"/>
              </a:rPr>
              <a:t>  </a:t>
            </a:r>
            <a:r>
              <a:rPr lang="fr-FR" sz="2000" dirty="0" smtClean="0">
                <a:latin typeface="+mj-lt"/>
              </a:rPr>
              <a:t>...</a:t>
            </a:r>
            <a:r>
              <a:rPr lang="fr-FR" sz="2000" dirty="0">
                <a:latin typeface="+mj-lt"/>
              </a:rPr>
              <a:t/>
            </a:r>
            <a:br>
              <a:rPr lang="fr-FR" sz="2000" dirty="0">
                <a:latin typeface="+mj-lt"/>
              </a:rPr>
            </a:br>
            <a:r>
              <a:rPr lang="fr-FR" sz="2000" dirty="0">
                <a:latin typeface="+mj-lt"/>
              </a:rPr>
              <a:t>&lt;/</a:t>
            </a:r>
            <a:r>
              <a:rPr lang="fr-FR" sz="2000" dirty="0" err="1">
                <a:latin typeface="+mj-lt"/>
              </a:rPr>
              <a:t>manifest</a:t>
            </a:r>
            <a:r>
              <a:rPr lang="fr-FR" sz="2000" dirty="0">
                <a:latin typeface="+mj-lt"/>
              </a:rPr>
              <a:t>&gt;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6489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API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Google Map API key to </a:t>
            </a:r>
            <a:r>
              <a:rPr lang="en-US" dirty="0" err="1" smtClean="0"/>
              <a:t>MapView</a:t>
            </a:r>
            <a:endParaRPr lang="en-US" dirty="0" smtClean="0"/>
          </a:p>
          <a:p>
            <a:pPr lvl="1"/>
            <a:r>
              <a:rPr lang="en-US" dirty="0" smtClean="0"/>
              <a:t>In layout xml file, add following attribute to </a:t>
            </a:r>
            <a:r>
              <a:rPr lang="en-US" dirty="0" err="1" smtClean="0"/>
              <a:t>MapView</a:t>
            </a:r>
            <a:r>
              <a:rPr lang="en-US" dirty="0" smtClean="0"/>
              <a:t> item</a:t>
            </a:r>
          </a:p>
          <a:p>
            <a:pPr lvl="1"/>
            <a:endParaRPr lang="en-US" dirty="0" smtClean="0"/>
          </a:p>
          <a:p>
            <a:pPr marL="1033272" lvl="3" indent="0">
              <a:buNone/>
            </a:pPr>
            <a:r>
              <a:rPr lang="en-US" dirty="0" smtClean="0">
                <a:latin typeface="+mj-lt"/>
              </a:rPr>
              <a:t>&lt;</a:t>
            </a:r>
            <a:r>
              <a:rPr lang="en-US" dirty="0" err="1" smtClean="0">
                <a:latin typeface="+mj-lt"/>
              </a:rPr>
              <a:t>com.google.android.maps.MapView</a:t>
            </a:r>
            <a:endParaRPr lang="en-US" dirty="0" smtClean="0">
              <a:latin typeface="+mj-lt"/>
            </a:endParaRPr>
          </a:p>
          <a:p>
            <a:pPr marL="1033272" lvl="3" indent="0">
              <a:buNone/>
            </a:pPr>
            <a:r>
              <a:rPr lang="en-US" dirty="0" smtClean="0">
                <a:latin typeface="+mj-lt"/>
              </a:rPr>
              <a:t>	. . .</a:t>
            </a:r>
          </a:p>
          <a:p>
            <a:pPr marL="1033272" lvl="3" indent="0">
              <a:buNone/>
            </a:pP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android:apiKey</a:t>
            </a:r>
            <a:r>
              <a:rPr lang="en-US" dirty="0" smtClean="0">
                <a:latin typeface="+mj-lt"/>
              </a:rPr>
              <a:t>=“your key here”</a:t>
            </a:r>
          </a:p>
          <a:p>
            <a:pPr marL="1033272" lvl="3" indent="0">
              <a:buNone/>
            </a:pPr>
            <a:r>
              <a:rPr lang="en-US" dirty="0" smtClean="0">
                <a:latin typeface="+mj-lt"/>
              </a:rPr>
              <a:t>/&gt;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8014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MapView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and configure zoom controls</a:t>
            </a:r>
          </a:p>
          <a:p>
            <a:r>
              <a:rPr lang="en-US" dirty="0" smtClean="0"/>
              <a:t>Obtain </a:t>
            </a:r>
            <a:r>
              <a:rPr lang="en-US" dirty="0" err="1" smtClean="0"/>
              <a:t>MapController</a:t>
            </a:r>
            <a:r>
              <a:rPr lang="en-US" dirty="0" smtClean="0"/>
              <a:t> for control of map</a:t>
            </a:r>
          </a:p>
          <a:p>
            <a:r>
              <a:rPr lang="en-US" dirty="0" smtClean="0"/>
              <a:t>Obtain overlay list to add new overlay</a:t>
            </a:r>
          </a:p>
          <a:p>
            <a:r>
              <a:rPr lang="en-US" dirty="0" smtClean="0"/>
              <a:t>Set map mode</a:t>
            </a:r>
          </a:p>
          <a:p>
            <a:pPr lvl="2"/>
            <a:r>
              <a:rPr lang="en-US" dirty="0" smtClean="0"/>
              <a:t>Satellite</a:t>
            </a:r>
          </a:p>
          <a:p>
            <a:pPr lvl="2"/>
            <a:r>
              <a:rPr lang="en-US" dirty="0" smtClean="0"/>
              <a:t>Street view</a:t>
            </a:r>
          </a:p>
          <a:p>
            <a:pPr lvl="2"/>
            <a:r>
              <a:rPr lang="en-US" dirty="0" smtClean="0"/>
              <a:t>Traffic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MapController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Animate/pan map</a:t>
            </a:r>
          </a:p>
          <a:p>
            <a:r>
              <a:rPr lang="en-US" dirty="0" smtClean="0"/>
              <a:t>Zoom</a:t>
            </a:r>
          </a:p>
          <a:p>
            <a:pPr lvl="1"/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Set</a:t>
            </a:r>
          </a:p>
          <a:p>
            <a:r>
              <a:rPr lang="en-US" dirty="0" smtClean="0"/>
              <a:t>Re-center map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81400"/>
            <a:ext cx="7772400" cy="1975104"/>
          </a:xfrm>
        </p:spPr>
        <p:txBody>
          <a:bodyPr/>
          <a:lstStyle/>
          <a:p>
            <a:r>
              <a:rPr lang="en-US" sz="4400" dirty="0" smtClean="0"/>
              <a:t>Android Sensors and Locations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17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GeoPoint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latitiude</a:t>
            </a:r>
            <a:r>
              <a:rPr lang="en-US" dirty="0" smtClean="0"/>
              <a:t>/longitude position stored as integer numbers in </a:t>
            </a:r>
            <a:r>
              <a:rPr lang="en-US" dirty="0" err="1" smtClean="0"/>
              <a:t>microdegrees</a:t>
            </a:r>
            <a:endParaRPr lang="en-US" dirty="0" smtClean="0"/>
          </a:p>
          <a:p>
            <a:pPr lvl="2"/>
            <a:r>
              <a:rPr lang="en-US" dirty="0" smtClean="0">
                <a:latin typeface="+mj-lt"/>
              </a:rPr>
              <a:t>degrees × 1</a:t>
            </a:r>
            <a:r>
              <a:rPr lang="en-US" sz="1800" dirty="0" smtClean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overlay images or icons at </a:t>
            </a:r>
            <a:r>
              <a:rPr lang="en-US" dirty="0" err="1" smtClean="0"/>
              <a:t>GeoPoints</a:t>
            </a:r>
            <a:endParaRPr lang="en-US" dirty="0" smtClean="0"/>
          </a:p>
          <a:p>
            <a:r>
              <a:rPr lang="en-US" dirty="0" smtClean="0"/>
              <a:t>Abstract class, use </a:t>
            </a:r>
            <a:r>
              <a:rPr lang="en-US" dirty="0" err="1" smtClean="0"/>
              <a:t>MyLocationOverlay</a:t>
            </a:r>
            <a:r>
              <a:rPr lang="en-US" dirty="0" smtClean="0"/>
              <a:t> or subclass </a:t>
            </a:r>
            <a:r>
              <a:rPr lang="en-US" dirty="0" err="1" smtClean="0"/>
              <a:t>ItemizedOverlay</a:t>
            </a:r>
            <a:endParaRPr lang="en-US" dirty="0" smtClean="0"/>
          </a:p>
          <a:p>
            <a:r>
              <a:rPr lang="en-US" dirty="0" err="1" smtClean="0"/>
              <a:t>MyLocationOverlay</a:t>
            </a:r>
            <a:endParaRPr lang="en-US" dirty="0" smtClean="0"/>
          </a:p>
          <a:p>
            <a:pPr lvl="1"/>
            <a:r>
              <a:rPr lang="en-US" dirty="0" smtClean="0"/>
              <a:t>Automatically provide location tracking and indicate position with blue dot</a:t>
            </a:r>
          </a:p>
          <a:p>
            <a:r>
              <a:rPr lang="en-US" dirty="0" err="1" smtClean="0"/>
              <a:t>ItemizedOverlay</a:t>
            </a:r>
            <a:endParaRPr lang="en-US" dirty="0" smtClean="0"/>
          </a:p>
          <a:p>
            <a:pPr lvl="1"/>
            <a:r>
              <a:rPr lang="en-US" dirty="0" smtClean="0"/>
              <a:t>Subclass to provide a list of overlay icons</a:t>
            </a:r>
          </a:p>
          <a:p>
            <a:pPr lvl="2"/>
            <a:r>
              <a:rPr lang="en-US" dirty="0" smtClean="0"/>
              <a:t>Can implement touch events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Limited simulation support for sensors</a:t>
            </a:r>
          </a:p>
          <a:p>
            <a:r>
              <a:rPr lang="en-US" dirty="0" smtClean="0"/>
              <a:t>To test Android application on device, add </a:t>
            </a:r>
            <a:r>
              <a:rPr lang="en-US" dirty="0" err="1" smtClean="0"/>
              <a:t>debuggable</a:t>
            </a:r>
            <a:r>
              <a:rPr lang="en-US" dirty="0" smtClean="0"/>
              <a:t> attribute to manifest file</a:t>
            </a:r>
          </a:p>
          <a:p>
            <a:endParaRPr lang="en-US" dirty="0" smtClean="0"/>
          </a:p>
          <a:p>
            <a:pPr marL="653796" lvl="2" indent="0">
              <a:buNone/>
            </a:pPr>
            <a:r>
              <a:rPr lang="fr-FR" sz="2000" dirty="0" smtClean="0">
                <a:latin typeface="Consolas"/>
                <a:cs typeface="Consolas"/>
              </a:rPr>
              <a:t>&lt;</a:t>
            </a:r>
            <a:r>
              <a:rPr lang="fr-FR" sz="2000" dirty="0" err="1" smtClean="0">
                <a:latin typeface="Consolas"/>
                <a:cs typeface="Consolas"/>
              </a:rPr>
              <a:t>manifest</a:t>
            </a:r>
            <a:r>
              <a:rPr lang="fr-FR" sz="2000" dirty="0" smtClean="0">
                <a:latin typeface="Consolas"/>
                <a:cs typeface="Consolas"/>
              </a:rPr>
              <a:t> ... &gt;</a:t>
            </a:r>
            <a:br>
              <a:rPr lang="fr-FR" sz="2000" dirty="0" smtClean="0">
                <a:latin typeface="Consolas"/>
                <a:cs typeface="Consolas"/>
              </a:rPr>
            </a:br>
            <a:r>
              <a:rPr lang="fr-FR" sz="2000" dirty="0" smtClean="0">
                <a:latin typeface="Consolas"/>
                <a:cs typeface="Consolas"/>
              </a:rPr>
              <a:t>   &lt;application ... </a:t>
            </a:r>
          </a:p>
          <a:p>
            <a:pPr marL="653796" lvl="2" indent="0">
              <a:buNone/>
            </a:pPr>
            <a:r>
              <a:rPr lang="fr-FR" sz="2000" dirty="0" smtClean="0">
                <a:latin typeface="Consolas"/>
                <a:cs typeface="Consolas"/>
              </a:rPr>
              <a:t>      </a:t>
            </a:r>
            <a:r>
              <a:rPr lang="fr-FR" sz="2000" dirty="0" err="1" smtClean="0">
                <a:latin typeface="Consolas"/>
                <a:cs typeface="Consolas"/>
              </a:rPr>
              <a:t>android:debuggable</a:t>
            </a:r>
            <a:r>
              <a:rPr lang="fr-FR" sz="2000" dirty="0" smtClean="0">
                <a:latin typeface="Consolas"/>
                <a:cs typeface="Consolas"/>
              </a:rPr>
              <a:t>=</a:t>
            </a:r>
            <a:r>
              <a:rPr lang="fr-FR" sz="2000" dirty="0" smtClean="0">
                <a:latin typeface="+mj-lt"/>
              </a:rPr>
              <a:t>"</a:t>
            </a:r>
            <a:r>
              <a:rPr lang="fr-FR" sz="2000" dirty="0" err="1" smtClean="0">
                <a:latin typeface="Consolas"/>
                <a:cs typeface="Consolas"/>
              </a:rPr>
              <a:t>true</a:t>
            </a:r>
            <a:r>
              <a:rPr lang="fr-FR" sz="2000" dirty="0" smtClean="0">
                <a:latin typeface="+mj-lt"/>
              </a:rPr>
              <a:t>"</a:t>
            </a:r>
            <a:r>
              <a:rPr lang="fr-FR" sz="2000" dirty="0" smtClean="0">
                <a:latin typeface="Consolas"/>
                <a:cs typeface="Consolas"/>
              </a:rPr>
              <a:t> &gt;</a:t>
            </a:r>
            <a:br>
              <a:rPr lang="fr-FR" sz="2000" dirty="0" smtClean="0">
                <a:latin typeface="Consolas"/>
                <a:cs typeface="Consolas"/>
              </a:rPr>
            </a:br>
            <a:r>
              <a:rPr lang="fr-FR" sz="2000" dirty="0" smtClean="0">
                <a:latin typeface="Consolas"/>
                <a:cs typeface="Consolas"/>
              </a:rPr>
              <a:t>      ...</a:t>
            </a:r>
            <a:br>
              <a:rPr lang="fr-FR" sz="2000" dirty="0" smtClean="0">
                <a:latin typeface="Consolas"/>
                <a:cs typeface="Consolas"/>
              </a:rPr>
            </a:br>
            <a:r>
              <a:rPr lang="fr-FR" sz="2000" dirty="0" smtClean="0">
                <a:latin typeface="Consolas"/>
                <a:cs typeface="Consolas"/>
              </a:rPr>
              <a:t>   &lt;/application&gt;</a:t>
            </a:r>
          </a:p>
          <a:p>
            <a:pPr marL="653796" lvl="2" indent="0">
              <a:buNone/>
            </a:pPr>
            <a:r>
              <a:rPr lang="fr-FR" sz="2000" dirty="0" smtClean="0">
                <a:latin typeface="Consolas"/>
                <a:cs typeface="Consolas"/>
              </a:rPr>
              <a:t>   ...</a:t>
            </a:r>
            <a:br>
              <a:rPr lang="fr-FR" sz="2000" dirty="0" smtClean="0">
                <a:latin typeface="Consolas"/>
                <a:cs typeface="Consolas"/>
              </a:rPr>
            </a:br>
            <a:r>
              <a:rPr lang="fr-FR" sz="2000" dirty="0" smtClean="0">
                <a:latin typeface="Consolas"/>
                <a:cs typeface="Consolas"/>
              </a:rPr>
              <a:t>&lt;/</a:t>
            </a:r>
            <a:r>
              <a:rPr lang="fr-FR" sz="2000" dirty="0" err="1" smtClean="0">
                <a:latin typeface="Consolas"/>
                <a:cs typeface="Consolas"/>
              </a:rPr>
              <a:t>manifest</a:t>
            </a:r>
            <a:r>
              <a:rPr lang="fr-FR" sz="2000" dirty="0" smtClean="0">
                <a:latin typeface="Consolas"/>
                <a:cs typeface="Consolas"/>
              </a:rPr>
              <a:t>&gt;</a:t>
            </a:r>
            <a:endParaRPr lang="en-US" sz="2000" dirty="0" smtClean="0">
              <a:latin typeface="Consolas"/>
              <a:cs typeface="Consolas"/>
            </a:endParaRPr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Available sensors</a:t>
            </a:r>
          </a:p>
          <a:p>
            <a:pPr lvl="1"/>
            <a:r>
              <a:rPr lang="en-US" dirty="0" smtClean="0"/>
              <a:t>Accelerometer</a:t>
            </a:r>
          </a:p>
          <a:p>
            <a:pPr lvl="1"/>
            <a:r>
              <a:rPr lang="en-US" dirty="0" smtClean="0"/>
              <a:t>Gyroscope</a:t>
            </a:r>
          </a:p>
          <a:p>
            <a:pPr lvl="1"/>
            <a:r>
              <a:rPr lang="en-US" dirty="0" smtClean="0"/>
              <a:t>Magnetometer</a:t>
            </a:r>
          </a:p>
          <a:p>
            <a:pPr lvl="1"/>
            <a:r>
              <a:rPr lang="en-US" dirty="0" smtClean="0"/>
              <a:t>Proximity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Microphone</a:t>
            </a:r>
          </a:p>
          <a:p>
            <a:pPr lvl="1"/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GPS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06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sensors interfaced through </a:t>
            </a:r>
            <a:r>
              <a:rPr lang="en-US" dirty="0" err="1" smtClean="0"/>
              <a:t>SensorManager</a:t>
            </a:r>
            <a:r>
              <a:rPr lang="en-US" dirty="0" smtClean="0"/>
              <a:t> or </a:t>
            </a:r>
            <a:r>
              <a:rPr lang="en-US" dirty="0" err="1" smtClean="0"/>
              <a:t>LocationManager</a:t>
            </a:r>
            <a:endParaRPr lang="en-US" dirty="0" smtClean="0"/>
          </a:p>
          <a:p>
            <a:pPr lvl="1"/>
            <a:r>
              <a:rPr lang="en-US" dirty="0" smtClean="0"/>
              <a:t>Obtain pointer to android service using</a:t>
            </a:r>
          </a:p>
          <a:p>
            <a:pPr marL="1033272" lvl="3" indent="0">
              <a:buNone/>
            </a:pPr>
            <a:r>
              <a:rPr lang="en-US" dirty="0" err="1" smtClean="0">
                <a:latin typeface="+mj-lt"/>
              </a:rPr>
              <a:t>Context.getSystemService</a:t>
            </a:r>
            <a:r>
              <a:rPr lang="en-US" dirty="0" smtClean="0">
                <a:latin typeface="+mj-lt"/>
              </a:rPr>
              <a:t>( name ) </a:t>
            </a:r>
          </a:p>
          <a:p>
            <a:pPr lvl="2"/>
            <a:r>
              <a:rPr lang="en-US" dirty="0" smtClean="0"/>
              <a:t>For name, use constant defined by Context class</a:t>
            </a:r>
          </a:p>
          <a:p>
            <a:pPr lvl="3"/>
            <a:r>
              <a:rPr lang="en-US" dirty="0" smtClean="0"/>
              <a:t>SENSOR_SERVICE for </a:t>
            </a:r>
            <a:r>
              <a:rPr lang="en-US" dirty="0" err="1" smtClean="0"/>
              <a:t>SensorManager</a:t>
            </a:r>
            <a:endParaRPr lang="en-US" dirty="0" smtClean="0"/>
          </a:p>
          <a:p>
            <a:pPr lvl="3"/>
            <a:r>
              <a:rPr lang="en-US" dirty="0" smtClean="0"/>
              <a:t>LOCATION_SERVICE for </a:t>
            </a:r>
            <a:r>
              <a:rPr lang="en-US" dirty="0" err="1" smtClean="0"/>
              <a:t>LocationManager</a:t>
            </a:r>
            <a:endParaRPr lang="en-US" dirty="0" smtClean="0"/>
          </a:p>
          <a:p>
            <a:r>
              <a:rPr lang="en-US" dirty="0" smtClean="0"/>
              <a:t>Check for available sensors using</a:t>
            </a:r>
          </a:p>
          <a:p>
            <a:pPr marL="976122" lvl="3" indent="0">
              <a:buNone/>
            </a:pPr>
            <a:r>
              <a:rPr lang="en-US" dirty="0" smtClean="0">
                <a:latin typeface="+mj-lt"/>
              </a:rPr>
              <a:t>List&lt;Sensor&gt; </a:t>
            </a:r>
            <a:r>
              <a:rPr lang="en-US" dirty="0" err="1" smtClean="0">
                <a:latin typeface="+mj-lt"/>
              </a:rPr>
              <a:t>getSensorList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int</a:t>
            </a:r>
            <a:r>
              <a:rPr lang="en-US" dirty="0" smtClean="0">
                <a:latin typeface="+mj-lt"/>
              </a:rPr>
              <a:t> type)</a:t>
            </a:r>
          </a:p>
          <a:p>
            <a:pPr lvl="1"/>
            <a:r>
              <a:rPr lang="en-US" dirty="0" smtClean="0"/>
              <a:t>Type constants provided in Sensor class documentation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854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getDefaultSensor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type) to get a pointer to the default sensor for a particular type</a:t>
            </a:r>
          </a:p>
          <a:p>
            <a:pPr marL="710946" lvl="2" indent="0">
              <a:buNone/>
            </a:pPr>
            <a:r>
              <a:rPr lang="en-US" sz="1800" dirty="0" smtClean="0">
                <a:latin typeface="+mj-lt"/>
              </a:rPr>
              <a:t>Sensor </a:t>
            </a:r>
            <a:r>
              <a:rPr lang="en-US" sz="1800" dirty="0" err="1" smtClean="0">
                <a:latin typeface="+mj-lt"/>
              </a:rPr>
              <a:t>accel</a:t>
            </a:r>
            <a:r>
              <a:rPr lang="en-US" sz="1800" dirty="0" smtClean="0">
                <a:latin typeface="+mj-lt"/>
              </a:rPr>
              <a:t> = </a:t>
            </a:r>
            <a:r>
              <a:rPr lang="en-US" sz="1800" dirty="0" err="1" smtClean="0">
                <a:latin typeface="+mj-lt"/>
              </a:rPr>
              <a:t>sensorManager.getDefaultSensor</a:t>
            </a:r>
            <a:r>
              <a:rPr lang="en-US" sz="1800" dirty="0" smtClean="0">
                <a:latin typeface="+mj-lt"/>
              </a:rPr>
              <a:t> </a:t>
            </a:r>
          </a:p>
          <a:p>
            <a:pPr marL="710946" lvl="2" indent="0">
              <a:buNone/>
            </a:pPr>
            <a:r>
              <a:rPr lang="en-US" sz="1800" dirty="0">
                <a:latin typeface="+mj-lt"/>
              </a:rPr>
              <a:t>	</a:t>
            </a:r>
            <a:r>
              <a:rPr lang="en-US" sz="1800" dirty="0" smtClean="0">
                <a:latin typeface="+mj-lt"/>
              </a:rPr>
              <a:t>			( </a:t>
            </a:r>
            <a:r>
              <a:rPr lang="en-US" sz="1800" dirty="0" err="1" smtClean="0">
                <a:latin typeface="+mj-lt"/>
              </a:rPr>
              <a:t>Sensor.TYPE_ACCELEROMETER</a:t>
            </a:r>
            <a:r>
              <a:rPr lang="en-US" sz="1800" dirty="0" smtClean="0">
                <a:latin typeface="+mj-lt"/>
              </a:rPr>
              <a:t> );</a:t>
            </a:r>
          </a:p>
          <a:p>
            <a:r>
              <a:rPr lang="en-US" dirty="0" smtClean="0"/>
              <a:t>Register for updates of sensor values using</a:t>
            </a:r>
          </a:p>
          <a:p>
            <a:pPr marL="710946" lvl="2" indent="0">
              <a:buNone/>
            </a:pPr>
            <a:r>
              <a:rPr lang="en-US" sz="1900" dirty="0" err="1" smtClean="0">
                <a:latin typeface="+mj-lt"/>
              </a:rPr>
              <a:t>registerListener</a:t>
            </a:r>
            <a:r>
              <a:rPr lang="en-US" sz="1900" dirty="0" smtClean="0">
                <a:latin typeface="+mj-lt"/>
              </a:rPr>
              <a:t> (</a:t>
            </a:r>
            <a:r>
              <a:rPr lang="en-US" sz="1900" dirty="0" err="1" smtClean="0">
                <a:latin typeface="+mj-lt"/>
              </a:rPr>
              <a:t>SensorEventListener</a:t>
            </a:r>
            <a:r>
              <a:rPr lang="en-US" sz="1900" dirty="0" smtClean="0">
                <a:latin typeface="+mj-lt"/>
              </a:rPr>
              <a:t>, Sensor, rate)</a:t>
            </a:r>
          </a:p>
          <a:p>
            <a:pPr lvl="1"/>
            <a:r>
              <a:rPr lang="en-US" dirty="0" smtClean="0"/>
              <a:t>rate is an </a:t>
            </a:r>
            <a:r>
              <a:rPr lang="en-US" dirty="0" err="1" smtClean="0"/>
              <a:t>int</a:t>
            </a:r>
            <a:r>
              <a:rPr lang="en-US" dirty="0" smtClean="0"/>
              <a:t>, using one of the following 4 constants</a:t>
            </a:r>
          </a:p>
          <a:p>
            <a:pPr lvl="2"/>
            <a:r>
              <a:rPr lang="en-US" dirty="0" smtClean="0"/>
              <a:t>SENSOR_DELAY_NORMAL</a:t>
            </a:r>
          </a:p>
          <a:p>
            <a:pPr lvl="2"/>
            <a:r>
              <a:rPr lang="en-US" dirty="0" smtClean="0"/>
              <a:t>SENSOR_DELAY_UI</a:t>
            </a:r>
          </a:p>
          <a:p>
            <a:pPr lvl="2"/>
            <a:r>
              <a:rPr lang="en-US" dirty="0" smtClean="0"/>
              <a:t>SENSOR_DELAY_GAME</a:t>
            </a:r>
          </a:p>
          <a:p>
            <a:pPr lvl="2"/>
            <a:r>
              <a:rPr lang="en-US" dirty="0" smtClean="0"/>
              <a:t>SENSOR_DELAY_FASTEST</a:t>
            </a:r>
          </a:p>
          <a:p>
            <a:pPr lvl="1"/>
            <a:r>
              <a:rPr lang="en-US" dirty="0" smtClean="0"/>
              <a:t>Use the lowest rate necessary to reduce power usage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94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Unregister for sensor events using</a:t>
            </a:r>
          </a:p>
          <a:p>
            <a:pPr marL="781812" lvl="5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2200" dirty="0" err="1" smtClean="0">
                <a:latin typeface="+mj-lt"/>
              </a:rPr>
              <a:t>unregisterListener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(</a:t>
            </a:r>
            <a:r>
              <a:rPr lang="en-US" sz="2200" dirty="0" err="1">
                <a:latin typeface="+mj-lt"/>
              </a:rPr>
              <a:t>SensorEventListener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smtClean="0">
                <a:latin typeface="+mj-lt"/>
              </a:rPr>
              <a:t>Sensor)</a:t>
            </a:r>
          </a:p>
          <a:p>
            <a:pPr marL="781812" lvl="5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</a:t>
            </a:r>
            <a:r>
              <a:rPr lang="en-US" sz="2200" dirty="0" smtClean="0">
                <a:latin typeface="+mj-lt"/>
              </a:rPr>
              <a:t>or</a:t>
            </a:r>
            <a:endParaRPr lang="en-US" dirty="0" smtClean="0">
              <a:latin typeface="+mj-lt"/>
            </a:endParaRPr>
          </a:p>
          <a:p>
            <a:pPr marL="781812" lvl="5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2200" dirty="0" err="1">
                <a:latin typeface="+mj-lt"/>
              </a:rPr>
              <a:t>unregisterListener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 smtClean="0">
                <a:latin typeface="+mj-lt"/>
              </a:rPr>
              <a:t>SensorEventListener</a:t>
            </a:r>
            <a:r>
              <a:rPr lang="en-US" sz="2200" dirty="0" smtClean="0">
                <a:latin typeface="+mj-lt"/>
              </a:rPr>
              <a:t>)</a:t>
            </a:r>
            <a:endParaRPr lang="en-US" sz="2200" dirty="0" smtClean="0"/>
          </a:p>
          <a:p>
            <a:r>
              <a:rPr lang="en-US" dirty="0" smtClean="0"/>
              <a:t>Perform register in </a:t>
            </a:r>
            <a:r>
              <a:rPr lang="en-US" dirty="0" err="1" smtClean="0"/>
              <a:t>OnResume</a:t>
            </a:r>
            <a:r>
              <a:rPr lang="en-US" dirty="0" smtClean="0"/>
              <a:t>() and unregister in </a:t>
            </a:r>
            <a:r>
              <a:rPr lang="en-US" dirty="0" err="1" smtClean="0"/>
              <a:t>OnPause</a:t>
            </a:r>
            <a:r>
              <a:rPr lang="en-US" dirty="0" smtClean="0"/>
              <a:t>() to prevent using resources while your activity is not visible</a:t>
            </a:r>
          </a:p>
          <a:p>
            <a:r>
              <a:rPr lang="en-US" dirty="0" err="1" smtClean="0"/>
              <a:t>SensorListener</a:t>
            </a:r>
            <a:r>
              <a:rPr lang="en-US" dirty="0" smtClean="0"/>
              <a:t> is </a:t>
            </a:r>
            <a:r>
              <a:rPr lang="en-US" dirty="0" err="1" smtClean="0"/>
              <a:t>depracated</a:t>
            </a:r>
            <a:r>
              <a:rPr lang="en-US" dirty="0" smtClean="0"/>
              <a:t>, use </a:t>
            </a:r>
            <a:r>
              <a:rPr lang="en-US" dirty="0" err="1" smtClean="0"/>
              <a:t>SensorEventListener</a:t>
            </a:r>
            <a:r>
              <a:rPr lang="en-US" dirty="0" smtClean="0"/>
              <a:t> instead</a:t>
            </a:r>
          </a:p>
          <a:p>
            <a:pPr lvl="1"/>
            <a:r>
              <a:rPr lang="en-US" dirty="0" smtClean="0"/>
              <a:t>See documentation for Sensor, </a:t>
            </a:r>
            <a:r>
              <a:rPr lang="en-US" dirty="0" err="1" smtClean="0"/>
              <a:t>SensorManager</a:t>
            </a:r>
            <a:r>
              <a:rPr lang="en-US" dirty="0" smtClean="0"/>
              <a:t>, </a:t>
            </a:r>
            <a:r>
              <a:rPr lang="en-US" dirty="0" err="1" smtClean="0"/>
              <a:t>SensorEvent</a:t>
            </a:r>
            <a:r>
              <a:rPr lang="en-US" dirty="0" smtClean="0"/>
              <a:t> and </a:t>
            </a:r>
            <a:r>
              <a:rPr lang="en-US" dirty="0" err="1" smtClean="0"/>
              <a:t>SensorEventListener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975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SensorEventListener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Must implement two methods</a:t>
            </a:r>
          </a:p>
          <a:p>
            <a:pPr marL="710946" lvl="2" indent="0">
              <a:buNone/>
            </a:pPr>
            <a:r>
              <a:rPr lang="en-US" sz="2200" dirty="0" err="1" smtClean="0">
                <a:latin typeface="+mj-lt"/>
              </a:rPr>
              <a:t>onAccuracyChanged</a:t>
            </a:r>
            <a:r>
              <a:rPr lang="en-US" sz="2200" dirty="0" smtClean="0">
                <a:latin typeface="+mj-lt"/>
              </a:rPr>
              <a:t> (Sensor </a:t>
            </a:r>
            <a:r>
              <a:rPr lang="en-US" sz="2200" dirty="0" err="1" smtClean="0">
                <a:latin typeface="+mj-lt"/>
              </a:rPr>
              <a:t>sensor</a:t>
            </a:r>
            <a:r>
              <a:rPr lang="en-US" sz="2200" dirty="0" smtClean="0">
                <a:latin typeface="+mj-lt"/>
              </a:rPr>
              <a:t>, </a:t>
            </a:r>
            <a:r>
              <a:rPr lang="en-US" sz="2200" dirty="0" err="1" smtClean="0">
                <a:latin typeface="+mj-lt"/>
              </a:rPr>
              <a:t>int</a:t>
            </a:r>
            <a:r>
              <a:rPr lang="en-US" sz="2200" dirty="0" smtClean="0">
                <a:latin typeface="+mj-lt"/>
              </a:rPr>
              <a:t> accuracy)</a:t>
            </a:r>
          </a:p>
          <a:p>
            <a:pPr marL="710946" lvl="2" indent="0">
              <a:buNone/>
            </a:pPr>
            <a:r>
              <a:rPr lang="en-US" sz="2200" dirty="0" err="1" smtClean="0">
                <a:latin typeface="+mj-lt"/>
              </a:rPr>
              <a:t>onSensorChanged</a:t>
            </a:r>
            <a:r>
              <a:rPr lang="en-US" sz="2200" dirty="0" smtClean="0">
                <a:latin typeface="+mj-lt"/>
              </a:rPr>
              <a:t> (</a:t>
            </a:r>
            <a:r>
              <a:rPr lang="en-US" sz="2200" dirty="0" err="1" smtClean="0">
                <a:latin typeface="+mj-lt"/>
              </a:rPr>
              <a:t>SensorEvent</a:t>
            </a:r>
            <a:r>
              <a:rPr lang="en-US" sz="2200" dirty="0" smtClean="0">
                <a:latin typeface="+mj-lt"/>
              </a:rPr>
              <a:t> event)</a:t>
            </a:r>
          </a:p>
          <a:p>
            <a:r>
              <a:rPr lang="en-US" dirty="0" err="1" smtClean="0"/>
              <a:t>SensorEvent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accuracy</a:t>
            </a:r>
          </a:p>
          <a:p>
            <a:pPr lvl="1"/>
            <a:r>
              <a:rPr lang="en-US" dirty="0" smtClean="0"/>
              <a:t>Sensor </a:t>
            </a:r>
            <a:r>
              <a:rPr lang="en-US" dirty="0" err="1" smtClean="0"/>
              <a:t>sensor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ong timestamp</a:t>
            </a:r>
          </a:p>
          <a:p>
            <a:pPr lvl="2"/>
            <a:r>
              <a:rPr lang="en-US" dirty="0" smtClean="0"/>
              <a:t>Time in nanoseconds at which event happened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loat[] values</a:t>
            </a:r>
          </a:p>
          <a:p>
            <a:pPr lvl="2"/>
            <a:r>
              <a:rPr lang="en-US" dirty="0" smtClean="0"/>
              <a:t>Length and content of values depends on sensor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140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124200" y="1905000"/>
            <a:ext cx="3214688" cy="38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1676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sensor types are raw values of physical sensors, others are derived from sensors</a:t>
            </a:r>
          </a:p>
          <a:p>
            <a:r>
              <a:rPr lang="en-US" dirty="0" smtClean="0"/>
              <a:t>Example raw types</a:t>
            </a:r>
          </a:p>
          <a:p>
            <a:pPr lvl="1"/>
            <a:r>
              <a:rPr lang="en-US" dirty="0" smtClean="0"/>
              <a:t>TYPE_ACCELEROMETER</a:t>
            </a:r>
          </a:p>
          <a:p>
            <a:pPr lvl="1"/>
            <a:r>
              <a:rPr lang="en-US" dirty="0" smtClean="0"/>
              <a:t>TYPE_GYROSCOPE</a:t>
            </a:r>
          </a:p>
          <a:p>
            <a:r>
              <a:rPr lang="en-US" dirty="0" smtClean="0"/>
              <a:t>Example derived values</a:t>
            </a:r>
          </a:p>
          <a:p>
            <a:pPr lvl="1"/>
            <a:r>
              <a:rPr lang="en-US" dirty="0" smtClean="0"/>
              <a:t>TYPE_LINEAR_ACCELERATION</a:t>
            </a:r>
          </a:p>
          <a:p>
            <a:pPr lvl="1"/>
            <a:r>
              <a:rPr lang="en-US" dirty="0" smtClean="0"/>
              <a:t>TYPE_ORIENTATION</a:t>
            </a:r>
          </a:p>
          <a:p>
            <a:r>
              <a:rPr lang="en-US" dirty="0" smtClean="0"/>
              <a:t>Some types depend on the underlying hardware, e.g., TYPE_PROXIMITY may be derived from ambient light sensor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5465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5067</TotalTime>
  <Words>885</Words>
  <Application>Microsoft Macintosh PowerPoint</Application>
  <PresentationFormat>On-screen Show (4:3)</PresentationFormat>
  <Paragraphs>166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Sensors and Location</vt:lpstr>
      <vt:lpstr>Android Sensors and Locations</vt:lpstr>
      <vt:lpstr>Sensors</vt:lpstr>
      <vt:lpstr>SensorManager</vt:lpstr>
      <vt:lpstr>SensorManager</vt:lpstr>
      <vt:lpstr>SensorManager</vt:lpstr>
      <vt:lpstr>SensorEventListener</vt:lpstr>
      <vt:lpstr>Coordinate system</vt:lpstr>
      <vt:lpstr>Sensors</vt:lpstr>
      <vt:lpstr>Location</vt:lpstr>
      <vt:lpstr>LocationManager</vt:lpstr>
      <vt:lpstr>LocationListener</vt:lpstr>
      <vt:lpstr>Request permissions</vt:lpstr>
      <vt:lpstr>Energy usage</vt:lpstr>
      <vt:lpstr>MapView</vt:lpstr>
      <vt:lpstr>Request permissions</vt:lpstr>
      <vt:lpstr>Map API key</vt:lpstr>
      <vt:lpstr>MapView class</vt:lpstr>
      <vt:lpstr>MapController class</vt:lpstr>
      <vt:lpstr>GeoPoint class</vt:lpstr>
      <vt:lpstr>Overlay class</vt:lpstr>
      <vt:lpstr>Testing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darthmiller</dc:creator>
  <cp:lastModifiedBy>DARTS Lab</cp:lastModifiedBy>
  <cp:revision>151</cp:revision>
  <dcterms:created xsi:type="dcterms:W3CDTF">2011-03-19T21:37:04Z</dcterms:created>
  <dcterms:modified xsi:type="dcterms:W3CDTF">2011-03-20T18:53:05Z</dcterms:modified>
</cp:coreProperties>
</file>