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56" r:id="rId2"/>
    <p:sldId id="268" r:id="rId3"/>
    <p:sldId id="270" r:id="rId4"/>
    <p:sldId id="260" r:id="rId5"/>
    <p:sldId id="257" r:id="rId6"/>
    <p:sldId id="263" r:id="rId7"/>
    <p:sldId id="276" r:id="rId8"/>
    <p:sldId id="261" r:id="rId9"/>
    <p:sldId id="262" r:id="rId10"/>
    <p:sldId id="264" r:id="rId11"/>
    <p:sldId id="272" r:id="rId12"/>
    <p:sldId id="273" r:id="rId13"/>
    <p:sldId id="258" r:id="rId14"/>
    <p:sldId id="275" r:id="rId15"/>
    <p:sldId id="267" r:id="rId16"/>
    <p:sldId id="269" r:id="rId17"/>
    <p:sldId id="271" r:id="rId18"/>
    <p:sldId id="265" r:id="rId19"/>
    <p:sldId id="274" r:id="rId20"/>
    <p:sldId id="259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7925"/>
    <a:srgbClr val="AFCD5E"/>
    <a:srgbClr val="B2C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28" autoAdjust="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245B-95E8-4C13-BBCB-920B5BE4A908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72702-A392-4281-B90A-CB3447B99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72702-A392-4281-B90A-CB3447B991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9E095-585B-46D0-BE76-99A794D479F2}" type="datetime1">
              <a:rPr lang="en-US" smtClean="0"/>
              <a:pPr/>
              <a:t>3/7/2011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 numCol="2"/>
          <a:lstStyle/>
          <a:p>
            <a:r>
              <a:rPr lang="en-US" dirty="0" smtClean="0"/>
              <a:t>University of Notre Dame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69F9-4927-455B-A3D1-810250FC56F4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E86C-C285-46E0-9109-F2A709BD1BAA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017F-CDB2-4CBD-9AA3-F349D240C954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FBF36-D73F-4153-BE76-3340507B65CD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03F71-59D6-43A9-A5D4-47D61F9CB92F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867E-364F-4B3E-BBFC-685A43A7D558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E72B-A594-4BEE-BC50-D15D8FA26A59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EEF8-DA8F-43DB-A86C-7F0EF2639D37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77983-C438-4A57-BDA8-4F2AB82467D8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AAAEED0-1ED4-4B80-91CA-983DBCB60BD6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7439C763-7762-4651-83F0-8A5EA84B2679}" type="datetime1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University of Notre Dame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69285D-A130-4096-9B57-B4238EE65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581400"/>
            <a:ext cx="7772400" cy="1975104"/>
          </a:xfrm>
        </p:spPr>
        <p:txBody>
          <a:bodyPr/>
          <a:lstStyle/>
          <a:p>
            <a:r>
              <a:rPr lang="en-US" sz="4400" dirty="0" smtClean="0"/>
              <a:t>Processes and Threads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what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arg1</a:t>
            </a:r>
          </a:p>
          <a:p>
            <a:pPr lvl="1"/>
            <a:r>
              <a:rPr lang="en-US" dirty="0" smtClean="0"/>
              <a:t>public </a:t>
            </a:r>
            <a:r>
              <a:rPr lang="en-US" dirty="0" err="1" smtClean="0"/>
              <a:t>int</a:t>
            </a:r>
            <a:r>
              <a:rPr lang="en-US" dirty="0" smtClean="0"/>
              <a:t> arg2</a:t>
            </a:r>
          </a:p>
          <a:p>
            <a:pPr lvl="1"/>
            <a:r>
              <a:rPr lang="en-US" dirty="0" smtClean="0"/>
              <a:t>public object </a:t>
            </a:r>
            <a:r>
              <a:rPr lang="en-US" dirty="0" err="1" smtClean="0"/>
              <a:t>obj</a:t>
            </a:r>
            <a:endParaRPr lang="en-US" dirty="0" smtClean="0"/>
          </a:p>
          <a:p>
            <a:pPr lvl="1"/>
            <a:r>
              <a:rPr lang="en-US" dirty="0" smtClean="0"/>
              <a:t>public Messenger </a:t>
            </a:r>
            <a:r>
              <a:rPr lang="en-US" dirty="0" err="1" smtClean="0"/>
              <a:t>replyTo</a:t>
            </a:r>
            <a:endParaRPr lang="en-US" dirty="0" smtClean="0"/>
          </a:p>
          <a:p>
            <a:r>
              <a:rPr lang="en-US" dirty="0" smtClean="0"/>
              <a:t>Typically constructed using </a:t>
            </a:r>
            <a:r>
              <a:rPr lang="en-US" dirty="0" err="1" smtClean="0"/>
              <a:t>Message.obtain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message object from global pool to avoid allocating new objects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 implementation</a:t>
            </a:r>
            <a:br>
              <a:rPr lang="en-US" dirty="0" smtClean="0"/>
            </a:br>
            <a:endParaRPr lang="en-US" dirty="0" smtClean="0"/>
          </a:p>
          <a:p>
            <a:pPr marL="710946" lvl="2" indent="0">
              <a:buNone/>
            </a:pPr>
            <a:r>
              <a:rPr lang="en-US" dirty="0"/>
              <a:t>class </a:t>
            </a:r>
            <a:r>
              <a:rPr lang="en-US" dirty="0" err="1" smtClean="0"/>
              <a:t>MyHandler</a:t>
            </a:r>
            <a:r>
              <a:rPr lang="en-US" dirty="0" smtClean="0"/>
              <a:t> </a:t>
            </a:r>
            <a:r>
              <a:rPr lang="en-US" dirty="0"/>
              <a:t>extends Handler {</a:t>
            </a:r>
            <a:br>
              <a:rPr lang="en-US" dirty="0"/>
            </a:br>
            <a:r>
              <a:rPr lang="en-US" dirty="0"/>
              <a:t>        @Override</a:t>
            </a:r>
            <a:br>
              <a:rPr lang="en-US" dirty="0"/>
            </a:br>
            <a:r>
              <a:rPr lang="en-US" dirty="0"/>
              <a:t>        public void </a:t>
            </a:r>
            <a:r>
              <a:rPr lang="en-US" dirty="0" err="1" smtClean="0"/>
              <a:t>handleMessage</a:t>
            </a:r>
            <a:r>
              <a:rPr lang="en-US" dirty="0" smtClean="0"/>
              <a:t> (</a:t>
            </a:r>
            <a:r>
              <a:rPr lang="en-US" dirty="0"/>
              <a:t>Message </a:t>
            </a:r>
            <a:r>
              <a:rPr lang="en-US" dirty="0" err="1"/>
              <a:t>msg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          switch (</a:t>
            </a:r>
            <a:r>
              <a:rPr lang="en-US" dirty="0" err="1"/>
              <a:t>msg.what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              case </a:t>
            </a:r>
            <a:r>
              <a:rPr lang="en-US" dirty="0" smtClean="0"/>
              <a:t>1: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        </a:t>
            </a:r>
            <a:r>
              <a:rPr lang="en-US" dirty="0" smtClean="0"/>
              <a:t>// do something;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        break;</a:t>
            </a:r>
            <a:br>
              <a:rPr lang="en-US" dirty="0"/>
            </a:br>
            <a:r>
              <a:rPr lang="en-US" dirty="0"/>
              <a:t>                case </a:t>
            </a:r>
            <a:r>
              <a:rPr lang="en-US" dirty="0" smtClean="0"/>
              <a:t>2: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        </a:t>
            </a:r>
            <a:r>
              <a:rPr lang="en-US" dirty="0" smtClean="0"/>
              <a:t>// do something else;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        break;</a:t>
            </a:r>
            <a:br>
              <a:rPr lang="en-US" dirty="0"/>
            </a:br>
            <a:r>
              <a:rPr lang="en-US" dirty="0"/>
              <a:t>                default:</a:t>
            </a:r>
            <a:br>
              <a:rPr lang="en-US" dirty="0"/>
            </a:br>
            <a:r>
              <a:rPr lang="en-US" dirty="0"/>
              <a:t>                    </a:t>
            </a:r>
            <a:r>
              <a:rPr lang="en-US" dirty="0" err="1"/>
              <a:t>super.handleMessage</a:t>
            </a:r>
            <a:r>
              <a:rPr lang="en-US" dirty="0"/>
              <a:t>(</a:t>
            </a:r>
            <a:r>
              <a:rPr lang="en-US" dirty="0" err="1"/>
              <a:t>msg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            }</a:t>
            </a:r>
            <a:br>
              <a:rPr lang="en-US" dirty="0"/>
            </a:br>
            <a:r>
              <a:rPr lang="en-US" dirty="0"/>
              <a:t>        }</a:t>
            </a:r>
            <a:br>
              <a:rPr lang="en-US" dirty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203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Looper</a:t>
            </a:r>
            <a:r>
              <a:rPr lang="en-US" dirty="0" smtClean="0"/>
              <a:t>/Handler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51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Simplifies </a:t>
            </a:r>
            <a:r>
              <a:rPr lang="en-US" dirty="0" smtClean="0"/>
              <a:t>creation of long-running tasks that need to communicate with the UI</a:t>
            </a:r>
          </a:p>
          <a:p>
            <a:r>
              <a:rPr lang="en-US" dirty="0" smtClean="0"/>
              <a:t>Must be </a:t>
            </a:r>
            <a:r>
              <a:rPr lang="en-US" dirty="0" err="1" smtClean="0"/>
              <a:t>subclassed</a:t>
            </a:r>
            <a:endParaRPr lang="en-US" dirty="0" smtClean="0"/>
          </a:p>
          <a:p>
            <a:r>
              <a:rPr lang="en-US" dirty="0" smtClean="0"/>
              <a:t>Instance must be created on UI thread</a:t>
            </a:r>
          </a:p>
          <a:p>
            <a:r>
              <a:rPr lang="en-US" dirty="0" smtClean="0"/>
              <a:t>Instance can only be executed once</a:t>
            </a:r>
          </a:p>
          <a:p>
            <a:r>
              <a:rPr lang="en-US" dirty="0" smtClean="0"/>
              <a:t>Automatically invokes</a:t>
            </a:r>
          </a:p>
          <a:p>
            <a:pPr lvl="1"/>
            <a:r>
              <a:rPr lang="en-US" dirty="0" err="1" smtClean="0"/>
              <a:t>doInBackground</a:t>
            </a:r>
            <a:r>
              <a:rPr lang="en-US" dirty="0" smtClean="0"/>
              <a:t>() on worker thread</a:t>
            </a:r>
          </a:p>
          <a:p>
            <a:pPr lvl="1"/>
            <a:r>
              <a:rPr lang="en-US" dirty="0" err="1" smtClean="0"/>
              <a:t>onPreExecute</a:t>
            </a:r>
            <a:r>
              <a:rPr lang="en-US" dirty="0" smtClean="0"/>
              <a:t>(), </a:t>
            </a:r>
            <a:r>
              <a:rPr lang="en-US" dirty="0" err="1" smtClean="0"/>
              <a:t>onPostExecute</a:t>
            </a:r>
            <a:r>
              <a:rPr lang="en-US" dirty="0" smtClean="0"/>
              <a:t>(), </a:t>
            </a:r>
            <a:r>
              <a:rPr lang="en-US" dirty="0" err="1" smtClean="0"/>
              <a:t>onProgressUpdate</a:t>
            </a:r>
            <a:r>
              <a:rPr lang="en-US" dirty="0" smtClean="0"/>
              <a:t>() on UI thread</a:t>
            </a:r>
          </a:p>
          <a:p>
            <a:pPr lvl="1"/>
            <a:r>
              <a:rPr lang="en-US" dirty="0" smtClean="0"/>
              <a:t>Return value of </a:t>
            </a:r>
            <a:r>
              <a:rPr lang="en-US" dirty="0" err="1" smtClean="0"/>
              <a:t>doInBackground</a:t>
            </a:r>
            <a:r>
              <a:rPr lang="en-US" dirty="0" smtClean="0"/>
              <a:t>() passed to </a:t>
            </a:r>
            <a:r>
              <a:rPr lang="en-US" dirty="0" err="1" smtClean="0"/>
              <a:t>onPostExecute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publishProgress</a:t>
            </a:r>
            <a:r>
              <a:rPr lang="en-US" dirty="0" smtClean="0"/>
              <a:t>() can be called in </a:t>
            </a:r>
            <a:r>
              <a:rPr lang="en-US" dirty="0" err="1" smtClean="0"/>
              <a:t>doInBackground</a:t>
            </a:r>
            <a:r>
              <a:rPr lang="en-US" dirty="0" smtClean="0"/>
              <a:t>() to execute </a:t>
            </a:r>
            <a:r>
              <a:rPr lang="en-US" dirty="0" err="1" smtClean="0"/>
              <a:t>onProgressUpdate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Useful for progress bar updates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dirty="0"/>
              <a:t>public void </a:t>
            </a:r>
            <a:r>
              <a:rPr lang="en-US" dirty="0" err="1"/>
              <a:t>onClick</a:t>
            </a:r>
            <a:r>
              <a:rPr lang="en-US" dirty="0"/>
              <a:t>(View v) {</a:t>
            </a:r>
            <a:br>
              <a:rPr lang="en-US" dirty="0"/>
            </a:br>
            <a:r>
              <a:rPr lang="en-US" dirty="0"/>
              <a:t>  new </a:t>
            </a:r>
            <a:r>
              <a:rPr lang="en-US" dirty="0" err="1"/>
              <a:t>DownloadImageTask</a:t>
            </a:r>
            <a:r>
              <a:rPr lang="en-US" dirty="0"/>
              <a:t>().</a:t>
            </a:r>
            <a:r>
              <a:rPr lang="en-US" dirty="0" smtClean="0"/>
              <a:t>execute("</a:t>
            </a:r>
            <a:r>
              <a:rPr lang="en-US" dirty="0"/>
              <a:t>http://</a:t>
            </a:r>
            <a:r>
              <a:rPr lang="en-US" dirty="0" smtClean="0"/>
              <a:t>exmpl.com/img.png</a:t>
            </a:r>
            <a:r>
              <a:rPr lang="en-US" dirty="0"/>
              <a:t>");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private class </a:t>
            </a:r>
            <a:r>
              <a:rPr lang="en-US" dirty="0" err="1"/>
              <a:t>DownloadImageTask</a:t>
            </a:r>
            <a:r>
              <a:rPr lang="en-US" dirty="0"/>
              <a:t> extends </a:t>
            </a:r>
            <a:r>
              <a:rPr lang="en-US" dirty="0" err="1"/>
              <a:t>AsyncTask</a:t>
            </a:r>
            <a:r>
              <a:rPr lang="en-US" dirty="0"/>
              <a:t>&lt;String, Void, </a:t>
            </a: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Bitmap</a:t>
            </a:r>
            <a:r>
              <a:rPr lang="en-US" dirty="0"/>
              <a:t>&gt; </a:t>
            </a:r>
            <a:r>
              <a:rPr lang="en-US" dirty="0" smtClean="0"/>
              <a:t>{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Bitmap </a:t>
            </a:r>
            <a:r>
              <a:rPr lang="en-US" dirty="0" err="1"/>
              <a:t>doInBackground</a:t>
            </a:r>
            <a:r>
              <a:rPr lang="en-US" dirty="0"/>
              <a:t>(String... </a:t>
            </a:r>
            <a:r>
              <a:rPr lang="en-US" dirty="0" err="1"/>
              <a:t>urls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       return </a:t>
            </a:r>
            <a:r>
              <a:rPr lang="en-US" dirty="0" err="1"/>
              <a:t>loadImageFromNetwork</a:t>
            </a:r>
            <a:r>
              <a:rPr lang="en-US" dirty="0"/>
              <a:t>(</a:t>
            </a:r>
            <a:r>
              <a:rPr lang="en-US" dirty="0" err="1"/>
              <a:t>urls</a:t>
            </a:r>
            <a:r>
              <a:rPr lang="en-US" dirty="0"/>
              <a:t>[0]);</a:t>
            </a:r>
            <a:br>
              <a:rPr lang="en-US" dirty="0"/>
            </a:br>
            <a:r>
              <a:rPr lang="en-US" dirty="0"/>
              <a:t>     }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onPostExecute</a:t>
            </a:r>
            <a:r>
              <a:rPr lang="en-US" dirty="0"/>
              <a:t>(Bitmap result)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mImageView.setImageBitmap</a:t>
            </a:r>
            <a:r>
              <a:rPr lang="en-US" dirty="0"/>
              <a:t>(result);</a:t>
            </a:r>
            <a:br>
              <a:rPr lang="en-US" dirty="0"/>
            </a:br>
            <a:r>
              <a:rPr lang="en-US" dirty="0"/>
              <a:t>     }</a:t>
            </a:r>
            <a:br>
              <a:rPr lang="en-US" dirty="0"/>
            </a:b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77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Remote procedure calls can be accomplished two ways</a:t>
            </a:r>
          </a:p>
          <a:p>
            <a:pPr lvl="1"/>
            <a:r>
              <a:rPr lang="en-US" dirty="0" smtClean="0"/>
              <a:t>Android interface definition language (AIDL)</a:t>
            </a:r>
          </a:p>
          <a:p>
            <a:pPr lvl="1"/>
            <a:r>
              <a:rPr lang="en-US" dirty="0" smtClean="0"/>
              <a:t>Messenger service</a:t>
            </a:r>
          </a:p>
          <a:p>
            <a:r>
              <a:rPr lang="en-US" dirty="0" smtClean="0"/>
              <a:t>AIDL provides custom defined interface</a:t>
            </a:r>
          </a:p>
          <a:p>
            <a:pPr lvl="1"/>
            <a:r>
              <a:rPr lang="en-US" dirty="0" smtClean="0"/>
              <a:t>Requires other applications to have AIDL files</a:t>
            </a:r>
          </a:p>
          <a:p>
            <a:r>
              <a:rPr lang="en-US" dirty="0" smtClean="0"/>
              <a:t>Messenger service has standard format but less flexible</a:t>
            </a:r>
          </a:p>
          <a:p>
            <a:r>
              <a:rPr lang="en-US" dirty="0" smtClean="0"/>
              <a:t>Binder of AIDL or Messenger interface can be returned to clients in </a:t>
            </a:r>
            <a:r>
              <a:rPr lang="en-US" dirty="0" err="1" smtClean="0"/>
              <a:t>onBind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Defines an interface for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Needs to be thread-safe</a:t>
            </a:r>
          </a:p>
          <a:p>
            <a:pPr lvl="1"/>
            <a:r>
              <a:rPr lang="en-US" dirty="0" smtClean="0"/>
              <a:t>Calls from local process are handled in caller thread</a:t>
            </a:r>
          </a:p>
          <a:p>
            <a:pPr lvl="1"/>
            <a:r>
              <a:rPr lang="en-US" dirty="0" smtClean="0"/>
              <a:t>Calls from remote process are handled from thread pool</a:t>
            </a:r>
          </a:p>
          <a:p>
            <a:r>
              <a:rPr lang="en-US" dirty="0" smtClean="0"/>
              <a:t>Calls to interface are direct function calls (synchronous), unless </a:t>
            </a:r>
            <a:r>
              <a:rPr lang="en-US" i="1" dirty="0" err="1" smtClean="0"/>
              <a:t>oneway</a:t>
            </a:r>
            <a:r>
              <a:rPr lang="en-US" dirty="0" smtClean="0"/>
              <a:t> keyword specified (asynchronous)</a:t>
            </a:r>
          </a:p>
          <a:p>
            <a:r>
              <a:rPr lang="en-US" dirty="0" smtClean="0"/>
              <a:t>Interface define in .</a:t>
            </a:r>
            <a:r>
              <a:rPr lang="en-US" dirty="0" err="1" smtClean="0"/>
              <a:t>aidl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Android SDK tools automatically generate </a:t>
            </a:r>
            <a:r>
              <a:rPr lang="en-US" dirty="0" err="1" smtClean="0"/>
              <a:t>IBinder</a:t>
            </a:r>
            <a:r>
              <a:rPr lang="en-US" dirty="0" smtClean="0"/>
              <a:t>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.</a:t>
            </a:r>
            <a:r>
              <a:rPr lang="en-US" dirty="0" err="1" smtClean="0"/>
              <a:t>aidl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dirty="0">
                <a:latin typeface="+mj-lt"/>
              </a:rPr>
              <a:t>// </a:t>
            </a:r>
            <a:r>
              <a:rPr lang="en-US" dirty="0" err="1">
                <a:latin typeface="+mj-lt"/>
              </a:rPr>
              <a:t>IRemoteService.aidl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package </a:t>
            </a:r>
            <a:r>
              <a:rPr lang="en-US" dirty="0" err="1">
                <a:latin typeface="+mj-lt"/>
              </a:rPr>
              <a:t>com.example.android</a:t>
            </a:r>
            <a:r>
              <a:rPr lang="en-US" dirty="0">
                <a:latin typeface="+mj-lt"/>
              </a:rPr>
              <a:t>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// Declare any non-default types here with import statements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/** Example service interface */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interface </a:t>
            </a:r>
            <a:r>
              <a:rPr lang="en-US" dirty="0" err="1">
                <a:latin typeface="+mj-lt"/>
              </a:rPr>
              <a:t>IRemoteService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{</a:t>
            </a:r>
          </a:p>
          <a:p>
            <a:pPr marL="68580" indent="0">
              <a:buNone/>
            </a:pP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/** Request the process ID of this </a:t>
            </a:r>
            <a:r>
              <a:rPr lang="en-US" dirty="0" smtClean="0">
                <a:latin typeface="+mj-lt"/>
              </a:rPr>
              <a:t>service </a:t>
            </a:r>
            <a:r>
              <a:rPr lang="en-US" dirty="0">
                <a:latin typeface="+mj-lt"/>
              </a:rPr>
              <a:t>*/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</a:t>
            </a:r>
            <a:r>
              <a:rPr lang="en-US" dirty="0" err="1">
                <a:latin typeface="+mj-lt"/>
              </a:rPr>
              <a:t>int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getPid</a:t>
            </a:r>
            <a:r>
              <a:rPr lang="en-US" dirty="0">
                <a:latin typeface="+mj-lt"/>
              </a:rPr>
              <a:t>();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/** Demonstrates some basic types that you can use </a:t>
            </a:r>
            <a:r>
              <a:rPr lang="en-US" dirty="0" smtClean="0">
                <a:latin typeface="+mj-lt"/>
              </a:rPr>
              <a:t>as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 </a:t>
            </a:r>
            <a:r>
              <a:rPr lang="en-US" dirty="0" smtClean="0">
                <a:latin typeface="+mj-lt"/>
              </a:rPr>
              <a:t>*  parameters and </a:t>
            </a:r>
            <a:r>
              <a:rPr lang="en-US" dirty="0">
                <a:latin typeface="+mj-lt"/>
              </a:rPr>
              <a:t>return values in AIDL.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 */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void </a:t>
            </a:r>
            <a:r>
              <a:rPr lang="en-US" dirty="0" err="1">
                <a:latin typeface="+mj-lt"/>
              </a:rPr>
              <a:t>basicTypes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int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anInt</a:t>
            </a:r>
            <a:r>
              <a:rPr lang="en-US" dirty="0">
                <a:latin typeface="+mj-lt"/>
              </a:rPr>
              <a:t>, long </a:t>
            </a:r>
            <a:r>
              <a:rPr lang="en-US" dirty="0" err="1">
                <a:latin typeface="+mj-lt"/>
              </a:rPr>
              <a:t>aLong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boolean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aBoolean</a:t>
            </a:r>
            <a:r>
              <a:rPr lang="en-US" dirty="0">
                <a:latin typeface="+mj-lt"/>
              </a:rPr>
              <a:t>,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            float </a:t>
            </a:r>
            <a:r>
              <a:rPr lang="en-US" dirty="0" err="1">
                <a:latin typeface="+mj-lt"/>
              </a:rPr>
              <a:t>aFloat</a:t>
            </a:r>
            <a:r>
              <a:rPr lang="en-US" dirty="0" smtClean="0">
                <a:latin typeface="+mj-lt"/>
              </a:rPr>
              <a:t>, double </a:t>
            </a:r>
            <a:r>
              <a:rPr lang="en-US" dirty="0" err="1">
                <a:latin typeface="+mj-lt"/>
              </a:rPr>
              <a:t>aDouble</a:t>
            </a:r>
            <a:r>
              <a:rPr lang="en-US" dirty="0">
                <a:latin typeface="+mj-lt"/>
              </a:rPr>
              <a:t>, String </a:t>
            </a:r>
            <a:r>
              <a:rPr lang="en-US" dirty="0" err="1">
                <a:latin typeface="+mj-lt"/>
              </a:rPr>
              <a:t>aString</a:t>
            </a:r>
            <a:r>
              <a:rPr lang="en-US" dirty="0">
                <a:latin typeface="+mj-lt"/>
              </a:rPr>
              <a:t>);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8766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Pointer to Handler</a:t>
            </a:r>
          </a:p>
          <a:p>
            <a:r>
              <a:rPr lang="en-US" dirty="0" smtClean="0"/>
              <a:t>Allows handler to be called from other processes</a:t>
            </a:r>
          </a:p>
          <a:p>
            <a:r>
              <a:rPr lang="en-US" dirty="0" smtClean="0"/>
              <a:t>Can be used for </a:t>
            </a:r>
            <a:r>
              <a:rPr lang="en-US" dirty="0" err="1" smtClean="0"/>
              <a:t>interprocess</a:t>
            </a:r>
            <a:r>
              <a:rPr lang="en-US" dirty="0" smtClean="0"/>
              <a:t> message passing</a:t>
            </a:r>
          </a:p>
          <a:p>
            <a:r>
              <a:rPr lang="en-US" dirty="0" smtClean="0"/>
              <a:t>To expose handler</a:t>
            </a:r>
          </a:p>
          <a:p>
            <a:pPr lvl="1"/>
            <a:r>
              <a:rPr lang="en-US" dirty="0" smtClean="0"/>
              <a:t>Initialize Messenger with Handler to share</a:t>
            </a:r>
          </a:p>
          <a:p>
            <a:pPr marL="768096" lvl="2" indent="0">
              <a:buNone/>
            </a:pPr>
            <a:r>
              <a:rPr lang="en-US" b="1" dirty="0" smtClean="0"/>
              <a:t>Messenger</a:t>
            </a:r>
            <a:r>
              <a:rPr lang="en-US" dirty="0" smtClean="0"/>
              <a:t> </a:t>
            </a:r>
            <a:r>
              <a:rPr lang="en-US" dirty="0" err="1" smtClean="0"/>
              <a:t>mMessenger</a:t>
            </a:r>
            <a:r>
              <a:rPr lang="en-US" dirty="0" smtClean="0"/>
              <a:t> = new </a:t>
            </a:r>
            <a:r>
              <a:rPr lang="en-US" b="1" dirty="0" smtClean="0"/>
              <a:t>Messenger</a:t>
            </a:r>
            <a:r>
              <a:rPr lang="en-US" dirty="0" smtClean="0"/>
              <a:t> (new </a:t>
            </a:r>
            <a:r>
              <a:rPr lang="en-US" dirty="0" err="1" smtClean="0"/>
              <a:t>MyHandler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To connect to remote handler</a:t>
            </a:r>
          </a:p>
          <a:p>
            <a:pPr lvl="1"/>
            <a:r>
              <a:rPr lang="en-US" dirty="0" smtClean="0"/>
              <a:t>Initialize Messenger with </a:t>
            </a:r>
            <a:r>
              <a:rPr lang="en-US" dirty="0" err="1" smtClean="0"/>
              <a:t>IBinder</a:t>
            </a:r>
            <a:r>
              <a:rPr lang="en-US" dirty="0" smtClean="0"/>
              <a:t> of remote interface</a:t>
            </a:r>
          </a:p>
          <a:p>
            <a:pPr marL="768096" lvl="2" indent="0">
              <a:buNone/>
            </a:pPr>
            <a:r>
              <a:rPr lang="en-US" b="1" dirty="0"/>
              <a:t>Messenger</a:t>
            </a:r>
            <a:r>
              <a:rPr lang="en-US" dirty="0"/>
              <a:t> </a:t>
            </a:r>
            <a:r>
              <a:rPr lang="en-US" dirty="0" err="1"/>
              <a:t>mMessenger</a:t>
            </a:r>
            <a:r>
              <a:rPr lang="en-US" dirty="0"/>
              <a:t> = new </a:t>
            </a:r>
            <a:r>
              <a:rPr lang="en-US" b="1" dirty="0" smtClean="0"/>
              <a:t>Messenger</a:t>
            </a:r>
            <a:r>
              <a:rPr lang="en-US" dirty="0" smtClean="0"/>
              <a:t>(</a:t>
            </a:r>
            <a:r>
              <a:rPr lang="en-US" dirty="0" err="1" smtClean="0"/>
              <a:t>serviceIbinder</a:t>
            </a:r>
            <a:r>
              <a:rPr lang="en-US" dirty="0" smtClean="0"/>
              <a:t>);</a:t>
            </a: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IPC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4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Threads, and processes, and tasks! Oh, my!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– </a:t>
            </a:r>
            <a:r>
              <a:rPr lang="en-US" dirty="0" err="1" smtClean="0"/>
              <a:t>linux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Usually one process per application</a:t>
            </a:r>
          </a:p>
          <a:p>
            <a:r>
              <a:rPr lang="en-US" dirty="0" smtClean="0"/>
              <a:t>Thread – </a:t>
            </a:r>
            <a:r>
              <a:rPr lang="en-US" dirty="0" err="1" smtClean="0"/>
              <a:t>linux</a:t>
            </a:r>
            <a:r>
              <a:rPr lang="en-US" dirty="0" smtClean="0"/>
              <a:t> thread</a:t>
            </a:r>
          </a:p>
          <a:p>
            <a:pPr lvl="1"/>
            <a:r>
              <a:rPr lang="en-US" dirty="0" smtClean="0"/>
              <a:t>May be multiple per process</a:t>
            </a:r>
          </a:p>
          <a:p>
            <a:pPr lvl="1"/>
            <a:r>
              <a:rPr lang="en-US" dirty="0" smtClean="0"/>
              <a:t>May encompass multiple application components</a:t>
            </a:r>
          </a:p>
          <a:p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Android stack of activities</a:t>
            </a:r>
          </a:p>
          <a:p>
            <a:pPr lvl="1"/>
            <a:r>
              <a:rPr lang="en-US" dirty="0" smtClean="0"/>
              <a:t>May cross process boundaries</a:t>
            </a:r>
          </a:p>
          <a:p>
            <a:pPr lvl="1"/>
            <a:r>
              <a:rPr lang="en-US" dirty="0" smtClean="0"/>
              <a:t>One task stack for each “job”</a:t>
            </a:r>
          </a:p>
        </p:txBody>
      </p:sp>
    </p:spTree>
    <p:extLst>
      <p:ext uri="{BB962C8B-B14F-4D97-AF65-F5344CB8AC3E}">
        <p14:creationId xmlns:p14="http://schemas.microsoft.com/office/powerpoint/2010/main" val="2740129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 with an </a:t>
            </a:r>
            <a:r>
              <a:rPr lang="en-US" dirty="0" err="1" smtClean="0"/>
              <a:t>IBinder</a:t>
            </a:r>
            <a:r>
              <a:rPr lang="en-US" dirty="0" smtClean="0"/>
              <a:t> performed using a pool of threads in </a:t>
            </a:r>
            <a:r>
              <a:rPr lang="en-US" dirty="0" err="1" smtClean="0"/>
              <a:t>IBinder</a:t>
            </a:r>
            <a:r>
              <a:rPr lang="en-US" dirty="0" smtClean="0"/>
              <a:t> process</a:t>
            </a:r>
          </a:p>
          <a:p>
            <a:r>
              <a:rPr lang="en-US" dirty="0" err="1" smtClean="0"/>
              <a:t>ContentProvider</a:t>
            </a:r>
            <a:r>
              <a:rPr lang="en-US" dirty="0" smtClean="0"/>
              <a:t> methods called from a pool of threads in content provider’s process</a:t>
            </a:r>
          </a:p>
          <a:p>
            <a:pPr lvl="1"/>
            <a:r>
              <a:rPr lang="en-US" dirty="0" smtClean="0"/>
              <a:t>query()</a:t>
            </a:r>
          </a:p>
          <a:p>
            <a:pPr lvl="1"/>
            <a:r>
              <a:rPr lang="en-US" dirty="0" smtClean="0"/>
              <a:t>insert()</a:t>
            </a:r>
          </a:p>
          <a:p>
            <a:pPr lvl="1"/>
            <a:r>
              <a:rPr lang="en-US" dirty="0" smtClean="0"/>
              <a:t>delete()</a:t>
            </a:r>
          </a:p>
          <a:p>
            <a:pPr lvl="1"/>
            <a:r>
              <a:rPr lang="en-US" dirty="0" smtClean="0"/>
              <a:t>update()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Android logging system mechanism used to view system debug output</a:t>
            </a:r>
          </a:p>
          <a:p>
            <a:r>
              <a:rPr lang="en-US" dirty="0" smtClean="0"/>
              <a:t>Can be used to view stack trace of emulator errors</a:t>
            </a:r>
          </a:p>
          <a:p>
            <a:pPr lvl="1"/>
            <a:r>
              <a:rPr lang="en-US" dirty="0" smtClean="0"/>
              <a:t>Useful for locating line of code were error initiated</a:t>
            </a:r>
          </a:p>
          <a:p>
            <a:r>
              <a:rPr lang="en-US" dirty="0" err="1" smtClean="0"/>
              <a:t>LogCat</a:t>
            </a:r>
            <a:r>
              <a:rPr lang="en-US" dirty="0" smtClean="0"/>
              <a:t> viewable in </a:t>
            </a:r>
            <a:r>
              <a:rPr lang="en-US" dirty="0" err="1" smtClean="0"/>
              <a:t>realtime</a:t>
            </a:r>
            <a:r>
              <a:rPr lang="en-US" dirty="0" smtClean="0"/>
              <a:t> in Debug or DDMS view of Eclipse</a:t>
            </a:r>
          </a:p>
          <a:p>
            <a:r>
              <a:rPr lang="en-US" dirty="0" smtClean="0"/>
              <a:t>Common logging methods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smtClean="0"/>
              <a:t>		- verbose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		- debug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		- information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smtClean="0"/>
              <a:t>	- warning</a:t>
            </a:r>
          </a:p>
          <a:p>
            <a:pPr lvl="1"/>
            <a:r>
              <a:rPr lang="en-US" dirty="0" err="1" smtClean="0"/>
              <a:t>e</a:t>
            </a:r>
            <a:r>
              <a:rPr lang="en-US" dirty="0" smtClean="0"/>
              <a:t>		- error</a:t>
            </a:r>
          </a:p>
          <a:p>
            <a:r>
              <a:rPr lang="en-US" dirty="0" smtClean="0"/>
              <a:t>Usage example</a:t>
            </a:r>
          </a:p>
          <a:p>
            <a:pPr lvl="1"/>
            <a:r>
              <a:rPr lang="en-US" dirty="0" err="1" smtClean="0"/>
              <a:t>Log.i(“MyActivity</a:t>
            </a:r>
            <a:r>
              <a:rPr lang="en-US" dirty="0" smtClean="0"/>
              <a:t>”, “</a:t>
            </a:r>
            <a:r>
              <a:rPr lang="en-US" dirty="0" err="1" smtClean="0"/>
              <a:t>MyClass.memberfunction</a:t>
            </a:r>
            <a:r>
              <a:rPr lang="en-US" dirty="0" smtClean="0"/>
              <a:t> – error message”);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178840"/>
          </a:xfrm>
        </p:spPr>
        <p:txBody>
          <a:bodyPr/>
          <a:lstStyle/>
          <a:p>
            <a:r>
              <a:rPr lang="en-US" dirty="0" smtClean="0"/>
              <a:t>Stack of activities rooted at initial activity</a:t>
            </a:r>
          </a:p>
          <a:p>
            <a:r>
              <a:rPr lang="en-US" dirty="0" smtClean="0"/>
              <a:t>Multiple tasks may exists at once</a:t>
            </a:r>
          </a:p>
          <a:p>
            <a:pPr lvl="1"/>
            <a:r>
              <a:rPr lang="en-US" dirty="0" smtClean="0"/>
              <a:t>Background task stacks</a:t>
            </a:r>
          </a:p>
          <a:p>
            <a:r>
              <a:rPr lang="en-US" dirty="0" smtClean="0"/>
              <a:t>Back button pops activity from stack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81450"/>
            <a:ext cx="66675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7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application component </a:t>
            </a:r>
            <a:r>
              <a:rPr lang="en-US" dirty="0" smtClean="0"/>
              <a:t>is launched</a:t>
            </a:r>
            <a:r>
              <a:rPr lang="en-US" dirty="0" smtClean="0"/>
              <a:t>, if no other </a:t>
            </a:r>
            <a:r>
              <a:rPr lang="en-US" dirty="0" smtClean="0"/>
              <a:t>component is running, a </a:t>
            </a:r>
            <a:r>
              <a:rPr lang="en-US" dirty="0" smtClean="0"/>
              <a:t>new process with single </a:t>
            </a:r>
            <a:r>
              <a:rPr lang="en-US" dirty="0" smtClean="0"/>
              <a:t>thread is started</a:t>
            </a:r>
            <a:endParaRPr lang="en-US" dirty="0" smtClean="0"/>
          </a:p>
          <a:p>
            <a:r>
              <a:rPr lang="en-US" dirty="0" smtClean="0"/>
              <a:t>Separate process can be specified for </a:t>
            </a:r>
            <a:r>
              <a:rPr lang="en-US" dirty="0" err="1" smtClean="0"/>
              <a:t>component(s</a:t>
            </a:r>
            <a:r>
              <a:rPr lang="en-US" dirty="0" smtClean="0"/>
              <a:t>) using </a:t>
            </a:r>
            <a:r>
              <a:rPr lang="en-US" dirty="0" err="1" smtClean="0"/>
              <a:t>android:process</a:t>
            </a:r>
            <a:r>
              <a:rPr lang="en-US" dirty="0" smtClean="0"/>
              <a:t> attribute in manifest file</a:t>
            </a:r>
          </a:p>
          <a:p>
            <a:r>
              <a:rPr lang="en-US" dirty="0" smtClean="0"/>
              <a:t>Processes may be killed due to low memory</a:t>
            </a:r>
          </a:p>
          <a:p>
            <a:pPr lvl="1"/>
            <a:r>
              <a:rPr lang="en-US" dirty="0" smtClean="0"/>
              <a:t>importance hierarchy from process lifecycle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696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 smtClean="0"/>
              <a:t>application is </a:t>
            </a:r>
            <a:r>
              <a:rPr lang="en-US" dirty="0" smtClean="0"/>
              <a:t>launched, creates “main” thread</a:t>
            </a:r>
          </a:p>
          <a:p>
            <a:pPr lvl="1"/>
            <a:r>
              <a:rPr lang="en-US" dirty="0" smtClean="0"/>
              <a:t>UI thread</a:t>
            </a:r>
          </a:p>
          <a:p>
            <a:r>
              <a:rPr lang="en-US" dirty="0" smtClean="0"/>
              <a:t>Long operations should go in extra threads</a:t>
            </a:r>
          </a:p>
          <a:p>
            <a:pPr lvl="1"/>
            <a:r>
              <a:rPr lang="en-US" dirty="0" smtClean="0"/>
              <a:t>Background / worker </a:t>
            </a:r>
            <a:r>
              <a:rPr lang="en-US" dirty="0" smtClean="0"/>
              <a:t>threads</a:t>
            </a:r>
          </a:p>
          <a:p>
            <a:r>
              <a:rPr lang="en-US" dirty="0" smtClean="0"/>
              <a:t>Single-threaded model for UI</a:t>
            </a:r>
          </a:p>
          <a:p>
            <a:pPr lvl="1"/>
            <a:r>
              <a:rPr lang="en-US" dirty="0" smtClean="0"/>
              <a:t>2 rules</a:t>
            </a:r>
          </a:p>
          <a:p>
            <a:pPr lvl="2"/>
            <a:r>
              <a:rPr lang="en-US" dirty="0" smtClean="0"/>
              <a:t>Do not block UI thread</a:t>
            </a:r>
          </a:p>
          <a:p>
            <a:pPr lvl="2"/>
            <a:r>
              <a:rPr lang="en-US" dirty="0" smtClean="0"/>
              <a:t>Do not access the android UI toolkit from outside the UI thread</a:t>
            </a:r>
          </a:p>
          <a:p>
            <a:pPr lvl="1"/>
            <a:r>
              <a:rPr lang="en-US" dirty="0" smtClean="0"/>
              <a:t>UI toolkit not thread-safe, must always be manipulated in UI thread</a:t>
            </a:r>
          </a:p>
          <a:p>
            <a:pPr lvl="1"/>
            <a:r>
              <a:rPr lang="en-US" dirty="0" smtClean="0"/>
              <a:t>Several ways to access UI thread from extra threads</a:t>
            </a:r>
          </a:p>
          <a:p>
            <a:pPr lvl="2"/>
            <a:r>
              <a:rPr lang="en-US" dirty="0" err="1" smtClean="0"/>
              <a:t>Activity.runOnUiThread(Runnable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View.post(Runnable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View.postDelayed(Runnable</a:t>
            </a:r>
            <a:r>
              <a:rPr lang="en-US" dirty="0" smtClean="0"/>
              <a:t>, long)</a:t>
            </a:r>
          </a:p>
          <a:p>
            <a:pPr lvl="2"/>
            <a:r>
              <a:rPr lang="en-US" dirty="0" smtClean="0"/>
              <a:t>Handler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Threads and </a:t>
            </a:r>
            <a:r>
              <a:rPr lang="en-US" dirty="0" err="1" smtClean="0"/>
              <a:t>Runnables</a:t>
            </a:r>
            <a:r>
              <a:rPr lang="en-US" dirty="0" smtClean="0"/>
              <a:t> created using standard Java syntax</a:t>
            </a:r>
          </a:p>
          <a:p>
            <a:r>
              <a:rPr lang="en-US" dirty="0" smtClean="0"/>
              <a:t>Example new thread creation</a:t>
            </a:r>
          </a:p>
          <a:p>
            <a:pPr lvl="2">
              <a:buNone/>
            </a:pPr>
            <a:r>
              <a:rPr lang="en-US" sz="2000" dirty="0" smtClean="0">
                <a:latin typeface="Courier"/>
                <a:cs typeface="Courier"/>
              </a:rPr>
              <a:t>new Thread (new </a:t>
            </a:r>
            <a:r>
              <a:rPr lang="en-US" sz="2000" dirty="0" err="1" smtClean="0">
                <a:latin typeface="Courier"/>
                <a:cs typeface="Courier"/>
              </a:rPr>
              <a:t>Runnable</a:t>
            </a:r>
            <a:r>
              <a:rPr lang="en-US" sz="2000" dirty="0" smtClean="0">
                <a:latin typeface="Courier"/>
                <a:cs typeface="Courier"/>
              </a:rPr>
              <a:t>() {</a:t>
            </a:r>
          </a:p>
          <a:p>
            <a:pPr lvl="3">
              <a:buNone/>
            </a:pPr>
            <a:r>
              <a:rPr lang="en-US" sz="2000" dirty="0" smtClean="0">
                <a:latin typeface="Courier"/>
                <a:cs typeface="Courier"/>
              </a:rPr>
              <a:t>public void run() {</a:t>
            </a:r>
          </a:p>
          <a:p>
            <a:pPr lvl="4">
              <a:buNone/>
            </a:pPr>
            <a:r>
              <a:rPr lang="en-US" sz="1800" dirty="0" smtClean="0">
                <a:latin typeface="Courier"/>
                <a:cs typeface="Courier"/>
              </a:rPr>
              <a:t>// implementation . . . </a:t>
            </a:r>
          </a:p>
          <a:p>
            <a:pPr lvl="3">
              <a:buNone/>
            </a:pPr>
            <a:r>
              <a:rPr lang="en-US" sz="2000" dirty="0" smtClean="0">
                <a:latin typeface="Courier"/>
                <a:cs typeface="Courier"/>
              </a:rPr>
              <a:t>}</a:t>
            </a:r>
          </a:p>
          <a:p>
            <a:pPr lvl="2">
              <a:buNone/>
            </a:pPr>
            <a:r>
              <a:rPr lang="en-US" sz="2000" dirty="0" smtClean="0">
                <a:latin typeface="Courier"/>
                <a:cs typeface="Courier"/>
              </a:rPr>
              <a:t>}).start();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helper thread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dirty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 (</a:t>
            </a:r>
            <a:r>
              <a:rPr lang="en-US" dirty="0"/>
              <a:t>View v) {</a:t>
            </a:r>
            <a:br>
              <a:rPr lang="en-US" dirty="0"/>
            </a:br>
            <a:r>
              <a:rPr lang="en-US" dirty="0"/>
              <a:t>    new Thread(new Runnable() {</a:t>
            </a:r>
            <a:br>
              <a:rPr lang="en-US" dirty="0"/>
            </a:br>
            <a:r>
              <a:rPr lang="en-US" dirty="0"/>
              <a:t>        public void run() {</a:t>
            </a:r>
            <a:br>
              <a:rPr lang="en-US" dirty="0"/>
            </a:br>
            <a:r>
              <a:rPr lang="en-US" dirty="0"/>
              <a:t>            final Bitmap </a:t>
            </a:r>
            <a:r>
              <a:rPr lang="en-US" dirty="0" err="1"/>
              <a:t>bitmap</a:t>
            </a:r>
            <a:r>
              <a:rPr lang="en-US" dirty="0"/>
              <a:t> = </a:t>
            </a:r>
            <a:r>
              <a:rPr lang="en-US" dirty="0" err="1" smtClean="0"/>
              <a:t>loadImageFromNetwork</a:t>
            </a:r>
            <a:r>
              <a:rPr lang="en-US" dirty="0" smtClean="0"/>
              <a:t> 		("</a:t>
            </a:r>
            <a:r>
              <a:rPr lang="en-US" dirty="0"/>
              <a:t>http://</a:t>
            </a:r>
            <a:r>
              <a:rPr lang="en-US" dirty="0" smtClean="0"/>
              <a:t>exmpl.com/img.png");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       </a:t>
            </a:r>
            <a:r>
              <a:rPr lang="en-US" dirty="0" err="1" smtClean="0"/>
              <a:t>mImageView.post</a:t>
            </a:r>
            <a:r>
              <a:rPr lang="en-US" dirty="0" smtClean="0"/>
              <a:t> (</a:t>
            </a:r>
            <a:r>
              <a:rPr lang="en-US" dirty="0"/>
              <a:t>new Runnable() {</a:t>
            </a:r>
            <a:br>
              <a:rPr lang="en-US" dirty="0"/>
            </a:br>
            <a:r>
              <a:rPr lang="en-US" dirty="0"/>
              <a:t>                public void run() {</a:t>
            </a:r>
            <a:br>
              <a:rPr lang="en-US" dirty="0"/>
            </a:br>
            <a:r>
              <a:rPr lang="en-US" dirty="0"/>
              <a:t>                    </a:t>
            </a:r>
            <a:r>
              <a:rPr lang="en-US" dirty="0" err="1"/>
              <a:t>mImageView.setImageBitmap</a:t>
            </a:r>
            <a:r>
              <a:rPr lang="en-US" dirty="0"/>
              <a:t>(bitmap);</a:t>
            </a:r>
            <a:br>
              <a:rPr lang="en-US" dirty="0"/>
            </a:br>
            <a:r>
              <a:rPr lang="en-US" dirty="0"/>
              <a:t>                }</a:t>
            </a:r>
            <a:br>
              <a:rPr lang="en-US" dirty="0"/>
            </a:br>
            <a:r>
              <a:rPr lang="en-US" dirty="0"/>
              <a:t>            });</a:t>
            </a:r>
            <a:br>
              <a:rPr lang="en-US" dirty="0"/>
            </a:br>
            <a:r>
              <a:rPr lang="en-US" dirty="0"/>
              <a:t>        }</a:t>
            </a:r>
            <a:br>
              <a:rPr lang="en-US" dirty="0"/>
            </a:br>
            <a:r>
              <a:rPr lang="en-US" dirty="0"/>
              <a:t>    }).start();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977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Android class for providing message queue for threads</a:t>
            </a:r>
          </a:p>
          <a:p>
            <a:r>
              <a:rPr lang="en-US" dirty="0" smtClean="0"/>
              <a:t>UI thread has a </a:t>
            </a:r>
            <a:r>
              <a:rPr lang="en-US" dirty="0" err="1" smtClean="0"/>
              <a:t>Looper</a:t>
            </a:r>
            <a:r>
              <a:rPr lang="en-US" dirty="0" smtClean="0"/>
              <a:t> created for it </a:t>
            </a:r>
            <a:r>
              <a:rPr lang="en-US" dirty="0" err="1" smtClean="0"/>
              <a:t>implicity</a:t>
            </a:r>
            <a:endParaRPr lang="en-US" dirty="0" smtClean="0"/>
          </a:p>
          <a:p>
            <a:pPr lvl="1"/>
            <a:r>
              <a:rPr lang="en-US" dirty="0" smtClean="0"/>
              <a:t>Can connect to this queue and handle messages by declaring new handler in main thread</a:t>
            </a:r>
          </a:p>
          <a:p>
            <a:r>
              <a:rPr lang="en-US" dirty="0" err="1" smtClean="0"/>
              <a:t>HandlerThread</a:t>
            </a:r>
            <a:endParaRPr lang="en-US" dirty="0" smtClean="0"/>
          </a:p>
          <a:p>
            <a:pPr lvl="1"/>
            <a:r>
              <a:rPr lang="en-US" dirty="0" smtClean="0"/>
              <a:t>Handy class for starting a new thread that has a </a:t>
            </a:r>
            <a:r>
              <a:rPr lang="en-US" dirty="0" err="1" smtClean="0"/>
              <a:t>looper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messages and </a:t>
            </a:r>
            <a:r>
              <a:rPr lang="en-US" dirty="0" err="1" smtClean="0"/>
              <a:t>runnables</a:t>
            </a:r>
            <a:r>
              <a:rPr lang="en-US" dirty="0" smtClean="0"/>
              <a:t> passed </a:t>
            </a:r>
            <a:r>
              <a:rPr lang="en-US" dirty="0" smtClean="0"/>
              <a:t>to a </a:t>
            </a:r>
            <a:r>
              <a:rPr lang="en-US" dirty="0" smtClean="0"/>
              <a:t>thread’s </a:t>
            </a:r>
            <a:r>
              <a:rPr lang="en-US" dirty="0" smtClean="0"/>
              <a:t>message queue</a:t>
            </a:r>
          </a:p>
          <a:p>
            <a:pPr lvl="1"/>
            <a:r>
              <a:rPr lang="en-US" dirty="0" smtClean="0"/>
              <a:t>Connects to thread’s </a:t>
            </a:r>
            <a:r>
              <a:rPr lang="en-US" dirty="0" err="1" smtClean="0"/>
              <a:t>Looper</a:t>
            </a:r>
            <a:endParaRPr lang="en-US" dirty="0" smtClean="0"/>
          </a:p>
          <a:p>
            <a:r>
              <a:rPr lang="en-US" dirty="0" smtClean="0"/>
              <a:t>Thread safe</a:t>
            </a:r>
          </a:p>
          <a:p>
            <a:r>
              <a:rPr lang="en-US" dirty="0" smtClean="0"/>
              <a:t>Extend Handler and override </a:t>
            </a:r>
            <a:r>
              <a:rPr lang="en-US" dirty="0" err="1" smtClean="0"/>
              <a:t>handleMessage</a:t>
            </a:r>
            <a:r>
              <a:rPr lang="en-US" dirty="0" smtClean="0"/>
              <a:t>(Message </a:t>
            </a:r>
            <a:r>
              <a:rPr lang="en-US" dirty="0" err="1" smtClean="0"/>
              <a:t>msg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2559</TotalTime>
  <Words>695</Words>
  <Application>Microsoft Office PowerPoint</Application>
  <PresentationFormat>On-screen Show (4:3)</PresentationFormat>
  <Paragraphs>137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Processes and Threads</vt:lpstr>
      <vt:lpstr>Threads, and processes, and tasks! Oh, my!</vt:lpstr>
      <vt:lpstr>Task stack</vt:lpstr>
      <vt:lpstr>Processes</vt:lpstr>
      <vt:lpstr>Threads</vt:lpstr>
      <vt:lpstr>Threads</vt:lpstr>
      <vt:lpstr>UI helper thread example</vt:lpstr>
      <vt:lpstr>Looper</vt:lpstr>
      <vt:lpstr>Handler</vt:lpstr>
      <vt:lpstr>Message</vt:lpstr>
      <vt:lpstr>Handler</vt:lpstr>
      <vt:lpstr>Looper/Handler example</vt:lpstr>
      <vt:lpstr>AsyncTask</vt:lpstr>
      <vt:lpstr>AsyncTask example</vt:lpstr>
      <vt:lpstr>Interprocess communication</vt:lpstr>
      <vt:lpstr>AIDL</vt:lpstr>
      <vt:lpstr>Example .aidl file</vt:lpstr>
      <vt:lpstr>Messenger</vt:lpstr>
      <vt:lpstr>IPC example</vt:lpstr>
      <vt:lpstr>Thread safe</vt:lpstr>
      <vt:lpstr>LogCat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darthmiller</dc:creator>
  <cp:lastModifiedBy> </cp:lastModifiedBy>
  <cp:revision>99</cp:revision>
  <dcterms:created xsi:type="dcterms:W3CDTF">2011-03-06T19:59:12Z</dcterms:created>
  <dcterms:modified xsi:type="dcterms:W3CDTF">2011-03-07T13:36:36Z</dcterms:modified>
</cp:coreProperties>
</file>