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7" r:id="rId2"/>
    <p:sldId id="258" r:id="rId3"/>
    <p:sldId id="260" r:id="rId4"/>
    <p:sldId id="261" r:id="rId5"/>
    <p:sldId id="262" r:id="rId6"/>
    <p:sldId id="263" r:id="rId7"/>
    <p:sldId id="264" r:id="rId8"/>
    <p:sldId id="265" r:id="rId9"/>
    <p:sldId id="266" r:id="rId10"/>
    <p:sldId id="269" r:id="rId11"/>
    <p:sldId id="267" r:id="rId12"/>
    <p:sldId id="270" r:id="rId13"/>
    <p:sldId id="259" r:id="rId14"/>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21" autoAdjust="0"/>
    <p:restoredTop sz="94660"/>
  </p:normalViewPr>
  <p:slideViewPr>
    <p:cSldViewPr showGuides="1">
      <p:cViewPr varScale="1">
        <p:scale>
          <a:sx n="69" d="100"/>
          <a:sy n="69" d="100"/>
        </p:scale>
        <p:origin x="-552" y="-108"/>
      </p:cViewPr>
      <p:guideLst>
        <p:guide orient="horz" pos="34"/>
        <p:guide pos="45"/>
      </p:guideLst>
    </p:cSldViewPr>
  </p:slideViewPr>
  <p:notesTextViewPr>
    <p:cViewPr>
      <p:scale>
        <a:sx n="100" d="100"/>
        <a:sy n="100" d="100"/>
      </p:scale>
      <p:origin x="0" y="0"/>
    </p:cViewPr>
  </p:notesTextViewPr>
  <p:gridSpacing cx="46085125" cy="4608512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BAC8D45-CFF0-4540-9218-D7253DD747A5}" type="datetimeFigureOut">
              <a:rPr lang="zh-CN" altLang="en-US" smtClean="0"/>
              <a:pPr/>
              <a:t>2010-10-4</a:t>
            </a:fld>
            <a:endParaRPr lang="zh-CN" alt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8C216BB-F31E-4784-9E9E-5D141E82B488}"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54B79299-3D7F-44B8-8D0F-8470F74BB7E2}" type="slidenum">
              <a:rPr lang="en-GB" altLang="zh-CN" smtClean="0"/>
              <a:pPr/>
              <a:t>1</a:t>
            </a:fld>
            <a:endParaRPr lang="en-GB" altLang="zh-CN" smtClean="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r>
              <a:rPr lang="en-US" altLang="zh-CN" smtClean="0">
                <a:latin typeface="Verdana" pitchFamily="34" charset="0"/>
              </a:rPr>
              <a:t>I am the TA of this course. I am going to give a tutorial on TinyOS and Nesc programming languages.</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02297FDC-906D-4FB4-995B-86331675DB54}" type="slidenum">
              <a:rPr lang="en-GB" altLang="zh-CN" smtClean="0"/>
              <a:pPr/>
              <a:t>10</a:t>
            </a:fld>
            <a:endParaRPr lang="en-GB" altLang="zh-CN" smtClean="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r>
              <a:rPr lang="en-US" altLang="zh-CN" smtClean="0">
                <a:latin typeface="Verdana" pitchFamily="34" charset="0"/>
              </a:rPr>
              <a:t>I am going to introduce the tinyos, the operating system for the sensors and motes. The programming language,nesC, and sensor network programming environment and toolchain.</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02297FDC-906D-4FB4-995B-86331675DB54}" type="slidenum">
              <a:rPr lang="en-GB" altLang="zh-CN" smtClean="0"/>
              <a:pPr/>
              <a:t>11</a:t>
            </a:fld>
            <a:endParaRPr lang="en-GB" altLang="zh-CN" smtClean="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r>
              <a:rPr lang="en-US" altLang="zh-CN" dirty="0" smtClean="0">
                <a:latin typeface="Verdana" pitchFamily="34" charset="0"/>
              </a:rPr>
              <a:t>I am going to introduce the </a:t>
            </a:r>
            <a:r>
              <a:rPr lang="en-US" altLang="zh-CN" dirty="0" err="1" smtClean="0">
                <a:latin typeface="Verdana" pitchFamily="34" charset="0"/>
              </a:rPr>
              <a:t>tinyos</a:t>
            </a:r>
            <a:r>
              <a:rPr lang="en-US" altLang="zh-CN" dirty="0" smtClean="0">
                <a:latin typeface="Verdana" pitchFamily="34" charset="0"/>
              </a:rPr>
              <a:t>, the operating system for the sensors and motes. The programming </a:t>
            </a:r>
            <a:r>
              <a:rPr lang="en-US" altLang="zh-CN" dirty="0" err="1" smtClean="0">
                <a:latin typeface="Verdana" pitchFamily="34" charset="0"/>
              </a:rPr>
              <a:t>language,nesC</a:t>
            </a:r>
            <a:r>
              <a:rPr lang="en-US" altLang="zh-CN" dirty="0" smtClean="0">
                <a:latin typeface="Verdana" pitchFamily="34" charset="0"/>
              </a:rPr>
              <a:t>, and sensor network programming environment and </a:t>
            </a:r>
            <a:r>
              <a:rPr lang="en-US" altLang="zh-CN" dirty="0" err="1" smtClean="0">
                <a:latin typeface="Verdana" pitchFamily="34" charset="0"/>
              </a:rPr>
              <a:t>toolchain</a:t>
            </a:r>
            <a:r>
              <a:rPr lang="en-US" altLang="zh-CN" dirty="0" smtClean="0">
                <a:latin typeface="Verdana" pitchFamily="34" charset="0"/>
              </a:rPr>
              <a:t>.</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02297FDC-906D-4FB4-995B-86331675DB54}" type="slidenum">
              <a:rPr lang="en-GB" altLang="zh-CN" smtClean="0"/>
              <a:pPr/>
              <a:t>12</a:t>
            </a:fld>
            <a:endParaRPr lang="en-GB" altLang="zh-CN" smtClean="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r>
              <a:rPr lang="en-US" altLang="zh-CN" smtClean="0">
                <a:latin typeface="Verdana" pitchFamily="34" charset="0"/>
              </a:rPr>
              <a:t>I am going to introduce the tinyos, the operating system for the sensors and motes. The programming language,nesC, and sensor network programming environment and toolchain.</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94F5110A-1B03-4DBF-8482-4504B049CC3C}" type="slidenum">
              <a:rPr lang="en-GB" altLang="zh-CN" smtClean="0"/>
              <a:pPr/>
              <a:t>13</a:t>
            </a:fld>
            <a:endParaRPr lang="en-GB" altLang="zh-CN" smtClean="0"/>
          </a:p>
        </p:txBody>
      </p:sp>
      <p:sp>
        <p:nvSpPr>
          <p:cNvPr id="33795" name="Rectangle 2"/>
          <p:cNvSpPr>
            <a:spLocks noGrp="1" noRot="1" noChangeAspect="1" noChangeArrowheads="1" noTextEdit="1"/>
          </p:cNvSpPr>
          <p:nvPr>
            <p:ph type="sldImg"/>
          </p:nvPr>
        </p:nvSpPr>
        <p:spPr>
          <a:solidFill>
            <a:srgbClr val="FFFFFF"/>
          </a:solidFill>
          <a:ln/>
        </p:spPr>
      </p:sp>
      <p:sp>
        <p:nvSpPr>
          <p:cNvPr id="33796" name="Rectangle 3"/>
          <p:cNvSpPr>
            <a:spLocks noGrp="1" noChangeArrowheads="1"/>
          </p:cNvSpPr>
          <p:nvPr>
            <p:ph type="body" idx="1"/>
          </p:nvPr>
        </p:nvSpPr>
        <p:spPr>
          <a:solidFill>
            <a:srgbClr val="FFFFFF"/>
          </a:solidFill>
          <a:ln>
            <a:solidFill>
              <a:srgbClr val="000000"/>
            </a:solidFill>
          </a:ln>
        </p:spPr>
        <p:txBody>
          <a:bodyPr lIns="88146" tIns="44072" rIns="88146" bIns="44072"/>
          <a:lstStyle/>
          <a:p>
            <a:pPr eaLnBrk="1" hangingPunct="1"/>
            <a:r>
              <a:rPr lang="en-US" altLang="zh-CN" smtClean="0">
                <a:latin typeface="Verdana" pitchFamily="34" charset="0"/>
              </a:rPr>
              <a:t>Let me first introduce a typical sensor network and its components. At the left side are sensor nodes, usually consisting of a mote node and a sensor board for various sensing tasks. The mote node is like a old-time personal computer. It has a 8/16 bit CPU, 8-256K memory, and a low-speed radio. The operating system is installed into the flash memory of the mote. A sensor board is attached to the mote as a peripheral. The base station is also a mote, which is connected via serial or USB cable to a PC. The program running in the base station is for receiving messages and forwarding them to the PC, and receiving commands from the PC and dessiminate them to the sensor network. The PC with its application serves as a data analysis and control center</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02297FDC-906D-4FB4-995B-86331675DB54}" type="slidenum">
              <a:rPr lang="en-GB" altLang="zh-CN" smtClean="0"/>
              <a:pPr/>
              <a:t>2</a:t>
            </a:fld>
            <a:endParaRPr lang="en-GB" altLang="zh-CN" smtClean="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r>
              <a:rPr lang="en-US" altLang="zh-CN" smtClean="0">
                <a:latin typeface="Verdana" pitchFamily="34" charset="0"/>
              </a:rPr>
              <a:t>I am going to introduce the tinyos, the operating system for the sensors and motes. The programming language,nesC, and sensor network programming environment and toolchain.</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02297FDC-906D-4FB4-995B-86331675DB54}" type="slidenum">
              <a:rPr lang="en-GB" altLang="zh-CN" smtClean="0"/>
              <a:pPr/>
              <a:t>3</a:t>
            </a:fld>
            <a:endParaRPr lang="en-GB" altLang="zh-CN" smtClean="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r>
              <a:rPr lang="en-US" altLang="zh-CN" smtClean="0">
                <a:latin typeface="Verdana" pitchFamily="34" charset="0"/>
              </a:rPr>
              <a:t>I am going to introduce the tinyos, the operating system for the sensors and motes. The programming language,nesC, and sensor network programming environment and toolchain.</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02297FDC-906D-4FB4-995B-86331675DB54}" type="slidenum">
              <a:rPr lang="en-GB" altLang="zh-CN" smtClean="0"/>
              <a:pPr/>
              <a:t>4</a:t>
            </a:fld>
            <a:endParaRPr lang="en-GB" altLang="zh-CN" smtClean="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r>
              <a:rPr lang="en-US" altLang="zh-CN" smtClean="0">
                <a:latin typeface="Verdana" pitchFamily="34" charset="0"/>
              </a:rPr>
              <a:t>I am going to introduce the tinyos, the operating system for the sensors and motes. The programming language,nesC, and sensor network programming environment and toolchain.</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02297FDC-906D-4FB4-995B-86331675DB54}" type="slidenum">
              <a:rPr lang="en-GB" altLang="zh-CN" smtClean="0"/>
              <a:pPr/>
              <a:t>5</a:t>
            </a:fld>
            <a:endParaRPr lang="en-GB" altLang="zh-CN" smtClean="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r>
              <a:rPr lang="en-US" altLang="zh-CN" smtClean="0">
                <a:latin typeface="Verdana" pitchFamily="34" charset="0"/>
              </a:rPr>
              <a:t>I am going to introduce the tinyos, the operating system for the sensors and motes. The programming language,nesC, and sensor network programming environment and toolchain.</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02297FDC-906D-4FB4-995B-86331675DB54}" type="slidenum">
              <a:rPr lang="en-GB" altLang="zh-CN" smtClean="0"/>
              <a:pPr/>
              <a:t>6</a:t>
            </a:fld>
            <a:endParaRPr lang="en-GB" altLang="zh-CN" smtClean="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r>
              <a:rPr lang="en-US" altLang="zh-CN" smtClean="0">
                <a:latin typeface="Verdana" pitchFamily="34" charset="0"/>
              </a:rPr>
              <a:t>I am going to introduce the tinyos, the operating system for the sensors and motes. The programming language,nesC, and sensor network programming environment and toolchain.</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02297FDC-906D-4FB4-995B-86331675DB54}" type="slidenum">
              <a:rPr lang="en-GB" altLang="zh-CN" smtClean="0"/>
              <a:pPr/>
              <a:t>7</a:t>
            </a:fld>
            <a:endParaRPr lang="en-GB" altLang="zh-CN" smtClean="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r>
              <a:rPr lang="en-US" altLang="zh-CN" smtClean="0">
                <a:latin typeface="Verdana" pitchFamily="34" charset="0"/>
              </a:rPr>
              <a:t>I am going to introduce the tinyos, the operating system for the sensors and motes. The programming language,nesC, and sensor network programming environment and toolchain.</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02297FDC-906D-4FB4-995B-86331675DB54}" type="slidenum">
              <a:rPr lang="en-GB" altLang="zh-CN" smtClean="0"/>
              <a:pPr/>
              <a:t>8</a:t>
            </a:fld>
            <a:endParaRPr lang="en-GB" altLang="zh-CN" smtClean="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r>
              <a:rPr lang="en-US" altLang="zh-CN" smtClean="0">
                <a:latin typeface="Verdana" pitchFamily="34" charset="0"/>
              </a:rPr>
              <a:t>I am going to introduce the tinyos, the operating system for the sensors and motes. The programming language,nesC, and sensor network programming environment and toolchain.</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02297FDC-906D-4FB4-995B-86331675DB54}" type="slidenum">
              <a:rPr lang="en-GB" altLang="zh-CN" smtClean="0"/>
              <a:pPr/>
              <a:t>9</a:t>
            </a:fld>
            <a:endParaRPr lang="en-GB" altLang="zh-CN" smtClean="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r>
              <a:rPr lang="en-US" altLang="zh-CN" smtClean="0">
                <a:latin typeface="Verdana" pitchFamily="34" charset="0"/>
              </a:rPr>
              <a:t>I am going to introduce the tinyos, the operating system for the sensors and motes. The programming language,nesC, and sensor network programming environment and toolchain.</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ltLang="zh-CN" smtClean="0"/>
              <a:t>Click to edit Master title style</a:t>
            </a:r>
            <a:endParaRPr lang="zh-CN" alt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ltLang="zh-CN" smtClean="0"/>
              <a:t>Click to edit Master subtitle style</a:t>
            </a:r>
            <a:endParaRPr lang="zh-CN" altLang="en-US"/>
          </a:p>
        </p:txBody>
      </p:sp>
      <p:sp>
        <p:nvSpPr>
          <p:cNvPr id="4" name="Date Placeholder 3"/>
          <p:cNvSpPr>
            <a:spLocks noGrp="1"/>
          </p:cNvSpPr>
          <p:nvPr>
            <p:ph type="dt" sz="half" idx="10"/>
          </p:nvPr>
        </p:nvSpPr>
        <p:spPr/>
        <p:txBody>
          <a:bodyPr/>
          <a:lstStyle/>
          <a:p>
            <a:fld id="{E5F429B4-1A06-4B11-B187-6FBB92DA9B7C}" type="datetimeFigureOut">
              <a:rPr lang="zh-CN" altLang="en-US" smtClean="0"/>
              <a:pPr/>
              <a:t>2010-10-4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D4C083C-F5DB-4EE2-A319-140C047D8BAD}"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zh-CN" altLang="en-US"/>
          </a:p>
        </p:txBody>
      </p:sp>
      <p:sp>
        <p:nvSpPr>
          <p:cNvPr id="3" name="Vertical Text Placeholder 2"/>
          <p:cNvSpPr>
            <a:spLocks noGrp="1"/>
          </p:cNvSpPr>
          <p:nvPr>
            <p:ph type="body" orient="vert" idx="1"/>
          </p:nvPr>
        </p:nvSpPr>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Date Placeholder 3"/>
          <p:cNvSpPr>
            <a:spLocks noGrp="1"/>
          </p:cNvSpPr>
          <p:nvPr>
            <p:ph type="dt" sz="half" idx="10"/>
          </p:nvPr>
        </p:nvSpPr>
        <p:spPr/>
        <p:txBody>
          <a:bodyPr/>
          <a:lstStyle/>
          <a:p>
            <a:fld id="{E5F429B4-1A06-4B11-B187-6FBB92DA9B7C}" type="datetimeFigureOut">
              <a:rPr lang="zh-CN" altLang="en-US" smtClean="0"/>
              <a:pPr/>
              <a:t>2010-10-4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D4C083C-F5DB-4EE2-A319-140C047D8BAD}"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ltLang="zh-CN" smtClean="0"/>
              <a:t>Click to edit Master title style</a:t>
            </a:r>
            <a:endParaRPr lang="zh-CN" alt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Date Placeholder 3"/>
          <p:cNvSpPr>
            <a:spLocks noGrp="1"/>
          </p:cNvSpPr>
          <p:nvPr>
            <p:ph type="dt" sz="half" idx="10"/>
          </p:nvPr>
        </p:nvSpPr>
        <p:spPr/>
        <p:txBody>
          <a:bodyPr/>
          <a:lstStyle/>
          <a:p>
            <a:fld id="{E5F429B4-1A06-4B11-B187-6FBB92DA9B7C}" type="datetimeFigureOut">
              <a:rPr lang="zh-CN" altLang="en-US" smtClean="0"/>
              <a:pPr/>
              <a:t>2010-10-4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D4C083C-F5DB-4EE2-A319-140C047D8BAD}"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zh-CN" altLang="en-US"/>
          </a:p>
        </p:txBody>
      </p:sp>
      <p:sp>
        <p:nvSpPr>
          <p:cNvPr id="3" name="Content Placeholder 2"/>
          <p:cNvSpPr>
            <a:spLocks noGrp="1"/>
          </p:cNvSpPr>
          <p:nvPr>
            <p:ph idx="1"/>
          </p:nvPr>
        </p:nvSpPr>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Date Placeholder 3"/>
          <p:cNvSpPr>
            <a:spLocks noGrp="1"/>
          </p:cNvSpPr>
          <p:nvPr>
            <p:ph type="dt" sz="half" idx="10"/>
          </p:nvPr>
        </p:nvSpPr>
        <p:spPr/>
        <p:txBody>
          <a:bodyPr/>
          <a:lstStyle/>
          <a:p>
            <a:fld id="{E5F429B4-1A06-4B11-B187-6FBB92DA9B7C}" type="datetimeFigureOut">
              <a:rPr lang="zh-CN" altLang="en-US" smtClean="0"/>
              <a:pPr/>
              <a:t>2010-10-4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D4C083C-F5DB-4EE2-A319-140C047D8BAD}"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ltLang="zh-CN" smtClean="0"/>
              <a:t>Click to edit Master title style</a:t>
            </a:r>
            <a:endParaRPr lang="zh-CN" alt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ltLang="zh-CN" smtClean="0"/>
              <a:t>Click to edit Master text styles</a:t>
            </a:r>
          </a:p>
        </p:txBody>
      </p:sp>
      <p:sp>
        <p:nvSpPr>
          <p:cNvPr id="4" name="Date Placeholder 3"/>
          <p:cNvSpPr>
            <a:spLocks noGrp="1"/>
          </p:cNvSpPr>
          <p:nvPr>
            <p:ph type="dt" sz="half" idx="10"/>
          </p:nvPr>
        </p:nvSpPr>
        <p:spPr/>
        <p:txBody>
          <a:bodyPr/>
          <a:lstStyle/>
          <a:p>
            <a:fld id="{E5F429B4-1A06-4B11-B187-6FBB92DA9B7C}" type="datetimeFigureOut">
              <a:rPr lang="zh-CN" altLang="en-US" smtClean="0"/>
              <a:pPr/>
              <a:t>2010-10-4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D4C083C-F5DB-4EE2-A319-140C047D8BAD}"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zh-CN" alt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5" name="Date Placeholder 4"/>
          <p:cNvSpPr>
            <a:spLocks noGrp="1"/>
          </p:cNvSpPr>
          <p:nvPr>
            <p:ph type="dt" sz="half" idx="10"/>
          </p:nvPr>
        </p:nvSpPr>
        <p:spPr/>
        <p:txBody>
          <a:bodyPr/>
          <a:lstStyle/>
          <a:p>
            <a:fld id="{E5F429B4-1A06-4B11-B187-6FBB92DA9B7C}" type="datetimeFigureOut">
              <a:rPr lang="zh-CN" altLang="en-US" smtClean="0"/>
              <a:pPr/>
              <a:t>2010-10-4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4D4C083C-F5DB-4EE2-A319-140C047D8BAD}"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ltLang="zh-CN" smtClean="0"/>
              <a:t>Click to edit Master title style</a:t>
            </a:r>
            <a:endParaRPr lang="zh-CN" alt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7" name="Date Placeholder 6"/>
          <p:cNvSpPr>
            <a:spLocks noGrp="1"/>
          </p:cNvSpPr>
          <p:nvPr>
            <p:ph type="dt" sz="half" idx="10"/>
          </p:nvPr>
        </p:nvSpPr>
        <p:spPr/>
        <p:txBody>
          <a:bodyPr/>
          <a:lstStyle/>
          <a:p>
            <a:fld id="{E5F429B4-1A06-4B11-B187-6FBB92DA9B7C}" type="datetimeFigureOut">
              <a:rPr lang="zh-CN" altLang="en-US" smtClean="0"/>
              <a:pPr/>
              <a:t>2010-10-4</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4D4C083C-F5DB-4EE2-A319-140C047D8BAD}"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zh-CN" altLang="en-US"/>
          </a:p>
        </p:txBody>
      </p:sp>
      <p:sp>
        <p:nvSpPr>
          <p:cNvPr id="3" name="Date Placeholder 2"/>
          <p:cNvSpPr>
            <a:spLocks noGrp="1"/>
          </p:cNvSpPr>
          <p:nvPr>
            <p:ph type="dt" sz="half" idx="10"/>
          </p:nvPr>
        </p:nvSpPr>
        <p:spPr/>
        <p:txBody>
          <a:bodyPr/>
          <a:lstStyle/>
          <a:p>
            <a:fld id="{E5F429B4-1A06-4B11-B187-6FBB92DA9B7C}" type="datetimeFigureOut">
              <a:rPr lang="zh-CN" altLang="en-US" smtClean="0"/>
              <a:pPr/>
              <a:t>2010-10-4</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4D4C083C-F5DB-4EE2-A319-140C047D8BAD}"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F429B4-1A06-4B11-B187-6FBB92DA9B7C}" type="datetimeFigureOut">
              <a:rPr lang="zh-CN" altLang="en-US" smtClean="0"/>
              <a:pPr/>
              <a:t>2010-10-4</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4D4C083C-F5DB-4EE2-A319-140C047D8BAD}"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ltLang="zh-CN" smtClean="0"/>
              <a:t>Click to edit Master title style</a:t>
            </a:r>
            <a:endParaRPr lang="zh-CN" alt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smtClean="0"/>
              <a:t>Click to edit Master text styles</a:t>
            </a:r>
          </a:p>
        </p:txBody>
      </p:sp>
      <p:sp>
        <p:nvSpPr>
          <p:cNvPr id="5" name="Date Placeholder 4"/>
          <p:cNvSpPr>
            <a:spLocks noGrp="1"/>
          </p:cNvSpPr>
          <p:nvPr>
            <p:ph type="dt" sz="half" idx="10"/>
          </p:nvPr>
        </p:nvSpPr>
        <p:spPr/>
        <p:txBody>
          <a:bodyPr/>
          <a:lstStyle/>
          <a:p>
            <a:fld id="{E5F429B4-1A06-4B11-B187-6FBB92DA9B7C}" type="datetimeFigureOut">
              <a:rPr lang="zh-CN" altLang="en-US" smtClean="0"/>
              <a:pPr/>
              <a:t>2010-10-4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4D4C083C-F5DB-4EE2-A319-140C047D8BAD}"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ltLang="zh-CN" smtClean="0"/>
              <a:t>Click to edit Master title style</a:t>
            </a:r>
            <a:endParaRPr lang="zh-CN" alt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smtClean="0"/>
              <a:t>Click to edit Master text styles</a:t>
            </a:r>
          </a:p>
        </p:txBody>
      </p:sp>
      <p:sp>
        <p:nvSpPr>
          <p:cNvPr id="5" name="Date Placeholder 4"/>
          <p:cNvSpPr>
            <a:spLocks noGrp="1"/>
          </p:cNvSpPr>
          <p:nvPr>
            <p:ph type="dt" sz="half" idx="10"/>
          </p:nvPr>
        </p:nvSpPr>
        <p:spPr/>
        <p:txBody>
          <a:bodyPr/>
          <a:lstStyle/>
          <a:p>
            <a:fld id="{E5F429B4-1A06-4B11-B187-6FBB92DA9B7C}" type="datetimeFigureOut">
              <a:rPr lang="zh-CN" altLang="en-US" smtClean="0"/>
              <a:pPr/>
              <a:t>2010-10-4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4D4C083C-F5DB-4EE2-A319-140C047D8BAD}"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ltLang="zh-CN" smtClean="0"/>
              <a:t>Click to edit Master title style</a:t>
            </a:r>
            <a:endParaRPr lang="zh-CN" alt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F429B4-1A06-4B11-B187-6FBB92DA9B7C}" type="datetimeFigureOut">
              <a:rPr lang="zh-CN" altLang="en-US" smtClean="0"/>
              <a:pPr/>
              <a:t>2010-10-4</a:t>
            </a:fld>
            <a:endParaRPr lang="zh-CN"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4C083C-F5DB-4EE2-A319-140C047D8BAD}"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5"/>
          <p:cNvSpPr>
            <a:spLocks noChangeArrowheads="1"/>
          </p:cNvSpPr>
          <p:nvPr/>
        </p:nvSpPr>
        <p:spPr bwMode="auto">
          <a:xfrm>
            <a:off x="0" y="0"/>
            <a:ext cx="9144000" cy="3733800"/>
          </a:xfrm>
          <a:prstGeom prst="rect">
            <a:avLst/>
          </a:prstGeom>
          <a:solidFill>
            <a:srgbClr val="AFC8E5"/>
          </a:solidFill>
          <a:ln w="9525">
            <a:solidFill>
              <a:schemeClr val="tx1"/>
            </a:solidFill>
            <a:miter lim="800000"/>
            <a:headEnd/>
            <a:tailEnd/>
          </a:ln>
        </p:spPr>
        <p:txBody>
          <a:bodyPr wrap="none" anchor="ctr"/>
          <a:lstStyle/>
          <a:p>
            <a:pPr algn="l"/>
            <a:endParaRPr lang="en-US" altLang="zh-CN">
              <a:latin typeface="Arial" pitchFamily="34" charset="0"/>
            </a:endParaRPr>
          </a:p>
        </p:txBody>
      </p:sp>
      <p:sp>
        <p:nvSpPr>
          <p:cNvPr id="2051" name="Rectangle 2"/>
          <p:cNvSpPr>
            <a:spLocks noGrp="1" noChangeArrowheads="1"/>
          </p:cNvSpPr>
          <p:nvPr>
            <p:ph type="ctrTitle"/>
          </p:nvPr>
        </p:nvSpPr>
        <p:spPr>
          <a:xfrm>
            <a:off x="685800" y="2286000"/>
            <a:ext cx="7772400" cy="1143000"/>
          </a:xfrm>
        </p:spPr>
        <p:txBody>
          <a:bodyPr>
            <a:normAutofit fontScale="90000"/>
          </a:bodyPr>
          <a:lstStyle/>
          <a:p>
            <a:r>
              <a:rPr lang="en-US" altLang="zh-CN" sz="6600" dirty="0" err="1" smtClean="0"/>
              <a:t>Stargate</a:t>
            </a:r>
            <a:r>
              <a:rPr lang="en-US" altLang="zh-CN" sz="6600" dirty="0" smtClean="0"/>
              <a:t> Development Environment</a:t>
            </a:r>
          </a:p>
        </p:txBody>
      </p:sp>
      <p:sp>
        <p:nvSpPr>
          <p:cNvPr id="2052" name="Rectangle 3"/>
          <p:cNvSpPr>
            <a:spLocks noGrp="1" noChangeArrowheads="1"/>
          </p:cNvSpPr>
          <p:nvPr>
            <p:ph type="subTitle" idx="1"/>
          </p:nvPr>
        </p:nvSpPr>
        <p:spPr>
          <a:xfrm>
            <a:off x="1371600" y="3768725"/>
            <a:ext cx="6400800" cy="1938338"/>
          </a:xfrm>
        </p:spPr>
        <p:txBody>
          <a:bodyPr/>
          <a:lstStyle/>
          <a:p>
            <a:r>
              <a:rPr lang="en-US" altLang="zh-CN" sz="2400" b="1" dirty="0" smtClean="0"/>
              <a:t>Jun Yi</a:t>
            </a:r>
          </a:p>
          <a:p>
            <a:r>
              <a:rPr lang="en-US" altLang="zh-CN" sz="2000" dirty="0" smtClean="0"/>
              <a:t>For the wireless sensor networks class in 2010</a:t>
            </a:r>
          </a:p>
          <a:p>
            <a:r>
              <a:rPr lang="en-US" altLang="zh-CN" sz="2000" dirty="0" smtClean="0"/>
              <a:t>University of Notre Dame</a:t>
            </a:r>
          </a:p>
          <a:p>
            <a:endParaRPr lang="en-US" altLang="zh-CN" sz="16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Grp="1" noChangeArrowheads="1"/>
          </p:cNvSpPr>
          <p:nvPr>
            <p:ph type="title"/>
          </p:nvPr>
        </p:nvSpPr>
        <p:spPr>
          <a:xfrm>
            <a:off x="71438" y="53975"/>
            <a:ext cx="9001125" cy="1322670"/>
          </a:xfrm>
          <a:solidFill>
            <a:schemeClr val="tx2">
              <a:lumMod val="20000"/>
              <a:lumOff val="80000"/>
            </a:schemeClr>
          </a:solidFill>
        </p:spPr>
        <p:txBody>
          <a:bodyPr>
            <a:normAutofit fontScale="90000"/>
          </a:bodyPr>
          <a:lstStyle/>
          <a:p>
            <a:r>
              <a:rPr lang="en-US" altLang="zh-CN" dirty="0" smtClean="0"/>
              <a:t>Collection-Tree Routing Protocol (Necessary)</a:t>
            </a:r>
          </a:p>
        </p:txBody>
      </p:sp>
      <p:sp>
        <p:nvSpPr>
          <p:cNvPr id="3076" name="Rectangle 3"/>
          <p:cNvSpPr>
            <a:spLocks noGrp="1" noChangeArrowheads="1"/>
          </p:cNvSpPr>
          <p:nvPr>
            <p:ph idx="1"/>
          </p:nvPr>
        </p:nvSpPr>
        <p:spPr>
          <a:xfrm>
            <a:off x="457200" y="1493785"/>
            <a:ext cx="8229600" cy="4525963"/>
          </a:xfrm>
        </p:spPr>
        <p:txBody>
          <a:bodyPr/>
          <a:lstStyle/>
          <a:p>
            <a:pPr>
              <a:spcBef>
                <a:spcPct val="0"/>
              </a:spcBef>
            </a:pPr>
            <a:r>
              <a:rPr lang="en-US" altLang="zh-CN" dirty="0" smtClean="0"/>
              <a:t>Instead of writing your own </a:t>
            </a:r>
            <a:r>
              <a:rPr lang="en-US" altLang="zh-CN" dirty="0" err="1" smtClean="0"/>
              <a:t>multihop</a:t>
            </a:r>
            <a:r>
              <a:rPr lang="en-US" altLang="zh-CN" dirty="0" smtClean="0"/>
              <a:t> forwarding (hardcoded next hop) code, use the CTP, it is address-free (refer to the </a:t>
            </a:r>
            <a:r>
              <a:rPr lang="en-US" altLang="zh-CN" dirty="0" err="1" smtClean="0"/>
              <a:t>TinyOS</a:t>
            </a:r>
            <a:r>
              <a:rPr lang="en-US" altLang="zh-CN" dirty="0" smtClean="0"/>
              <a:t> programming e-book, chapter 6)</a:t>
            </a:r>
          </a:p>
          <a:p>
            <a:pPr>
              <a:spcBef>
                <a:spcPct val="0"/>
              </a:spcBef>
              <a:buNone/>
            </a:pPr>
            <a:r>
              <a:rPr lang="en-US" altLang="zh-CN" dirty="0"/>
              <a:t>	 </a:t>
            </a:r>
            <a:r>
              <a:rPr lang="en-US" altLang="zh-CN" dirty="0" smtClean="0"/>
              <a:t>   Component new </a:t>
            </a:r>
            <a:r>
              <a:rPr lang="en-US" altLang="zh-CN" dirty="0" err="1" smtClean="0"/>
              <a:t>CollectionSenderC</a:t>
            </a:r>
            <a:r>
              <a:rPr lang="en-US" altLang="zh-CN" dirty="0" smtClean="0"/>
              <a:t>(xxx) </a:t>
            </a:r>
          </a:p>
          <a:p>
            <a:pPr>
              <a:spcBef>
                <a:spcPct val="0"/>
              </a:spcBef>
              <a:buNone/>
            </a:pPr>
            <a:r>
              <a:rPr lang="en-US" altLang="zh-CN" dirty="0"/>
              <a:t> </a:t>
            </a:r>
            <a:r>
              <a:rPr lang="en-US" altLang="zh-CN" dirty="0" smtClean="0"/>
              <a:t>       Use Interface Send  (from </a:t>
            </a:r>
            <a:r>
              <a:rPr lang="en-US" altLang="zh-CN" dirty="0" err="1" smtClean="0"/>
              <a:t>CollectionC</a:t>
            </a:r>
            <a:r>
              <a:rPr lang="en-US" altLang="zh-CN" dirty="0" smtClean="0"/>
              <a:t> component)</a:t>
            </a:r>
          </a:p>
          <a:p>
            <a:pPr>
              <a:spcBef>
                <a:spcPct val="0"/>
              </a:spcBef>
              <a:buNone/>
            </a:pPr>
            <a:r>
              <a:rPr lang="en-US" altLang="zh-CN" dirty="0"/>
              <a:t> </a:t>
            </a:r>
            <a:r>
              <a:rPr lang="en-US" altLang="zh-CN" dirty="0" smtClean="0"/>
              <a:t>       Use Interface Receive (from </a:t>
            </a:r>
            <a:r>
              <a:rPr lang="en-US" altLang="zh-CN" dirty="0" err="1" smtClean="0"/>
              <a:t>CollectionC</a:t>
            </a:r>
            <a:r>
              <a:rPr lang="en-US" altLang="zh-CN" dirty="0" smtClean="0"/>
              <a:t> component)</a:t>
            </a:r>
            <a:endParaRPr lang="en-US" altLang="zh-CN" dirty="0"/>
          </a:p>
          <a:p>
            <a:pPr>
              <a:spcBef>
                <a:spcPct val="0"/>
              </a:spcBef>
              <a:buNone/>
            </a:pPr>
            <a:endParaRPr lang="en-US" altLang="zh-CN" dirty="0" smtClean="0"/>
          </a:p>
          <a:p>
            <a:pPr>
              <a:spcBef>
                <a:spcPct val="0"/>
              </a:spcBef>
            </a:pPr>
            <a:endParaRPr lang="en-US" altLang="zh-CN" dirty="0" smtClean="0"/>
          </a:p>
          <a:p>
            <a:pPr>
              <a:spcBef>
                <a:spcPct val="0"/>
              </a:spcBef>
            </a:pPr>
            <a:endParaRPr lang="en-US" altLang="zh-CN" dirty="0" smtClean="0"/>
          </a:p>
          <a:p>
            <a:pPr>
              <a:spcBef>
                <a:spcPct val="0"/>
              </a:spcBef>
            </a:pPr>
            <a:endParaRPr lang="en-US" altLang="zh-CN" dirty="0" smtClean="0"/>
          </a:p>
        </p:txBody>
      </p:sp>
      <p:sp>
        <p:nvSpPr>
          <p:cNvPr id="3074" name="Slide Number Placeholder 4"/>
          <p:cNvSpPr>
            <a:spLocks noGrp="1"/>
          </p:cNvSpPr>
          <p:nvPr>
            <p:ph type="sldNum" sz="quarter" idx="12"/>
          </p:nvPr>
        </p:nvSpPr>
        <p:spPr>
          <a:noFill/>
        </p:spPr>
        <p:txBody>
          <a:bodyPr/>
          <a:lstStyle/>
          <a:p>
            <a:fld id="{02AFD88F-5DE2-43DE-B7A2-4A2E859DBD74}" type="slidenum">
              <a:rPr lang="en-US" altLang="zh-CN" smtClean="0"/>
              <a:pPr/>
              <a:t>10</a:t>
            </a:fld>
            <a:endParaRPr lang="en-US" altLang="zh-CN"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Grp="1" noChangeArrowheads="1"/>
          </p:cNvSpPr>
          <p:nvPr>
            <p:ph type="title"/>
          </p:nvPr>
        </p:nvSpPr>
        <p:spPr>
          <a:xfrm>
            <a:off x="71438" y="53975"/>
            <a:ext cx="9001125" cy="1322670"/>
          </a:xfrm>
          <a:solidFill>
            <a:schemeClr val="tx2">
              <a:lumMod val="20000"/>
              <a:lumOff val="80000"/>
            </a:schemeClr>
          </a:solidFill>
        </p:spPr>
        <p:txBody>
          <a:bodyPr>
            <a:normAutofit/>
          </a:bodyPr>
          <a:lstStyle/>
          <a:p>
            <a:r>
              <a:rPr lang="en-US" altLang="zh-CN" dirty="0" smtClean="0"/>
              <a:t>Component of Project2</a:t>
            </a:r>
          </a:p>
        </p:txBody>
      </p:sp>
      <p:sp>
        <p:nvSpPr>
          <p:cNvPr id="3074" name="Slide Number Placeholder 4"/>
          <p:cNvSpPr>
            <a:spLocks noGrp="1"/>
          </p:cNvSpPr>
          <p:nvPr>
            <p:ph type="sldNum" sz="quarter" idx="12"/>
          </p:nvPr>
        </p:nvSpPr>
        <p:spPr>
          <a:noFill/>
        </p:spPr>
        <p:txBody>
          <a:bodyPr/>
          <a:lstStyle/>
          <a:p>
            <a:fld id="{02AFD88F-5DE2-43DE-B7A2-4A2E859DBD74}" type="slidenum">
              <a:rPr lang="en-US" altLang="zh-CN" smtClean="0"/>
              <a:pPr/>
              <a:t>11</a:t>
            </a:fld>
            <a:endParaRPr lang="en-US" altLang="zh-CN" smtClean="0"/>
          </a:p>
        </p:txBody>
      </p:sp>
      <p:pic>
        <p:nvPicPr>
          <p:cNvPr id="6" name="Picture 2" descr="C:\Documents and Settings\jyi\Desktop\stargate.jpg"/>
          <p:cNvPicPr>
            <a:picLocks noChangeAspect="1" noChangeArrowheads="1"/>
          </p:cNvPicPr>
          <p:nvPr/>
        </p:nvPicPr>
        <p:blipFill>
          <a:blip r:embed="rId3" cstate="print"/>
          <a:srcRect/>
          <a:stretch>
            <a:fillRect/>
          </a:stretch>
        </p:blipFill>
        <p:spPr bwMode="auto">
          <a:xfrm>
            <a:off x="3986935" y="3338990"/>
            <a:ext cx="1148125" cy="1170130"/>
          </a:xfrm>
          <a:prstGeom prst="rect">
            <a:avLst/>
          </a:prstGeom>
          <a:noFill/>
        </p:spPr>
      </p:pic>
      <p:pic>
        <p:nvPicPr>
          <p:cNvPr id="2050" name="Picture 2" descr="C:\Documents and Settings\jyi\Desktop\internet_cloud.png"/>
          <p:cNvPicPr>
            <a:picLocks noChangeAspect="1" noChangeArrowheads="1"/>
          </p:cNvPicPr>
          <p:nvPr/>
        </p:nvPicPr>
        <p:blipFill>
          <a:blip r:embed="rId4" cstate="print"/>
          <a:srcRect/>
          <a:stretch>
            <a:fillRect/>
          </a:stretch>
        </p:blipFill>
        <p:spPr bwMode="auto">
          <a:xfrm>
            <a:off x="971600" y="3293985"/>
            <a:ext cx="2438400" cy="1828800"/>
          </a:xfrm>
          <a:prstGeom prst="rect">
            <a:avLst/>
          </a:prstGeom>
          <a:noFill/>
        </p:spPr>
      </p:pic>
      <p:pic>
        <p:nvPicPr>
          <p:cNvPr id="2051" name="Picture 3" descr="C:\Documents and Settings\jyi\Desktop\MICAz_Lg.jpg"/>
          <p:cNvPicPr>
            <a:picLocks noChangeAspect="1" noChangeArrowheads="1"/>
          </p:cNvPicPr>
          <p:nvPr/>
        </p:nvPicPr>
        <p:blipFill>
          <a:blip r:embed="rId5" cstate="print"/>
          <a:srcRect/>
          <a:stretch>
            <a:fillRect/>
          </a:stretch>
        </p:blipFill>
        <p:spPr bwMode="auto">
          <a:xfrm>
            <a:off x="7452320" y="2033845"/>
            <a:ext cx="990110" cy="855095"/>
          </a:xfrm>
          <a:prstGeom prst="rect">
            <a:avLst/>
          </a:prstGeom>
          <a:noFill/>
        </p:spPr>
      </p:pic>
      <p:pic>
        <p:nvPicPr>
          <p:cNvPr id="9" name="Picture 3" descr="C:\Documents and Settings\jyi\Desktop\MICAz_Lg.jpg"/>
          <p:cNvPicPr>
            <a:picLocks noChangeAspect="1" noChangeArrowheads="1"/>
          </p:cNvPicPr>
          <p:nvPr/>
        </p:nvPicPr>
        <p:blipFill>
          <a:blip r:embed="rId5" cstate="print"/>
          <a:srcRect/>
          <a:stretch>
            <a:fillRect/>
          </a:stretch>
        </p:blipFill>
        <p:spPr bwMode="auto">
          <a:xfrm>
            <a:off x="7542330" y="4284095"/>
            <a:ext cx="990110" cy="855095"/>
          </a:xfrm>
          <a:prstGeom prst="rect">
            <a:avLst/>
          </a:prstGeom>
          <a:noFill/>
        </p:spPr>
      </p:pic>
      <p:pic>
        <p:nvPicPr>
          <p:cNvPr id="10" name="Picture 3" descr="C:\Documents and Settings\jyi\Desktop\MICAz_Lg.jpg"/>
          <p:cNvPicPr>
            <a:picLocks noChangeAspect="1" noChangeArrowheads="1"/>
          </p:cNvPicPr>
          <p:nvPr/>
        </p:nvPicPr>
        <p:blipFill>
          <a:blip r:embed="rId5" cstate="print"/>
          <a:srcRect/>
          <a:stretch>
            <a:fillRect/>
          </a:stretch>
        </p:blipFill>
        <p:spPr bwMode="auto">
          <a:xfrm>
            <a:off x="5517105" y="4374105"/>
            <a:ext cx="990110" cy="855095"/>
          </a:xfrm>
          <a:prstGeom prst="rect">
            <a:avLst/>
          </a:prstGeom>
          <a:noFill/>
        </p:spPr>
      </p:pic>
      <p:pic>
        <p:nvPicPr>
          <p:cNvPr id="11" name="Picture 3" descr="C:\Documents and Settings\jyi\Desktop\MICAz_Lg.jpg"/>
          <p:cNvPicPr>
            <a:picLocks noChangeAspect="1" noChangeArrowheads="1"/>
          </p:cNvPicPr>
          <p:nvPr/>
        </p:nvPicPr>
        <p:blipFill>
          <a:blip r:embed="rId5" cstate="print"/>
          <a:srcRect/>
          <a:stretch>
            <a:fillRect/>
          </a:stretch>
        </p:blipFill>
        <p:spPr bwMode="auto">
          <a:xfrm>
            <a:off x="5607115" y="2078850"/>
            <a:ext cx="990110" cy="855095"/>
          </a:xfrm>
          <a:prstGeom prst="rect">
            <a:avLst/>
          </a:prstGeom>
          <a:noFill/>
        </p:spPr>
      </p:pic>
      <p:pic>
        <p:nvPicPr>
          <p:cNvPr id="2052" name="Picture 4" descr="C:\Documents and Settings\jyi\Desktop\fsc-zero-watt-pc-computer.jpg"/>
          <p:cNvPicPr>
            <a:picLocks noChangeAspect="1" noChangeArrowheads="1"/>
          </p:cNvPicPr>
          <p:nvPr/>
        </p:nvPicPr>
        <p:blipFill>
          <a:blip r:embed="rId6" cstate="print"/>
          <a:srcRect/>
          <a:stretch>
            <a:fillRect/>
          </a:stretch>
        </p:blipFill>
        <p:spPr bwMode="auto">
          <a:xfrm>
            <a:off x="701570" y="1313765"/>
            <a:ext cx="2062163" cy="1575677"/>
          </a:xfrm>
          <a:prstGeom prst="rect">
            <a:avLst/>
          </a:prstGeom>
          <a:noFill/>
        </p:spPr>
      </p:pic>
      <p:cxnSp>
        <p:nvCxnSpPr>
          <p:cNvPr id="14" name="Straight Connector 13"/>
          <p:cNvCxnSpPr>
            <a:stCxn id="6" idx="0"/>
            <a:endCxn id="11" idx="1"/>
          </p:cNvCxnSpPr>
          <p:nvPr/>
        </p:nvCxnSpPr>
        <p:spPr>
          <a:xfrm rot="5400000" flipH="1" flipV="1">
            <a:off x="4667760" y="2399636"/>
            <a:ext cx="832592" cy="1046117"/>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2" name="Straight Connector 21"/>
          <p:cNvCxnSpPr>
            <a:stCxn id="6" idx="2"/>
            <a:endCxn id="10" idx="1"/>
          </p:cNvCxnSpPr>
          <p:nvPr/>
        </p:nvCxnSpPr>
        <p:spPr>
          <a:xfrm rot="16200000" flipH="1">
            <a:off x="4892785" y="4177332"/>
            <a:ext cx="292533" cy="956107"/>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5" name="Straight Connector 24"/>
          <p:cNvCxnSpPr>
            <a:stCxn id="2050" idx="3"/>
            <a:endCxn id="6" idx="1"/>
          </p:cNvCxnSpPr>
          <p:nvPr/>
        </p:nvCxnSpPr>
        <p:spPr>
          <a:xfrm flipV="1">
            <a:off x="3410000" y="3924055"/>
            <a:ext cx="576935" cy="28433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6" name="Straight Connector 25"/>
          <p:cNvCxnSpPr>
            <a:stCxn id="2050" idx="0"/>
            <a:endCxn id="2052" idx="2"/>
          </p:cNvCxnSpPr>
          <p:nvPr/>
        </p:nvCxnSpPr>
        <p:spPr>
          <a:xfrm rot="16200000" flipV="1">
            <a:off x="1759455" y="2862640"/>
            <a:ext cx="404543" cy="45814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7" name="Straight Connector 26"/>
          <p:cNvCxnSpPr>
            <a:stCxn id="10" idx="3"/>
            <a:endCxn id="9" idx="1"/>
          </p:cNvCxnSpPr>
          <p:nvPr/>
        </p:nvCxnSpPr>
        <p:spPr>
          <a:xfrm flipV="1">
            <a:off x="6507215" y="4711643"/>
            <a:ext cx="1035115" cy="9001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8" name="Straight Connector 27"/>
          <p:cNvCxnSpPr>
            <a:stCxn id="11" idx="3"/>
            <a:endCxn id="2051" idx="1"/>
          </p:cNvCxnSpPr>
          <p:nvPr/>
        </p:nvCxnSpPr>
        <p:spPr>
          <a:xfrm flipV="1">
            <a:off x="6597225" y="2461393"/>
            <a:ext cx="855095" cy="45005"/>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2501770" y="3113965"/>
            <a:ext cx="1048492" cy="369332"/>
          </a:xfrm>
          <a:prstGeom prst="rect">
            <a:avLst/>
          </a:prstGeom>
          <a:noFill/>
        </p:spPr>
        <p:txBody>
          <a:bodyPr wrap="none" rtlCol="0">
            <a:spAutoFit/>
          </a:bodyPr>
          <a:lstStyle/>
          <a:p>
            <a:r>
              <a:rPr lang="en-US" altLang="zh-CN" b="1" dirty="0" smtClean="0"/>
              <a:t>TCP/UDP</a:t>
            </a:r>
            <a:endParaRPr lang="zh-CN" altLang="en-US" b="1" dirty="0"/>
          </a:p>
        </p:txBody>
      </p:sp>
      <p:sp>
        <p:nvSpPr>
          <p:cNvPr id="38" name="TextBox 37"/>
          <p:cNvSpPr txBox="1"/>
          <p:nvPr/>
        </p:nvSpPr>
        <p:spPr>
          <a:xfrm>
            <a:off x="3041830" y="4149080"/>
            <a:ext cx="1544654" cy="369332"/>
          </a:xfrm>
          <a:prstGeom prst="rect">
            <a:avLst/>
          </a:prstGeom>
          <a:noFill/>
        </p:spPr>
        <p:txBody>
          <a:bodyPr wrap="none" rtlCol="0">
            <a:spAutoFit/>
          </a:bodyPr>
          <a:lstStyle/>
          <a:p>
            <a:r>
              <a:rPr lang="en-US" altLang="zh-CN" b="1" dirty="0" smtClean="0"/>
              <a:t>Wireless: </a:t>
            </a:r>
            <a:r>
              <a:rPr lang="en-US" altLang="zh-CN" b="1" dirty="0" err="1" smtClean="0"/>
              <a:t>WiFi</a:t>
            </a:r>
            <a:endParaRPr lang="zh-CN" altLang="en-US" b="1" dirty="0"/>
          </a:p>
        </p:txBody>
      </p:sp>
      <p:sp>
        <p:nvSpPr>
          <p:cNvPr id="39" name="TextBox 38"/>
          <p:cNvSpPr txBox="1"/>
          <p:nvPr/>
        </p:nvSpPr>
        <p:spPr>
          <a:xfrm>
            <a:off x="296525" y="3023955"/>
            <a:ext cx="1695657" cy="369332"/>
          </a:xfrm>
          <a:prstGeom prst="rect">
            <a:avLst/>
          </a:prstGeom>
          <a:noFill/>
        </p:spPr>
        <p:txBody>
          <a:bodyPr wrap="none" rtlCol="0">
            <a:spAutoFit/>
          </a:bodyPr>
          <a:lstStyle/>
          <a:p>
            <a:r>
              <a:rPr lang="en-US" altLang="zh-CN" b="1" dirty="0" smtClean="0"/>
              <a:t>Wired at DARTS</a:t>
            </a:r>
            <a:endParaRPr lang="zh-CN" altLang="en-US" b="1" dirty="0"/>
          </a:p>
        </p:txBody>
      </p:sp>
      <p:sp>
        <p:nvSpPr>
          <p:cNvPr id="40" name="TextBox 39"/>
          <p:cNvSpPr txBox="1"/>
          <p:nvPr/>
        </p:nvSpPr>
        <p:spPr>
          <a:xfrm>
            <a:off x="3716905" y="2483895"/>
            <a:ext cx="1753044" cy="369332"/>
          </a:xfrm>
          <a:prstGeom prst="rect">
            <a:avLst/>
          </a:prstGeom>
          <a:noFill/>
        </p:spPr>
        <p:txBody>
          <a:bodyPr wrap="none" rtlCol="0">
            <a:spAutoFit/>
          </a:bodyPr>
          <a:lstStyle/>
          <a:p>
            <a:r>
              <a:rPr lang="en-US" altLang="zh-CN" b="1" dirty="0" smtClean="0"/>
              <a:t>Wireless: </a:t>
            </a:r>
            <a:r>
              <a:rPr lang="en-US" altLang="zh-CN" b="1" dirty="0" err="1" smtClean="0"/>
              <a:t>ZigBee</a:t>
            </a:r>
            <a:endParaRPr lang="zh-CN" altLang="en-US" b="1" dirty="0"/>
          </a:p>
        </p:txBody>
      </p:sp>
      <p:sp>
        <p:nvSpPr>
          <p:cNvPr id="41" name="TextBox 40"/>
          <p:cNvSpPr txBox="1"/>
          <p:nvPr/>
        </p:nvSpPr>
        <p:spPr>
          <a:xfrm>
            <a:off x="6102170" y="2033845"/>
            <a:ext cx="1753044" cy="369332"/>
          </a:xfrm>
          <a:prstGeom prst="rect">
            <a:avLst/>
          </a:prstGeom>
          <a:noFill/>
        </p:spPr>
        <p:txBody>
          <a:bodyPr wrap="none" rtlCol="0">
            <a:spAutoFit/>
          </a:bodyPr>
          <a:lstStyle/>
          <a:p>
            <a:r>
              <a:rPr lang="en-US" altLang="zh-CN" b="1" dirty="0" smtClean="0"/>
              <a:t>Wireless: </a:t>
            </a:r>
            <a:r>
              <a:rPr lang="en-US" altLang="zh-CN" b="1" dirty="0" err="1" smtClean="0"/>
              <a:t>ZigBee</a:t>
            </a:r>
            <a:endParaRPr lang="zh-CN" altLang="en-US" b="1" dirty="0"/>
          </a:p>
        </p:txBody>
      </p:sp>
      <p:sp>
        <p:nvSpPr>
          <p:cNvPr id="42" name="TextBox 41"/>
          <p:cNvSpPr txBox="1"/>
          <p:nvPr/>
        </p:nvSpPr>
        <p:spPr>
          <a:xfrm>
            <a:off x="4842030" y="4239090"/>
            <a:ext cx="1753044" cy="369332"/>
          </a:xfrm>
          <a:prstGeom prst="rect">
            <a:avLst/>
          </a:prstGeom>
          <a:noFill/>
        </p:spPr>
        <p:txBody>
          <a:bodyPr wrap="none" rtlCol="0">
            <a:spAutoFit/>
          </a:bodyPr>
          <a:lstStyle/>
          <a:p>
            <a:r>
              <a:rPr lang="en-US" altLang="zh-CN" b="1" dirty="0" smtClean="0"/>
              <a:t>Wireless: </a:t>
            </a:r>
            <a:r>
              <a:rPr lang="en-US" altLang="zh-CN" b="1" dirty="0" err="1" smtClean="0"/>
              <a:t>ZigBee</a:t>
            </a:r>
            <a:endParaRPr lang="zh-CN" altLang="en-US" b="1" dirty="0"/>
          </a:p>
        </p:txBody>
      </p:sp>
      <p:sp>
        <p:nvSpPr>
          <p:cNvPr id="43" name="TextBox 42"/>
          <p:cNvSpPr txBox="1"/>
          <p:nvPr/>
        </p:nvSpPr>
        <p:spPr>
          <a:xfrm>
            <a:off x="6597225" y="4239090"/>
            <a:ext cx="1753044" cy="369332"/>
          </a:xfrm>
          <a:prstGeom prst="rect">
            <a:avLst/>
          </a:prstGeom>
          <a:noFill/>
        </p:spPr>
        <p:txBody>
          <a:bodyPr wrap="none" rtlCol="0">
            <a:spAutoFit/>
          </a:bodyPr>
          <a:lstStyle/>
          <a:p>
            <a:r>
              <a:rPr lang="en-US" altLang="zh-CN" b="1" dirty="0" smtClean="0"/>
              <a:t>Wireless: </a:t>
            </a:r>
            <a:r>
              <a:rPr lang="en-US" altLang="zh-CN" b="1" dirty="0" err="1" smtClean="0"/>
              <a:t>ZigBee</a:t>
            </a:r>
            <a:endParaRPr lang="zh-CN" altLang="en-US" b="1" dirty="0"/>
          </a:p>
        </p:txBody>
      </p:sp>
      <p:sp>
        <p:nvSpPr>
          <p:cNvPr id="44" name="TextBox 43"/>
          <p:cNvSpPr txBox="1"/>
          <p:nvPr/>
        </p:nvSpPr>
        <p:spPr>
          <a:xfrm>
            <a:off x="791580" y="5103674"/>
            <a:ext cx="7740860" cy="1754326"/>
          </a:xfrm>
          <a:prstGeom prst="rect">
            <a:avLst/>
          </a:prstGeom>
          <a:noFill/>
        </p:spPr>
        <p:txBody>
          <a:bodyPr wrap="square" rtlCol="0">
            <a:spAutoFit/>
          </a:bodyPr>
          <a:lstStyle/>
          <a:p>
            <a:r>
              <a:rPr lang="en-US" altLang="zh-CN" b="1" dirty="0" smtClean="0"/>
              <a:t>You need to write the  </a:t>
            </a:r>
            <a:r>
              <a:rPr lang="en-US" altLang="zh-CN" b="1" dirty="0" err="1" smtClean="0"/>
              <a:t>tcp</a:t>
            </a:r>
            <a:r>
              <a:rPr lang="en-US" altLang="zh-CN" b="1" dirty="0" smtClean="0"/>
              <a:t>/</a:t>
            </a:r>
            <a:r>
              <a:rPr lang="en-US" altLang="zh-CN" b="1" dirty="0" err="1" smtClean="0"/>
              <a:t>udp</a:t>
            </a:r>
            <a:r>
              <a:rPr lang="en-US" altLang="zh-CN" b="1" dirty="0" smtClean="0"/>
              <a:t> code at the PC and </a:t>
            </a:r>
            <a:r>
              <a:rPr lang="en-US" altLang="zh-CN" b="1" dirty="0" err="1" smtClean="0"/>
              <a:t>stargate</a:t>
            </a:r>
            <a:r>
              <a:rPr lang="en-US" altLang="zh-CN" b="1" dirty="0" smtClean="0"/>
              <a:t>, write the serial I/O code for the communication between </a:t>
            </a:r>
            <a:r>
              <a:rPr lang="en-US" altLang="zh-CN" b="1" dirty="0" err="1" smtClean="0"/>
              <a:t>stargate</a:t>
            </a:r>
            <a:r>
              <a:rPr lang="en-US" altLang="zh-CN" b="1" dirty="0" smtClean="0"/>
              <a:t> and mote, write the </a:t>
            </a:r>
            <a:r>
              <a:rPr lang="en-US" altLang="zh-CN" b="1" dirty="0" err="1" smtClean="0"/>
              <a:t>multihop</a:t>
            </a:r>
            <a:r>
              <a:rPr lang="en-US" altLang="zh-CN" b="1" dirty="0" smtClean="0"/>
              <a:t> code for motes, and sound beep  and light reading codes, ….</a:t>
            </a:r>
          </a:p>
          <a:p>
            <a:endParaRPr lang="en-US" altLang="zh-CN" b="1" dirty="0" smtClean="0"/>
          </a:p>
          <a:p>
            <a:r>
              <a:rPr lang="en-US" altLang="zh-CN" b="1" dirty="0" smtClean="0">
                <a:solidFill>
                  <a:srgbClr val="FF0000"/>
                </a:solidFill>
              </a:rPr>
              <a:t>PC—(by </a:t>
            </a:r>
            <a:r>
              <a:rPr lang="en-US" altLang="zh-CN" b="1" dirty="0" err="1" smtClean="0">
                <a:solidFill>
                  <a:srgbClr val="FF0000"/>
                </a:solidFill>
              </a:rPr>
              <a:t>ethernet</a:t>
            </a:r>
            <a:r>
              <a:rPr lang="en-US" altLang="zh-CN" b="1" dirty="0" smtClean="0">
                <a:solidFill>
                  <a:srgbClr val="FF0000"/>
                </a:solidFill>
              </a:rPr>
              <a:t>)—the internet---(by </a:t>
            </a:r>
            <a:r>
              <a:rPr lang="en-US" altLang="zh-CN" b="1" dirty="0" err="1" smtClean="0">
                <a:solidFill>
                  <a:srgbClr val="FF0000"/>
                </a:solidFill>
              </a:rPr>
              <a:t>WiFi</a:t>
            </a:r>
            <a:r>
              <a:rPr lang="en-US" altLang="zh-CN" b="1" dirty="0" smtClean="0">
                <a:solidFill>
                  <a:srgbClr val="FF0000"/>
                </a:solidFill>
              </a:rPr>
              <a:t>)—</a:t>
            </a:r>
            <a:r>
              <a:rPr lang="en-US" altLang="zh-CN" b="1" dirty="0" err="1" smtClean="0">
                <a:solidFill>
                  <a:srgbClr val="FF0000"/>
                </a:solidFill>
              </a:rPr>
              <a:t>Stargate</a:t>
            </a:r>
            <a:r>
              <a:rPr lang="en-US" altLang="zh-CN" b="1" dirty="0" smtClean="0">
                <a:solidFill>
                  <a:srgbClr val="FF0000"/>
                </a:solidFill>
              </a:rPr>
              <a:t>—(by serial)---</a:t>
            </a:r>
            <a:r>
              <a:rPr lang="en-US" altLang="zh-CN" b="1" dirty="0" err="1" smtClean="0">
                <a:solidFill>
                  <a:srgbClr val="FF0000"/>
                </a:solidFill>
              </a:rPr>
              <a:t>basestation</a:t>
            </a:r>
            <a:r>
              <a:rPr lang="en-US" altLang="zh-CN" b="1" dirty="0" smtClean="0">
                <a:solidFill>
                  <a:srgbClr val="FF0000"/>
                </a:solidFill>
              </a:rPr>
              <a:t> mote—(by </a:t>
            </a:r>
            <a:r>
              <a:rPr lang="en-US" altLang="zh-CN" b="1" dirty="0" err="1" smtClean="0">
                <a:solidFill>
                  <a:srgbClr val="FF0000"/>
                </a:solidFill>
              </a:rPr>
              <a:t>zigbee</a:t>
            </a:r>
            <a:r>
              <a:rPr lang="en-US" altLang="zh-CN" b="1" dirty="0" smtClean="0">
                <a:solidFill>
                  <a:srgbClr val="FF0000"/>
                </a:solidFill>
              </a:rPr>
              <a:t>)—(other motes with sensors attached)</a:t>
            </a:r>
            <a:endParaRPr lang="zh-CN" altLang="en-US" b="1" dirty="0">
              <a:solidFill>
                <a:srgbClr val="FF000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Grp="1" noChangeArrowheads="1"/>
          </p:cNvSpPr>
          <p:nvPr>
            <p:ph type="title"/>
          </p:nvPr>
        </p:nvSpPr>
        <p:spPr>
          <a:xfrm>
            <a:off x="71438" y="53975"/>
            <a:ext cx="9001125" cy="1322670"/>
          </a:xfrm>
          <a:solidFill>
            <a:schemeClr val="tx2">
              <a:lumMod val="20000"/>
              <a:lumOff val="80000"/>
            </a:schemeClr>
          </a:solidFill>
        </p:spPr>
        <p:txBody>
          <a:bodyPr>
            <a:normAutofit/>
          </a:bodyPr>
          <a:lstStyle/>
          <a:p>
            <a:r>
              <a:rPr lang="en-US" altLang="zh-CN" dirty="0" smtClean="0"/>
              <a:t>Lab settings</a:t>
            </a:r>
          </a:p>
        </p:txBody>
      </p:sp>
      <p:sp>
        <p:nvSpPr>
          <p:cNvPr id="3074" name="Slide Number Placeholder 4"/>
          <p:cNvSpPr>
            <a:spLocks noGrp="1"/>
          </p:cNvSpPr>
          <p:nvPr>
            <p:ph type="sldNum" sz="quarter" idx="12"/>
          </p:nvPr>
        </p:nvSpPr>
        <p:spPr>
          <a:noFill/>
        </p:spPr>
        <p:txBody>
          <a:bodyPr/>
          <a:lstStyle/>
          <a:p>
            <a:fld id="{02AFD88F-5DE2-43DE-B7A2-4A2E859DBD74}" type="slidenum">
              <a:rPr lang="en-US" altLang="zh-CN" smtClean="0"/>
              <a:pPr/>
              <a:t>12</a:t>
            </a:fld>
            <a:endParaRPr lang="en-US" altLang="zh-CN" smtClean="0"/>
          </a:p>
        </p:txBody>
      </p:sp>
      <p:sp>
        <p:nvSpPr>
          <p:cNvPr id="5" name="TextBox 4"/>
          <p:cNvSpPr txBox="1"/>
          <p:nvPr/>
        </p:nvSpPr>
        <p:spPr>
          <a:xfrm>
            <a:off x="251520" y="1583794"/>
            <a:ext cx="8640960" cy="954107"/>
          </a:xfrm>
          <a:prstGeom prst="rect">
            <a:avLst/>
          </a:prstGeom>
          <a:noFill/>
        </p:spPr>
        <p:txBody>
          <a:bodyPr wrap="square" rtlCol="0">
            <a:spAutoFit/>
          </a:bodyPr>
          <a:lstStyle/>
          <a:p>
            <a:r>
              <a:rPr lang="en-US" altLang="zh-CN" sz="2800" dirty="0" smtClean="0"/>
              <a:t>The </a:t>
            </a:r>
            <a:r>
              <a:rPr lang="en-US" altLang="zh-CN" sz="2800" dirty="0" err="1" smtClean="0"/>
              <a:t>stargate</a:t>
            </a:r>
            <a:r>
              <a:rPr lang="en-US" altLang="zh-CN" sz="2800" dirty="0" smtClean="0"/>
              <a:t> cross-compile environment is setup</a:t>
            </a:r>
          </a:p>
          <a:p>
            <a:r>
              <a:rPr lang="en-US" altLang="zh-CN" sz="2800" dirty="0" smtClean="0"/>
              <a:t>The </a:t>
            </a:r>
            <a:r>
              <a:rPr lang="en-US" altLang="zh-CN" sz="2800" dirty="0" smtClean="0"/>
              <a:t>com port is already connected to a </a:t>
            </a:r>
            <a:r>
              <a:rPr lang="en-US" altLang="zh-CN" sz="2800" dirty="0" err="1" smtClean="0"/>
              <a:t>stargate</a:t>
            </a:r>
            <a:r>
              <a:rPr lang="en-US" altLang="zh-CN" sz="2800" dirty="0" smtClean="0"/>
              <a:t> platform</a:t>
            </a:r>
            <a:endParaRPr lang="zh-CN" altLang="en-US" sz="28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1026"/>
          <p:cNvSpPr>
            <a:spLocks noGrp="1" noChangeArrowheads="1"/>
          </p:cNvSpPr>
          <p:nvPr>
            <p:ph type="title"/>
          </p:nvPr>
        </p:nvSpPr>
        <p:spPr/>
        <p:txBody>
          <a:bodyPr/>
          <a:lstStyle/>
          <a:p>
            <a:endParaRPr lang="en-US" altLang="zh-CN"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Grp="1" noChangeArrowheads="1"/>
          </p:cNvSpPr>
          <p:nvPr>
            <p:ph type="title"/>
          </p:nvPr>
        </p:nvSpPr>
        <p:spPr>
          <a:xfrm>
            <a:off x="71438" y="53975"/>
            <a:ext cx="9001125" cy="1322670"/>
          </a:xfrm>
          <a:solidFill>
            <a:schemeClr val="tx2">
              <a:lumMod val="20000"/>
              <a:lumOff val="80000"/>
            </a:schemeClr>
          </a:solidFill>
        </p:spPr>
        <p:txBody>
          <a:bodyPr>
            <a:normAutofit/>
          </a:bodyPr>
          <a:lstStyle/>
          <a:p>
            <a:r>
              <a:rPr lang="en-US" altLang="zh-CN" dirty="0" smtClean="0"/>
              <a:t>Outline</a:t>
            </a:r>
          </a:p>
        </p:txBody>
      </p:sp>
      <p:sp>
        <p:nvSpPr>
          <p:cNvPr id="3076" name="Rectangle 3"/>
          <p:cNvSpPr>
            <a:spLocks noGrp="1" noChangeArrowheads="1"/>
          </p:cNvSpPr>
          <p:nvPr>
            <p:ph idx="1"/>
          </p:nvPr>
        </p:nvSpPr>
        <p:spPr>
          <a:xfrm>
            <a:off x="457200" y="1493785"/>
            <a:ext cx="8229600" cy="4525963"/>
          </a:xfrm>
        </p:spPr>
        <p:txBody>
          <a:bodyPr/>
          <a:lstStyle/>
          <a:p>
            <a:pPr>
              <a:spcBef>
                <a:spcPct val="0"/>
              </a:spcBef>
            </a:pPr>
            <a:r>
              <a:rPr lang="en-US" altLang="zh-CN" dirty="0" smtClean="0"/>
              <a:t>Hardware Platform</a:t>
            </a:r>
          </a:p>
          <a:p>
            <a:pPr>
              <a:spcBef>
                <a:spcPct val="0"/>
              </a:spcBef>
            </a:pPr>
            <a:r>
              <a:rPr lang="en-US" altLang="zh-CN" dirty="0" smtClean="0"/>
              <a:t>Programming Environment Setup</a:t>
            </a:r>
          </a:p>
          <a:p>
            <a:pPr>
              <a:spcBef>
                <a:spcPct val="0"/>
              </a:spcBef>
            </a:pPr>
            <a:r>
              <a:rPr lang="en-US" altLang="zh-CN" dirty="0" smtClean="0"/>
              <a:t>Wireless Setup</a:t>
            </a:r>
          </a:p>
          <a:p>
            <a:pPr>
              <a:spcBef>
                <a:spcPct val="0"/>
              </a:spcBef>
            </a:pPr>
            <a:r>
              <a:rPr lang="en-US" altLang="zh-CN" dirty="0" smtClean="0"/>
              <a:t>Connection with Motes</a:t>
            </a:r>
          </a:p>
          <a:p>
            <a:pPr>
              <a:spcBef>
                <a:spcPct val="0"/>
              </a:spcBef>
            </a:pPr>
            <a:endParaRPr lang="en-US" altLang="zh-CN" dirty="0" smtClean="0"/>
          </a:p>
          <a:p>
            <a:pPr>
              <a:spcBef>
                <a:spcPct val="0"/>
              </a:spcBef>
            </a:pPr>
            <a:endParaRPr lang="en-US" altLang="zh-CN" dirty="0" smtClean="0"/>
          </a:p>
        </p:txBody>
      </p:sp>
      <p:sp>
        <p:nvSpPr>
          <p:cNvPr id="3074" name="Slide Number Placeholder 4"/>
          <p:cNvSpPr>
            <a:spLocks noGrp="1"/>
          </p:cNvSpPr>
          <p:nvPr>
            <p:ph type="sldNum" sz="quarter" idx="12"/>
          </p:nvPr>
        </p:nvSpPr>
        <p:spPr>
          <a:noFill/>
        </p:spPr>
        <p:txBody>
          <a:bodyPr/>
          <a:lstStyle/>
          <a:p>
            <a:fld id="{02AFD88F-5DE2-43DE-B7A2-4A2E859DBD74}" type="slidenum">
              <a:rPr lang="en-US" altLang="zh-CN" smtClean="0"/>
              <a:pPr/>
              <a:t>2</a:t>
            </a:fld>
            <a:endParaRPr lang="en-US" altLang="zh-CN"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Grp="1" noChangeArrowheads="1"/>
          </p:cNvSpPr>
          <p:nvPr>
            <p:ph type="title"/>
          </p:nvPr>
        </p:nvSpPr>
        <p:spPr>
          <a:xfrm>
            <a:off x="71438" y="53975"/>
            <a:ext cx="9001125" cy="1322670"/>
          </a:xfrm>
          <a:solidFill>
            <a:schemeClr val="tx2">
              <a:lumMod val="20000"/>
              <a:lumOff val="80000"/>
            </a:schemeClr>
          </a:solidFill>
        </p:spPr>
        <p:txBody>
          <a:bodyPr>
            <a:normAutofit/>
          </a:bodyPr>
          <a:lstStyle/>
          <a:p>
            <a:r>
              <a:rPr lang="en-US" altLang="zh-CN" dirty="0" smtClean="0"/>
              <a:t>Hardware</a:t>
            </a:r>
          </a:p>
        </p:txBody>
      </p:sp>
      <p:sp>
        <p:nvSpPr>
          <p:cNvPr id="3074" name="Slide Number Placeholder 4"/>
          <p:cNvSpPr>
            <a:spLocks noGrp="1"/>
          </p:cNvSpPr>
          <p:nvPr>
            <p:ph type="sldNum" sz="quarter" idx="12"/>
          </p:nvPr>
        </p:nvSpPr>
        <p:spPr>
          <a:noFill/>
        </p:spPr>
        <p:txBody>
          <a:bodyPr/>
          <a:lstStyle/>
          <a:p>
            <a:fld id="{02AFD88F-5DE2-43DE-B7A2-4A2E859DBD74}" type="slidenum">
              <a:rPr lang="en-US" altLang="zh-CN" smtClean="0"/>
              <a:pPr/>
              <a:t>3</a:t>
            </a:fld>
            <a:endParaRPr lang="en-US" altLang="zh-CN" smtClean="0"/>
          </a:p>
        </p:txBody>
      </p:sp>
      <p:pic>
        <p:nvPicPr>
          <p:cNvPr id="6" name="Picture 2" descr="C:\Documents and Settings\jyi\Desktop\stargate.jpg"/>
          <p:cNvPicPr>
            <a:picLocks noChangeAspect="1" noChangeArrowheads="1"/>
          </p:cNvPicPr>
          <p:nvPr/>
        </p:nvPicPr>
        <p:blipFill>
          <a:blip r:embed="rId3" cstate="print"/>
          <a:srcRect/>
          <a:stretch>
            <a:fillRect/>
          </a:stretch>
        </p:blipFill>
        <p:spPr bwMode="auto">
          <a:xfrm>
            <a:off x="5404095" y="2663915"/>
            <a:ext cx="3580570" cy="3007875"/>
          </a:xfrm>
          <a:prstGeom prst="rect">
            <a:avLst/>
          </a:prstGeom>
          <a:noFill/>
        </p:spPr>
      </p:pic>
      <p:pic>
        <p:nvPicPr>
          <p:cNvPr id="7" name="Picture 3" descr="C:\Documents and Settings\jyi\Desktop\stargate2.jpg"/>
          <p:cNvPicPr>
            <a:picLocks noChangeAspect="1" noChangeArrowheads="1"/>
          </p:cNvPicPr>
          <p:nvPr/>
        </p:nvPicPr>
        <p:blipFill>
          <a:blip r:embed="rId4" cstate="print"/>
          <a:srcRect/>
          <a:stretch>
            <a:fillRect/>
          </a:stretch>
        </p:blipFill>
        <p:spPr bwMode="auto">
          <a:xfrm>
            <a:off x="251519" y="1358770"/>
            <a:ext cx="5085565" cy="5175575"/>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Grp="1" noChangeArrowheads="1"/>
          </p:cNvSpPr>
          <p:nvPr>
            <p:ph type="title"/>
          </p:nvPr>
        </p:nvSpPr>
        <p:spPr>
          <a:xfrm>
            <a:off x="71438" y="53975"/>
            <a:ext cx="9001125" cy="1322670"/>
          </a:xfrm>
          <a:solidFill>
            <a:schemeClr val="tx2">
              <a:lumMod val="20000"/>
              <a:lumOff val="80000"/>
            </a:schemeClr>
          </a:solidFill>
        </p:spPr>
        <p:txBody>
          <a:bodyPr>
            <a:normAutofit/>
          </a:bodyPr>
          <a:lstStyle/>
          <a:p>
            <a:r>
              <a:rPr lang="en-US" altLang="zh-CN" dirty="0" smtClean="0"/>
              <a:t>Connect to </a:t>
            </a:r>
            <a:r>
              <a:rPr lang="en-US" altLang="zh-CN" dirty="0" err="1" smtClean="0"/>
              <a:t>Stargate</a:t>
            </a:r>
            <a:r>
              <a:rPr lang="en-US" altLang="zh-CN" dirty="0" smtClean="0"/>
              <a:t> from your PC</a:t>
            </a:r>
          </a:p>
        </p:txBody>
      </p:sp>
      <p:sp>
        <p:nvSpPr>
          <p:cNvPr id="3076" name="Rectangle 3"/>
          <p:cNvSpPr>
            <a:spLocks noGrp="1" noChangeArrowheads="1"/>
          </p:cNvSpPr>
          <p:nvPr>
            <p:ph idx="1"/>
          </p:nvPr>
        </p:nvSpPr>
        <p:spPr>
          <a:xfrm>
            <a:off x="457200" y="1493785"/>
            <a:ext cx="8229600" cy="4525963"/>
          </a:xfrm>
        </p:spPr>
        <p:txBody>
          <a:bodyPr/>
          <a:lstStyle/>
          <a:p>
            <a:pPr>
              <a:spcBef>
                <a:spcPct val="0"/>
              </a:spcBef>
            </a:pPr>
            <a:r>
              <a:rPr lang="en-US" altLang="zh-CN" dirty="0" smtClean="0"/>
              <a:t>Serial connection</a:t>
            </a:r>
          </a:p>
          <a:p>
            <a:pPr lvl="1">
              <a:spcBef>
                <a:spcPct val="0"/>
              </a:spcBef>
            </a:pPr>
            <a:r>
              <a:rPr lang="en-US" altLang="zh-CN" dirty="0" smtClean="0"/>
              <a:t>Configuration: </a:t>
            </a:r>
            <a:r>
              <a:rPr lang="en-US" altLang="zh-CN" dirty="0" err="1" smtClean="0"/>
              <a:t>minicom</a:t>
            </a:r>
            <a:r>
              <a:rPr lang="en-US" altLang="zh-CN" dirty="0" smtClean="0"/>
              <a:t> –s  (/dev/ttyS0, 115200 baud, 8 data bits, no parity, 1 stop bit, no flow control)</a:t>
            </a:r>
          </a:p>
          <a:p>
            <a:pPr lvl="1">
              <a:spcBef>
                <a:spcPct val="0"/>
              </a:spcBef>
            </a:pPr>
            <a:r>
              <a:rPr lang="en-US" altLang="zh-CN" dirty="0" smtClean="0"/>
              <a:t>Connection: </a:t>
            </a:r>
            <a:r>
              <a:rPr lang="en-US" altLang="zh-CN" dirty="0" err="1" smtClean="0"/>
              <a:t>minicom</a:t>
            </a:r>
            <a:endParaRPr lang="en-US" altLang="zh-CN" dirty="0" smtClean="0"/>
          </a:p>
          <a:p>
            <a:pPr lvl="1">
              <a:spcBef>
                <a:spcPct val="0"/>
              </a:spcBef>
            </a:pPr>
            <a:r>
              <a:rPr lang="en-US" altLang="zh-CN" dirty="0" smtClean="0"/>
              <a:t>Exit: </a:t>
            </a:r>
            <a:r>
              <a:rPr lang="en-US" altLang="zh-CN" dirty="0" err="1" smtClean="0"/>
              <a:t>Ctrl+A+X</a:t>
            </a:r>
            <a:endParaRPr lang="en-US" altLang="zh-CN" dirty="0" smtClean="0"/>
          </a:p>
          <a:p>
            <a:pPr lvl="1">
              <a:spcBef>
                <a:spcPct val="0"/>
              </a:spcBef>
            </a:pPr>
            <a:r>
              <a:rPr lang="en-US" altLang="zh-CN" dirty="0" smtClean="0"/>
              <a:t>Help: </a:t>
            </a:r>
            <a:r>
              <a:rPr lang="en-US" altLang="zh-CN" dirty="0" err="1" smtClean="0"/>
              <a:t>Ctrl+A+Z</a:t>
            </a:r>
            <a:endParaRPr lang="en-US" altLang="zh-CN" dirty="0"/>
          </a:p>
          <a:p>
            <a:pPr lvl="1">
              <a:spcBef>
                <a:spcPct val="0"/>
              </a:spcBef>
              <a:buNone/>
            </a:pPr>
            <a:endParaRPr lang="en-US" altLang="zh-CN" dirty="0" smtClean="0"/>
          </a:p>
          <a:p>
            <a:pPr lvl="1">
              <a:spcBef>
                <a:spcPct val="0"/>
              </a:spcBef>
              <a:buNone/>
            </a:pPr>
            <a:endParaRPr lang="en-US" altLang="zh-CN" dirty="0" smtClean="0"/>
          </a:p>
          <a:p>
            <a:pPr>
              <a:spcBef>
                <a:spcPct val="0"/>
              </a:spcBef>
            </a:pPr>
            <a:endParaRPr lang="en-US" altLang="zh-CN" dirty="0" smtClean="0"/>
          </a:p>
          <a:p>
            <a:pPr>
              <a:spcBef>
                <a:spcPct val="0"/>
              </a:spcBef>
            </a:pPr>
            <a:endParaRPr lang="en-US" altLang="zh-CN" dirty="0" smtClean="0"/>
          </a:p>
        </p:txBody>
      </p:sp>
      <p:sp>
        <p:nvSpPr>
          <p:cNvPr id="3074" name="Slide Number Placeholder 4"/>
          <p:cNvSpPr>
            <a:spLocks noGrp="1"/>
          </p:cNvSpPr>
          <p:nvPr>
            <p:ph type="sldNum" sz="quarter" idx="12"/>
          </p:nvPr>
        </p:nvSpPr>
        <p:spPr>
          <a:noFill/>
        </p:spPr>
        <p:txBody>
          <a:bodyPr/>
          <a:lstStyle/>
          <a:p>
            <a:fld id="{02AFD88F-5DE2-43DE-B7A2-4A2E859DBD74}" type="slidenum">
              <a:rPr lang="en-US" altLang="zh-CN" smtClean="0"/>
              <a:pPr/>
              <a:t>4</a:t>
            </a:fld>
            <a:endParaRPr lang="en-US" altLang="zh-CN"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Grp="1" noChangeArrowheads="1"/>
          </p:cNvSpPr>
          <p:nvPr>
            <p:ph type="title"/>
          </p:nvPr>
        </p:nvSpPr>
        <p:spPr>
          <a:xfrm>
            <a:off x="71438" y="53975"/>
            <a:ext cx="9001125" cy="1322670"/>
          </a:xfrm>
          <a:solidFill>
            <a:schemeClr val="tx2">
              <a:lumMod val="20000"/>
              <a:lumOff val="80000"/>
            </a:schemeClr>
          </a:solidFill>
        </p:spPr>
        <p:txBody>
          <a:bodyPr>
            <a:normAutofit fontScale="90000"/>
          </a:bodyPr>
          <a:lstStyle/>
          <a:p>
            <a:r>
              <a:rPr lang="en-US" altLang="zh-CN" dirty="0" smtClean="0"/>
              <a:t>Install the cross-development tool chains</a:t>
            </a:r>
          </a:p>
        </p:txBody>
      </p:sp>
      <p:sp>
        <p:nvSpPr>
          <p:cNvPr id="3076" name="Rectangle 3"/>
          <p:cNvSpPr>
            <a:spLocks noGrp="1" noChangeArrowheads="1"/>
          </p:cNvSpPr>
          <p:nvPr>
            <p:ph idx="1"/>
          </p:nvPr>
        </p:nvSpPr>
        <p:spPr>
          <a:xfrm>
            <a:off x="457200" y="1493785"/>
            <a:ext cx="8229600" cy="4525963"/>
          </a:xfrm>
        </p:spPr>
        <p:txBody>
          <a:bodyPr/>
          <a:lstStyle/>
          <a:p>
            <a:pPr>
              <a:spcBef>
                <a:spcPct val="0"/>
              </a:spcBef>
            </a:pPr>
            <a:r>
              <a:rPr lang="en-US" altLang="zh-CN" dirty="0" smtClean="0"/>
              <a:t>Install tool chain arm-linux-gcc-</a:t>
            </a:r>
            <a:r>
              <a:rPr lang="en-US" altLang="zh-CN" dirty="0" smtClean="0">
                <a:solidFill>
                  <a:srgbClr val="FF0000"/>
                </a:solidFill>
              </a:rPr>
              <a:t>3.4.1 </a:t>
            </a:r>
            <a:r>
              <a:rPr lang="en-US" altLang="zh-CN" dirty="0" smtClean="0"/>
              <a:t>instead of 3.3.2 in the manual if the </a:t>
            </a:r>
            <a:r>
              <a:rPr lang="en-US" altLang="zh-CN" dirty="0" err="1" smtClean="0"/>
              <a:t>stargate</a:t>
            </a:r>
            <a:r>
              <a:rPr lang="en-US" altLang="zh-CN" dirty="0" smtClean="0"/>
              <a:t> Linux is 2.6.xx (the current </a:t>
            </a:r>
            <a:r>
              <a:rPr lang="en-US" altLang="zh-CN" dirty="0" err="1" smtClean="0"/>
              <a:t>stargate</a:t>
            </a:r>
            <a:r>
              <a:rPr lang="en-US" altLang="zh-CN" dirty="0" smtClean="0"/>
              <a:t> version is 2.4.19, so </a:t>
            </a:r>
            <a:r>
              <a:rPr lang="en-US" altLang="zh-CN" smtClean="0"/>
              <a:t>don’t install 3.3.2</a:t>
            </a:r>
            <a:endParaRPr lang="en-US" altLang="zh-CN" dirty="0" smtClean="0"/>
          </a:p>
          <a:p>
            <a:pPr>
              <a:spcBef>
                <a:spcPct val="0"/>
              </a:spcBef>
            </a:pPr>
            <a:r>
              <a:rPr lang="en-US" altLang="zh-CN" dirty="0" smtClean="0"/>
              <a:t>Export path=$path:/</a:t>
            </a:r>
            <a:r>
              <a:rPr lang="en-US" altLang="zh-CN" dirty="0" err="1" smtClean="0"/>
              <a:t>usr</a:t>
            </a:r>
            <a:r>
              <a:rPr lang="en-US" altLang="zh-CN" dirty="0" smtClean="0"/>
              <a:t>/local/arm/3.3.2/bin</a:t>
            </a:r>
          </a:p>
          <a:p>
            <a:pPr lvl="1">
              <a:spcBef>
                <a:spcPct val="0"/>
              </a:spcBef>
            </a:pPr>
            <a:r>
              <a:rPr lang="en-US" altLang="zh-CN" dirty="0" smtClean="0"/>
              <a:t>I already include this to the /root/.</a:t>
            </a:r>
            <a:r>
              <a:rPr lang="en-US" altLang="zh-CN" dirty="0" err="1" smtClean="0"/>
              <a:t>bashrc</a:t>
            </a:r>
            <a:endParaRPr lang="en-US" altLang="zh-CN" dirty="0" smtClean="0"/>
          </a:p>
          <a:p>
            <a:pPr>
              <a:spcBef>
                <a:spcPct val="0"/>
              </a:spcBef>
            </a:pPr>
            <a:r>
              <a:rPr lang="en-US" altLang="zh-CN" dirty="0" smtClean="0"/>
              <a:t>Test the compiler: which arm-</a:t>
            </a:r>
            <a:r>
              <a:rPr lang="en-US" altLang="zh-CN" dirty="0" err="1" smtClean="0"/>
              <a:t>linux</a:t>
            </a:r>
            <a:r>
              <a:rPr lang="en-US" altLang="zh-CN" dirty="0" smtClean="0"/>
              <a:t>-</a:t>
            </a:r>
            <a:r>
              <a:rPr lang="en-US" altLang="zh-CN" dirty="0" err="1" smtClean="0"/>
              <a:t>gcc</a:t>
            </a:r>
            <a:endParaRPr lang="en-US" altLang="zh-CN" dirty="0"/>
          </a:p>
          <a:p>
            <a:pPr>
              <a:spcBef>
                <a:spcPct val="0"/>
              </a:spcBef>
              <a:buNone/>
            </a:pPr>
            <a:endParaRPr lang="en-US" altLang="zh-CN" dirty="0" smtClean="0"/>
          </a:p>
          <a:p>
            <a:pPr>
              <a:spcBef>
                <a:spcPct val="0"/>
              </a:spcBef>
            </a:pPr>
            <a:endParaRPr lang="en-US" altLang="zh-CN" dirty="0" smtClean="0"/>
          </a:p>
          <a:p>
            <a:pPr>
              <a:spcBef>
                <a:spcPct val="0"/>
              </a:spcBef>
            </a:pPr>
            <a:endParaRPr lang="en-US" altLang="zh-CN" dirty="0" smtClean="0"/>
          </a:p>
          <a:p>
            <a:pPr>
              <a:spcBef>
                <a:spcPct val="0"/>
              </a:spcBef>
            </a:pPr>
            <a:endParaRPr lang="en-US" altLang="zh-CN" dirty="0" smtClean="0"/>
          </a:p>
        </p:txBody>
      </p:sp>
      <p:sp>
        <p:nvSpPr>
          <p:cNvPr id="3074" name="Slide Number Placeholder 4"/>
          <p:cNvSpPr>
            <a:spLocks noGrp="1"/>
          </p:cNvSpPr>
          <p:nvPr>
            <p:ph type="sldNum" sz="quarter" idx="12"/>
          </p:nvPr>
        </p:nvSpPr>
        <p:spPr>
          <a:noFill/>
        </p:spPr>
        <p:txBody>
          <a:bodyPr/>
          <a:lstStyle/>
          <a:p>
            <a:fld id="{02AFD88F-5DE2-43DE-B7A2-4A2E859DBD74}" type="slidenum">
              <a:rPr lang="en-US" altLang="zh-CN" smtClean="0"/>
              <a:pPr/>
              <a:t>5</a:t>
            </a:fld>
            <a:endParaRPr lang="en-US" altLang="zh-CN"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Grp="1" noChangeArrowheads="1"/>
          </p:cNvSpPr>
          <p:nvPr>
            <p:ph type="title"/>
          </p:nvPr>
        </p:nvSpPr>
        <p:spPr>
          <a:xfrm>
            <a:off x="71438" y="53975"/>
            <a:ext cx="9001125" cy="1322670"/>
          </a:xfrm>
          <a:solidFill>
            <a:schemeClr val="tx2">
              <a:lumMod val="20000"/>
              <a:lumOff val="80000"/>
            </a:schemeClr>
          </a:solidFill>
        </p:spPr>
        <p:txBody>
          <a:bodyPr>
            <a:normAutofit/>
          </a:bodyPr>
          <a:lstStyle/>
          <a:p>
            <a:r>
              <a:rPr lang="en-US" altLang="zh-CN" dirty="0" smtClean="0"/>
              <a:t>Cross Compile </a:t>
            </a:r>
            <a:r>
              <a:rPr lang="en-US" altLang="zh-CN" dirty="0" err="1" smtClean="0"/>
              <a:t>Stargate</a:t>
            </a:r>
            <a:r>
              <a:rPr lang="en-US" altLang="zh-CN" dirty="0" smtClean="0"/>
              <a:t> Applications</a:t>
            </a:r>
          </a:p>
        </p:txBody>
      </p:sp>
      <p:sp>
        <p:nvSpPr>
          <p:cNvPr id="3076" name="Rectangle 3"/>
          <p:cNvSpPr>
            <a:spLocks noGrp="1" noChangeArrowheads="1"/>
          </p:cNvSpPr>
          <p:nvPr>
            <p:ph idx="1"/>
          </p:nvPr>
        </p:nvSpPr>
        <p:spPr>
          <a:xfrm>
            <a:off x="457200" y="1493785"/>
            <a:ext cx="8229600" cy="4525963"/>
          </a:xfrm>
        </p:spPr>
        <p:txBody>
          <a:bodyPr>
            <a:normAutofit fontScale="55000" lnSpcReduction="20000"/>
          </a:bodyPr>
          <a:lstStyle/>
          <a:p>
            <a:pPr>
              <a:spcBef>
                <a:spcPct val="0"/>
              </a:spcBef>
            </a:pPr>
            <a:r>
              <a:rPr lang="en-US" altLang="zh-CN" b="1" dirty="0" smtClean="0"/>
              <a:t>Write the </a:t>
            </a:r>
            <a:r>
              <a:rPr lang="en-US" altLang="zh-CN" b="1" dirty="0" err="1" smtClean="0"/>
              <a:t>Makefile</a:t>
            </a:r>
            <a:r>
              <a:rPr lang="en-US" altLang="zh-CN" b="1" dirty="0" smtClean="0"/>
              <a:t>:</a:t>
            </a:r>
          </a:p>
          <a:p>
            <a:pPr lvl="1">
              <a:spcBef>
                <a:spcPct val="0"/>
              </a:spcBef>
            </a:pPr>
            <a:r>
              <a:rPr lang="en-US" altLang="zh-CN" dirty="0" smtClean="0"/>
              <a:t>CC = arm-</a:t>
            </a:r>
            <a:r>
              <a:rPr lang="en-US" altLang="zh-CN" dirty="0" err="1" smtClean="0"/>
              <a:t>linux</a:t>
            </a:r>
            <a:r>
              <a:rPr lang="en-US" altLang="zh-CN" dirty="0" smtClean="0"/>
              <a:t>-</a:t>
            </a:r>
            <a:r>
              <a:rPr lang="en-US" altLang="zh-CN" dirty="0" err="1" smtClean="0"/>
              <a:t>gcc</a:t>
            </a:r>
            <a:endParaRPr lang="en-US" altLang="zh-CN" dirty="0" smtClean="0"/>
          </a:p>
          <a:p>
            <a:pPr lvl="1">
              <a:spcBef>
                <a:spcPct val="0"/>
              </a:spcBef>
            </a:pPr>
            <a:r>
              <a:rPr lang="en-US" altLang="zh-CN" dirty="0" smtClean="0"/>
              <a:t>INCS =</a:t>
            </a:r>
          </a:p>
          <a:p>
            <a:pPr lvl="1">
              <a:spcBef>
                <a:spcPct val="0"/>
              </a:spcBef>
            </a:pPr>
            <a:r>
              <a:rPr lang="en-US" altLang="zh-CN" dirty="0" smtClean="0"/>
              <a:t>DEFS =</a:t>
            </a:r>
          </a:p>
          <a:p>
            <a:pPr lvl="1">
              <a:spcBef>
                <a:spcPct val="0"/>
              </a:spcBef>
            </a:pPr>
            <a:r>
              <a:rPr lang="en-US" altLang="zh-CN" dirty="0" smtClean="0"/>
              <a:t>OBJS =</a:t>
            </a:r>
          </a:p>
          <a:p>
            <a:pPr lvl="1">
              <a:spcBef>
                <a:spcPct val="0"/>
              </a:spcBef>
            </a:pPr>
            <a:r>
              <a:rPr lang="en-US" altLang="zh-CN" dirty="0" smtClean="0"/>
              <a:t>LIBS =</a:t>
            </a:r>
          </a:p>
          <a:p>
            <a:pPr lvl="1">
              <a:spcBef>
                <a:spcPct val="0"/>
              </a:spcBef>
            </a:pPr>
            <a:endParaRPr lang="en-US" altLang="zh-CN" dirty="0" smtClean="0"/>
          </a:p>
          <a:p>
            <a:pPr lvl="1">
              <a:spcBef>
                <a:spcPct val="0"/>
              </a:spcBef>
            </a:pPr>
            <a:r>
              <a:rPr lang="en-US" altLang="zh-CN" dirty="0" err="1" smtClean="0"/>
              <a:t>foo</a:t>
            </a:r>
            <a:r>
              <a:rPr lang="en-US" altLang="zh-CN" dirty="0" smtClean="0"/>
              <a:t>-bar: ${OJBS} </a:t>
            </a:r>
          </a:p>
          <a:p>
            <a:pPr lvl="1">
              <a:spcBef>
                <a:spcPct val="0"/>
              </a:spcBef>
            </a:pPr>
            <a:r>
              <a:rPr lang="en-US" altLang="zh-CN" dirty="0" smtClean="0"/>
              <a:t>        $(CC) -o </a:t>
            </a:r>
            <a:r>
              <a:rPr lang="en-US" altLang="zh-CN" dirty="0" err="1" smtClean="0"/>
              <a:t>foo</a:t>
            </a:r>
            <a:r>
              <a:rPr lang="en-US" altLang="zh-CN" dirty="0" smtClean="0"/>
              <a:t>-bar ${LIBS} ${OBJS} </a:t>
            </a:r>
          </a:p>
          <a:p>
            <a:pPr lvl="1">
              <a:spcBef>
                <a:spcPct val="0"/>
              </a:spcBef>
            </a:pPr>
            <a:endParaRPr lang="en-US" altLang="zh-CN" dirty="0" smtClean="0"/>
          </a:p>
          <a:p>
            <a:pPr lvl="1">
              <a:spcBef>
                <a:spcPct val="0"/>
              </a:spcBef>
            </a:pPr>
            <a:r>
              <a:rPr lang="en-US" altLang="zh-CN" dirty="0" err="1" smtClean="0"/>
              <a:t>foo.o</a:t>
            </a:r>
            <a:r>
              <a:rPr lang="en-US" altLang="zh-CN" dirty="0" smtClean="0"/>
              <a:t>: </a:t>
            </a:r>
            <a:r>
              <a:rPr lang="en-US" altLang="zh-CN" dirty="0" err="1" smtClean="0"/>
              <a:t>foo.c</a:t>
            </a:r>
            <a:endParaRPr lang="en-US" altLang="zh-CN" dirty="0" smtClean="0"/>
          </a:p>
          <a:p>
            <a:pPr lvl="1">
              <a:spcBef>
                <a:spcPct val="0"/>
              </a:spcBef>
            </a:pPr>
            <a:r>
              <a:rPr lang="en-US" altLang="zh-CN" dirty="0" smtClean="0"/>
              <a:t>        $(CC) ${DEFS} $(INCS) -c </a:t>
            </a:r>
            <a:r>
              <a:rPr lang="en-US" altLang="zh-CN" dirty="0" err="1" smtClean="0"/>
              <a:t>foo.c</a:t>
            </a:r>
            <a:endParaRPr lang="en-US" altLang="zh-CN" dirty="0" smtClean="0"/>
          </a:p>
          <a:p>
            <a:pPr lvl="1">
              <a:spcBef>
                <a:spcPct val="0"/>
              </a:spcBef>
            </a:pPr>
            <a:endParaRPr lang="en-US" altLang="zh-CN" dirty="0" smtClean="0"/>
          </a:p>
          <a:p>
            <a:pPr lvl="1">
              <a:spcBef>
                <a:spcPct val="0"/>
              </a:spcBef>
            </a:pPr>
            <a:r>
              <a:rPr lang="en-US" altLang="zh-CN" dirty="0" err="1" smtClean="0"/>
              <a:t>bar.o</a:t>
            </a:r>
            <a:r>
              <a:rPr lang="en-US" altLang="zh-CN" dirty="0" smtClean="0"/>
              <a:t>: </a:t>
            </a:r>
            <a:r>
              <a:rPr lang="en-US" altLang="zh-CN" dirty="0" err="1" smtClean="0"/>
              <a:t>bar.c</a:t>
            </a:r>
            <a:endParaRPr lang="en-US" altLang="zh-CN" dirty="0" smtClean="0"/>
          </a:p>
          <a:p>
            <a:pPr lvl="1">
              <a:spcBef>
                <a:spcPct val="0"/>
              </a:spcBef>
            </a:pPr>
            <a:r>
              <a:rPr lang="en-US" altLang="zh-CN" dirty="0" smtClean="0"/>
              <a:t>        $(CC) ${DEFS} $(INCS) -c </a:t>
            </a:r>
            <a:r>
              <a:rPr lang="en-US" altLang="zh-CN" dirty="0" err="1" smtClean="0"/>
              <a:t>bar.c</a:t>
            </a:r>
            <a:endParaRPr lang="en-US" altLang="zh-CN" dirty="0" smtClean="0"/>
          </a:p>
          <a:p>
            <a:pPr lvl="1">
              <a:spcBef>
                <a:spcPct val="0"/>
              </a:spcBef>
            </a:pPr>
            <a:endParaRPr lang="en-US" altLang="zh-CN" dirty="0" smtClean="0"/>
          </a:p>
          <a:p>
            <a:pPr lvl="1">
              <a:spcBef>
                <a:spcPct val="0"/>
              </a:spcBef>
            </a:pPr>
            <a:r>
              <a:rPr lang="en-US" altLang="zh-CN" dirty="0" smtClean="0"/>
              <a:t>clean:</a:t>
            </a:r>
          </a:p>
          <a:p>
            <a:pPr lvl="1">
              <a:spcBef>
                <a:spcPct val="0"/>
              </a:spcBef>
            </a:pPr>
            <a:r>
              <a:rPr lang="en-US" altLang="zh-CN" dirty="0" smtClean="0"/>
              <a:t>        </a:t>
            </a:r>
            <a:r>
              <a:rPr lang="en-US" altLang="zh-CN" dirty="0" err="1" smtClean="0"/>
              <a:t>rm</a:t>
            </a:r>
            <a:r>
              <a:rPr lang="en-US" altLang="zh-CN" dirty="0" smtClean="0"/>
              <a:t> -f </a:t>
            </a:r>
            <a:r>
              <a:rPr lang="en-US" altLang="zh-CN" dirty="0" err="1" smtClean="0"/>
              <a:t>foo.c</a:t>
            </a:r>
            <a:r>
              <a:rPr lang="en-US" altLang="zh-CN" dirty="0" smtClean="0"/>
              <a:t> </a:t>
            </a:r>
            <a:r>
              <a:rPr lang="en-US" altLang="zh-CN" dirty="0" err="1" smtClean="0"/>
              <a:t>bar.o</a:t>
            </a:r>
            <a:r>
              <a:rPr lang="en-US" altLang="zh-CN" dirty="0" smtClean="0"/>
              <a:t> </a:t>
            </a:r>
            <a:r>
              <a:rPr lang="en-US" altLang="zh-CN" dirty="0" err="1" smtClean="0"/>
              <a:t>foo</a:t>
            </a:r>
            <a:r>
              <a:rPr lang="en-US" altLang="zh-CN" dirty="0" smtClean="0"/>
              <a:t>-bar</a:t>
            </a:r>
          </a:p>
          <a:p>
            <a:pPr lvl="1">
              <a:spcBef>
                <a:spcPct val="0"/>
              </a:spcBef>
            </a:pPr>
            <a:endParaRPr lang="en-US" altLang="zh-CN" dirty="0" smtClean="0"/>
          </a:p>
          <a:p>
            <a:pPr>
              <a:spcBef>
                <a:spcPct val="0"/>
              </a:spcBef>
            </a:pPr>
            <a:r>
              <a:rPr lang="en-US" altLang="zh-CN" b="1" dirty="0" smtClean="0"/>
              <a:t>Run Make: make</a:t>
            </a:r>
          </a:p>
          <a:p>
            <a:pPr>
              <a:spcBef>
                <a:spcPct val="0"/>
              </a:spcBef>
            </a:pPr>
            <a:endParaRPr lang="en-US" altLang="zh-CN" dirty="0" smtClean="0"/>
          </a:p>
          <a:p>
            <a:pPr>
              <a:spcBef>
                <a:spcPct val="0"/>
              </a:spcBef>
              <a:buNone/>
            </a:pPr>
            <a:endParaRPr lang="en-US" altLang="zh-CN" dirty="0" smtClean="0"/>
          </a:p>
          <a:p>
            <a:pPr>
              <a:spcBef>
                <a:spcPct val="0"/>
              </a:spcBef>
            </a:pPr>
            <a:endParaRPr lang="en-US" altLang="zh-CN" dirty="0" smtClean="0"/>
          </a:p>
          <a:p>
            <a:pPr>
              <a:spcBef>
                <a:spcPct val="0"/>
              </a:spcBef>
            </a:pPr>
            <a:endParaRPr lang="en-US" altLang="zh-CN" dirty="0" smtClean="0"/>
          </a:p>
          <a:p>
            <a:pPr>
              <a:spcBef>
                <a:spcPct val="0"/>
              </a:spcBef>
            </a:pPr>
            <a:endParaRPr lang="en-US" altLang="zh-CN" dirty="0" smtClean="0"/>
          </a:p>
        </p:txBody>
      </p:sp>
      <p:sp>
        <p:nvSpPr>
          <p:cNvPr id="3074" name="Slide Number Placeholder 4"/>
          <p:cNvSpPr>
            <a:spLocks noGrp="1"/>
          </p:cNvSpPr>
          <p:nvPr>
            <p:ph type="sldNum" sz="quarter" idx="12"/>
          </p:nvPr>
        </p:nvSpPr>
        <p:spPr>
          <a:noFill/>
        </p:spPr>
        <p:txBody>
          <a:bodyPr/>
          <a:lstStyle/>
          <a:p>
            <a:fld id="{02AFD88F-5DE2-43DE-B7A2-4A2E859DBD74}" type="slidenum">
              <a:rPr lang="en-US" altLang="zh-CN" smtClean="0"/>
              <a:pPr/>
              <a:t>6</a:t>
            </a:fld>
            <a:endParaRPr lang="en-US" altLang="zh-CN"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Grp="1" noChangeArrowheads="1"/>
          </p:cNvSpPr>
          <p:nvPr>
            <p:ph type="title"/>
          </p:nvPr>
        </p:nvSpPr>
        <p:spPr>
          <a:xfrm>
            <a:off x="71438" y="53975"/>
            <a:ext cx="9001125" cy="1322670"/>
          </a:xfrm>
          <a:solidFill>
            <a:schemeClr val="tx2">
              <a:lumMod val="20000"/>
              <a:lumOff val="80000"/>
            </a:schemeClr>
          </a:solidFill>
        </p:spPr>
        <p:txBody>
          <a:bodyPr>
            <a:normAutofit fontScale="90000"/>
          </a:bodyPr>
          <a:lstStyle/>
          <a:p>
            <a:r>
              <a:rPr lang="en-US" altLang="zh-CN" dirty="0" smtClean="0"/>
              <a:t>Download/Upload files from/to </a:t>
            </a:r>
            <a:r>
              <a:rPr lang="en-US" altLang="zh-CN" dirty="0" err="1" smtClean="0"/>
              <a:t>Stargate</a:t>
            </a:r>
            <a:endParaRPr lang="en-US" altLang="zh-CN" dirty="0" smtClean="0"/>
          </a:p>
        </p:txBody>
      </p:sp>
      <p:sp>
        <p:nvSpPr>
          <p:cNvPr id="3076" name="Rectangle 3"/>
          <p:cNvSpPr>
            <a:spLocks noGrp="1" noChangeArrowheads="1"/>
          </p:cNvSpPr>
          <p:nvPr>
            <p:ph idx="1"/>
          </p:nvPr>
        </p:nvSpPr>
        <p:spPr>
          <a:xfrm>
            <a:off x="457200" y="1493785"/>
            <a:ext cx="8229600" cy="4525963"/>
          </a:xfrm>
        </p:spPr>
        <p:txBody>
          <a:bodyPr>
            <a:normAutofit/>
          </a:bodyPr>
          <a:lstStyle/>
          <a:p>
            <a:pPr>
              <a:spcBef>
                <a:spcPct val="0"/>
              </a:spcBef>
            </a:pPr>
            <a:r>
              <a:rPr lang="en-US" altLang="zh-CN" b="1" dirty="0" smtClean="0"/>
              <a:t>Using </a:t>
            </a:r>
            <a:r>
              <a:rPr lang="en-US" altLang="zh-CN" b="1" dirty="0" err="1" smtClean="0"/>
              <a:t>minicom</a:t>
            </a:r>
            <a:endParaRPr lang="en-US" altLang="zh-CN" b="1" dirty="0" smtClean="0"/>
          </a:p>
          <a:p>
            <a:pPr lvl="1">
              <a:spcBef>
                <a:spcPct val="0"/>
              </a:spcBef>
            </a:pPr>
            <a:r>
              <a:rPr lang="en-US" altLang="zh-CN" dirty="0" smtClean="0"/>
              <a:t>Press </a:t>
            </a:r>
            <a:r>
              <a:rPr lang="en-US" altLang="zh-CN" dirty="0" err="1" smtClean="0"/>
              <a:t>ctrl+A+Z</a:t>
            </a:r>
            <a:r>
              <a:rPr lang="en-US" altLang="zh-CN" dirty="0" smtClean="0"/>
              <a:t>, then select S or R to send/receive files between </a:t>
            </a:r>
            <a:r>
              <a:rPr lang="en-US" altLang="zh-CN" dirty="0" err="1" smtClean="0"/>
              <a:t>stargate</a:t>
            </a:r>
            <a:r>
              <a:rPr lang="en-US" altLang="zh-CN" dirty="0" smtClean="0"/>
              <a:t> and PC</a:t>
            </a:r>
          </a:p>
          <a:p>
            <a:pPr>
              <a:spcBef>
                <a:spcPct val="0"/>
              </a:spcBef>
            </a:pPr>
            <a:r>
              <a:rPr lang="en-US" altLang="zh-CN" b="1" dirty="0" smtClean="0"/>
              <a:t>Or using </a:t>
            </a:r>
            <a:r>
              <a:rPr lang="en-US" altLang="zh-CN" b="1" dirty="0" err="1" smtClean="0"/>
              <a:t>scp</a:t>
            </a:r>
            <a:r>
              <a:rPr lang="en-US" altLang="zh-CN" b="1" dirty="0" smtClean="0"/>
              <a:t>, if you already set up network connection (easy, convenient, and fast way)</a:t>
            </a:r>
          </a:p>
          <a:p>
            <a:pPr lvl="1">
              <a:spcBef>
                <a:spcPct val="0"/>
              </a:spcBef>
            </a:pPr>
            <a:r>
              <a:rPr lang="en-US" altLang="zh-CN" dirty="0" smtClean="0"/>
              <a:t>transfer a file (such as hello or </a:t>
            </a:r>
            <a:r>
              <a:rPr lang="en-US" altLang="zh-CN" dirty="0" err="1" smtClean="0"/>
              <a:t>classicping</a:t>
            </a:r>
            <a:r>
              <a:rPr lang="en-US" altLang="zh-CN" dirty="0" smtClean="0"/>
              <a:t>) from A to B (your terminal is at A now)  </a:t>
            </a:r>
          </a:p>
          <a:p>
            <a:pPr lvl="1">
              <a:spcBef>
                <a:spcPct val="0"/>
              </a:spcBef>
              <a:buNone/>
            </a:pPr>
            <a:r>
              <a:rPr lang="en-US" altLang="zh-CN" dirty="0"/>
              <a:t>	 </a:t>
            </a:r>
            <a:r>
              <a:rPr lang="en-US" altLang="zh-CN" dirty="0" smtClean="0"/>
              <a:t>  A&gt; </a:t>
            </a:r>
            <a:r>
              <a:rPr lang="en-US" altLang="zh-CN" dirty="0" err="1" smtClean="0"/>
              <a:t>scp</a:t>
            </a:r>
            <a:r>
              <a:rPr lang="en-US" altLang="zh-CN" dirty="0" smtClean="0"/>
              <a:t>  </a:t>
            </a:r>
            <a:r>
              <a:rPr lang="en-US" altLang="zh-CN" dirty="0" err="1" smtClean="0"/>
              <a:t>classicping</a:t>
            </a:r>
            <a:r>
              <a:rPr lang="en-US" altLang="zh-CN" dirty="0" smtClean="0"/>
              <a:t> </a:t>
            </a:r>
            <a:r>
              <a:rPr lang="en-US" altLang="zh-CN" dirty="0" err="1" smtClean="0"/>
              <a:t>root@B</a:t>
            </a:r>
            <a:r>
              <a:rPr lang="en-US" altLang="zh-CN" dirty="0" smtClean="0"/>
              <a:t>:</a:t>
            </a:r>
          </a:p>
          <a:p>
            <a:pPr lvl="1">
              <a:spcBef>
                <a:spcPct val="0"/>
              </a:spcBef>
              <a:buNone/>
            </a:pPr>
            <a:r>
              <a:rPr lang="en-US" altLang="zh-CN" dirty="0" smtClean="0"/>
              <a:t>       A&gt; </a:t>
            </a:r>
            <a:r>
              <a:rPr lang="en-US" altLang="zh-CN" dirty="0" err="1" smtClean="0"/>
              <a:t>scp</a:t>
            </a:r>
            <a:r>
              <a:rPr lang="en-US" altLang="zh-CN" dirty="0" smtClean="0"/>
              <a:t>  hello </a:t>
            </a:r>
            <a:r>
              <a:rPr lang="en-US" altLang="zh-CN" dirty="0" err="1" smtClean="0"/>
              <a:t>root@B</a:t>
            </a:r>
            <a:r>
              <a:rPr lang="en-US" altLang="zh-CN" dirty="0" smtClean="0"/>
              <a:t>:</a:t>
            </a:r>
          </a:p>
          <a:p>
            <a:pPr>
              <a:spcBef>
                <a:spcPct val="0"/>
              </a:spcBef>
              <a:buNone/>
            </a:pPr>
            <a:endParaRPr lang="en-US" altLang="zh-CN" dirty="0" smtClean="0"/>
          </a:p>
          <a:p>
            <a:pPr>
              <a:spcBef>
                <a:spcPct val="0"/>
              </a:spcBef>
            </a:pPr>
            <a:endParaRPr lang="en-US" altLang="zh-CN" dirty="0" smtClean="0"/>
          </a:p>
          <a:p>
            <a:pPr>
              <a:spcBef>
                <a:spcPct val="0"/>
              </a:spcBef>
            </a:pPr>
            <a:endParaRPr lang="en-US" altLang="zh-CN" dirty="0" smtClean="0"/>
          </a:p>
          <a:p>
            <a:pPr>
              <a:spcBef>
                <a:spcPct val="0"/>
              </a:spcBef>
            </a:pPr>
            <a:endParaRPr lang="en-US" altLang="zh-CN" dirty="0" smtClean="0"/>
          </a:p>
        </p:txBody>
      </p:sp>
      <p:sp>
        <p:nvSpPr>
          <p:cNvPr id="3074" name="Slide Number Placeholder 4"/>
          <p:cNvSpPr>
            <a:spLocks noGrp="1"/>
          </p:cNvSpPr>
          <p:nvPr>
            <p:ph type="sldNum" sz="quarter" idx="12"/>
          </p:nvPr>
        </p:nvSpPr>
        <p:spPr>
          <a:noFill/>
        </p:spPr>
        <p:txBody>
          <a:bodyPr/>
          <a:lstStyle/>
          <a:p>
            <a:fld id="{02AFD88F-5DE2-43DE-B7A2-4A2E859DBD74}" type="slidenum">
              <a:rPr lang="en-US" altLang="zh-CN" smtClean="0"/>
              <a:pPr/>
              <a:t>7</a:t>
            </a:fld>
            <a:endParaRPr lang="en-US" altLang="zh-CN"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Grp="1" noChangeArrowheads="1"/>
          </p:cNvSpPr>
          <p:nvPr>
            <p:ph type="title"/>
          </p:nvPr>
        </p:nvSpPr>
        <p:spPr>
          <a:xfrm>
            <a:off x="71438" y="53975"/>
            <a:ext cx="9001125" cy="1322670"/>
          </a:xfrm>
          <a:solidFill>
            <a:schemeClr val="tx2">
              <a:lumMod val="20000"/>
              <a:lumOff val="80000"/>
            </a:schemeClr>
          </a:solidFill>
        </p:spPr>
        <p:txBody>
          <a:bodyPr>
            <a:normAutofit/>
          </a:bodyPr>
          <a:lstStyle/>
          <a:p>
            <a:r>
              <a:rPr lang="en-US" altLang="zh-CN" dirty="0" smtClean="0"/>
              <a:t>Setup a </a:t>
            </a:r>
            <a:r>
              <a:rPr lang="en-US" altLang="zh-CN" dirty="0" err="1" smtClean="0"/>
              <a:t>WiFi</a:t>
            </a:r>
            <a:endParaRPr lang="en-US" altLang="zh-CN" dirty="0" smtClean="0"/>
          </a:p>
        </p:txBody>
      </p:sp>
      <p:sp>
        <p:nvSpPr>
          <p:cNvPr id="3076" name="Rectangle 3"/>
          <p:cNvSpPr>
            <a:spLocks noGrp="1" noChangeArrowheads="1"/>
          </p:cNvSpPr>
          <p:nvPr>
            <p:ph idx="1"/>
          </p:nvPr>
        </p:nvSpPr>
        <p:spPr>
          <a:xfrm>
            <a:off x="457200" y="1493786"/>
            <a:ext cx="8229600" cy="4995554"/>
          </a:xfrm>
        </p:spPr>
        <p:txBody>
          <a:bodyPr>
            <a:normAutofit fontScale="85000" lnSpcReduction="20000"/>
          </a:bodyPr>
          <a:lstStyle/>
          <a:p>
            <a:pPr>
              <a:spcBef>
                <a:spcPct val="0"/>
              </a:spcBef>
            </a:pPr>
            <a:r>
              <a:rPr lang="en-US" altLang="zh-CN" b="1" dirty="0" err="1" smtClean="0"/>
              <a:t>Ifconfig</a:t>
            </a:r>
            <a:r>
              <a:rPr lang="en-US" altLang="zh-CN" dirty="0"/>
              <a:t> </a:t>
            </a:r>
            <a:r>
              <a:rPr lang="en-US" altLang="zh-CN" dirty="0" smtClean="0"/>
              <a:t>to set net interface parameters</a:t>
            </a:r>
          </a:p>
          <a:p>
            <a:pPr>
              <a:spcBef>
                <a:spcPct val="0"/>
              </a:spcBef>
            </a:pPr>
            <a:r>
              <a:rPr lang="en-US" altLang="zh-CN" b="1" dirty="0" err="1" smtClean="0"/>
              <a:t>Iwconfig</a:t>
            </a:r>
            <a:r>
              <a:rPr lang="en-US" altLang="zh-CN" dirty="0" smtClean="0"/>
              <a:t> to set up wireless-related parameters</a:t>
            </a:r>
          </a:p>
          <a:p>
            <a:pPr lvl="1">
              <a:spcBef>
                <a:spcPct val="0"/>
              </a:spcBef>
            </a:pPr>
            <a:r>
              <a:rPr lang="en-US" altLang="zh-CN" dirty="0" smtClean="0"/>
              <a:t>Example: </a:t>
            </a:r>
          </a:p>
          <a:p>
            <a:pPr>
              <a:spcBef>
                <a:spcPct val="0"/>
              </a:spcBef>
              <a:buNone/>
            </a:pPr>
            <a:r>
              <a:rPr lang="en-US" altLang="zh-CN" dirty="0" smtClean="0"/>
              <a:t>	      </a:t>
            </a:r>
            <a:r>
              <a:rPr lang="en-US" altLang="zh-CN" dirty="0" err="1" smtClean="0"/>
              <a:t>stargate</a:t>
            </a:r>
            <a:r>
              <a:rPr lang="en-US" altLang="zh-CN" dirty="0" smtClean="0"/>
              <a:t>:/root# </a:t>
            </a:r>
            <a:r>
              <a:rPr lang="en-US" altLang="zh-CN" dirty="0" err="1" smtClean="0"/>
              <a:t>ifconfig</a:t>
            </a:r>
            <a:r>
              <a:rPr lang="en-US" altLang="zh-CN" dirty="0" smtClean="0"/>
              <a:t> wlan0 up</a:t>
            </a:r>
          </a:p>
          <a:p>
            <a:pPr>
              <a:spcBef>
                <a:spcPct val="0"/>
              </a:spcBef>
              <a:buNone/>
            </a:pPr>
            <a:r>
              <a:rPr lang="en-US" altLang="zh-CN" dirty="0"/>
              <a:t> </a:t>
            </a:r>
            <a:r>
              <a:rPr lang="en-US" altLang="zh-CN" dirty="0" smtClean="0"/>
              <a:t>         </a:t>
            </a:r>
            <a:r>
              <a:rPr lang="en-US" altLang="zh-CN" dirty="0" err="1" smtClean="0"/>
              <a:t>stargate</a:t>
            </a:r>
            <a:r>
              <a:rPr lang="en-US" altLang="zh-CN" dirty="0" smtClean="0"/>
              <a:t>:/root# </a:t>
            </a:r>
            <a:r>
              <a:rPr lang="en-US" altLang="zh-CN" dirty="0" err="1" smtClean="0"/>
              <a:t>iwconfig</a:t>
            </a:r>
            <a:r>
              <a:rPr lang="en-US" altLang="zh-CN" dirty="0" smtClean="0"/>
              <a:t> wlan0 </a:t>
            </a:r>
            <a:r>
              <a:rPr lang="en-US" altLang="zh-CN" dirty="0" err="1" smtClean="0"/>
              <a:t>essid</a:t>
            </a:r>
            <a:r>
              <a:rPr lang="en-US" altLang="zh-CN" dirty="0" smtClean="0"/>
              <a:t> off</a:t>
            </a:r>
          </a:p>
          <a:p>
            <a:pPr>
              <a:spcBef>
                <a:spcPct val="0"/>
              </a:spcBef>
              <a:buNone/>
            </a:pPr>
            <a:r>
              <a:rPr lang="en-US" altLang="zh-CN" dirty="0" smtClean="0"/>
              <a:t>          </a:t>
            </a:r>
            <a:r>
              <a:rPr lang="en-US" altLang="zh-CN" dirty="0" err="1" smtClean="0"/>
              <a:t>stargate</a:t>
            </a:r>
            <a:r>
              <a:rPr lang="en-US" altLang="zh-CN" dirty="0" smtClean="0"/>
              <a:t>:/root# </a:t>
            </a:r>
            <a:r>
              <a:rPr lang="en-US" altLang="zh-CN" dirty="0" err="1" smtClean="0"/>
              <a:t>iwconfig</a:t>
            </a:r>
            <a:r>
              <a:rPr lang="en-US" altLang="zh-CN" dirty="0" smtClean="0"/>
              <a:t> wlan0 mode </a:t>
            </a:r>
            <a:r>
              <a:rPr lang="en-US" altLang="zh-CN" b="1" dirty="0" smtClean="0"/>
              <a:t>managed</a:t>
            </a:r>
          </a:p>
          <a:p>
            <a:pPr>
              <a:spcBef>
                <a:spcPct val="0"/>
              </a:spcBef>
              <a:buNone/>
            </a:pPr>
            <a:r>
              <a:rPr lang="en-US" altLang="zh-CN" dirty="0"/>
              <a:t> </a:t>
            </a:r>
            <a:r>
              <a:rPr lang="en-US" altLang="zh-CN" dirty="0" smtClean="0"/>
              <a:t>         </a:t>
            </a:r>
            <a:r>
              <a:rPr lang="en-US" altLang="zh-CN" dirty="0" err="1" smtClean="0"/>
              <a:t>stargate</a:t>
            </a:r>
            <a:r>
              <a:rPr lang="en-US" altLang="zh-CN" dirty="0" smtClean="0"/>
              <a:t>:/root# </a:t>
            </a:r>
            <a:r>
              <a:rPr lang="en-US" altLang="zh-CN" dirty="0" err="1" smtClean="0"/>
              <a:t>iwconfig</a:t>
            </a:r>
            <a:r>
              <a:rPr lang="en-US" altLang="zh-CN" dirty="0" smtClean="0"/>
              <a:t> wlan0 </a:t>
            </a:r>
            <a:r>
              <a:rPr lang="en-US" altLang="zh-CN" dirty="0" err="1" smtClean="0"/>
              <a:t>essid</a:t>
            </a:r>
            <a:r>
              <a:rPr lang="en-US" altLang="zh-CN" dirty="0" smtClean="0"/>
              <a:t> </a:t>
            </a:r>
            <a:r>
              <a:rPr lang="en-US" altLang="zh-CN" b="1" dirty="0" smtClean="0"/>
              <a:t>nomad</a:t>
            </a:r>
          </a:p>
          <a:p>
            <a:pPr>
              <a:spcBef>
                <a:spcPct val="0"/>
              </a:spcBef>
              <a:buNone/>
            </a:pPr>
            <a:r>
              <a:rPr lang="en-US" altLang="zh-CN" dirty="0"/>
              <a:t> </a:t>
            </a:r>
            <a:r>
              <a:rPr lang="en-US" altLang="zh-CN" dirty="0" smtClean="0"/>
              <a:t>         </a:t>
            </a:r>
            <a:r>
              <a:rPr lang="en-US" altLang="zh-CN" dirty="0" err="1" smtClean="0"/>
              <a:t>stargate</a:t>
            </a:r>
            <a:r>
              <a:rPr lang="en-US" altLang="zh-CN" dirty="0" smtClean="0"/>
              <a:t>:/root# </a:t>
            </a:r>
            <a:r>
              <a:rPr lang="en-US" altLang="zh-CN" dirty="0" err="1" smtClean="0"/>
              <a:t>ifconfig</a:t>
            </a:r>
            <a:r>
              <a:rPr lang="en-US" altLang="zh-CN" dirty="0" smtClean="0"/>
              <a:t> wlan0 up</a:t>
            </a:r>
          </a:p>
          <a:p>
            <a:pPr>
              <a:spcBef>
                <a:spcPct val="0"/>
              </a:spcBef>
              <a:buNone/>
            </a:pPr>
            <a:r>
              <a:rPr lang="en-US" altLang="zh-CN" dirty="0"/>
              <a:t> </a:t>
            </a:r>
            <a:r>
              <a:rPr lang="en-US" altLang="zh-CN" dirty="0" smtClean="0"/>
              <a:t>         </a:t>
            </a:r>
            <a:r>
              <a:rPr lang="en-US" altLang="zh-CN" dirty="0" err="1" smtClean="0"/>
              <a:t>stargate</a:t>
            </a:r>
            <a:r>
              <a:rPr lang="en-US" altLang="zh-CN" dirty="0" smtClean="0"/>
              <a:t>:/root# </a:t>
            </a:r>
            <a:r>
              <a:rPr lang="en-US" altLang="zh-CN" b="1" dirty="0" err="1" smtClean="0"/>
              <a:t>dhcpcd</a:t>
            </a:r>
            <a:r>
              <a:rPr lang="en-US" altLang="zh-CN" dirty="0" smtClean="0"/>
              <a:t> wlan0</a:t>
            </a:r>
          </a:p>
          <a:p>
            <a:pPr lvl="1">
              <a:spcBef>
                <a:spcPct val="0"/>
              </a:spcBef>
            </a:pPr>
            <a:r>
              <a:rPr lang="en-US" altLang="zh-CN" dirty="0" smtClean="0"/>
              <a:t>Notices: the </a:t>
            </a:r>
            <a:r>
              <a:rPr lang="en-US" altLang="zh-CN" dirty="0" err="1" smtClean="0"/>
              <a:t>linux</a:t>
            </a:r>
            <a:r>
              <a:rPr lang="en-US" altLang="zh-CN" dirty="0" smtClean="0"/>
              <a:t> in the </a:t>
            </a:r>
            <a:r>
              <a:rPr lang="en-US" altLang="zh-CN" dirty="0" err="1" smtClean="0"/>
              <a:t>stargate</a:t>
            </a:r>
            <a:r>
              <a:rPr lang="en-US" altLang="zh-CN" dirty="0" smtClean="0"/>
              <a:t> does not support WPA and so can not join ND-Secure. As a result, you can access the </a:t>
            </a:r>
            <a:r>
              <a:rPr lang="en-US" altLang="zh-CN" dirty="0" err="1" smtClean="0"/>
              <a:t>stargate</a:t>
            </a:r>
            <a:r>
              <a:rPr lang="en-US" altLang="zh-CN" dirty="0" smtClean="0"/>
              <a:t> using domain (e.g., stargatexxx.resnet.nd.edu), you must use IP and the IP address is changing every time you restart (restart DHCP daemon).</a:t>
            </a:r>
          </a:p>
          <a:p>
            <a:pPr>
              <a:spcBef>
                <a:spcPct val="0"/>
              </a:spcBef>
            </a:pPr>
            <a:endParaRPr lang="en-US" altLang="zh-CN" dirty="0" smtClean="0"/>
          </a:p>
          <a:p>
            <a:pPr>
              <a:spcBef>
                <a:spcPct val="0"/>
              </a:spcBef>
            </a:pPr>
            <a:endParaRPr lang="en-US" altLang="zh-CN" dirty="0" smtClean="0"/>
          </a:p>
          <a:p>
            <a:pPr>
              <a:spcBef>
                <a:spcPct val="0"/>
              </a:spcBef>
            </a:pPr>
            <a:endParaRPr lang="en-US" altLang="zh-CN" dirty="0" smtClean="0"/>
          </a:p>
          <a:p>
            <a:pPr>
              <a:spcBef>
                <a:spcPct val="0"/>
              </a:spcBef>
            </a:pPr>
            <a:endParaRPr lang="en-US" altLang="zh-CN" dirty="0" smtClean="0"/>
          </a:p>
        </p:txBody>
      </p:sp>
      <p:sp>
        <p:nvSpPr>
          <p:cNvPr id="3074" name="Slide Number Placeholder 4"/>
          <p:cNvSpPr>
            <a:spLocks noGrp="1"/>
          </p:cNvSpPr>
          <p:nvPr>
            <p:ph type="sldNum" sz="quarter" idx="12"/>
          </p:nvPr>
        </p:nvSpPr>
        <p:spPr>
          <a:noFill/>
        </p:spPr>
        <p:txBody>
          <a:bodyPr/>
          <a:lstStyle/>
          <a:p>
            <a:fld id="{02AFD88F-5DE2-43DE-B7A2-4A2E859DBD74}" type="slidenum">
              <a:rPr lang="en-US" altLang="zh-CN" smtClean="0"/>
              <a:pPr/>
              <a:t>8</a:t>
            </a:fld>
            <a:endParaRPr lang="en-US" altLang="zh-CN"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Grp="1" noChangeArrowheads="1"/>
          </p:cNvSpPr>
          <p:nvPr>
            <p:ph type="title"/>
          </p:nvPr>
        </p:nvSpPr>
        <p:spPr>
          <a:xfrm>
            <a:off x="71438" y="53975"/>
            <a:ext cx="9001125" cy="1322670"/>
          </a:xfrm>
          <a:solidFill>
            <a:schemeClr val="tx2">
              <a:lumMod val="20000"/>
              <a:lumOff val="80000"/>
            </a:schemeClr>
          </a:solidFill>
        </p:spPr>
        <p:txBody>
          <a:bodyPr>
            <a:normAutofit/>
          </a:bodyPr>
          <a:lstStyle/>
          <a:p>
            <a:r>
              <a:rPr lang="en-US" altLang="zh-CN" dirty="0" smtClean="0"/>
              <a:t>Connect to Motes</a:t>
            </a:r>
          </a:p>
        </p:txBody>
      </p:sp>
      <p:sp>
        <p:nvSpPr>
          <p:cNvPr id="3076" name="Rectangle 3"/>
          <p:cNvSpPr>
            <a:spLocks noGrp="1" noChangeArrowheads="1"/>
          </p:cNvSpPr>
          <p:nvPr>
            <p:ph idx="1"/>
          </p:nvPr>
        </p:nvSpPr>
        <p:spPr>
          <a:xfrm>
            <a:off x="457200" y="1493785"/>
            <a:ext cx="8229600" cy="4525963"/>
          </a:xfrm>
        </p:spPr>
        <p:txBody>
          <a:bodyPr>
            <a:normAutofit fontScale="92500" lnSpcReduction="20000"/>
          </a:bodyPr>
          <a:lstStyle/>
          <a:p>
            <a:pPr>
              <a:spcBef>
                <a:spcPct val="0"/>
              </a:spcBef>
            </a:pPr>
            <a:r>
              <a:rPr lang="en-US" altLang="zh-CN" dirty="0" smtClean="0"/>
              <a:t>Use the 51-pin on the </a:t>
            </a:r>
            <a:r>
              <a:rPr lang="en-US" altLang="zh-CN" dirty="0" err="1" smtClean="0"/>
              <a:t>stargate</a:t>
            </a:r>
            <a:endParaRPr lang="en-US" altLang="zh-CN" dirty="0" smtClean="0"/>
          </a:p>
          <a:p>
            <a:pPr>
              <a:spcBef>
                <a:spcPct val="0"/>
              </a:spcBef>
            </a:pPr>
            <a:r>
              <a:rPr lang="en-US" altLang="zh-CN" dirty="0" smtClean="0"/>
              <a:t>Look at the source code in the </a:t>
            </a:r>
            <a:r>
              <a:rPr lang="en-US" altLang="zh-CN" dirty="0" err="1" smtClean="0"/>
              <a:t>stargate</a:t>
            </a:r>
            <a:r>
              <a:rPr lang="en-US" altLang="zh-CN" dirty="0" smtClean="0"/>
              <a:t> sample application (the source code is for </a:t>
            </a:r>
            <a:r>
              <a:rPr lang="en-US" altLang="zh-CN" dirty="0" err="1" smtClean="0"/>
              <a:t>tinyOS</a:t>
            </a:r>
            <a:r>
              <a:rPr lang="en-US" altLang="zh-CN" dirty="0" smtClean="0"/>
              <a:t> 1.x, but we use </a:t>
            </a:r>
            <a:r>
              <a:rPr lang="en-US" altLang="zh-CN" dirty="0" err="1" smtClean="0"/>
              <a:t>tinyOS</a:t>
            </a:r>
            <a:r>
              <a:rPr lang="en-US" altLang="zh-CN" dirty="0" smtClean="0"/>
              <a:t> 2.1.0, the source code without modification will not work)</a:t>
            </a:r>
          </a:p>
          <a:p>
            <a:pPr lvl="1">
              <a:spcBef>
                <a:spcPct val="0"/>
              </a:spcBef>
            </a:pPr>
            <a:r>
              <a:rPr lang="en-US" altLang="zh-CN" dirty="0" smtClean="0"/>
              <a:t>At the mote side: genericBaseM.nc (implant your base station code from Project1)</a:t>
            </a:r>
          </a:p>
          <a:p>
            <a:pPr lvl="2">
              <a:spcBef>
                <a:spcPct val="0"/>
              </a:spcBef>
            </a:pPr>
            <a:r>
              <a:rPr lang="en-US" altLang="zh-CN" dirty="0" smtClean="0"/>
              <a:t>Change Interface type of </a:t>
            </a:r>
            <a:r>
              <a:rPr lang="en-US" altLang="zh-CN" dirty="0" err="1" smtClean="0"/>
              <a:t>UARTSend</a:t>
            </a:r>
            <a:r>
              <a:rPr lang="en-US" altLang="zh-CN" dirty="0" smtClean="0"/>
              <a:t>/Receive to </a:t>
            </a:r>
            <a:r>
              <a:rPr lang="en-US" altLang="zh-CN" dirty="0" err="1" smtClean="0"/>
              <a:t>SerialSend</a:t>
            </a:r>
            <a:r>
              <a:rPr lang="en-US" altLang="zh-CN" dirty="0" smtClean="0"/>
              <a:t>/Receive</a:t>
            </a:r>
          </a:p>
          <a:p>
            <a:pPr lvl="2">
              <a:spcBef>
                <a:spcPct val="0"/>
              </a:spcBef>
            </a:pPr>
            <a:r>
              <a:rPr lang="en-US" altLang="zh-CN" dirty="0" smtClean="0"/>
              <a:t>Change  Interface type of </a:t>
            </a:r>
            <a:r>
              <a:rPr lang="en-US" altLang="zh-CN" dirty="0" err="1" smtClean="0"/>
              <a:t>RadioSend</a:t>
            </a:r>
            <a:r>
              <a:rPr lang="en-US" altLang="zh-CN" dirty="0" smtClean="0"/>
              <a:t>/Receive to </a:t>
            </a:r>
            <a:r>
              <a:rPr lang="en-US" altLang="zh-CN" dirty="0" err="1" smtClean="0"/>
              <a:t>AMSend</a:t>
            </a:r>
            <a:r>
              <a:rPr lang="en-US" altLang="zh-CN" dirty="0" smtClean="0"/>
              <a:t>/Receive</a:t>
            </a:r>
          </a:p>
          <a:p>
            <a:pPr lvl="1">
              <a:spcBef>
                <a:spcPct val="0"/>
              </a:spcBef>
            </a:pPr>
            <a:r>
              <a:rPr lang="en-US" altLang="zh-CN" dirty="0" smtClean="0"/>
              <a:t>At the </a:t>
            </a:r>
            <a:r>
              <a:rPr lang="en-US" altLang="zh-CN" dirty="0" err="1" smtClean="0"/>
              <a:t>stargate</a:t>
            </a:r>
            <a:r>
              <a:rPr lang="en-US" altLang="zh-CN" dirty="0" smtClean="0"/>
              <a:t> side: </a:t>
            </a:r>
            <a:r>
              <a:rPr lang="en-US" altLang="zh-CN" dirty="0" err="1" smtClean="0"/>
              <a:t>motetest.c</a:t>
            </a:r>
            <a:endParaRPr lang="en-US" altLang="zh-CN" dirty="0" smtClean="0"/>
          </a:p>
          <a:p>
            <a:pPr lvl="2">
              <a:spcBef>
                <a:spcPct val="0"/>
              </a:spcBef>
            </a:pPr>
            <a:r>
              <a:rPr lang="en-US" altLang="zh-CN" dirty="0" smtClean="0"/>
              <a:t>TOS_PACKET_FORMAT is changed, check the </a:t>
            </a:r>
            <a:r>
              <a:rPr lang="en-US" altLang="zh-CN" dirty="0" err="1" smtClean="0"/>
              <a:t>TinyOS</a:t>
            </a:r>
            <a:r>
              <a:rPr lang="en-US" altLang="zh-CN" dirty="0" smtClean="0"/>
              <a:t> document</a:t>
            </a:r>
          </a:p>
          <a:p>
            <a:pPr>
              <a:spcBef>
                <a:spcPct val="0"/>
              </a:spcBef>
              <a:buNone/>
            </a:pPr>
            <a:endParaRPr lang="en-US" altLang="zh-CN" dirty="0" smtClean="0"/>
          </a:p>
          <a:p>
            <a:pPr>
              <a:spcBef>
                <a:spcPct val="0"/>
              </a:spcBef>
            </a:pPr>
            <a:endParaRPr lang="en-US" altLang="zh-CN" dirty="0" smtClean="0"/>
          </a:p>
          <a:p>
            <a:pPr>
              <a:spcBef>
                <a:spcPct val="0"/>
              </a:spcBef>
            </a:pPr>
            <a:endParaRPr lang="en-US" altLang="zh-CN" dirty="0" smtClean="0"/>
          </a:p>
          <a:p>
            <a:pPr>
              <a:spcBef>
                <a:spcPct val="0"/>
              </a:spcBef>
            </a:pPr>
            <a:endParaRPr lang="en-US" altLang="zh-CN" dirty="0" smtClean="0"/>
          </a:p>
        </p:txBody>
      </p:sp>
      <p:sp>
        <p:nvSpPr>
          <p:cNvPr id="3074" name="Slide Number Placeholder 4"/>
          <p:cNvSpPr>
            <a:spLocks noGrp="1"/>
          </p:cNvSpPr>
          <p:nvPr>
            <p:ph type="sldNum" sz="quarter" idx="12"/>
          </p:nvPr>
        </p:nvSpPr>
        <p:spPr>
          <a:noFill/>
        </p:spPr>
        <p:txBody>
          <a:bodyPr/>
          <a:lstStyle/>
          <a:p>
            <a:fld id="{02AFD88F-5DE2-43DE-B7A2-4A2E859DBD74}" type="slidenum">
              <a:rPr lang="en-US" altLang="zh-CN" smtClean="0"/>
              <a:pPr/>
              <a:t>9</a:t>
            </a:fld>
            <a:endParaRPr lang="en-US" altLang="zh-CN"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550</TotalTime>
  <Words>1038</Words>
  <Application>Microsoft Office PowerPoint</Application>
  <PresentationFormat>On-screen Show (4:3)</PresentationFormat>
  <Paragraphs>139</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Stargate Development Environment</vt:lpstr>
      <vt:lpstr>Outline</vt:lpstr>
      <vt:lpstr>Hardware</vt:lpstr>
      <vt:lpstr>Connect to Stargate from your PC</vt:lpstr>
      <vt:lpstr>Install the cross-development tool chains</vt:lpstr>
      <vt:lpstr>Cross Compile Stargate Applications</vt:lpstr>
      <vt:lpstr>Download/Upload files from/to Stargate</vt:lpstr>
      <vt:lpstr>Setup a WiFi</vt:lpstr>
      <vt:lpstr>Connect to Motes</vt:lpstr>
      <vt:lpstr>Collection-Tree Routing Protocol (Necessary)</vt:lpstr>
      <vt:lpstr>Component of Project2</vt:lpstr>
      <vt:lpstr>Lab settings</vt:lpstr>
      <vt:lpstr>Slide 13</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Stargate Development Environment</dc:title>
  <dc:creator> </dc:creator>
  <cp:lastModifiedBy> </cp:lastModifiedBy>
  <cp:revision>9</cp:revision>
  <dcterms:created xsi:type="dcterms:W3CDTF">2010-09-20T18:11:14Z</dcterms:created>
  <dcterms:modified xsi:type="dcterms:W3CDTF">2010-10-04T13:31:15Z</dcterms:modified>
</cp:coreProperties>
</file>