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2" r:id="rId1"/>
  </p:sldMasterIdLst>
  <p:notesMasterIdLst>
    <p:notesMasterId r:id="rId39"/>
  </p:notesMasterIdLst>
  <p:handoutMasterIdLst>
    <p:handoutMasterId r:id="rId40"/>
  </p:handoutMasterIdLst>
  <p:sldIdLst>
    <p:sldId id="555" r:id="rId2"/>
    <p:sldId id="487" r:id="rId3"/>
    <p:sldId id="488" r:id="rId4"/>
    <p:sldId id="489" r:id="rId5"/>
    <p:sldId id="490" r:id="rId6"/>
    <p:sldId id="492" r:id="rId7"/>
    <p:sldId id="493" r:id="rId8"/>
    <p:sldId id="494" r:id="rId9"/>
    <p:sldId id="448" r:id="rId10"/>
    <p:sldId id="502" r:id="rId11"/>
    <p:sldId id="452" r:id="rId12"/>
    <p:sldId id="456" r:id="rId13"/>
    <p:sldId id="459" r:id="rId14"/>
    <p:sldId id="460" r:id="rId15"/>
    <p:sldId id="457" r:id="rId16"/>
    <p:sldId id="458" r:id="rId17"/>
    <p:sldId id="462" r:id="rId18"/>
    <p:sldId id="463" r:id="rId19"/>
    <p:sldId id="503" r:id="rId20"/>
    <p:sldId id="467" r:id="rId21"/>
    <p:sldId id="470" r:id="rId22"/>
    <p:sldId id="472" r:id="rId23"/>
    <p:sldId id="504" r:id="rId24"/>
    <p:sldId id="495" r:id="rId25"/>
    <p:sldId id="496" r:id="rId26"/>
    <p:sldId id="505" r:id="rId27"/>
    <p:sldId id="499" r:id="rId28"/>
    <p:sldId id="506" r:id="rId29"/>
    <p:sldId id="498" r:id="rId30"/>
    <p:sldId id="394" r:id="rId31"/>
    <p:sldId id="396" r:id="rId32"/>
    <p:sldId id="405" r:id="rId33"/>
    <p:sldId id="406" r:id="rId34"/>
    <p:sldId id="408" r:id="rId35"/>
    <p:sldId id="409" r:id="rId36"/>
    <p:sldId id="410" r:id="rId37"/>
    <p:sldId id="55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ael Drugge" initials="md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05" autoAdjust="0"/>
    <p:restoredTop sz="80271" autoAdjust="0"/>
  </p:normalViewPr>
  <p:slideViewPr>
    <p:cSldViewPr snapToObjects="1">
      <p:cViewPr varScale="1">
        <p:scale>
          <a:sx n="91" d="100"/>
          <a:sy n="91" d="100"/>
        </p:scale>
        <p:origin x="256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oblkw:Documents:Microsoft%20User%20Data:Office%202011%20AutoRecovery:MoodSense%20Excel%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roblkw:Documents:Microsoft%20User%20Data:Office%202011%20AutoRecovery:MoodSense%20Excel%20(version%201).xlsb"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yx-laptop\c$\work\SkyDrive\work\MoodSense\MobiSys'13\adaptive-training-2.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lyx-laptop\c$\work\SkyDrive\work\MoodSense\MobiSys'13\adaptive-training-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372146185825699"/>
          <c:y val="3.6879432624113501E-2"/>
          <c:w val="0.83942784428238304"/>
          <c:h val="0.756994431627664"/>
        </c:manualLayout>
      </c:layout>
      <c:scatterChart>
        <c:scatterStyle val="lineMarker"/>
        <c:varyColors val="0"/>
        <c:ser>
          <c:idx val="0"/>
          <c:order val="0"/>
          <c:tx>
            <c:strRef>
              <c:f>Sheet2!$E$1</c:f>
              <c:strCache>
                <c:ptCount val="1"/>
                <c:pt idx="0">
                  <c:v>Mood (Pleasure)</c:v>
                </c:pt>
              </c:strCache>
            </c:strRef>
          </c:tx>
          <c:marker>
            <c:symbol val="none"/>
          </c:marker>
          <c:yVal>
            <c:numRef>
              <c:f>Sheet2!$E$2:$E$60</c:f>
              <c:numCache>
                <c:formatCode>General</c:formatCode>
                <c:ptCount val="59"/>
                <c:pt idx="0">
                  <c:v>3.5</c:v>
                </c:pt>
                <c:pt idx="1">
                  <c:v>3.4</c:v>
                </c:pt>
                <c:pt idx="2">
                  <c:v>3</c:v>
                </c:pt>
                <c:pt idx="3">
                  <c:v>2.75</c:v>
                </c:pt>
                <c:pt idx="4">
                  <c:v>3.2</c:v>
                </c:pt>
                <c:pt idx="5">
                  <c:v>3</c:v>
                </c:pt>
                <c:pt idx="6">
                  <c:v>3</c:v>
                </c:pt>
                <c:pt idx="7">
                  <c:v>3.25</c:v>
                </c:pt>
                <c:pt idx="8">
                  <c:v>3</c:v>
                </c:pt>
                <c:pt idx="9">
                  <c:v>3.3333333333333299</c:v>
                </c:pt>
                <c:pt idx="10">
                  <c:v>3.71428571428571</c:v>
                </c:pt>
                <c:pt idx="11">
                  <c:v>4.1666666666666936</c:v>
                </c:pt>
                <c:pt idx="12">
                  <c:v>3.5</c:v>
                </c:pt>
                <c:pt idx="13">
                  <c:v>4</c:v>
                </c:pt>
                <c:pt idx="14">
                  <c:v>4</c:v>
                </c:pt>
                <c:pt idx="15">
                  <c:v>3.75</c:v>
                </c:pt>
                <c:pt idx="16">
                  <c:v>4</c:v>
                </c:pt>
                <c:pt idx="17">
                  <c:v>3.8</c:v>
                </c:pt>
                <c:pt idx="18">
                  <c:v>3.6666666666666701</c:v>
                </c:pt>
                <c:pt idx="19">
                  <c:v>4</c:v>
                </c:pt>
                <c:pt idx="20">
                  <c:v>3.2</c:v>
                </c:pt>
                <c:pt idx="21">
                  <c:v>3.75</c:v>
                </c:pt>
                <c:pt idx="22">
                  <c:v>3</c:v>
                </c:pt>
                <c:pt idx="23">
                  <c:v>3.5</c:v>
                </c:pt>
                <c:pt idx="24">
                  <c:v>3</c:v>
                </c:pt>
                <c:pt idx="25">
                  <c:v>3.5</c:v>
                </c:pt>
                <c:pt idx="26">
                  <c:v>4</c:v>
                </c:pt>
                <c:pt idx="27">
                  <c:v>3.8</c:v>
                </c:pt>
                <c:pt idx="28">
                  <c:v>3.25</c:v>
                </c:pt>
                <c:pt idx="29">
                  <c:v>3.5</c:v>
                </c:pt>
                <c:pt idx="30">
                  <c:v>3.75</c:v>
                </c:pt>
                <c:pt idx="31">
                  <c:v>3.25</c:v>
                </c:pt>
                <c:pt idx="32">
                  <c:v>3.5</c:v>
                </c:pt>
                <c:pt idx="33">
                  <c:v>3.25</c:v>
                </c:pt>
                <c:pt idx="34">
                  <c:v>4.25</c:v>
                </c:pt>
                <c:pt idx="35">
                  <c:v>2.6666666666666701</c:v>
                </c:pt>
                <c:pt idx="36">
                  <c:v>3.6666666666666701</c:v>
                </c:pt>
                <c:pt idx="37">
                  <c:v>4</c:v>
                </c:pt>
                <c:pt idx="38">
                  <c:v>3.5</c:v>
                </c:pt>
                <c:pt idx="39">
                  <c:v>4</c:v>
                </c:pt>
                <c:pt idx="40">
                  <c:v>3.5</c:v>
                </c:pt>
                <c:pt idx="41">
                  <c:v>3.75</c:v>
                </c:pt>
                <c:pt idx="42">
                  <c:v>4</c:v>
                </c:pt>
                <c:pt idx="43">
                  <c:v>4.2</c:v>
                </c:pt>
                <c:pt idx="44">
                  <c:v>4</c:v>
                </c:pt>
                <c:pt idx="45">
                  <c:v>3.6</c:v>
                </c:pt>
                <c:pt idx="46">
                  <c:v>4.25</c:v>
                </c:pt>
                <c:pt idx="47">
                  <c:v>4</c:v>
                </c:pt>
                <c:pt idx="48">
                  <c:v>4</c:v>
                </c:pt>
                <c:pt idx="49">
                  <c:v>4</c:v>
                </c:pt>
                <c:pt idx="50">
                  <c:v>3.5</c:v>
                </c:pt>
                <c:pt idx="51">
                  <c:v>4</c:v>
                </c:pt>
                <c:pt idx="52">
                  <c:v>4</c:v>
                </c:pt>
                <c:pt idx="53">
                  <c:v>3.75</c:v>
                </c:pt>
                <c:pt idx="54">
                  <c:v>4</c:v>
                </c:pt>
                <c:pt idx="55">
                  <c:v>4.25</c:v>
                </c:pt>
                <c:pt idx="56">
                  <c:v>3.5</c:v>
                </c:pt>
                <c:pt idx="57">
                  <c:v>4</c:v>
                </c:pt>
                <c:pt idx="58">
                  <c:v>4</c:v>
                </c:pt>
              </c:numCache>
            </c:numRef>
          </c:yVal>
          <c:smooth val="0"/>
          <c:extLst>
            <c:ext xmlns:c16="http://schemas.microsoft.com/office/drawing/2014/chart" uri="{C3380CC4-5D6E-409C-BE32-E72D297353CC}">
              <c16:uniqueId val="{00000000-F80F-9D4C-8208-DDD22ACAAF56}"/>
            </c:ext>
          </c:extLst>
        </c:ser>
        <c:ser>
          <c:idx val="1"/>
          <c:order val="1"/>
          <c:tx>
            <c:strRef>
              <c:f>Sheet2!$F$1</c:f>
              <c:strCache>
                <c:ptCount val="1"/>
                <c:pt idx="0">
                  <c:v>Estimated Mood</c:v>
                </c:pt>
              </c:strCache>
            </c:strRef>
          </c:tx>
          <c:spPr>
            <a:ln w="47625">
              <a:noFill/>
            </a:ln>
          </c:spPr>
          <c:yVal>
            <c:numRef>
              <c:f>Sheet2!$F$2:$F$60</c:f>
              <c:numCache>
                <c:formatCode>General</c:formatCode>
                <c:ptCount val="59"/>
                <c:pt idx="0">
                  <c:v>3.8123492473301859</c:v>
                </c:pt>
                <c:pt idx="1">
                  <c:v>3.3441300255752799</c:v>
                </c:pt>
                <c:pt idx="2">
                  <c:v>2.8781903407393199</c:v>
                </c:pt>
                <c:pt idx="3">
                  <c:v>2.5796921895953511</c:v>
                </c:pt>
                <c:pt idx="4">
                  <c:v>3.2269659292109831</c:v>
                </c:pt>
                <c:pt idx="5">
                  <c:v>3.0604363377041812</c:v>
                </c:pt>
                <c:pt idx="6">
                  <c:v>2.9466705502151642</c:v>
                </c:pt>
                <c:pt idx="7">
                  <c:v>3.1181008745218759</c:v>
                </c:pt>
                <c:pt idx="8">
                  <c:v>3.1141129504178702</c:v>
                </c:pt>
                <c:pt idx="9">
                  <c:v>3.6784179984807248</c:v>
                </c:pt>
                <c:pt idx="10">
                  <c:v>3.7270211736602099</c:v>
                </c:pt>
                <c:pt idx="11">
                  <c:v>4.1601356618592042</c:v>
                </c:pt>
                <c:pt idx="12">
                  <c:v>3.7158800402005978</c:v>
                </c:pt>
                <c:pt idx="13">
                  <c:v>4.0858289899491904</c:v>
                </c:pt>
                <c:pt idx="14">
                  <c:v>3.5112312951901661</c:v>
                </c:pt>
                <c:pt idx="15">
                  <c:v>3.5704724650224051</c:v>
                </c:pt>
                <c:pt idx="16">
                  <c:v>3.7541717968605011</c:v>
                </c:pt>
                <c:pt idx="17">
                  <c:v>3.899821207206605</c:v>
                </c:pt>
                <c:pt idx="18">
                  <c:v>3.8905064006620189</c:v>
                </c:pt>
                <c:pt idx="19">
                  <c:v>3.9519996458949578</c:v>
                </c:pt>
                <c:pt idx="20">
                  <c:v>3.2522670522477131</c:v>
                </c:pt>
                <c:pt idx="21">
                  <c:v>3.8202277140363301</c:v>
                </c:pt>
                <c:pt idx="22">
                  <c:v>3.1612373401821761</c:v>
                </c:pt>
                <c:pt idx="23">
                  <c:v>3.2408888088564218</c:v>
                </c:pt>
                <c:pt idx="24">
                  <c:v>2.777541123971377</c:v>
                </c:pt>
                <c:pt idx="25">
                  <c:v>3.7494462268625459</c:v>
                </c:pt>
                <c:pt idx="26">
                  <c:v>3.7819165468863871</c:v>
                </c:pt>
                <c:pt idx="27">
                  <c:v>3.733580625095906</c:v>
                </c:pt>
                <c:pt idx="28">
                  <c:v>3.5106109762043141</c:v>
                </c:pt>
                <c:pt idx="29">
                  <c:v>3.6634810805839622</c:v>
                </c:pt>
                <c:pt idx="30">
                  <c:v>3.8052893211628338</c:v>
                </c:pt>
                <c:pt idx="31">
                  <c:v>3.1587472780025609</c:v>
                </c:pt>
                <c:pt idx="32">
                  <c:v>3.516833829819213</c:v>
                </c:pt>
                <c:pt idx="33">
                  <c:v>3.4590202533285881</c:v>
                </c:pt>
                <c:pt idx="34">
                  <c:v>4.1464267912181603</c:v>
                </c:pt>
                <c:pt idx="35">
                  <c:v>2.806451899283342</c:v>
                </c:pt>
                <c:pt idx="36">
                  <c:v>3.5566148118999621</c:v>
                </c:pt>
                <c:pt idx="37">
                  <c:v>3.7453788279248008</c:v>
                </c:pt>
                <c:pt idx="38">
                  <c:v>3.6176761275839451</c:v>
                </c:pt>
                <c:pt idx="39">
                  <c:v>3.799233298969614</c:v>
                </c:pt>
                <c:pt idx="40">
                  <c:v>3.999021043446338</c:v>
                </c:pt>
                <c:pt idx="41">
                  <c:v>3.8717079665682621</c:v>
                </c:pt>
                <c:pt idx="42">
                  <c:v>4.0421958237184263</c:v>
                </c:pt>
                <c:pt idx="43">
                  <c:v>4.0828871757498204</c:v>
                </c:pt>
                <c:pt idx="44">
                  <c:v>3.925265150398197</c:v>
                </c:pt>
                <c:pt idx="45">
                  <c:v>3.757392239752682</c:v>
                </c:pt>
                <c:pt idx="46">
                  <c:v>4.3878400497233301</c:v>
                </c:pt>
                <c:pt idx="47">
                  <c:v>3.8773199783700929</c:v>
                </c:pt>
                <c:pt idx="48">
                  <c:v>3.8178339494931222</c:v>
                </c:pt>
                <c:pt idx="49">
                  <c:v>4.0730937517997798</c:v>
                </c:pt>
                <c:pt idx="50">
                  <c:v>3.4030110873855519</c:v>
                </c:pt>
                <c:pt idx="51">
                  <c:v>4.0075456425267646</c:v>
                </c:pt>
                <c:pt idx="52">
                  <c:v>4.09085375823713</c:v>
                </c:pt>
                <c:pt idx="53">
                  <c:v>3.7612477760460599</c:v>
                </c:pt>
                <c:pt idx="54">
                  <c:v>3.994923619464219</c:v>
                </c:pt>
                <c:pt idx="55">
                  <c:v>3.9519639129920492</c:v>
                </c:pt>
                <c:pt idx="56">
                  <c:v>3.3373366586345519</c:v>
                </c:pt>
                <c:pt idx="57">
                  <c:v>3.7884077664871501</c:v>
                </c:pt>
                <c:pt idx="58">
                  <c:v>4.09079232688247</c:v>
                </c:pt>
              </c:numCache>
            </c:numRef>
          </c:yVal>
          <c:smooth val="0"/>
          <c:extLst>
            <c:ext xmlns:c16="http://schemas.microsoft.com/office/drawing/2014/chart" uri="{C3380CC4-5D6E-409C-BE32-E72D297353CC}">
              <c16:uniqueId val="{00000001-F80F-9D4C-8208-DDD22ACAAF56}"/>
            </c:ext>
          </c:extLst>
        </c:ser>
        <c:dLbls>
          <c:showLegendKey val="0"/>
          <c:showVal val="0"/>
          <c:showCatName val="0"/>
          <c:showSerName val="0"/>
          <c:showPercent val="0"/>
          <c:showBubbleSize val="0"/>
        </c:dLbls>
        <c:axId val="-2120542440"/>
        <c:axId val="-2126720680"/>
      </c:scatterChart>
      <c:valAx>
        <c:axId val="-2120542440"/>
        <c:scaling>
          <c:orientation val="minMax"/>
          <c:max val="60"/>
        </c:scaling>
        <c:delete val="0"/>
        <c:axPos val="b"/>
        <c:title>
          <c:tx>
            <c:rich>
              <a:bodyPr/>
              <a:lstStyle/>
              <a:p>
                <a:pPr>
                  <a:defRPr/>
                </a:pPr>
                <a:r>
                  <a:rPr lang="en-US"/>
                  <a:t>Days</a:t>
                </a:r>
              </a:p>
            </c:rich>
          </c:tx>
          <c:layout>
            <c:manualLayout>
              <c:xMode val="edge"/>
              <c:yMode val="edge"/>
              <c:x val="0.47507426092696498"/>
              <c:y val="0.926585094549499"/>
            </c:manualLayout>
          </c:layout>
          <c:overlay val="0"/>
        </c:title>
        <c:majorTickMark val="out"/>
        <c:minorTickMark val="none"/>
        <c:tickLblPos val="nextTo"/>
        <c:crossAx val="-2126720680"/>
        <c:crosses val="autoZero"/>
        <c:crossBetween val="midCat"/>
        <c:majorUnit val="10"/>
      </c:valAx>
      <c:valAx>
        <c:axId val="-2126720680"/>
        <c:scaling>
          <c:orientation val="minMax"/>
          <c:max val="4.5"/>
          <c:min val="2"/>
        </c:scaling>
        <c:delete val="0"/>
        <c:axPos val="l"/>
        <c:title>
          <c:tx>
            <c:rich>
              <a:bodyPr rot="-5400000" vert="horz"/>
              <a:lstStyle/>
              <a:p>
                <a:pPr>
                  <a:defRPr/>
                </a:pPr>
                <a:r>
                  <a:rPr lang="en-US"/>
                  <a:t>Daily Mood Average</a:t>
                </a:r>
              </a:p>
            </c:rich>
          </c:tx>
          <c:layout>
            <c:manualLayout>
              <c:xMode val="edge"/>
              <c:yMode val="edge"/>
              <c:x val="6.4977775352544499E-3"/>
              <c:y val="0.159224640874397"/>
            </c:manualLayout>
          </c:layout>
          <c:overlay val="0"/>
        </c:title>
        <c:numFmt formatCode="General" sourceLinked="1"/>
        <c:majorTickMark val="out"/>
        <c:minorTickMark val="none"/>
        <c:tickLblPos val="nextTo"/>
        <c:crossAx val="-2120542440"/>
        <c:crossesAt val="0"/>
        <c:crossBetween val="midCat"/>
        <c:majorUnit val="1"/>
      </c:valAx>
    </c:plotArea>
    <c:legend>
      <c:legendPos val="r"/>
      <c:layout>
        <c:manualLayout>
          <c:xMode val="edge"/>
          <c:yMode val="edge"/>
          <c:x val="0.65731758768867299"/>
          <c:y val="0.55618304581312905"/>
          <c:w val="0.28343963700503599"/>
          <c:h val="0.17455733497474199"/>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447381080144999"/>
          <c:y val="2.6740803966482402E-2"/>
          <c:w val="0.70283043795071598"/>
          <c:h val="0.87632378165501901"/>
        </c:manualLayout>
      </c:layout>
      <c:barChart>
        <c:barDir val="col"/>
        <c:grouping val="stacked"/>
        <c:varyColors val="0"/>
        <c:ser>
          <c:idx val="0"/>
          <c:order val="0"/>
          <c:tx>
            <c:strRef>
              <c:f>'User Distributions ("Box")'!$R$35</c:f>
              <c:strCache>
                <c:ptCount val="1"/>
                <c:pt idx="0">
                  <c:v>10%ile</c:v>
                </c:pt>
              </c:strCache>
            </c:strRef>
          </c:tx>
          <c:spPr>
            <a:solidFill>
              <a:srgbClr val="E68422"/>
            </a:solidFill>
          </c:spPr>
          <c:invertIfNegative val="0"/>
          <c:val>
            <c:numRef>
              <c:f>'User Distributions ("Box")'!$R$36:$R$67</c:f>
              <c:numCache>
                <c:formatCode>General</c:formatCode>
                <c:ptCount val="32"/>
                <c:pt idx="0">
                  <c:v>1E-4</c:v>
                </c:pt>
                <c:pt idx="1">
                  <c:v>1E-4</c:v>
                </c:pt>
                <c:pt idx="2">
                  <c:v>1E-4</c:v>
                </c:pt>
                <c:pt idx="3">
                  <c:v>1E-4</c:v>
                </c:pt>
                <c:pt idx="4">
                  <c:v>1E-4</c:v>
                </c:pt>
                <c:pt idx="5">
                  <c:v>5.9999999999999995E-4</c:v>
                </c:pt>
                <c:pt idx="6">
                  <c:v>1E-4</c:v>
                </c:pt>
                <c:pt idx="7">
                  <c:v>2.9999999999999997E-4</c:v>
                </c:pt>
                <c:pt idx="8">
                  <c:v>4.0000000000000002E-4</c:v>
                </c:pt>
                <c:pt idx="9">
                  <c:v>5.9999999999999995E-4</c:v>
                </c:pt>
                <c:pt idx="10">
                  <c:v>5.9999999999999995E-4</c:v>
                </c:pt>
                <c:pt idx="11">
                  <c:v>1.1000000000000001E-3</c:v>
                </c:pt>
                <c:pt idx="12">
                  <c:v>2.0000000000000001E-4</c:v>
                </c:pt>
                <c:pt idx="13">
                  <c:v>1.1999999999999999E-3</c:v>
                </c:pt>
                <c:pt idx="14">
                  <c:v>2.9999999999999997E-4</c:v>
                </c:pt>
                <c:pt idx="15">
                  <c:v>5.0000000000000001E-4</c:v>
                </c:pt>
                <c:pt idx="16">
                  <c:v>2.0000000000000001E-4</c:v>
                </c:pt>
                <c:pt idx="17">
                  <c:v>1.5E-3</c:v>
                </c:pt>
                <c:pt idx="18">
                  <c:v>6.9999999999999999E-4</c:v>
                </c:pt>
                <c:pt idx="19">
                  <c:v>8.0000000000000004E-4</c:v>
                </c:pt>
                <c:pt idx="20">
                  <c:v>2.5000000000000001E-3</c:v>
                </c:pt>
                <c:pt idx="21">
                  <c:v>6.9999999999999999E-4</c:v>
                </c:pt>
                <c:pt idx="22">
                  <c:v>5.0000000000000001E-4</c:v>
                </c:pt>
                <c:pt idx="23">
                  <c:v>2.3E-3</c:v>
                </c:pt>
                <c:pt idx="24">
                  <c:v>2.3E-3</c:v>
                </c:pt>
                <c:pt idx="25">
                  <c:v>1.8E-3</c:v>
                </c:pt>
                <c:pt idx="26">
                  <c:v>2.9999999999999997E-4</c:v>
                </c:pt>
                <c:pt idx="27">
                  <c:v>6.4999999999999997E-3</c:v>
                </c:pt>
                <c:pt idx="28">
                  <c:v>5.0000000000000001E-4</c:v>
                </c:pt>
                <c:pt idx="29">
                  <c:v>5.0000000000000001E-4</c:v>
                </c:pt>
                <c:pt idx="30">
                  <c:v>1.9E-3</c:v>
                </c:pt>
                <c:pt idx="31">
                  <c:v>1E-4</c:v>
                </c:pt>
              </c:numCache>
            </c:numRef>
          </c:val>
          <c:extLst>
            <c:ext xmlns:c16="http://schemas.microsoft.com/office/drawing/2014/chart" uri="{C3380CC4-5D6E-409C-BE32-E72D297353CC}">
              <c16:uniqueId val="{00000000-564A-494A-93DE-9CED12C85897}"/>
            </c:ext>
          </c:extLst>
        </c:ser>
        <c:ser>
          <c:idx val="1"/>
          <c:order val="1"/>
          <c:tx>
            <c:strRef>
              <c:f>'User Distributions ("Box")'!$S$35</c:f>
              <c:strCache>
                <c:ptCount val="1"/>
                <c:pt idx="0">
                  <c:v>25%ile</c:v>
                </c:pt>
              </c:strCache>
            </c:strRef>
          </c:tx>
          <c:spPr>
            <a:solidFill>
              <a:srgbClr val="E68422"/>
            </a:solidFill>
          </c:spPr>
          <c:invertIfNegative val="0"/>
          <c:val>
            <c:numRef>
              <c:f>'User Distributions ("Box")'!$S$36:$S$67</c:f>
              <c:numCache>
                <c:formatCode>General</c:formatCode>
                <c:ptCount val="32"/>
                <c:pt idx="0">
                  <c:v>1E-4</c:v>
                </c:pt>
                <c:pt idx="1">
                  <c:v>1E-4</c:v>
                </c:pt>
                <c:pt idx="2">
                  <c:v>2.0000000000000001E-4</c:v>
                </c:pt>
                <c:pt idx="3">
                  <c:v>2.9999999999999997E-4</c:v>
                </c:pt>
                <c:pt idx="4">
                  <c:v>6.9999999999999999E-4</c:v>
                </c:pt>
                <c:pt idx="5">
                  <c:v>1E-3</c:v>
                </c:pt>
                <c:pt idx="6">
                  <c:v>4.0000000000000002E-4</c:v>
                </c:pt>
                <c:pt idx="7">
                  <c:v>3.7000000000000002E-3</c:v>
                </c:pt>
                <c:pt idx="8">
                  <c:v>3.3999999999999998E-3</c:v>
                </c:pt>
                <c:pt idx="9">
                  <c:v>6.9999999999999999E-4</c:v>
                </c:pt>
                <c:pt idx="10">
                  <c:v>3.8999999999999998E-3</c:v>
                </c:pt>
                <c:pt idx="11">
                  <c:v>3.8E-3</c:v>
                </c:pt>
                <c:pt idx="12">
                  <c:v>3.8E-3</c:v>
                </c:pt>
                <c:pt idx="13">
                  <c:v>2.8E-3</c:v>
                </c:pt>
                <c:pt idx="14">
                  <c:v>2.7000000000000001E-3</c:v>
                </c:pt>
                <c:pt idx="15">
                  <c:v>7.1999999999999998E-3</c:v>
                </c:pt>
                <c:pt idx="16">
                  <c:v>9.5999999999999992E-3</c:v>
                </c:pt>
                <c:pt idx="17">
                  <c:v>6.1000000000000004E-3</c:v>
                </c:pt>
                <c:pt idx="18">
                  <c:v>4.8999999999999998E-3</c:v>
                </c:pt>
                <c:pt idx="19">
                  <c:v>2.0999999999999999E-3</c:v>
                </c:pt>
                <c:pt idx="20">
                  <c:v>3.5000000000000001E-3</c:v>
                </c:pt>
                <c:pt idx="21">
                  <c:v>3.5999999999999999E-3</c:v>
                </c:pt>
                <c:pt idx="22">
                  <c:v>1.0500000000000001E-2</c:v>
                </c:pt>
                <c:pt idx="23">
                  <c:v>9.5999999999999992E-3</c:v>
                </c:pt>
                <c:pt idx="24">
                  <c:v>5.3E-3</c:v>
                </c:pt>
                <c:pt idx="25">
                  <c:v>1.01E-2</c:v>
                </c:pt>
                <c:pt idx="26">
                  <c:v>7.6E-3</c:v>
                </c:pt>
                <c:pt idx="27">
                  <c:v>1.0500000000000001E-2</c:v>
                </c:pt>
                <c:pt idx="28">
                  <c:v>3.3999999999999998E-3</c:v>
                </c:pt>
                <c:pt idx="29">
                  <c:v>1.5599999999999999E-2</c:v>
                </c:pt>
                <c:pt idx="30">
                  <c:v>1.0699999999999999E-2</c:v>
                </c:pt>
                <c:pt idx="31">
                  <c:v>2.1600000000000001E-2</c:v>
                </c:pt>
              </c:numCache>
            </c:numRef>
          </c:val>
          <c:extLst>
            <c:ext xmlns:c16="http://schemas.microsoft.com/office/drawing/2014/chart" uri="{C3380CC4-5D6E-409C-BE32-E72D297353CC}">
              <c16:uniqueId val="{00000001-564A-494A-93DE-9CED12C85897}"/>
            </c:ext>
          </c:extLst>
        </c:ser>
        <c:ser>
          <c:idx val="2"/>
          <c:order val="2"/>
          <c:tx>
            <c:strRef>
              <c:f>'User Distributions ("Box")'!$T$35</c:f>
              <c:strCache>
                <c:ptCount val="1"/>
                <c:pt idx="0">
                  <c:v>50%ile</c:v>
                </c:pt>
              </c:strCache>
            </c:strRef>
          </c:tx>
          <c:spPr>
            <a:solidFill>
              <a:srgbClr val="E68422"/>
            </a:solidFill>
          </c:spPr>
          <c:invertIfNegative val="0"/>
          <c:val>
            <c:numRef>
              <c:f>'User Distributions ("Box")'!$T$36:$T$67</c:f>
              <c:numCache>
                <c:formatCode>General</c:formatCode>
                <c:ptCount val="32"/>
                <c:pt idx="0">
                  <c:v>1E-4</c:v>
                </c:pt>
                <c:pt idx="1">
                  <c:v>5.9999999999999995E-4</c:v>
                </c:pt>
                <c:pt idx="2">
                  <c:v>1.5E-3</c:v>
                </c:pt>
                <c:pt idx="3">
                  <c:v>2.0999999999999999E-3</c:v>
                </c:pt>
                <c:pt idx="4">
                  <c:v>3.8999999999999998E-3</c:v>
                </c:pt>
                <c:pt idx="5">
                  <c:v>3.3E-3</c:v>
                </c:pt>
                <c:pt idx="6">
                  <c:v>5.0000000000000001E-3</c:v>
                </c:pt>
                <c:pt idx="7">
                  <c:v>4.4000000000000003E-3</c:v>
                </c:pt>
                <c:pt idx="8">
                  <c:v>4.3E-3</c:v>
                </c:pt>
                <c:pt idx="9">
                  <c:v>1.01E-2</c:v>
                </c:pt>
                <c:pt idx="10">
                  <c:v>1.23E-2</c:v>
                </c:pt>
                <c:pt idx="11">
                  <c:v>1.5100000000000001E-2</c:v>
                </c:pt>
                <c:pt idx="12">
                  <c:v>1.6400000000000001E-2</c:v>
                </c:pt>
                <c:pt idx="13">
                  <c:v>1.7999999999999999E-2</c:v>
                </c:pt>
                <c:pt idx="14">
                  <c:v>0.02</c:v>
                </c:pt>
                <c:pt idx="15">
                  <c:v>1.9099999999999999E-2</c:v>
                </c:pt>
                <c:pt idx="16">
                  <c:v>1.9099999999999999E-2</c:v>
                </c:pt>
                <c:pt idx="17">
                  <c:v>2.3300000000000001E-2</c:v>
                </c:pt>
                <c:pt idx="18">
                  <c:v>2.5700000000000001E-2</c:v>
                </c:pt>
                <c:pt idx="19">
                  <c:v>3.0800000000000001E-2</c:v>
                </c:pt>
                <c:pt idx="20">
                  <c:v>3.2099999999999997E-2</c:v>
                </c:pt>
                <c:pt idx="21">
                  <c:v>3.4799999999999998E-2</c:v>
                </c:pt>
                <c:pt idx="22">
                  <c:v>2.8799999999999999E-2</c:v>
                </c:pt>
                <c:pt idx="23">
                  <c:v>3.0200000000000001E-2</c:v>
                </c:pt>
                <c:pt idx="24">
                  <c:v>3.6700000000000003E-2</c:v>
                </c:pt>
                <c:pt idx="25">
                  <c:v>3.1899999999999998E-2</c:v>
                </c:pt>
                <c:pt idx="26">
                  <c:v>4.0599999999999997E-2</c:v>
                </c:pt>
                <c:pt idx="27">
                  <c:v>4.07E-2</c:v>
                </c:pt>
                <c:pt idx="28">
                  <c:v>4.9099999999999998E-2</c:v>
                </c:pt>
                <c:pt idx="29">
                  <c:v>4.3400000000000001E-2</c:v>
                </c:pt>
                <c:pt idx="30">
                  <c:v>6.0100000000000001E-2</c:v>
                </c:pt>
                <c:pt idx="31">
                  <c:v>5.0599999999999999E-2</c:v>
                </c:pt>
              </c:numCache>
            </c:numRef>
          </c:val>
          <c:extLst>
            <c:ext xmlns:c16="http://schemas.microsoft.com/office/drawing/2014/chart" uri="{C3380CC4-5D6E-409C-BE32-E72D297353CC}">
              <c16:uniqueId val="{00000002-564A-494A-93DE-9CED12C85897}"/>
            </c:ext>
          </c:extLst>
        </c:ser>
        <c:ser>
          <c:idx val="3"/>
          <c:order val="3"/>
          <c:tx>
            <c:strRef>
              <c:f>'User Distributions ("Box")'!$U$35</c:f>
              <c:strCache>
                <c:ptCount val="1"/>
                <c:pt idx="0">
                  <c:v>75%ile</c:v>
                </c:pt>
              </c:strCache>
            </c:strRef>
          </c:tx>
          <c:spPr>
            <a:solidFill>
              <a:schemeClr val="accent3"/>
            </a:solidFill>
          </c:spPr>
          <c:invertIfNegative val="0"/>
          <c:val>
            <c:numRef>
              <c:f>'User Distributions ("Box")'!$U$36:$U$67</c:f>
              <c:numCache>
                <c:formatCode>General</c:formatCode>
                <c:ptCount val="32"/>
                <c:pt idx="0">
                  <c:v>1E-4</c:v>
                </c:pt>
                <c:pt idx="1">
                  <c:v>5.4000000000000003E-3</c:v>
                </c:pt>
                <c:pt idx="2">
                  <c:v>3.3999999999999998E-3</c:v>
                </c:pt>
                <c:pt idx="3">
                  <c:v>7.7000000000000002E-3</c:v>
                </c:pt>
                <c:pt idx="4">
                  <c:v>6.4999999999999997E-3</c:v>
                </c:pt>
                <c:pt idx="5">
                  <c:v>1.06E-2</c:v>
                </c:pt>
                <c:pt idx="6">
                  <c:v>1.4500000000000001E-2</c:v>
                </c:pt>
                <c:pt idx="7">
                  <c:v>8.6999999999999994E-3</c:v>
                </c:pt>
                <c:pt idx="8">
                  <c:v>2.2100000000000002E-2</c:v>
                </c:pt>
                <c:pt idx="9">
                  <c:v>4.2000000000000003E-2</c:v>
                </c:pt>
                <c:pt idx="10">
                  <c:v>1.34E-2</c:v>
                </c:pt>
                <c:pt idx="11">
                  <c:v>4.9799999999999997E-2</c:v>
                </c:pt>
                <c:pt idx="12">
                  <c:v>3.2399999999999998E-2</c:v>
                </c:pt>
                <c:pt idx="13">
                  <c:v>4.6100000000000002E-2</c:v>
                </c:pt>
                <c:pt idx="14">
                  <c:v>8.3099999999999993E-2</c:v>
                </c:pt>
                <c:pt idx="15">
                  <c:v>6.83E-2</c:v>
                </c:pt>
                <c:pt idx="16">
                  <c:v>4.0099999999999997E-2</c:v>
                </c:pt>
                <c:pt idx="17">
                  <c:v>6.9599999999999995E-2</c:v>
                </c:pt>
                <c:pt idx="18">
                  <c:v>4.9099999999999998E-2</c:v>
                </c:pt>
                <c:pt idx="19">
                  <c:v>3.2800000000000003E-2</c:v>
                </c:pt>
                <c:pt idx="20">
                  <c:v>9.1800000000000007E-2</c:v>
                </c:pt>
                <c:pt idx="21">
                  <c:v>9.3299999999999994E-2</c:v>
                </c:pt>
                <c:pt idx="22">
                  <c:v>6.0299999999999999E-2</c:v>
                </c:pt>
                <c:pt idx="23">
                  <c:v>0.13689999999999999</c:v>
                </c:pt>
                <c:pt idx="24">
                  <c:v>8.9099999999999999E-2</c:v>
                </c:pt>
                <c:pt idx="25">
                  <c:v>0.1217</c:v>
                </c:pt>
                <c:pt idx="26">
                  <c:v>5.9400000000000001E-2</c:v>
                </c:pt>
                <c:pt idx="27">
                  <c:v>0.1176</c:v>
                </c:pt>
                <c:pt idx="28">
                  <c:v>7.9200000000000007E-2</c:v>
                </c:pt>
                <c:pt idx="29">
                  <c:v>0.15679999999999999</c:v>
                </c:pt>
                <c:pt idx="30">
                  <c:v>0.16900000000000001</c:v>
                </c:pt>
                <c:pt idx="31">
                  <c:v>0.21790000000000001</c:v>
                </c:pt>
              </c:numCache>
            </c:numRef>
          </c:val>
          <c:extLst>
            <c:ext xmlns:c16="http://schemas.microsoft.com/office/drawing/2014/chart" uri="{C3380CC4-5D6E-409C-BE32-E72D297353CC}">
              <c16:uniqueId val="{00000003-564A-494A-93DE-9CED12C85897}"/>
            </c:ext>
          </c:extLst>
        </c:ser>
        <c:ser>
          <c:idx val="4"/>
          <c:order val="4"/>
          <c:tx>
            <c:strRef>
              <c:f>'User Distributions ("Box")'!$V$35</c:f>
              <c:strCache>
                <c:ptCount val="1"/>
                <c:pt idx="0">
                  <c:v>90%ile</c:v>
                </c:pt>
              </c:strCache>
            </c:strRef>
          </c:tx>
          <c:invertIfNegative val="0"/>
          <c:val>
            <c:numRef>
              <c:f>'User Distributions ("Box")'!$V$36:$V$67</c:f>
              <c:numCache>
                <c:formatCode>General</c:formatCode>
                <c:ptCount val="32"/>
                <c:pt idx="0">
                  <c:v>1E-4</c:v>
                </c:pt>
                <c:pt idx="1">
                  <c:v>6.1999999999999998E-3</c:v>
                </c:pt>
                <c:pt idx="2">
                  <c:v>9.2999999999999992E-3</c:v>
                </c:pt>
                <c:pt idx="3">
                  <c:v>1.61E-2</c:v>
                </c:pt>
                <c:pt idx="4">
                  <c:v>1.21E-2</c:v>
                </c:pt>
                <c:pt idx="5">
                  <c:v>1.6899999999999998E-2</c:v>
                </c:pt>
                <c:pt idx="6">
                  <c:v>2.98E-2</c:v>
                </c:pt>
                <c:pt idx="7">
                  <c:v>1.15E-2</c:v>
                </c:pt>
                <c:pt idx="8">
                  <c:v>2.6800000000000001E-2</c:v>
                </c:pt>
                <c:pt idx="9">
                  <c:v>0.1134</c:v>
                </c:pt>
                <c:pt idx="10">
                  <c:v>4.02E-2</c:v>
                </c:pt>
                <c:pt idx="11">
                  <c:v>0.12180000000000001</c:v>
                </c:pt>
                <c:pt idx="12">
                  <c:v>6.5500000000000003E-2</c:v>
                </c:pt>
                <c:pt idx="13">
                  <c:v>7.8100000000000003E-2</c:v>
                </c:pt>
                <c:pt idx="14">
                  <c:v>8.7599999999999997E-2</c:v>
                </c:pt>
                <c:pt idx="15">
                  <c:v>7.4899999999999994E-2</c:v>
                </c:pt>
                <c:pt idx="16">
                  <c:v>0.26340000000000002</c:v>
                </c:pt>
                <c:pt idx="17">
                  <c:v>0.1573</c:v>
                </c:pt>
                <c:pt idx="18">
                  <c:v>0.11840000000000001</c:v>
                </c:pt>
                <c:pt idx="19">
                  <c:v>0.36630000000000001</c:v>
                </c:pt>
                <c:pt idx="20">
                  <c:v>7.0000000000000007E-2</c:v>
                </c:pt>
                <c:pt idx="21">
                  <c:v>0.18509999999999999</c:v>
                </c:pt>
                <c:pt idx="22">
                  <c:v>0.14660000000000001</c:v>
                </c:pt>
                <c:pt idx="23">
                  <c:v>0.1115</c:v>
                </c:pt>
                <c:pt idx="24">
                  <c:v>0.28199999999999997</c:v>
                </c:pt>
                <c:pt idx="25">
                  <c:v>0.3891</c:v>
                </c:pt>
                <c:pt idx="26">
                  <c:v>0.1993</c:v>
                </c:pt>
                <c:pt idx="27">
                  <c:v>0.10589999999999999</c:v>
                </c:pt>
                <c:pt idx="28">
                  <c:v>0.10979999999999999</c:v>
                </c:pt>
                <c:pt idx="29">
                  <c:v>0.28670000000000001</c:v>
                </c:pt>
                <c:pt idx="30">
                  <c:v>0.16930000000000001</c:v>
                </c:pt>
                <c:pt idx="31">
                  <c:v>0.36149999999999999</c:v>
                </c:pt>
              </c:numCache>
            </c:numRef>
          </c:val>
          <c:extLst>
            <c:ext xmlns:c16="http://schemas.microsoft.com/office/drawing/2014/chart" uri="{C3380CC4-5D6E-409C-BE32-E72D297353CC}">
              <c16:uniqueId val="{00000004-564A-494A-93DE-9CED12C85897}"/>
            </c:ext>
          </c:extLst>
        </c:ser>
        <c:dLbls>
          <c:showLegendKey val="0"/>
          <c:showVal val="0"/>
          <c:showCatName val="0"/>
          <c:showSerName val="0"/>
          <c:showPercent val="0"/>
          <c:showBubbleSize val="0"/>
        </c:dLbls>
        <c:gapWidth val="150"/>
        <c:overlap val="100"/>
        <c:axId val="-2123898152"/>
        <c:axId val="-2067640840"/>
      </c:barChart>
      <c:catAx>
        <c:axId val="-2123898152"/>
        <c:scaling>
          <c:orientation val="minMax"/>
        </c:scaling>
        <c:delete val="0"/>
        <c:axPos val="b"/>
        <c:title>
          <c:tx>
            <c:rich>
              <a:bodyPr/>
              <a:lstStyle/>
              <a:p>
                <a:pPr>
                  <a:defRPr/>
                </a:pPr>
                <a:r>
                  <a:rPr lang="en-US" dirty="0"/>
                  <a:t>Users</a:t>
                </a:r>
              </a:p>
            </c:rich>
          </c:tx>
          <c:overlay val="0"/>
        </c:title>
        <c:majorTickMark val="none"/>
        <c:minorTickMark val="none"/>
        <c:tickLblPos val="none"/>
        <c:crossAx val="-2067640840"/>
        <c:crosses val="autoZero"/>
        <c:auto val="1"/>
        <c:lblAlgn val="ctr"/>
        <c:lblOffset val="100"/>
        <c:noMultiLvlLbl val="0"/>
      </c:catAx>
      <c:valAx>
        <c:axId val="-2067640840"/>
        <c:scaling>
          <c:logBase val="10"/>
          <c:orientation val="minMax"/>
        </c:scaling>
        <c:delete val="0"/>
        <c:axPos val="l"/>
        <c:title>
          <c:tx>
            <c:rich>
              <a:bodyPr rot="-5400000" vert="horz"/>
              <a:lstStyle/>
              <a:p>
                <a:pPr>
                  <a:defRPr/>
                </a:pPr>
                <a:r>
                  <a:rPr lang="en-US"/>
                  <a:t>Squared Error</a:t>
                </a:r>
              </a:p>
            </c:rich>
          </c:tx>
          <c:layout>
            <c:manualLayout>
              <c:xMode val="edge"/>
              <c:yMode val="edge"/>
              <c:x val="1.98989353442853E-3"/>
              <c:y val="0.307621366007648"/>
            </c:manualLayout>
          </c:layout>
          <c:overlay val="0"/>
        </c:title>
        <c:numFmt formatCode="General" sourceLinked="1"/>
        <c:majorTickMark val="out"/>
        <c:minorTickMark val="none"/>
        <c:tickLblPos val="nextTo"/>
        <c:txPr>
          <a:bodyPr/>
          <a:lstStyle/>
          <a:p>
            <a:pPr>
              <a:defRPr sz="1200"/>
            </a:pPr>
            <a:endParaRPr lang="en-US"/>
          </a:p>
        </c:txPr>
        <c:crossAx val="-2123898152"/>
        <c:crosses val="autoZero"/>
        <c:crossBetween val="between"/>
      </c:valAx>
      <c:spPr>
        <a:ln>
          <a:solidFill>
            <a:srgbClr val="000000"/>
          </a:solidFill>
        </a:ln>
      </c:spPr>
    </c:plotArea>
    <c:legend>
      <c:legendPos val="r"/>
      <c:legendEntry>
        <c:idx val="2"/>
        <c:delete val="1"/>
      </c:legendEntry>
      <c:legendEntry>
        <c:idx val="3"/>
        <c:delete val="1"/>
      </c:legendEntry>
      <c:legendEntry>
        <c:idx val="4"/>
        <c:delete val="1"/>
      </c:legendEntry>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05449409364899"/>
          <c:y val="5.0925925925925902E-2"/>
          <c:w val="0.81638982920062098"/>
          <c:h val="0.77493501231809103"/>
        </c:manualLayout>
      </c:layout>
      <c:lineChart>
        <c:grouping val="standard"/>
        <c:varyColors val="0"/>
        <c:ser>
          <c:idx val="0"/>
          <c:order val="0"/>
          <c:tx>
            <c:v>Incremental personalized model</c:v>
          </c:tx>
          <c:cat>
            <c:numRef>
              <c:f>Sheet1!$E$11:$E$16</c:f>
              <c:numCache>
                <c:formatCode>General</c:formatCode>
                <c:ptCount val="6"/>
                <c:pt idx="0">
                  <c:v>10</c:v>
                </c:pt>
                <c:pt idx="1">
                  <c:v>20</c:v>
                </c:pt>
                <c:pt idx="2">
                  <c:v>30</c:v>
                </c:pt>
                <c:pt idx="3">
                  <c:v>40</c:v>
                </c:pt>
                <c:pt idx="4">
                  <c:v>50</c:v>
                </c:pt>
                <c:pt idx="5">
                  <c:v>59</c:v>
                </c:pt>
              </c:numCache>
            </c:numRef>
          </c:cat>
          <c:val>
            <c:numRef>
              <c:f>Sheet1!$H$11:$H$16</c:f>
              <c:numCache>
                <c:formatCode>0.00%</c:formatCode>
                <c:ptCount val="6"/>
                <c:pt idx="0">
                  <c:v>0.40072187500000001</c:v>
                </c:pt>
                <c:pt idx="1">
                  <c:v>0.57328749999999995</c:v>
                </c:pt>
                <c:pt idx="2">
                  <c:v>0.72648571428571396</c:v>
                </c:pt>
                <c:pt idx="3">
                  <c:v>0.84132173913043495</c:v>
                </c:pt>
                <c:pt idx="4">
                  <c:v>0.88561176470588199</c:v>
                </c:pt>
                <c:pt idx="5">
                  <c:v>0.93</c:v>
                </c:pt>
              </c:numCache>
            </c:numRef>
          </c:val>
          <c:smooth val="0"/>
          <c:extLst>
            <c:ext xmlns:c16="http://schemas.microsoft.com/office/drawing/2014/chart" uri="{C3380CC4-5D6E-409C-BE32-E72D297353CC}">
              <c16:uniqueId val="{00000000-1A5D-D84A-8335-607D718A18A5}"/>
            </c:ext>
          </c:extLst>
        </c:ser>
        <c:dLbls>
          <c:showLegendKey val="0"/>
          <c:showVal val="0"/>
          <c:showCatName val="0"/>
          <c:showSerName val="0"/>
          <c:showPercent val="0"/>
          <c:showBubbleSize val="0"/>
        </c:dLbls>
        <c:marker val="1"/>
        <c:smooth val="0"/>
        <c:axId val="-2133901448"/>
        <c:axId val="-2094273720"/>
      </c:lineChart>
      <c:catAx>
        <c:axId val="-2133901448"/>
        <c:scaling>
          <c:orientation val="minMax"/>
        </c:scaling>
        <c:delete val="0"/>
        <c:axPos val="b"/>
        <c:title>
          <c:tx>
            <c:rich>
              <a:bodyPr rot="0" vert="horz"/>
              <a:lstStyle/>
              <a:p>
                <a:pPr>
                  <a:defRPr/>
                </a:pPr>
                <a:r>
                  <a:rPr lang="en-US"/>
                  <a:t>Training Days</a:t>
                </a:r>
              </a:p>
            </c:rich>
          </c:tx>
          <c:layout>
            <c:manualLayout>
              <c:xMode val="edge"/>
              <c:yMode val="edge"/>
              <c:x val="0.44635302564171397"/>
              <c:y val="0.914742200849055"/>
            </c:manualLayout>
          </c:layout>
          <c:overlay val="0"/>
        </c:title>
        <c:numFmt formatCode="General" sourceLinked="1"/>
        <c:majorTickMark val="in"/>
        <c:minorTickMark val="none"/>
        <c:tickLblPos val="nextTo"/>
        <c:txPr>
          <a:bodyPr rot="-60000000" vert="horz"/>
          <a:lstStyle/>
          <a:p>
            <a:pPr>
              <a:defRPr/>
            </a:pPr>
            <a:endParaRPr lang="en-US"/>
          </a:p>
        </c:txPr>
        <c:crossAx val="-2094273720"/>
        <c:crosses val="autoZero"/>
        <c:auto val="1"/>
        <c:lblAlgn val="ctr"/>
        <c:lblOffset val="100"/>
        <c:noMultiLvlLbl val="0"/>
      </c:catAx>
      <c:valAx>
        <c:axId val="-2094273720"/>
        <c:scaling>
          <c:orientation val="minMax"/>
        </c:scaling>
        <c:delete val="0"/>
        <c:axPos val="l"/>
        <c:title>
          <c:tx>
            <c:rich>
              <a:bodyPr rot="-5400000" vert="horz"/>
              <a:lstStyle/>
              <a:p>
                <a:pPr>
                  <a:defRPr/>
                </a:pPr>
                <a:r>
                  <a:rPr lang="en-US"/>
                  <a:t>Model Accuracy</a:t>
                </a:r>
              </a:p>
            </c:rich>
          </c:tx>
          <c:overlay val="0"/>
        </c:title>
        <c:numFmt formatCode="0%" sourceLinked="0"/>
        <c:majorTickMark val="in"/>
        <c:minorTickMark val="none"/>
        <c:tickLblPos val="nextTo"/>
        <c:txPr>
          <a:bodyPr rot="-60000000" vert="horz"/>
          <a:lstStyle/>
          <a:p>
            <a:pPr>
              <a:defRPr/>
            </a:pPr>
            <a:endParaRPr lang="en-US"/>
          </a:p>
        </c:txPr>
        <c:crossAx val="-2133901448"/>
        <c:crosses val="autoZero"/>
        <c:crossBetween val="between"/>
        <c:majorUnit val="0.2"/>
      </c:valAx>
    </c:plotArea>
    <c:legend>
      <c:legendPos val="b"/>
      <c:layout>
        <c:manualLayout>
          <c:xMode val="edge"/>
          <c:yMode val="edge"/>
          <c:x val="0.28150222832884098"/>
          <c:y val="0.56447493079987798"/>
          <c:w val="0.71447897871826405"/>
          <c:h val="0.20496671553485199"/>
        </c:manualLayout>
      </c:layout>
      <c:overlay val="0"/>
      <c:txPr>
        <a:bodyPr rot="0" vert="horz"/>
        <a:lstStyle/>
        <a:p>
          <a:pPr>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05449409364899"/>
          <c:y val="5.0925925925925902E-2"/>
          <c:w val="0.81638982920062098"/>
          <c:h val="0.77493501231809103"/>
        </c:manualLayout>
      </c:layout>
      <c:lineChart>
        <c:grouping val="standard"/>
        <c:varyColors val="0"/>
        <c:ser>
          <c:idx val="0"/>
          <c:order val="0"/>
          <c:tx>
            <c:v>Incremental personalized model</c:v>
          </c:tx>
          <c:cat>
            <c:numRef>
              <c:f>Sheet1!$E$11:$E$16</c:f>
              <c:numCache>
                <c:formatCode>General</c:formatCode>
                <c:ptCount val="6"/>
                <c:pt idx="0">
                  <c:v>10</c:v>
                </c:pt>
                <c:pt idx="1">
                  <c:v>20</c:v>
                </c:pt>
                <c:pt idx="2">
                  <c:v>30</c:v>
                </c:pt>
                <c:pt idx="3">
                  <c:v>40</c:v>
                </c:pt>
                <c:pt idx="4">
                  <c:v>50</c:v>
                </c:pt>
                <c:pt idx="5">
                  <c:v>59</c:v>
                </c:pt>
              </c:numCache>
            </c:numRef>
          </c:cat>
          <c:val>
            <c:numRef>
              <c:f>Sheet1!$H$11:$H$16</c:f>
              <c:numCache>
                <c:formatCode>0.00%</c:formatCode>
                <c:ptCount val="6"/>
                <c:pt idx="0">
                  <c:v>0.40072187500000001</c:v>
                </c:pt>
                <c:pt idx="1">
                  <c:v>0.57328749999999995</c:v>
                </c:pt>
                <c:pt idx="2">
                  <c:v>0.72648571428571396</c:v>
                </c:pt>
                <c:pt idx="3">
                  <c:v>0.84132173913043495</c:v>
                </c:pt>
                <c:pt idx="4">
                  <c:v>0.88561176470588199</c:v>
                </c:pt>
                <c:pt idx="5">
                  <c:v>0.93</c:v>
                </c:pt>
              </c:numCache>
            </c:numRef>
          </c:val>
          <c:smooth val="0"/>
          <c:extLst>
            <c:ext xmlns:c16="http://schemas.microsoft.com/office/drawing/2014/chart" uri="{C3380CC4-5D6E-409C-BE32-E72D297353CC}">
              <c16:uniqueId val="{00000000-ECEA-CB4C-A2F0-DA7D514BCDED}"/>
            </c:ext>
          </c:extLst>
        </c:ser>
        <c:ser>
          <c:idx val="1"/>
          <c:order val="1"/>
          <c:tx>
            <c:v>Hybrid mood model</c:v>
          </c:tx>
          <c:cat>
            <c:numRef>
              <c:f>Sheet1!$E$11:$E$16</c:f>
              <c:numCache>
                <c:formatCode>General</c:formatCode>
                <c:ptCount val="6"/>
                <c:pt idx="0">
                  <c:v>10</c:v>
                </c:pt>
                <c:pt idx="1">
                  <c:v>20</c:v>
                </c:pt>
                <c:pt idx="2">
                  <c:v>30</c:v>
                </c:pt>
                <c:pt idx="3">
                  <c:v>40</c:v>
                </c:pt>
                <c:pt idx="4">
                  <c:v>50</c:v>
                </c:pt>
                <c:pt idx="5">
                  <c:v>59</c:v>
                </c:pt>
              </c:numCache>
            </c:numRef>
          </c:cat>
          <c:val>
            <c:numRef>
              <c:f>Sheet1!$I$11:$I$16</c:f>
              <c:numCache>
                <c:formatCode>0.00%</c:formatCode>
                <c:ptCount val="6"/>
                <c:pt idx="0">
                  <c:v>0.71919999999999995</c:v>
                </c:pt>
                <c:pt idx="1">
                  <c:v>0.73909999999999998</c:v>
                </c:pt>
                <c:pt idx="2">
                  <c:v>0.74199999999999999</c:v>
                </c:pt>
                <c:pt idx="3">
                  <c:v>0.77700000000000002</c:v>
                </c:pt>
                <c:pt idx="4">
                  <c:v>0.82850000000000001</c:v>
                </c:pt>
                <c:pt idx="5">
                  <c:v>0.93</c:v>
                </c:pt>
              </c:numCache>
            </c:numRef>
          </c:val>
          <c:smooth val="0"/>
          <c:extLst>
            <c:ext xmlns:c16="http://schemas.microsoft.com/office/drawing/2014/chart" uri="{C3380CC4-5D6E-409C-BE32-E72D297353CC}">
              <c16:uniqueId val="{00000001-ECEA-CB4C-A2F0-DA7D514BCDED}"/>
            </c:ext>
          </c:extLst>
        </c:ser>
        <c:dLbls>
          <c:showLegendKey val="0"/>
          <c:showVal val="0"/>
          <c:showCatName val="0"/>
          <c:showSerName val="0"/>
          <c:showPercent val="0"/>
          <c:showBubbleSize val="0"/>
        </c:dLbls>
        <c:marker val="1"/>
        <c:smooth val="0"/>
        <c:axId val="-2052108696"/>
        <c:axId val="-2136768424"/>
      </c:lineChart>
      <c:catAx>
        <c:axId val="-2052108696"/>
        <c:scaling>
          <c:orientation val="minMax"/>
        </c:scaling>
        <c:delete val="0"/>
        <c:axPos val="b"/>
        <c:title>
          <c:tx>
            <c:rich>
              <a:bodyPr rot="0" vert="horz"/>
              <a:lstStyle/>
              <a:p>
                <a:pPr>
                  <a:defRPr/>
                </a:pPr>
                <a:r>
                  <a:rPr lang="en-US"/>
                  <a:t>Training Days</a:t>
                </a:r>
              </a:p>
            </c:rich>
          </c:tx>
          <c:layout>
            <c:manualLayout>
              <c:xMode val="edge"/>
              <c:yMode val="edge"/>
              <c:x val="0.44635302564171397"/>
              <c:y val="0.914742200849055"/>
            </c:manualLayout>
          </c:layout>
          <c:overlay val="0"/>
        </c:title>
        <c:numFmt formatCode="General" sourceLinked="1"/>
        <c:majorTickMark val="in"/>
        <c:minorTickMark val="none"/>
        <c:tickLblPos val="nextTo"/>
        <c:txPr>
          <a:bodyPr rot="-60000000" vert="horz"/>
          <a:lstStyle/>
          <a:p>
            <a:pPr>
              <a:defRPr/>
            </a:pPr>
            <a:endParaRPr lang="en-US"/>
          </a:p>
        </c:txPr>
        <c:crossAx val="-2136768424"/>
        <c:crosses val="autoZero"/>
        <c:auto val="1"/>
        <c:lblAlgn val="ctr"/>
        <c:lblOffset val="100"/>
        <c:noMultiLvlLbl val="0"/>
      </c:catAx>
      <c:valAx>
        <c:axId val="-2136768424"/>
        <c:scaling>
          <c:orientation val="minMax"/>
        </c:scaling>
        <c:delete val="0"/>
        <c:axPos val="l"/>
        <c:title>
          <c:tx>
            <c:rich>
              <a:bodyPr rot="-5400000" vert="horz"/>
              <a:lstStyle/>
              <a:p>
                <a:pPr>
                  <a:defRPr/>
                </a:pPr>
                <a:r>
                  <a:rPr lang="en-US"/>
                  <a:t>Model Accuracy</a:t>
                </a:r>
              </a:p>
            </c:rich>
          </c:tx>
          <c:overlay val="0"/>
        </c:title>
        <c:numFmt formatCode="0%" sourceLinked="0"/>
        <c:majorTickMark val="in"/>
        <c:minorTickMark val="none"/>
        <c:tickLblPos val="nextTo"/>
        <c:txPr>
          <a:bodyPr rot="-60000000" vert="horz"/>
          <a:lstStyle/>
          <a:p>
            <a:pPr>
              <a:defRPr/>
            </a:pPr>
            <a:endParaRPr lang="en-US"/>
          </a:p>
        </c:txPr>
        <c:crossAx val="-2052108696"/>
        <c:crosses val="autoZero"/>
        <c:crossBetween val="between"/>
        <c:majorUnit val="0.2"/>
      </c:valAx>
    </c:plotArea>
    <c:legend>
      <c:legendPos val="b"/>
      <c:layout>
        <c:manualLayout>
          <c:xMode val="edge"/>
          <c:yMode val="edge"/>
          <c:x val="0.28150222832884098"/>
          <c:y val="0.56447493079987798"/>
          <c:w val="0.71447897871826405"/>
          <c:h val="0.20496671553485199"/>
        </c:manualLayout>
      </c:layout>
      <c:overlay val="0"/>
      <c:txPr>
        <a:bodyPr rot="0" vert="horz"/>
        <a:lstStyle/>
        <a:p>
          <a:pPr>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CA3CFA-B886-A74C-B95B-EEFBF8C14AC0}" type="datetimeFigureOut">
              <a:rPr lang="en-US" smtClean="0"/>
              <a:pPr/>
              <a:t>3/31/20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E24B76-64EC-7E48-BC92-84D686D91C4A}" type="slidenum">
              <a:rPr lang="en-US" smtClean="0"/>
              <a:pPr/>
              <a:t>‹#›</a:t>
            </a:fld>
            <a:endParaRPr lang="en-US"/>
          </a:p>
        </p:txBody>
      </p:sp>
    </p:spTree>
    <p:extLst>
      <p:ext uri="{BB962C8B-B14F-4D97-AF65-F5344CB8AC3E}">
        <p14:creationId xmlns:p14="http://schemas.microsoft.com/office/powerpoint/2010/main" val="381775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B77AFB-ED33-A34D-BB1D-F4A077CA57AC}" type="datetimeFigureOut">
              <a:rPr lang="en-US" smtClean="0"/>
              <a:pPr/>
              <a:t>3/31/20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50442-E5F7-4845-8EE9-C3255DE541DE}" type="slidenum">
              <a:rPr lang="en-US" smtClean="0"/>
              <a:pPr/>
              <a:t>‹#›</a:t>
            </a:fld>
            <a:endParaRPr lang="en-US"/>
          </a:p>
        </p:txBody>
      </p:sp>
    </p:spTree>
    <p:extLst>
      <p:ext uri="{BB962C8B-B14F-4D97-AF65-F5344CB8AC3E}">
        <p14:creationId xmlns:p14="http://schemas.microsoft.com/office/powerpoint/2010/main" val="3543483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a:t>
            </a:fld>
            <a:endParaRPr lang="en-US"/>
          </a:p>
        </p:txBody>
      </p:sp>
    </p:spTree>
    <p:extLst>
      <p:ext uri="{BB962C8B-B14F-4D97-AF65-F5344CB8AC3E}">
        <p14:creationId xmlns:p14="http://schemas.microsoft.com/office/powerpoint/2010/main" val="329355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10</a:t>
            </a:fld>
            <a:endParaRPr lang="en-US"/>
          </a:p>
        </p:txBody>
      </p:sp>
    </p:spTree>
    <p:extLst>
      <p:ext uri="{BB962C8B-B14F-4D97-AF65-F5344CB8AC3E}">
        <p14:creationId xmlns:p14="http://schemas.microsoft.com/office/powerpoint/2010/main" val="3088193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11</a:t>
            </a:fld>
            <a:endParaRPr lang="en-US"/>
          </a:p>
        </p:txBody>
      </p:sp>
    </p:spTree>
    <p:extLst>
      <p:ext uri="{BB962C8B-B14F-4D97-AF65-F5344CB8AC3E}">
        <p14:creationId xmlns:p14="http://schemas.microsoft.com/office/powerpoint/2010/main" val="1071032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12</a:t>
            </a:fld>
            <a:endParaRPr lang="en-US"/>
          </a:p>
        </p:txBody>
      </p:sp>
    </p:spTree>
    <p:extLst>
      <p:ext uri="{BB962C8B-B14F-4D97-AF65-F5344CB8AC3E}">
        <p14:creationId xmlns:p14="http://schemas.microsoft.com/office/powerpoint/2010/main" val="238020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13</a:t>
            </a:fld>
            <a:endParaRPr lang="en-US"/>
          </a:p>
        </p:txBody>
      </p:sp>
    </p:spTree>
    <p:extLst>
      <p:ext uri="{BB962C8B-B14F-4D97-AF65-F5344CB8AC3E}">
        <p14:creationId xmlns:p14="http://schemas.microsoft.com/office/powerpoint/2010/main" val="3071627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14</a:t>
            </a:fld>
            <a:endParaRPr lang="en-US"/>
          </a:p>
        </p:txBody>
      </p:sp>
    </p:spTree>
    <p:extLst>
      <p:ext uri="{BB962C8B-B14F-4D97-AF65-F5344CB8AC3E}">
        <p14:creationId xmlns:p14="http://schemas.microsoft.com/office/powerpoint/2010/main" val="1556519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15</a:t>
            </a:fld>
            <a:endParaRPr lang="en-US"/>
          </a:p>
        </p:txBody>
      </p:sp>
    </p:spTree>
    <p:extLst>
      <p:ext uri="{BB962C8B-B14F-4D97-AF65-F5344CB8AC3E}">
        <p14:creationId xmlns:p14="http://schemas.microsoft.com/office/powerpoint/2010/main" val="2520251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16</a:t>
            </a:fld>
            <a:endParaRPr lang="en-US"/>
          </a:p>
        </p:txBody>
      </p:sp>
    </p:spTree>
    <p:extLst>
      <p:ext uri="{BB962C8B-B14F-4D97-AF65-F5344CB8AC3E}">
        <p14:creationId xmlns:p14="http://schemas.microsoft.com/office/powerpoint/2010/main" val="185759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17</a:t>
            </a:fld>
            <a:endParaRPr lang="en-US"/>
          </a:p>
        </p:txBody>
      </p:sp>
    </p:spTree>
    <p:extLst>
      <p:ext uri="{BB962C8B-B14F-4D97-AF65-F5344CB8AC3E}">
        <p14:creationId xmlns:p14="http://schemas.microsoft.com/office/powerpoint/2010/main" val="85784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18</a:t>
            </a:fld>
            <a:endParaRPr lang="en-US"/>
          </a:p>
        </p:txBody>
      </p:sp>
    </p:spTree>
    <p:extLst>
      <p:ext uri="{BB962C8B-B14F-4D97-AF65-F5344CB8AC3E}">
        <p14:creationId xmlns:p14="http://schemas.microsoft.com/office/powerpoint/2010/main" val="291821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19</a:t>
            </a:fld>
            <a:endParaRPr lang="en-US"/>
          </a:p>
        </p:txBody>
      </p:sp>
    </p:spTree>
    <p:extLst>
      <p:ext uri="{BB962C8B-B14F-4D97-AF65-F5344CB8AC3E}">
        <p14:creationId xmlns:p14="http://schemas.microsoft.com/office/powerpoint/2010/main" val="57773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a:t>
            </a:fld>
            <a:endParaRPr lang="en-US"/>
          </a:p>
        </p:txBody>
      </p:sp>
    </p:spTree>
    <p:extLst>
      <p:ext uri="{BB962C8B-B14F-4D97-AF65-F5344CB8AC3E}">
        <p14:creationId xmlns:p14="http://schemas.microsoft.com/office/powerpoint/2010/main" val="1748362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20</a:t>
            </a:fld>
            <a:endParaRPr lang="en-US"/>
          </a:p>
        </p:txBody>
      </p:sp>
    </p:spTree>
    <p:extLst>
      <p:ext uri="{BB962C8B-B14F-4D97-AF65-F5344CB8AC3E}">
        <p14:creationId xmlns:p14="http://schemas.microsoft.com/office/powerpoint/2010/main" val="549488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21</a:t>
            </a:fld>
            <a:endParaRPr lang="en-US"/>
          </a:p>
        </p:txBody>
      </p:sp>
    </p:spTree>
    <p:extLst>
      <p:ext uri="{BB962C8B-B14F-4D97-AF65-F5344CB8AC3E}">
        <p14:creationId xmlns:p14="http://schemas.microsoft.com/office/powerpoint/2010/main" val="4237132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22</a:t>
            </a:fld>
            <a:endParaRPr lang="en-US"/>
          </a:p>
        </p:txBody>
      </p:sp>
    </p:spTree>
    <p:extLst>
      <p:ext uri="{BB962C8B-B14F-4D97-AF65-F5344CB8AC3E}">
        <p14:creationId xmlns:p14="http://schemas.microsoft.com/office/powerpoint/2010/main" val="288727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23</a:t>
            </a:fld>
            <a:endParaRPr lang="en-US"/>
          </a:p>
        </p:txBody>
      </p:sp>
    </p:spTree>
    <p:extLst>
      <p:ext uri="{BB962C8B-B14F-4D97-AF65-F5344CB8AC3E}">
        <p14:creationId xmlns:p14="http://schemas.microsoft.com/office/powerpoint/2010/main" val="3769378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24</a:t>
            </a:fld>
            <a:endParaRPr lang="en-US"/>
          </a:p>
        </p:txBody>
      </p:sp>
    </p:spTree>
    <p:extLst>
      <p:ext uri="{BB962C8B-B14F-4D97-AF65-F5344CB8AC3E}">
        <p14:creationId xmlns:p14="http://schemas.microsoft.com/office/powerpoint/2010/main" val="4171529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25</a:t>
            </a:fld>
            <a:endParaRPr lang="en-US"/>
          </a:p>
        </p:txBody>
      </p:sp>
    </p:spTree>
    <p:extLst>
      <p:ext uri="{BB962C8B-B14F-4D97-AF65-F5344CB8AC3E}">
        <p14:creationId xmlns:p14="http://schemas.microsoft.com/office/powerpoint/2010/main" val="250200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27</a:t>
            </a:fld>
            <a:endParaRPr lang="en-US"/>
          </a:p>
        </p:txBody>
      </p:sp>
    </p:spTree>
    <p:extLst>
      <p:ext uri="{BB962C8B-B14F-4D97-AF65-F5344CB8AC3E}">
        <p14:creationId xmlns:p14="http://schemas.microsoft.com/office/powerpoint/2010/main" val="679583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28</a:t>
            </a:fld>
            <a:endParaRPr lang="en-US"/>
          </a:p>
        </p:txBody>
      </p:sp>
    </p:spTree>
    <p:extLst>
      <p:ext uri="{BB962C8B-B14F-4D97-AF65-F5344CB8AC3E}">
        <p14:creationId xmlns:p14="http://schemas.microsoft.com/office/powerpoint/2010/main" val="2344090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B29AE-D163-7F41-8E27-27175609C038}" type="slidenum">
              <a:rPr lang="en-US" smtClean="0"/>
              <a:t>30</a:t>
            </a:fld>
            <a:endParaRPr lang="en-US"/>
          </a:p>
        </p:txBody>
      </p:sp>
    </p:spTree>
    <p:extLst>
      <p:ext uri="{BB962C8B-B14F-4D97-AF65-F5344CB8AC3E}">
        <p14:creationId xmlns:p14="http://schemas.microsoft.com/office/powerpoint/2010/main" val="1879495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C7E58-63E3-544E-B35E-1DFB90E9B7C2}" type="slidenum">
              <a:rPr lang="en-US" smtClean="0"/>
              <a:t>31</a:t>
            </a:fld>
            <a:endParaRPr lang="en-US"/>
          </a:p>
        </p:txBody>
      </p:sp>
    </p:spTree>
    <p:extLst>
      <p:ext uri="{BB962C8B-B14F-4D97-AF65-F5344CB8AC3E}">
        <p14:creationId xmlns:p14="http://schemas.microsoft.com/office/powerpoint/2010/main" val="343689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3</a:t>
            </a:fld>
            <a:endParaRPr lang="en-US"/>
          </a:p>
        </p:txBody>
      </p:sp>
    </p:spTree>
    <p:extLst>
      <p:ext uri="{BB962C8B-B14F-4D97-AF65-F5344CB8AC3E}">
        <p14:creationId xmlns:p14="http://schemas.microsoft.com/office/powerpoint/2010/main" val="3904248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32</a:t>
            </a:fld>
            <a:endParaRPr lang="en-US"/>
          </a:p>
        </p:txBody>
      </p:sp>
    </p:spTree>
    <p:extLst>
      <p:ext uri="{BB962C8B-B14F-4D97-AF65-F5344CB8AC3E}">
        <p14:creationId xmlns:p14="http://schemas.microsoft.com/office/powerpoint/2010/main" val="81438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B29AE-D163-7F41-8E27-27175609C038}" type="slidenum">
              <a:rPr lang="en-US" smtClean="0"/>
              <a:t>33</a:t>
            </a:fld>
            <a:endParaRPr lang="en-US"/>
          </a:p>
        </p:txBody>
      </p:sp>
    </p:spTree>
    <p:extLst>
      <p:ext uri="{BB962C8B-B14F-4D97-AF65-F5344CB8AC3E}">
        <p14:creationId xmlns:p14="http://schemas.microsoft.com/office/powerpoint/2010/main" val="4289794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B29AE-D163-7F41-8E27-27175609C038}" type="slidenum">
              <a:rPr lang="en-US" smtClean="0"/>
              <a:t>34</a:t>
            </a:fld>
            <a:endParaRPr lang="en-US"/>
          </a:p>
        </p:txBody>
      </p:sp>
    </p:spTree>
    <p:extLst>
      <p:ext uri="{BB962C8B-B14F-4D97-AF65-F5344CB8AC3E}">
        <p14:creationId xmlns:p14="http://schemas.microsoft.com/office/powerpoint/2010/main" val="4619412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3EB29AE-D163-7F41-8E27-27175609C038}" type="slidenum">
              <a:rPr lang="en-US" smtClean="0"/>
              <a:t>35</a:t>
            </a:fld>
            <a:endParaRPr lang="en-US"/>
          </a:p>
        </p:txBody>
      </p:sp>
    </p:spTree>
    <p:extLst>
      <p:ext uri="{BB962C8B-B14F-4D97-AF65-F5344CB8AC3E}">
        <p14:creationId xmlns:p14="http://schemas.microsoft.com/office/powerpoint/2010/main" val="461941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EB29AE-D163-7F41-8E27-27175609C038}" type="slidenum">
              <a:rPr lang="en-US" smtClean="0"/>
              <a:t>36</a:t>
            </a:fld>
            <a:endParaRPr lang="en-US"/>
          </a:p>
        </p:txBody>
      </p:sp>
    </p:spTree>
    <p:extLst>
      <p:ext uri="{BB962C8B-B14F-4D97-AF65-F5344CB8AC3E}">
        <p14:creationId xmlns:p14="http://schemas.microsoft.com/office/powerpoint/2010/main" val="1192270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37</a:t>
            </a:fld>
            <a:endParaRPr lang="en-US"/>
          </a:p>
        </p:txBody>
      </p:sp>
    </p:spTree>
    <p:extLst>
      <p:ext uri="{BB962C8B-B14F-4D97-AF65-F5344CB8AC3E}">
        <p14:creationId xmlns:p14="http://schemas.microsoft.com/office/powerpoint/2010/main" val="3980235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4</a:t>
            </a:fld>
            <a:endParaRPr lang="en-US"/>
          </a:p>
        </p:txBody>
      </p:sp>
    </p:spTree>
    <p:extLst>
      <p:ext uri="{BB962C8B-B14F-4D97-AF65-F5344CB8AC3E}">
        <p14:creationId xmlns:p14="http://schemas.microsoft.com/office/powerpoint/2010/main" val="299062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5</a:t>
            </a:fld>
            <a:endParaRPr lang="en-US"/>
          </a:p>
        </p:txBody>
      </p:sp>
    </p:spTree>
    <p:extLst>
      <p:ext uri="{BB962C8B-B14F-4D97-AF65-F5344CB8AC3E}">
        <p14:creationId xmlns:p14="http://schemas.microsoft.com/office/powerpoint/2010/main" val="2250404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6</a:t>
            </a:fld>
            <a:endParaRPr lang="en-US"/>
          </a:p>
        </p:txBody>
      </p:sp>
    </p:spTree>
    <p:extLst>
      <p:ext uri="{BB962C8B-B14F-4D97-AF65-F5344CB8AC3E}">
        <p14:creationId xmlns:p14="http://schemas.microsoft.com/office/powerpoint/2010/main" val="420292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7</a:t>
            </a:fld>
            <a:endParaRPr lang="en-US"/>
          </a:p>
        </p:txBody>
      </p:sp>
    </p:spTree>
    <p:extLst>
      <p:ext uri="{BB962C8B-B14F-4D97-AF65-F5344CB8AC3E}">
        <p14:creationId xmlns:p14="http://schemas.microsoft.com/office/powerpoint/2010/main" val="67449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8</a:t>
            </a:fld>
            <a:endParaRPr lang="en-US"/>
          </a:p>
        </p:txBody>
      </p:sp>
    </p:spTree>
    <p:extLst>
      <p:ext uri="{BB962C8B-B14F-4D97-AF65-F5344CB8AC3E}">
        <p14:creationId xmlns:p14="http://schemas.microsoft.com/office/powerpoint/2010/main" val="262117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650442-E5F7-4845-8EE9-C3255DE541DE}" type="slidenum">
              <a:rPr lang="en-US" smtClean="0"/>
              <a:pPr/>
              <a:t>9</a:t>
            </a:fld>
            <a:endParaRPr lang="en-US"/>
          </a:p>
        </p:txBody>
      </p:sp>
    </p:spTree>
    <p:extLst>
      <p:ext uri="{BB962C8B-B14F-4D97-AF65-F5344CB8AC3E}">
        <p14:creationId xmlns:p14="http://schemas.microsoft.com/office/powerpoint/2010/main" val="73295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4038600"/>
            <a:ext cx="64008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Computer Science and Engineering - University of Notre Dame</a:t>
            </a:r>
          </a:p>
        </p:txBody>
      </p:sp>
      <p:sp>
        <p:nvSpPr>
          <p:cNvPr id="8" name="Rectangle 7"/>
          <p:cNvSpPr/>
          <p:nvPr userDrawn="1"/>
        </p:nvSpPr>
        <p:spPr>
          <a:xfrm>
            <a:off x="0" y="0"/>
            <a:ext cx="9144000" cy="3657600"/>
          </a:xfrm>
          <a:prstGeom prst="rect">
            <a:avLst/>
          </a:prstGeom>
          <a:gradFill flip="none" rotWithShape="1">
            <a:gsLst>
              <a:gs pos="1000">
                <a:schemeClr val="tx2">
                  <a:lumMod val="20000"/>
                  <a:lumOff val="80000"/>
                </a:schemeClr>
              </a:gs>
              <a:gs pos="0">
                <a:schemeClr val="accent1">
                  <a:lumMod val="20000"/>
                  <a:lumOff val="80000"/>
                </a:schemeClr>
              </a:gs>
              <a:gs pos="100000">
                <a:schemeClr val="accent1">
                  <a:tint val="15000"/>
                  <a:satMod val="350000"/>
                  <a:alpha val="0"/>
                </a:schemeClr>
              </a:gs>
            </a:gsLst>
            <a:lin ang="16200000" scaled="0"/>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9" name="Straight Connector 8"/>
          <p:cNvCxnSpPr/>
          <p:nvPr userDrawn="1"/>
        </p:nvCxnSpPr>
        <p:spPr>
          <a:xfrm>
            <a:off x="152400" y="3656012"/>
            <a:ext cx="8839200" cy="1588"/>
          </a:xfrm>
          <a:prstGeom prst="line">
            <a:avLst/>
          </a:prstGeom>
          <a:ln w="222250" cap="flat" cmpd="sng" algn="ctr">
            <a:solidFill>
              <a:schemeClr val="accent2"/>
            </a:solidFill>
            <a:prstDash val="solid"/>
            <a:round/>
            <a:headEnd type="none" w="med" len="med"/>
            <a:tailEnd type="none" w="med" len="med"/>
          </a:ln>
          <a:effectLst>
            <a:outerShdw blurRad="114300" dist="38100" dir="2700000" algn="br">
              <a:srgbClr val="000000">
                <a:alpha val="78000"/>
              </a:srgbClr>
            </a:outerShdw>
          </a:effectLst>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userDrawn="1"/>
        </p:nvCxnSpPr>
        <p:spPr>
          <a:xfrm>
            <a:off x="381000" y="6629400"/>
            <a:ext cx="8458200" cy="1588"/>
          </a:xfrm>
          <a:prstGeom prst="line">
            <a:avLst/>
          </a:prstGeom>
          <a:ln w="38100" cap="flat" cmpd="sng" algn="ctr">
            <a:solidFill>
              <a:schemeClr val="bg1">
                <a:lumMod val="65000"/>
              </a:schemeClr>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1" name="Footer Placeholder 4"/>
          <p:cNvSpPr txBox="1">
            <a:spLocks/>
          </p:cNvSpPr>
          <p:nvPr userDrawn="1"/>
        </p:nvSpPr>
        <p:spPr>
          <a:xfrm>
            <a:off x="2286000" y="6637337"/>
            <a:ext cx="4724400" cy="16827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Computer Science and Engineering - University of Notre Dame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E741E4-2BE7-A148-BC27-903AE18A55CF}" type="datetime1">
              <a:rPr lang="en-US" smtClean="0"/>
              <a:pPr/>
              <a:t>3/31/20</a:t>
            </a:fld>
            <a:endParaRPr lang="en-US"/>
          </a:p>
        </p:txBody>
      </p:sp>
      <p:sp>
        <p:nvSpPr>
          <p:cNvPr id="5" name="Footer Placeholder 4"/>
          <p:cNvSpPr>
            <a:spLocks noGrp="1"/>
          </p:cNvSpPr>
          <p:nvPr>
            <p:ph type="ftr" sz="quarter" idx="11"/>
          </p:nvPr>
        </p:nvSpPr>
        <p:spPr/>
        <p:txBody>
          <a:bodyPr/>
          <a:lstStyle/>
          <a:p>
            <a:r>
              <a:rPr lang="en-US"/>
              <a:t>Computer Science and Engineering - University of Notre Dame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5E4653-0611-1349-A384-8C7B01DEE5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79158E3-1C63-3443-90AA-58D047E8C60A}" type="datetime1">
              <a:rPr lang="en-US" smtClean="0"/>
              <a:pPr/>
              <a:t>3/31/20</a:t>
            </a:fld>
            <a:endParaRPr lang="en-US"/>
          </a:p>
        </p:txBody>
      </p:sp>
      <p:sp>
        <p:nvSpPr>
          <p:cNvPr id="5" name="Footer Placeholder 4"/>
          <p:cNvSpPr>
            <a:spLocks noGrp="1"/>
          </p:cNvSpPr>
          <p:nvPr>
            <p:ph type="ftr" sz="quarter" idx="11"/>
          </p:nvPr>
        </p:nvSpPr>
        <p:spPr/>
        <p:txBody>
          <a:bodyPr/>
          <a:lstStyle/>
          <a:p>
            <a:r>
              <a:rPr lang="en-US"/>
              <a:t>Computer Science and Engineering - University of Notre Dame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5E4653-0611-1349-A384-8C7B01DEE5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Computer Science and Engineering - University of Notre Dame</a:t>
            </a:r>
          </a:p>
        </p:txBody>
      </p:sp>
      <p:sp>
        <p:nvSpPr>
          <p:cNvPr id="7" name="Rectangle 6"/>
          <p:cNvSpPr/>
          <p:nvPr userDrawn="1"/>
        </p:nvSpPr>
        <p:spPr>
          <a:xfrm>
            <a:off x="0" y="0"/>
            <a:ext cx="9144000" cy="1219200"/>
          </a:xfrm>
          <a:prstGeom prst="rect">
            <a:avLst/>
          </a:prstGeom>
          <a:gradFill flip="none" rotWithShape="1">
            <a:gsLst>
              <a:gs pos="1000">
                <a:schemeClr val="tx2">
                  <a:lumMod val="20000"/>
                  <a:lumOff val="80000"/>
                </a:schemeClr>
              </a:gs>
              <a:gs pos="0">
                <a:schemeClr val="accent1">
                  <a:lumMod val="20000"/>
                  <a:lumOff val="80000"/>
                </a:schemeClr>
              </a:gs>
              <a:gs pos="100000">
                <a:schemeClr val="accent1">
                  <a:tint val="15000"/>
                  <a:satMod val="350000"/>
                  <a:alpha val="0"/>
                </a:schemeClr>
              </a:gs>
            </a:gsLst>
            <a:lin ang="16200000" scaled="0"/>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8" name="Straight Connector 7"/>
          <p:cNvCxnSpPr/>
          <p:nvPr userDrawn="1"/>
        </p:nvCxnSpPr>
        <p:spPr>
          <a:xfrm>
            <a:off x="152400" y="1217612"/>
            <a:ext cx="8839200" cy="1588"/>
          </a:xfrm>
          <a:prstGeom prst="line">
            <a:avLst/>
          </a:prstGeom>
          <a:ln w="222250" cap="flat" cmpd="sng" algn="ctr">
            <a:solidFill>
              <a:schemeClr val="accent2"/>
            </a:solidFill>
            <a:prstDash val="solid"/>
            <a:round/>
            <a:headEnd type="none" w="med" len="med"/>
            <a:tailEnd type="none" w="med" len="med"/>
          </a:ln>
          <a:effectLst>
            <a:outerShdw blurRad="114300" dist="38100" dir="2700000" algn="br">
              <a:srgbClr val="000000">
                <a:alpha val="78000"/>
              </a:srgbClr>
            </a:outerShdw>
          </a:effectLst>
        </p:spPr>
        <p:style>
          <a:lnRef idx="2">
            <a:schemeClr val="accent2"/>
          </a:lnRef>
          <a:fillRef idx="0">
            <a:schemeClr val="accent2"/>
          </a:fillRef>
          <a:effectRef idx="1">
            <a:schemeClr val="accent2"/>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0C4C16A-CDD7-4945-8116-7AC274A78CF6}" type="datetime1">
              <a:rPr lang="en-US" smtClean="0"/>
              <a:pPr/>
              <a:t>3/31/20</a:t>
            </a:fld>
            <a:endParaRPr lang="en-US"/>
          </a:p>
        </p:txBody>
      </p:sp>
      <p:sp>
        <p:nvSpPr>
          <p:cNvPr id="5" name="Footer Placeholder 4"/>
          <p:cNvSpPr>
            <a:spLocks noGrp="1"/>
          </p:cNvSpPr>
          <p:nvPr>
            <p:ph type="ftr" sz="quarter" idx="11"/>
          </p:nvPr>
        </p:nvSpPr>
        <p:spPr/>
        <p:txBody>
          <a:bodyPr/>
          <a:lstStyle/>
          <a:p>
            <a:r>
              <a:rPr lang="en-US"/>
              <a:t>Computer Science and Engineering - University of Notre Dame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5E4653-0611-1349-A384-8C7B01DEE54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00200"/>
            <a:ext cx="411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Computer Science and Engineering - University of Notre Dame</a:t>
            </a:r>
          </a:p>
        </p:txBody>
      </p:sp>
      <p:sp>
        <p:nvSpPr>
          <p:cNvPr id="8" name="Rectangle 7"/>
          <p:cNvSpPr/>
          <p:nvPr userDrawn="1"/>
        </p:nvSpPr>
        <p:spPr>
          <a:xfrm>
            <a:off x="0" y="0"/>
            <a:ext cx="9144000" cy="1219200"/>
          </a:xfrm>
          <a:prstGeom prst="rect">
            <a:avLst/>
          </a:prstGeom>
          <a:gradFill flip="none" rotWithShape="1">
            <a:gsLst>
              <a:gs pos="1000">
                <a:schemeClr val="tx2">
                  <a:lumMod val="20000"/>
                  <a:lumOff val="80000"/>
                </a:schemeClr>
              </a:gs>
              <a:gs pos="0">
                <a:schemeClr val="accent1">
                  <a:lumMod val="20000"/>
                  <a:lumOff val="80000"/>
                </a:schemeClr>
              </a:gs>
              <a:gs pos="100000">
                <a:schemeClr val="accent1">
                  <a:tint val="15000"/>
                  <a:satMod val="350000"/>
                  <a:alpha val="0"/>
                </a:schemeClr>
              </a:gs>
            </a:gsLst>
            <a:lin ang="16200000" scaled="0"/>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9" name="Straight Connector 8"/>
          <p:cNvCxnSpPr/>
          <p:nvPr userDrawn="1"/>
        </p:nvCxnSpPr>
        <p:spPr>
          <a:xfrm>
            <a:off x="152400" y="1217612"/>
            <a:ext cx="8839200" cy="1588"/>
          </a:xfrm>
          <a:prstGeom prst="line">
            <a:avLst/>
          </a:prstGeom>
          <a:ln w="222250" cap="flat" cmpd="sng" algn="ctr">
            <a:solidFill>
              <a:schemeClr val="accent2"/>
            </a:solidFill>
            <a:prstDash val="solid"/>
            <a:round/>
            <a:headEnd type="none" w="med" len="med"/>
            <a:tailEnd type="none" w="med" len="med"/>
          </a:ln>
          <a:effectLst>
            <a:outerShdw blurRad="114300" dist="38100" dir="2700000" algn="br">
              <a:srgbClr val="000000">
                <a:alpha val="78000"/>
              </a:srgbClr>
            </a:outerShdw>
          </a:effectLst>
        </p:spPr>
        <p:style>
          <a:lnRef idx="2">
            <a:schemeClr val="accent2"/>
          </a:lnRef>
          <a:fillRef idx="0">
            <a:schemeClr val="accent2"/>
          </a:fillRef>
          <a:effectRef idx="1">
            <a:schemeClr val="accent2"/>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1000" y="1535113"/>
            <a:ext cx="411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2174875"/>
            <a:ext cx="4116388" cy="43021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194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194175" cy="4302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Computer Science and Engineering - University of Notre Dame</a:t>
            </a:r>
          </a:p>
        </p:txBody>
      </p:sp>
      <p:sp>
        <p:nvSpPr>
          <p:cNvPr id="10" name="Rectangle 9"/>
          <p:cNvSpPr/>
          <p:nvPr userDrawn="1"/>
        </p:nvSpPr>
        <p:spPr>
          <a:xfrm>
            <a:off x="0" y="0"/>
            <a:ext cx="9144000" cy="1219200"/>
          </a:xfrm>
          <a:prstGeom prst="rect">
            <a:avLst/>
          </a:prstGeom>
          <a:gradFill flip="none" rotWithShape="1">
            <a:gsLst>
              <a:gs pos="1000">
                <a:schemeClr val="tx2">
                  <a:lumMod val="20000"/>
                  <a:lumOff val="80000"/>
                </a:schemeClr>
              </a:gs>
              <a:gs pos="0">
                <a:schemeClr val="accent1">
                  <a:lumMod val="20000"/>
                  <a:lumOff val="80000"/>
                </a:schemeClr>
              </a:gs>
              <a:gs pos="100000">
                <a:schemeClr val="accent1">
                  <a:tint val="15000"/>
                  <a:satMod val="350000"/>
                  <a:alpha val="0"/>
                </a:schemeClr>
              </a:gs>
            </a:gsLst>
            <a:lin ang="16200000" scaled="0"/>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11" name="Straight Connector 10"/>
          <p:cNvCxnSpPr/>
          <p:nvPr userDrawn="1"/>
        </p:nvCxnSpPr>
        <p:spPr>
          <a:xfrm>
            <a:off x="152400" y="1217612"/>
            <a:ext cx="8839200" cy="1588"/>
          </a:xfrm>
          <a:prstGeom prst="line">
            <a:avLst/>
          </a:prstGeom>
          <a:ln w="222250" cap="flat" cmpd="sng" algn="ctr">
            <a:solidFill>
              <a:schemeClr val="accent2"/>
            </a:solidFill>
            <a:prstDash val="solid"/>
            <a:round/>
            <a:headEnd type="none" w="med" len="med"/>
            <a:tailEnd type="none" w="med" len="med"/>
          </a:ln>
          <a:effectLst>
            <a:outerShdw blurRad="114300" dist="38100" dir="2700000" algn="br">
              <a:srgbClr val="000000">
                <a:alpha val="78000"/>
              </a:srgbClr>
            </a:outerShdw>
          </a:effectLst>
        </p:spPr>
        <p:style>
          <a:lnRef idx="2">
            <a:schemeClr val="accent2"/>
          </a:lnRef>
          <a:fillRef idx="0">
            <a:schemeClr val="accent2"/>
          </a:fillRef>
          <a:effectRef idx="1">
            <a:schemeClr val="accent2"/>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Computer Science and Engineering - University of Notre Dame</a:t>
            </a:r>
          </a:p>
        </p:txBody>
      </p:sp>
      <p:sp>
        <p:nvSpPr>
          <p:cNvPr id="6" name="Rectangle 5"/>
          <p:cNvSpPr/>
          <p:nvPr userDrawn="1"/>
        </p:nvSpPr>
        <p:spPr>
          <a:xfrm>
            <a:off x="0" y="0"/>
            <a:ext cx="9144000" cy="1219200"/>
          </a:xfrm>
          <a:prstGeom prst="rect">
            <a:avLst/>
          </a:prstGeom>
          <a:gradFill flip="none" rotWithShape="1">
            <a:gsLst>
              <a:gs pos="1000">
                <a:schemeClr val="tx2">
                  <a:lumMod val="20000"/>
                  <a:lumOff val="80000"/>
                </a:schemeClr>
              </a:gs>
              <a:gs pos="0">
                <a:schemeClr val="accent1">
                  <a:lumMod val="20000"/>
                  <a:lumOff val="80000"/>
                </a:schemeClr>
              </a:gs>
              <a:gs pos="100000">
                <a:schemeClr val="accent1">
                  <a:tint val="15000"/>
                  <a:satMod val="350000"/>
                  <a:alpha val="0"/>
                </a:schemeClr>
              </a:gs>
            </a:gsLst>
            <a:lin ang="16200000" scaled="0"/>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7" name="Straight Connector 6"/>
          <p:cNvCxnSpPr/>
          <p:nvPr userDrawn="1"/>
        </p:nvCxnSpPr>
        <p:spPr>
          <a:xfrm>
            <a:off x="152400" y="1217612"/>
            <a:ext cx="8839200" cy="1588"/>
          </a:xfrm>
          <a:prstGeom prst="line">
            <a:avLst/>
          </a:prstGeom>
          <a:ln w="222250" cap="flat" cmpd="sng" algn="ctr">
            <a:solidFill>
              <a:schemeClr val="accent2"/>
            </a:solidFill>
            <a:prstDash val="solid"/>
            <a:round/>
            <a:headEnd type="none" w="med" len="med"/>
            <a:tailEnd type="none" w="med" len="med"/>
          </a:ln>
          <a:effectLst>
            <a:outerShdw blurRad="114300" dist="38100" dir="2700000" algn="br">
              <a:srgbClr val="000000">
                <a:alpha val="78000"/>
              </a:srgbClr>
            </a:outerShdw>
          </a:effectLst>
        </p:spPr>
        <p:style>
          <a:lnRef idx="2">
            <a:schemeClr val="accent2"/>
          </a:lnRef>
          <a:fillRef idx="0">
            <a:schemeClr val="accent2"/>
          </a:fillRef>
          <a:effectRef idx="1">
            <a:schemeClr val="accent2"/>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53E0CD9-4ACB-2F49-B16F-8BA852C5F3B8}" type="datetime1">
              <a:rPr lang="en-US" smtClean="0"/>
              <a:pPr/>
              <a:t>3/31/20</a:t>
            </a:fld>
            <a:endParaRPr lang="en-US"/>
          </a:p>
        </p:txBody>
      </p:sp>
      <p:sp>
        <p:nvSpPr>
          <p:cNvPr id="3" name="Footer Placeholder 2"/>
          <p:cNvSpPr>
            <a:spLocks noGrp="1"/>
          </p:cNvSpPr>
          <p:nvPr>
            <p:ph type="ftr" sz="quarter" idx="11"/>
          </p:nvPr>
        </p:nvSpPr>
        <p:spPr/>
        <p:txBody>
          <a:bodyPr/>
          <a:lstStyle/>
          <a:p>
            <a:r>
              <a:rPr lang="en-US"/>
              <a:t>Computer Science and Engineering - University of Notre Dame</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E5E4653-0611-1349-A384-8C7B01DEE5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274ABE-B569-CD48-AEFE-37EC06299ACD}" type="datetime1">
              <a:rPr lang="en-US" smtClean="0"/>
              <a:pPr/>
              <a:t>3/31/20</a:t>
            </a:fld>
            <a:endParaRPr lang="en-US"/>
          </a:p>
        </p:txBody>
      </p:sp>
      <p:sp>
        <p:nvSpPr>
          <p:cNvPr id="6" name="Footer Placeholder 5"/>
          <p:cNvSpPr>
            <a:spLocks noGrp="1"/>
          </p:cNvSpPr>
          <p:nvPr>
            <p:ph type="ftr" sz="quarter" idx="11"/>
          </p:nvPr>
        </p:nvSpPr>
        <p:spPr/>
        <p:txBody>
          <a:bodyPr/>
          <a:lstStyle/>
          <a:p>
            <a:r>
              <a:rPr lang="en-US"/>
              <a:t>Computer Science and Engineering - University of Notre Dame</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BDB93A9-DE17-42E8-A366-46C30944BF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0B2A866-DE80-6F49-8848-EAFF4C4982A9}" type="datetime1">
              <a:rPr lang="en-US" smtClean="0"/>
              <a:pPr/>
              <a:t>3/31/20</a:t>
            </a:fld>
            <a:endParaRPr lang="en-US"/>
          </a:p>
        </p:txBody>
      </p:sp>
      <p:sp>
        <p:nvSpPr>
          <p:cNvPr id="6" name="Footer Placeholder 5"/>
          <p:cNvSpPr>
            <a:spLocks noGrp="1"/>
          </p:cNvSpPr>
          <p:nvPr>
            <p:ph type="ftr" sz="quarter" idx="11"/>
          </p:nvPr>
        </p:nvSpPr>
        <p:spPr/>
        <p:txBody>
          <a:bodyPr/>
          <a:lstStyle/>
          <a:p>
            <a:r>
              <a:rPr lang="en-US"/>
              <a:t>Computer Science and Engineering - University of Notre Dame</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E5E4653-0611-1349-A384-8C7B01DEE5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1000" y="1447800"/>
            <a:ext cx="84582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286000" y="6637337"/>
            <a:ext cx="4724400" cy="1682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Computer Science and Engineering - University of Notre Dame</a:t>
            </a:r>
          </a:p>
        </p:txBody>
      </p:sp>
      <p:cxnSp>
        <p:nvCxnSpPr>
          <p:cNvPr id="11" name="Straight Connector 10"/>
          <p:cNvCxnSpPr/>
          <p:nvPr userDrawn="1"/>
        </p:nvCxnSpPr>
        <p:spPr>
          <a:xfrm>
            <a:off x="381000" y="6629400"/>
            <a:ext cx="8458200" cy="1588"/>
          </a:xfrm>
          <a:prstGeom prst="line">
            <a:avLst/>
          </a:prstGeom>
          <a:ln w="38100" cap="flat" cmpd="sng" algn="ctr">
            <a:solidFill>
              <a:schemeClr val="bg1">
                <a:lumMod val="65000"/>
              </a:schemeClr>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24.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chart" Target="../charts/chart3.xml"/><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chart" Target="../charts/chart4.xml"/><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Smart Health – CSE 40816</a:t>
            </a:r>
          </a:p>
        </p:txBody>
      </p:sp>
      <p:sp>
        <p:nvSpPr>
          <p:cNvPr id="3" name="Subtitle 2"/>
          <p:cNvSpPr>
            <a:spLocks noGrp="1"/>
          </p:cNvSpPr>
          <p:nvPr>
            <p:ph type="subTitle" idx="1"/>
          </p:nvPr>
        </p:nvSpPr>
        <p:spPr/>
        <p:txBody>
          <a:bodyPr/>
          <a:lstStyle/>
          <a:p>
            <a:r>
              <a:rPr lang="en-US" dirty="0">
                <a:solidFill>
                  <a:schemeClr val="tx1"/>
                </a:solidFill>
              </a:rPr>
              <a:t>University of Notre Dame</a:t>
            </a:r>
          </a:p>
          <a:p>
            <a:r>
              <a:rPr lang="en-US" dirty="0">
                <a:solidFill>
                  <a:schemeClr val="tx1"/>
                </a:solidFill>
              </a:rPr>
              <a:t>Spring 2020</a:t>
            </a:r>
          </a:p>
          <a:p>
            <a:endParaRPr lang="en-US" dirty="0"/>
          </a:p>
        </p:txBody>
      </p:sp>
      <p:pic>
        <p:nvPicPr>
          <p:cNvPr id="5" name="Picture 4" descr="ND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679" y="5596317"/>
            <a:ext cx="2504642" cy="650116"/>
          </a:xfrm>
          <a:prstGeom prst="rect">
            <a:avLst/>
          </a:prstGeom>
        </p:spPr>
      </p:pic>
      <p:pic>
        <p:nvPicPr>
          <p:cNvPr id="4" name="Audio 3">
            <a:hlinkClick r:id="" action="ppaction://media"/>
            <a:extLst>
              <a:ext uri="{FF2B5EF4-FFF2-40B4-BE49-F238E27FC236}">
                <a16:creationId xmlns:a16="http://schemas.microsoft.com/office/drawing/2014/main" id="{BA3AF35B-2BB5-1A44-A9DB-7F75B6C5E4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88667238"/>
      </p:ext>
    </p:extLst>
  </p:cSld>
  <p:clrMapOvr>
    <a:masterClrMapping/>
  </p:clrMapOvr>
  <mc:AlternateContent xmlns:mc="http://schemas.openxmlformats.org/markup-compatibility/2006">
    <mc:Choice xmlns:p14="http://schemas.microsoft.com/office/powerpoint/2010/main" Requires="p14">
      <p:transition spd="slow" p14:dur="2000" advTm="17958"/>
    </mc:Choice>
    <mc:Fallback>
      <p:transition spd="slow" advTm="17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6C8C1-8F55-1A4B-9509-D9F0E64E6789}"/>
              </a:ext>
            </a:extLst>
          </p:cNvPr>
          <p:cNvSpPr>
            <a:spLocks noGrp="1"/>
          </p:cNvSpPr>
          <p:nvPr>
            <p:ph type="title"/>
          </p:nvPr>
        </p:nvSpPr>
        <p:spPr/>
        <p:txBody>
          <a:bodyPr/>
          <a:lstStyle/>
          <a:p>
            <a:r>
              <a:rPr lang="en-US" dirty="0" err="1"/>
              <a:t>Maladaptivity</a:t>
            </a:r>
            <a:endParaRPr lang="en-US" dirty="0"/>
          </a:p>
        </p:txBody>
      </p:sp>
      <p:sp>
        <p:nvSpPr>
          <p:cNvPr id="3" name="Content Placeholder 2">
            <a:extLst>
              <a:ext uri="{FF2B5EF4-FFF2-40B4-BE49-F238E27FC236}">
                <a16:creationId xmlns:a16="http://schemas.microsoft.com/office/drawing/2014/main" id="{F9E52BC7-5DF9-F24C-86DE-0EE30399361B}"/>
              </a:ext>
            </a:extLst>
          </p:cNvPr>
          <p:cNvSpPr>
            <a:spLocks noGrp="1"/>
          </p:cNvSpPr>
          <p:nvPr>
            <p:ph idx="1"/>
          </p:nvPr>
        </p:nvSpPr>
        <p:spPr/>
        <p:txBody>
          <a:bodyPr/>
          <a:lstStyle/>
          <a:p>
            <a:r>
              <a:rPr lang="en-US" dirty="0"/>
              <a:t>Behavior that impairs an individual’s ability to function adequately in everyday life</a:t>
            </a:r>
          </a:p>
          <a:p>
            <a:r>
              <a:rPr lang="en-US" dirty="0"/>
              <a:t>Example would be behavior that causes misery and distress rather than happiness and fulfillment</a:t>
            </a:r>
          </a:p>
          <a:p>
            <a:r>
              <a:rPr lang="en-US" dirty="0"/>
              <a:t>Example: Alcohol abuse is a behavior; alcohol abuse often has strong negative effects on the drinker’s health, work, and family life</a:t>
            </a:r>
          </a:p>
          <a:p>
            <a:endParaRPr lang="en-US" dirty="0"/>
          </a:p>
        </p:txBody>
      </p:sp>
      <p:sp>
        <p:nvSpPr>
          <p:cNvPr id="4" name="Footer Placeholder 3">
            <a:extLst>
              <a:ext uri="{FF2B5EF4-FFF2-40B4-BE49-F238E27FC236}">
                <a16:creationId xmlns:a16="http://schemas.microsoft.com/office/drawing/2014/main" id="{AC7A732F-F6B8-A54B-9E6C-4821D7FC7929}"/>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0E2F9BDA-5953-234E-AD9D-FC24DBF958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1637760"/>
      </p:ext>
    </p:extLst>
  </p:cSld>
  <p:clrMapOvr>
    <a:masterClrMapping/>
  </p:clrMapOvr>
  <mc:AlternateContent xmlns:mc="http://schemas.openxmlformats.org/markup-compatibility/2006">
    <mc:Choice xmlns:p14="http://schemas.microsoft.com/office/powerpoint/2010/main" Requires="p14">
      <p:transition spd="slow" p14:dur="2000" advTm="34713"/>
    </mc:Choice>
    <mc:Fallback>
      <p:transition spd="slow" advTm="3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Disorder</a:t>
            </a:r>
          </a:p>
        </p:txBody>
      </p:sp>
      <p:sp>
        <p:nvSpPr>
          <p:cNvPr id="3" name="Content Placeholder 2"/>
          <p:cNvSpPr>
            <a:spLocks noGrp="1"/>
          </p:cNvSpPr>
          <p:nvPr>
            <p:ph idx="1"/>
          </p:nvPr>
        </p:nvSpPr>
        <p:spPr/>
        <p:txBody>
          <a:bodyPr/>
          <a:lstStyle/>
          <a:p>
            <a:r>
              <a:rPr lang="en-US" dirty="0"/>
              <a:t>Phobic disorder (irrational fear)</a:t>
            </a:r>
          </a:p>
          <a:p>
            <a:r>
              <a:rPr lang="en-US" dirty="0"/>
              <a:t>Panic disorder (panic attacks)</a:t>
            </a:r>
          </a:p>
          <a:p>
            <a:r>
              <a:rPr lang="en-US" dirty="0"/>
              <a:t>Generalized anxiety disorder (excessive, ongoing anxiety about many different things)</a:t>
            </a:r>
          </a:p>
          <a:p>
            <a:r>
              <a:rPr lang="en-US" dirty="0"/>
              <a:t>Obsessive-compulsive disorder (uncontrollable, reoccurring thoughts and behaviors)</a:t>
            </a:r>
          </a:p>
          <a:p>
            <a:r>
              <a:rPr lang="en-US" dirty="0"/>
              <a:t>Stress disorders (physical, mental, or emotional stress)</a:t>
            </a:r>
          </a:p>
        </p:txBody>
      </p:sp>
      <p:sp>
        <p:nvSpPr>
          <p:cNvPr id="4" name="Footer Placeholder 3">
            <a:extLst>
              <a:ext uri="{FF2B5EF4-FFF2-40B4-BE49-F238E27FC236}">
                <a16:creationId xmlns:a16="http://schemas.microsoft.com/office/drawing/2014/main" id="{75768540-D76F-7144-9697-7D1BF97C601A}"/>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5B63F5BB-8EDA-7343-9CCB-C8C0768D3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0533839"/>
      </p:ext>
    </p:extLst>
  </p:cSld>
  <p:clrMapOvr>
    <a:masterClrMapping/>
  </p:clrMapOvr>
  <mc:AlternateContent xmlns:mc="http://schemas.openxmlformats.org/markup-compatibility/2006">
    <mc:Choice xmlns:p14="http://schemas.microsoft.com/office/powerpoint/2010/main" Requires="p14">
      <p:transition spd="slow" p14:dur="2000" advTm="93741"/>
    </mc:Choice>
    <mc:Fallback>
      <p:transition spd="slow" advTm="9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Anxiety Disorder (GAD)</a:t>
            </a:r>
          </a:p>
        </p:txBody>
      </p:sp>
      <p:sp>
        <p:nvSpPr>
          <p:cNvPr id="3" name="Content Placeholder 2"/>
          <p:cNvSpPr>
            <a:spLocks noGrp="1"/>
          </p:cNvSpPr>
          <p:nvPr>
            <p:ph idx="1"/>
          </p:nvPr>
        </p:nvSpPr>
        <p:spPr/>
        <p:txBody>
          <a:bodyPr/>
          <a:lstStyle/>
          <a:p>
            <a:r>
              <a:rPr lang="en-US" dirty="0"/>
              <a:t>Excessive or unrealistic worry about life circumstances that lasts for more then 6 months</a:t>
            </a:r>
          </a:p>
          <a:p>
            <a:r>
              <a:rPr lang="en-US" dirty="0"/>
              <a:t>Most common anxiety disorder </a:t>
            </a:r>
          </a:p>
          <a:p>
            <a:r>
              <a:rPr lang="en-US" dirty="0"/>
              <a:t>Often people with GAD have other anxiety disorders too</a:t>
            </a:r>
          </a:p>
        </p:txBody>
      </p:sp>
      <p:sp>
        <p:nvSpPr>
          <p:cNvPr id="4" name="Footer Placeholder 3">
            <a:extLst>
              <a:ext uri="{FF2B5EF4-FFF2-40B4-BE49-F238E27FC236}">
                <a16:creationId xmlns:a16="http://schemas.microsoft.com/office/drawing/2014/main" id="{8A568CD1-EAC8-1841-85E2-70983D258EAF}"/>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B549B6AE-AB09-B140-A5FB-263ADE6A8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37664713"/>
      </p:ext>
    </p:extLst>
  </p:cSld>
  <p:clrMapOvr>
    <a:masterClrMapping/>
  </p:clrMapOvr>
  <mc:AlternateContent xmlns:mc="http://schemas.openxmlformats.org/markup-compatibility/2006">
    <mc:Choice xmlns:p14="http://schemas.microsoft.com/office/powerpoint/2010/main" Requires="p14">
      <p:transition spd="slow" p14:dur="2000" advTm="25382"/>
    </mc:Choice>
    <mc:Fallback>
      <p:transition spd="slow" advTm="2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Psychological Views on Anxiety Disorders</a:t>
            </a:r>
          </a:p>
        </p:txBody>
      </p:sp>
      <p:sp>
        <p:nvSpPr>
          <p:cNvPr id="3" name="Content Placeholder 2"/>
          <p:cNvSpPr>
            <a:spLocks noGrp="1"/>
          </p:cNvSpPr>
          <p:nvPr>
            <p:ph idx="1"/>
          </p:nvPr>
        </p:nvSpPr>
        <p:spPr/>
        <p:txBody>
          <a:bodyPr/>
          <a:lstStyle/>
          <a:p>
            <a:r>
              <a:rPr lang="en-US" dirty="0"/>
              <a:t>Based on learning theorists ideas- if child picks up spiders and adult freaks out then child learns to be phobic</a:t>
            </a:r>
          </a:p>
        </p:txBody>
      </p:sp>
      <p:sp>
        <p:nvSpPr>
          <p:cNvPr id="4" name="Footer Placeholder 3">
            <a:extLst>
              <a:ext uri="{FF2B5EF4-FFF2-40B4-BE49-F238E27FC236}">
                <a16:creationId xmlns:a16="http://schemas.microsoft.com/office/drawing/2014/main" id="{1152FED0-1D52-C547-A55B-C3B72B7883D6}"/>
              </a:ext>
            </a:extLst>
          </p:cNvPr>
          <p:cNvSpPr>
            <a:spLocks noGrp="1"/>
          </p:cNvSpPr>
          <p:nvPr>
            <p:ph type="ftr" sz="quarter" idx="11"/>
          </p:nvPr>
        </p:nvSpPr>
        <p:spPr>
          <a:xfrm>
            <a:off x="2286000" y="6629400"/>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413E194D-51B8-5140-A0B4-10814B3E1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8920103"/>
      </p:ext>
    </p:extLst>
  </p:cSld>
  <p:clrMapOvr>
    <a:masterClrMapping/>
  </p:clrMapOvr>
  <mc:AlternateContent xmlns:mc="http://schemas.openxmlformats.org/markup-compatibility/2006">
    <mc:Choice xmlns:p14="http://schemas.microsoft.com/office/powerpoint/2010/main" Requires="p14">
      <p:transition spd="slow" p14:dur="2000" advTm="29209"/>
    </mc:Choice>
    <mc:Fallback>
      <p:transition spd="slow" advTm="2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Views on Anxiety Disorders</a:t>
            </a:r>
          </a:p>
        </p:txBody>
      </p:sp>
      <p:sp>
        <p:nvSpPr>
          <p:cNvPr id="3" name="Content Placeholder 2"/>
          <p:cNvSpPr>
            <a:spLocks noGrp="1"/>
          </p:cNvSpPr>
          <p:nvPr>
            <p:ph idx="1"/>
          </p:nvPr>
        </p:nvSpPr>
        <p:spPr/>
        <p:txBody>
          <a:bodyPr/>
          <a:lstStyle/>
          <a:p>
            <a:r>
              <a:rPr lang="en-US" dirty="0"/>
              <a:t>Born with disorders</a:t>
            </a:r>
          </a:p>
          <a:p>
            <a:pPr lvl="1"/>
            <a:r>
              <a:rPr lang="en-US" dirty="0"/>
              <a:t>Example: if one identical twin shows disorder, the other has a 45% chance of developing the same</a:t>
            </a:r>
          </a:p>
          <a:p>
            <a:pPr lvl="1"/>
            <a:r>
              <a:rPr lang="en-US" dirty="0"/>
              <a:t>Passed down through the gene pool; ancestors more likely to survive and reproduce if they had fears of real dangers, such as heights, snakes, etc.</a:t>
            </a:r>
          </a:p>
          <a:p>
            <a:pPr lvl="1">
              <a:buNone/>
            </a:pPr>
            <a:endParaRPr lang="en-US" dirty="0"/>
          </a:p>
        </p:txBody>
      </p:sp>
      <p:sp>
        <p:nvSpPr>
          <p:cNvPr id="4" name="Footer Placeholder 3">
            <a:extLst>
              <a:ext uri="{FF2B5EF4-FFF2-40B4-BE49-F238E27FC236}">
                <a16:creationId xmlns:a16="http://schemas.microsoft.com/office/drawing/2014/main" id="{0765EAB9-C515-6646-8EA4-13D54C3DEB10}"/>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B9D1B5F9-83E3-AB4F-BC5A-EC9B00F99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09840152"/>
      </p:ext>
    </p:extLst>
  </p:cSld>
  <p:clrMapOvr>
    <a:masterClrMapping/>
  </p:clrMapOvr>
  <mc:AlternateContent xmlns:mc="http://schemas.openxmlformats.org/markup-compatibility/2006">
    <mc:Choice xmlns:p14="http://schemas.microsoft.com/office/powerpoint/2010/main" Requires="p14">
      <p:transition spd="slow" p14:dur="2000" advTm="29217"/>
    </mc:Choice>
    <mc:Fallback>
      <p:transition spd="slow" advTm="29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Obsessive-Compulsive Disorder (OCD)</a:t>
            </a:r>
          </a:p>
        </p:txBody>
      </p:sp>
      <p:sp>
        <p:nvSpPr>
          <p:cNvPr id="3" name="Content Placeholder 2"/>
          <p:cNvSpPr>
            <a:spLocks noGrp="1"/>
          </p:cNvSpPr>
          <p:nvPr>
            <p:ph idx="1"/>
          </p:nvPr>
        </p:nvSpPr>
        <p:spPr/>
        <p:txBody>
          <a:bodyPr/>
          <a:lstStyle/>
          <a:p>
            <a:r>
              <a:rPr lang="en-US" dirty="0"/>
              <a:t>Obsessions- unwanted thoughts or ideas that occur over and over again (fear of somebody breaking into the house)</a:t>
            </a:r>
          </a:p>
          <a:p>
            <a:r>
              <a:rPr lang="en-US" dirty="0"/>
              <a:t>Compulsive- repetitive ritual behaviors, often involving checking and/or cleaning something over and over again (rechecking the locks on windows and doors of the house a dozen times or more before can relax)</a:t>
            </a:r>
          </a:p>
        </p:txBody>
      </p:sp>
      <p:sp>
        <p:nvSpPr>
          <p:cNvPr id="4" name="Footer Placeholder 3">
            <a:extLst>
              <a:ext uri="{FF2B5EF4-FFF2-40B4-BE49-F238E27FC236}">
                <a16:creationId xmlns:a16="http://schemas.microsoft.com/office/drawing/2014/main" id="{67FE59AD-C772-BE4D-89FF-FA99EC0B3210}"/>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6" name="Audio 5">
            <a:hlinkClick r:id="" action="ppaction://media"/>
            <a:extLst>
              <a:ext uri="{FF2B5EF4-FFF2-40B4-BE49-F238E27FC236}">
                <a16:creationId xmlns:a16="http://schemas.microsoft.com/office/drawing/2014/main" id="{765FA36C-ECAB-2241-A8D3-FBE7ECA30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3272809"/>
      </p:ext>
    </p:extLst>
  </p:cSld>
  <p:clrMapOvr>
    <a:masterClrMapping/>
  </p:clrMapOvr>
  <mc:AlternateContent xmlns:mc="http://schemas.openxmlformats.org/markup-compatibility/2006">
    <mc:Choice xmlns:p14="http://schemas.microsoft.com/office/powerpoint/2010/main" Requires="p14">
      <p:transition spd="slow" p14:dur="2000" advTm="27569"/>
    </mc:Choice>
    <mc:Fallback>
      <p:transition spd="slow" advTm="2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Post-traumatic Stress Disorder (PTSD)</a:t>
            </a:r>
          </a:p>
        </p:txBody>
      </p:sp>
      <p:sp>
        <p:nvSpPr>
          <p:cNvPr id="3" name="Content Placeholder 2"/>
          <p:cNvSpPr>
            <a:spLocks noGrp="1"/>
          </p:cNvSpPr>
          <p:nvPr>
            <p:ph idx="1"/>
          </p:nvPr>
        </p:nvSpPr>
        <p:spPr/>
        <p:txBody>
          <a:bodyPr>
            <a:normAutofit fontScale="92500"/>
          </a:bodyPr>
          <a:lstStyle/>
          <a:p>
            <a:r>
              <a:rPr lang="en-US" dirty="0"/>
              <a:t>Occurs after severe trauma: war, rape, child abuse, natural disaster, etc.</a:t>
            </a:r>
          </a:p>
          <a:p>
            <a:pPr lvl="1"/>
            <a:r>
              <a:rPr lang="en-US" dirty="0"/>
              <a:t>Not everyone who experiences a trauma will develop this</a:t>
            </a:r>
          </a:p>
          <a:p>
            <a:pPr lvl="1"/>
            <a:r>
              <a:rPr lang="en-US" dirty="0"/>
              <a:t>Symptoms can start up to 6 months after trauma and last for years</a:t>
            </a:r>
          </a:p>
          <a:p>
            <a:pPr lvl="1"/>
            <a:r>
              <a:rPr lang="en-US" dirty="0"/>
              <a:t>Acute stress disorder- similar to PTSD, but coming on sooner and not lasting as long</a:t>
            </a:r>
          </a:p>
          <a:p>
            <a:pPr marL="457200" lvl="1" indent="0">
              <a:buNone/>
            </a:pPr>
            <a:endParaRPr lang="en-US" dirty="0"/>
          </a:p>
          <a:p>
            <a:pPr lvl="1"/>
            <a:r>
              <a:rPr lang="en-US" dirty="0"/>
              <a:t>Flashbacks</a:t>
            </a:r>
          </a:p>
          <a:p>
            <a:pPr lvl="1"/>
            <a:r>
              <a:rPr lang="en-US" dirty="0"/>
              <a:t>Nightmares</a:t>
            </a:r>
          </a:p>
          <a:p>
            <a:pPr lvl="1"/>
            <a:r>
              <a:rPr lang="en-US" dirty="0"/>
              <a:t>Numbness of feeling</a:t>
            </a:r>
          </a:p>
          <a:p>
            <a:pPr lvl="1"/>
            <a:r>
              <a:rPr lang="en-US" dirty="0"/>
              <a:t>Avoidance of situations related to trauma</a:t>
            </a:r>
          </a:p>
          <a:p>
            <a:pPr lvl="1"/>
            <a:r>
              <a:rPr lang="en-US" dirty="0"/>
              <a:t>Difficulty sleeping and relaxing</a:t>
            </a:r>
          </a:p>
        </p:txBody>
      </p:sp>
      <p:sp>
        <p:nvSpPr>
          <p:cNvPr id="4" name="Footer Placeholder 3">
            <a:extLst>
              <a:ext uri="{FF2B5EF4-FFF2-40B4-BE49-F238E27FC236}">
                <a16:creationId xmlns:a16="http://schemas.microsoft.com/office/drawing/2014/main" id="{D7E525A6-EF4D-FF45-9076-D891DEC9F671}"/>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D5FBD4EA-0AFD-7449-85FA-EAF909A950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13151899"/>
      </p:ext>
    </p:extLst>
  </p:cSld>
  <p:clrMapOvr>
    <a:masterClrMapping/>
  </p:clrMapOvr>
  <mc:AlternateContent xmlns:mc="http://schemas.openxmlformats.org/markup-compatibility/2006">
    <mc:Choice xmlns:p14="http://schemas.microsoft.com/office/powerpoint/2010/main" Requires="p14">
      <p:transition spd="slow" p14:dur="2000" advTm="40128"/>
    </mc:Choice>
    <mc:Fallback>
      <p:transition spd="slow" advTm="40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Dissociative Disorder</a:t>
            </a:r>
          </a:p>
        </p:txBody>
      </p:sp>
      <p:sp>
        <p:nvSpPr>
          <p:cNvPr id="3" name="Content Placeholder 2"/>
          <p:cNvSpPr>
            <a:spLocks noGrp="1"/>
          </p:cNvSpPr>
          <p:nvPr>
            <p:ph idx="1"/>
          </p:nvPr>
        </p:nvSpPr>
        <p:spPr/>
        <p:txBody>
          <a:bodyPr/>
          <a:lstStyle/>
          <a:p>
            <a:r>
              <a:rPr lang="en-US" dirty="0"/>
              <a:t>Do you sometimes space out during class?</a:t>
            </a:r>
          </a:p>
          <a:p>
            <a:r>
              <a:rPr lang="en-US" dirty="0"/>
              <a:t>Do you sometimes miss a turn/exit because you were thinking of something else?</a:t>
            </a:r>
          </a:p>
          <a:p>
            <a:r>
              <a:rPr lang="en-US" dirty="0"/>
              <a:t>Do you get so involved in a book or show that you don’t hear your name?</a:t>
            </a:r>
          </a:p>
          <a:p>
            <a:r>
              <a:rPr lang="en-US" dirty="0"/>
              <a:t>If you answered “yes” to any or all of the questions you have </a:t>
            </a:r>
            <a:r>
              <a:rPr lang="en-US" b="1" dirty="0"/>
              <a:t>dissociated</a:t>
            </a:r>
          </a:p>
        </p:txBody>
      </p:sp>
      <p:sp>
        <p:nvSpPr>
          <p:cNvPr id="4" name="Footer Placeholder 3">
            <a:extLst>
              <a:ext uri="{FF2B5EF4-FFF2-40B4-BE49-F238E27FC236}">
                <a16:creationId xmlns:a16="http://schemas.microsoft.com/office/drawing/2014/main" id="{784BD498-F452-D64D-840C-7C66575D59F2}"/>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218E888F-D366-9446-BED1-D9BBD509D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94495904"/>
      </p:ext>
    </p:extLst>
  </p:cSld>
  <p:clrMapOvr>
    <a:masterClrMapping/>
  </p:clrMapOvr>
  <mc:AlternateContent xmlns:mc="http://schemas.openxmlformats.org/markup-compatibility/2006">
    <mc:Choice xmlns:p14="http://schemas.microsoft.com/office/powerpoint/2010/main" Requires="p14">
      <p:transition spd="slow" p14:dur="2000" advTm="41398"/>
    </mc:Choice>
    <mc:Fallback>
      <p:transition spd="slow" advTm="4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Dissociative Disorder</a:t>
            </a:r>
          </a:p>
        </p:txBody>
      </p:sp>
      <p:sp>
        <p:nvSpPr>
          <p:cNvPr id="3" name="Content Placeholder 2"/>
          <p:cNvSpPr>
            <a:spLocks noGrp="1"/>
          </p:cNvSpPr>
          <p:nvPr>
            <p:ph idx="1"/>
          </p:nvPr>
        </p:nvSpPr>
        <p:spPr/>
        <p:txBody>
          <a:bodyPr/>
          <a:lstStyle/>
          <a:p>
            <a:r>
              <a:rPr lang="en-US" dirty="0"/>
              <a:t>People will remove themselves mentally from a stressful/traumatic situation to reduce the anxiety</a:t>
            </a:r>
          </a:p>
          <a:p>
            <a:r>
              <a:rPr lang="en-US" dirty="0"/>
              <a:t>Sometimes people will lose their memory or identity: dissociative amnesia:</a:t>
            </a:r>
          </a:p>
          <a:p>
            <a:pPr lvl="1"/>
            <a:r>
              <a:rPr lang="en-US" dirty="0"/>
              <a:t>Forget the events surrounding a stressful/traumatic event</a:t>
            </a:r>
          </a:p>
          <a:p>
            <a:pPr lvl="1"/>
            <a:r>
              <a:rPr lang="en-US" dirty="0"/>
              <a:t>Can last a few days to years</a:t>
            </a:r>
          </a:p>
          <a:p>
            <a:pPr lvl="1"/>
            <a:r>
              <a:rPr lang="en-US" dirty="0"/>
              <a:t>Not associated with head injury</a:t>
            </a:r>
          </a:p>
          <a:p>
            <a:pPr lvl="1"/>
            <a:r>
              <a:rPr lang="en-US" dirty="0"/>
              <a:t>Common during war time or natural disasters</a:t>
            </a:r>
          </a:p>
        </p:txBody>
      </p:sp>
      <p:sp>
        <p:nvSpPr>
          <p:cNvPr id="4" name="Footer Placeholder 3">
            <a:extLst>
              <a:ext uri="{FF2B5EF4-FFF2-40B4-BE49-F238E27FC236}">
                <a16:creationId xmlns:a16="http://schemas.microsoft.com/office/drawing/2014/main" id="{A77D3135-2B2C-C24A-90B7-176E47648CD3}"/>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3A06D66D-B92C-D24A-BC7E-9423815068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59005177"/>
      </p:ext>
    </p:extLst>
  </p:cSld>
  <p:clrMapOvr>
    <a:masterClrMapping/>
  </p:clrMapOvr>
  <mc:AlternateContent xmlns:mc="http://schemas.openxmlformats.org/markup-compatibility/2006">
    <mc:Choice xmlns:p14="http://schemas.microsoft.com/office/powerpoint/2010/main" Requires="p14">
      <p:transition spd="slow" p14:dur="2000" advTm="36079"/>
    </mc:Choice>
    <mc:Fallback>
      <p:transition spd="slow" advTm="3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5490-0922-4343-9A8F-B73FDA263257}"/>
              </a:ext>
            </a:extLst>
          </p:cNvPr>
          <p:cNvSpPr>
            <a:spLocks noGrp="1"/>
          </p:cNvSpPr>
          <p:nvPr>
            <p:ph type="title"/>
          </p:nvPr>
        </p:nvSpPr>
        <p:spPr/>
        <p:txBody>
          <a:bodyPr/>
          <a:lstStyle/>
          <a:p>
            <a:r>
              <a:rPr lang="en-US" dirty="0"/>
              <a:t>Dissociative Disorder</a:t>
            </a:r>
          </a:p>
        </p:txBody>
      </p:sp>
      <p:sp>
        <p:nvSpPr>
          <p:cNvPr id="3" name="Content Placeholder 2">
            <a:extLst>
              <a:ext uri="{FF2B5EF4-FFF2-40B4-BE49-F238E27FC236}">
                <a16:creationId xmlns:a16="http://schemas.microsoft.com/office/drawing/2014/main" id="{8D8C148D-FFCB-BE4B-A967-DF43C7821C3B}"/>
              </a:ext>
            </a:extLst>
          </p:cNvPr>
          <p:cNvSpPr>
            <a:spLocks noGrp="1"/>
          </p:cNvSpPr>
          <p:nvPr>
            <p:ph idx="1"/>
          </p:nvPr>
        </p:nvSpPr>
        <p:spPr/>
        <p:txBody>
          <a:bodyPr/>
          <a:lstStyle/>
          <a:p>
            <a:r>
              <a:rPr lang="en-US" dirty="0"/>
              <a:t>Dissociative Identity Disorder</a:t>
            </a:r>
          </a:p>
          <a:p>
            <a:pPr lvl="1"/>
            <a:r>
              <a:rPr lang="en-US" dirty="0"/>
              <a:t>Multiple personality disorder </a:t>
            </a:r>
          </a:p>
          <a:p>
            <a:pPr lvl="1"/>
            <a:r>
              <a:rPr lang="en-US" dirty="0"/>
              <a:t>Two or more personalities within the same person</a:t>
            </a:r>
          </a:p>
          <a:p>
            <a:pPr lvl="1"/>
            <a:r>
              <a:rPr lang="en-US" dirty="0"/>
              <a:t>Each personality has different voice, personality, facial expression</a:t>
            </a:r>
          </a:p>
          <a:p>
            <a:pPr lvl="1"/>
            <a:r>
              <a:rPr lang="en-US" dirty="0"/>
              <a:t>Personalities control the individual when they are in that state</a:t>
            </a:r>
          </a:p>
          <a:p>
            <a:pPr lvl="1"/>
            <a:r>
              <a:rPr lang="en-US" dirty="0"/>
              <a:t>Common in children who have experienced severe abuse</a:t>
            </a:r>
          </a:p>
          <a:p>
            <a:endParaRPr lang="en-US" dirty="0"/>
          </a:p>
        </p:txBody>
      </p:sp>
      <p:sp>
        <p:nvSpPr>
          <p:cNvPr id="4" name="Footer Placeholder 3">
            <a:extLst>
              <a:ext uri="{FF2B5EF4-FFF2-40B4-BE49-F238E27FC236}">
                <a16:creationId xmlns:a16="http://schemas.microsoft.com/office/drawing/2014/main" id="{E83C37B9-D6F4-DB4E-9788-D01CD5F9F8B9}"/>
              </a:ext>
            </a:extLst>
          </p:cNvPr>
          <p:cNvSpPr>
            <a:spLocks noGrp="1"/>
          </p:cNvSpPr>
          <p:nvPr>
            <p:ph type="ftr" sz="quarter" idx="11"/>
          </p:nvPr>
        </p:nvSpPr>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CEA216C9-265A-094C-8530-94644291D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34649751"/>
      </p:ext>
    </p:extLst>
  </p:cSld>
  <p:clrMapOvr>
    <a:masterClrMapping/>
  </p:clrMapOvr>
  <mc:AlternateContent xmlns:mc="http://schemas.openxmlformats.org/markup-compatibility/2006">
    <mc:Choice xmlns:p14="http://schemas.microsoft.com/office/powerpoint/2010/main" Requires="p14">
      <p:transition spd="slow" p14:dur="2000" advTm="23207"/>
    </mc:Choice>
    <mc:Fallback>
      <p:transition spd="slow" advTm="2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2BB3-C8A1-4945-92D7-FA5065A9A7E5}"/>
              </a:ext>
            </a:extLst>
          </p:cNvPr>
          <p:cNvSpPr>
            <a:spLocks noGrp="1"/>
          </p:cNvSpPr>
          <p:nvPr>
            <p:ph type="title"/>
          </p:nvPr>
        </p:nvSpPr>
        <p:spPr/>
        <p:txBody>
          <a:bodyPr/>
          <a:lstStyle/>
          <a:p>
            <a:r>
              <a:rPr lang="en-US" dirty="0"/>
              <a:t>Mental Illnesses</a:t>
            </a:r>
          </a:p>
        </p:txBody>
      </p:sp>
      <p:sp>
        <p:nvSpPr>
          <p:cNvPr id="3" name="Content Placeholder 2">
            <a:extLst>
              <a:ext uri="{FF2B5EF4-FFF2-40B4-BE49-F238E27FC236}">
                <a16:creationId xmlns:a16="http://schemas.microsoft.com/office/drawing/2014/main" id="{40247B34-53DB-3442-B26A-A0E2E57DFBD9}"/>
              </a:ext>
            </a:extLst>
          </p:cNvPr>
          <p:cNvSpPr>
            <a:spLocks noGrp="1"/>
          </p:cNvSpPr>
          <p:nvPr>
            <p:ph idx="1"/>
          </p:nvPr>
        </p:nvSpPr>
        <p:spPr/>
        <p:txBody>
          <a:bodyPr/>
          <a:lstStyle/>
          <a:p>
            <a:r>
              <a:rPr lang="en-US" dirty="0"/>
              <a:t>Mental illness is a term that refers to disorders that are characterized by disturbances in thinking, mood, or behavior, or a combination thereof, associated with distress or impaired functioning</a:t>
            </a:r>
          </a:p>
          <a:p>
            <a:endParaRPr lang="en-US" dirty="0"/>
          </a:p>
          <a:p>
            <a:r>
              <a:rPr lang="en-US" dirty="0"/>
              <a:t>Mental illness can be caused by physical illnesses, biochemical abnormalities in the brain function, stress and other environment factors; often a combination of these factors contributes to causing a mental illness</a:t>
            </a:r>
          </a:p>
          <a:p>
            <a:endParaRPr lang="en-US" dirty="0"/>
          </a:p>
          <a:p>
            <a:endParaRPr lang="en-US" dirty="0"/>
          </a:p>
        </p:txBody>
      </p:sp>
      <p:sp>
        <p:nvSpPr>
          <p:cNvPr id="4" name="Footer Placeholder 3">
            <a:extLst>
              <a:ext uri="{FF2B5EF4-FFF2-40B4-BE49-F238E27FC236}">
                <a16:creationId xmlns:a16="http://schemas.microsoft.com/office/drawing/2014/main" id="{ED984025-BA32-4F49-8731-4B8024D7823D}"/>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BD17F3CF-9DFD-2A42-B0C9-515BDEA6D2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63984741"/>
      </p:ext>
    </p:extLst>
  </p:cSld>
  <p:clrMapOvr>
    <a:masterClrMapping/>
  </p:clrMapOvr>
  <mc:AlternateContent xmlns:mc="http://schemas.openxmlformats.org/markup-compatibility/2006">
    <mc:Choice xmlns:p14="http://schemas.microsoft.com/office/powerpoint/2010/main" Requires="p14">
      <p:transition spd="slow" p14:dur="2000" advTm="47509"/>
    </mc:Choice>
    <mc:Fallback>
      <p:transition spd="slow" advTm="4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Depersonalization Disorder</a:t>
            </a:r>
          </a:p>
        </p:txBody>
      </p:sp>
      <p:sp>
        <p:nvSpPr>
          <p:cNvPr id="3" name="Content Placeholder 2"/>
          <p:cNvSpPr>
            <a:spLocks noGrp="1"/>
          </p:cNvSpPr>
          <p:nvPr>
            <p:ph idx="1"/>
          </p:nvPr>
        </p:nvSpPr>
        <p:spPr/>
        <p:txBody>
          <a:bodyPr/>
          <a:lstStyle/>
          <a:p>
            <a:r>
              <a:rPr lang="en-US" dirty="0"/>
              <a:t>Feelings of being outside body watching events going on around you</a:t>
            </a:r>
          </a:p>
          <a:p>
            <a:r>
              <a:rPr lang="en-US" dirty="0"/>
              <a:t>Again most often happens after traumatic or stressful event</a:t>
            </a:r>
          </a:p>
        </p:txBody>
      </p:sp>
      <p:sp>
        <p:nvSpPr>
          <p:cNvPr id="4" name="Footer Placeholder 3">
            <a:extLst>
              <a:ext uri="{FF2B5EF4-FFF2-40B4-BE49-F238E27FC236}">
                <a16:creationId xmlns:a16="http://schemas.microsoft.com/office/drawing/2014/main" id="{1D7A0DA9-20FC-114F-ACF8-DC7AD74DCCB3}"/>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CFB0371D-82DA-B04A-B693-756873C4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1716540"/>
      </p:ext>
    </p:extLst>
  </p:cSld>
  <p:clrMapOvr>
    <a:masterClrMapping/>
  </p:clrMapOvr>
  <mc:AlternateContent xmlns:mc="http://schemas.openxmlformats.org/markup-compatibility/2006">
    <mc:Choice xmlns:p14="http://schemas.microsoft.com/office/powerpoint/2010/main" Requires="p14">
      <p:transition spd="slow" p14:dur="2000" advTm="16543"/>
    </mc:Choice>
    <mc:Fallback>
      <p:transition spd="slow" advTm="1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a:t>
            </a:r>
          </a:p>
        </p:txBody>
      </p:sp>
      <p:sp>
        <p:nvSpPr>
          <p:cNvPr id="3" name="Content Placeholder 2"/>
          <p:cNvSpPr>
            <a:spLocks noGrp="1"/>
          </p:cNvSpPr>
          <p:nvPr>
            <p:ph idx="1"/>
          </p:nvPr>
        </p:nvSpPr>
        <p:spPr/>
        <p:txBody>
          <a:bodyPr/>
          <a:lstStyle/>
          <a:p>
            <a:r>
              <a:rPr lang="en-US" dirty="0"/>
              <a:t>Extreme emotions that are not connected to “real” event or situatation</a:t>
            </a:r>
          </a:p>
          <a:p>
            <a:pPr lvl="1"/>
            <a:r>
              <a:rPr lang="en-US" dirty="0"/>
              <a:t>Depression- feelings of helplessness, hopelessness, worthlessness, guilt, sadness</a:t>
            </a:r>
          </a:p>
          <a:p>
            <a:pPr lvl="1"/>
            <a:r>
              <a:rPr lang="en-US" dirty="0"/>
              <a:t>Bipolar disorder- cycle of moods from depression to manic (elated, hyper-active, etc.)</a:t>
            </a:r>
            <a:br>
              <a:rPr lang="en-US" dirty="0"/>
            </a:br>
            <a:endParaRPr lang="en-US" dirty="0"/>
          </a:p>
          <a:p>
            <a:pPr lvl="1"/>
            <a:r>
              <a:rPr lang="en-US" dirty="0"/>
              <a:t>Major depression is one of the most common mental illnesses, affecting 6.7% (more than 16 million) of American adults each year</a:t>
            </a:r>
          </a:p>
        </p:txBody>
      </p:sp>
      <p:sp>
        <p:nvSpPr>
          <p:cNvPr id="4" name="Footer Placeholder 3">
            <a:extLst>
              <a:ext uri="{FF2B5EF4-FFF2-40B4-BE49-F238E27FC236}">
                <a16:creationId xmlns:a16="http://schemas.microsoft.com/office/drawing/2014/main" id="{B261F817-4BE9-1B46-91DF-C06844BACB36}"/>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74733B4E-8E7C-E641-8D32-8F7EB5F2B4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28282136"/>
      </p:ext>
    </p:extLst>
  </p:cSld>
  <p:clrMapOvr>
    <a:masterClrMapping/>
  </p:clrMapOvr>
  <mc:AlternateContent xmlns:mc="http://schemas.openxmlformats.org/markup-compatibility/2006">
    <mc:Choice xmlns:p14="http://schemas.microsoft.com/office/powerpoint/2010/main" Requires="p14">
      <p:transition spd="slow" p14:dur="2000" advTm="38447"/>
    </mc:Choice>
    <mc:Fallback>
      <p:transition spd="slow" advTm="3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Depression Signs</a:t>
            </a:r>
          </a:p>
        </p:txBody>
      </p:sp>
      <p:sp>
        <p:nvSpPr>
          <p:cNvPr id="3" name="Content Placeholder 2"/>
          <p:cNvSpPr>
            <a:spLocks noGrp="1"/>
          </p:cNvSpPr>
          <p:nvPr>
            <p:ph idx="1"/>
          </p:nvPr>
        </p:nvSpPr>
        <p:spPr/>
        <p:txBody>
          <a:bodyPr>
            <a:normAutofit fontScale="92500" lnSpcReduction="10000"/>
          </a:bodyPr>
          <a:lstStyle/>
          <a:p>
            <a:r>
              <a:rPr lang="en-US" dirty="0"/>
              <a:t>Persistent depressed mood for most of day</a:t>
            </a:r>
          </a:p>
          <a:p>
            <a:r>
              <a:rPr lang="en-US" dirty="0"/>
              <a:t>Loss of interest or pleasure in all activities</a:t>
            </a:r>
          </a:p>
          <a:p>
            <a:r>
              <a:rPr lang="en-US" dirty="0"/>
              <a:t>Significant weight loss or gain due to changes</a:t>
            </a:r>
          </a:p>
          <a:p>
            <a:r>
              <a:rPr lang="en-US" dirty="0"/>
              <a:t>Sleeping more or less than usual</a:t>
            </a:r>
          </a:p>
          <a:p>
            <a:r>
              <a:rPr lang="en-US" dirty="0"/>
              <a:t>Speeding up or slowing down of physical and emotional reactions</a:t>
            </a:r>
          </a:p>
          <a:p>
            <a:r>
              <a:rPr lang="en-US" dirty="0"/>
              <a:t>Fatigue or loss of energy</a:t>
            </a:r>
          </a:p>
          <a:p>
            <a:r>
              <a:rPr lang="en-US" dirty="0"/>
              <a:t>Feelings of worthlessness or unfounded guilt</a:t>
            </a:r>
          </a:p>
          <a:p>
            <a:r>
              <a:rPr lang="en-US" dirty="0"/>
              <a:t>Reduced ability to concentrate or make meaningful decisions</a:t>
            </a:r>
          </a:p>
          <a:p>
            <a:r>
              <a:rPr lang="en-US" dirty="0"/>
              <a:t>Recurrent thoughts of death or suicide</a:t>
            </a:r>
          </a:p>
        </p:txBody>
      </p:sp>
      <p:pic>
        <p:nvPicPr>
          <p:cNvPr id="4" name="Audio 3">
            <a:hlinkClick r:id="" action="ppaction://media"/>
            <a:extLst>
              <a:ext uri="{FF2B5EF4-FFF2-40B4-BE49-F238E27FC236}">
                <a16:creationId xmlns:a16="http://schemas.microsoft.com/office/drawing/2014/main" id="{E22E958F-E8A2-5B4D-8EE6-D58F3EF42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54350731"/>
      </p:ext>
    </p:extLst>
  </p:cSld>
  <p:clrMapOvr>
    <a:masterClrMapping/>
  </p:clrMapOvr>
  <mc:AlternateContent xmlns:mc="http://schemas.openxmlformats.org/markup-compatibility/2006">
    <mc:Choice xmlns:p14="http://schemas.microsoft.com/office/powerpoint/2010/main" Requires="p14">
      <p:transition spd="slow" p14:dur="2000" advTm="22761"/>
    </mc:Choice>
    <mc:Fallback>
      <p:transition spd="slow" advTm="2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E544-708D-094B-8CAB-A9A1738FECD0}"/>
              </a:ext>
            </a:extLst>
          </p:cNvPr>
          <p:cNvSpPr>
            <a:spLocks noGrp="1"/>
          </p:cNvSpPr>
          <p:nvPr>
            <p:ph type="title"/>
          </p:nvPr>
        </p:nvSpPr>
        <p:spPr/>
        <p:txBody>
          <a:bodyPr/>
          <a:lstStyle/>
          <a:p>
            <a:r>
              <a:rPr lang="en-US" dirty="0"/>
              <a:t>Potential Digital Biomarkers</a:t>
            </a:r>
          </a:p>
        </p:txBody>
      </p:sp>
      <p:sp>
        <p:nvSpPr>
          <p:cNvPr id="3" name="Content Placeholder 2">
            <a:extLst>
              <a:ext uri="{FF2B5EF4-FFF2-40B4-BE49-F238E27FC236}">
                <a16:creationId xmlns:a16="http://schemas.microsoft.com/office/drawing/2014/main" id="{03D85465-983D-B04E-AF6D-2E2DFC63446C}"/>
              </a:ext>
            </a:extLst>
          </p:cNvPr>
          <p:cNvSpPr>
            <a:spLocks noGrp="1"/>
          </p:cNvSpPr>
          <p:nvPr>
            <p:ph idx="1"/>
          </p:nvPr>
        </p:nvSpPr>
        <p:spPr/>
        <p:txBody>
          <a:bodyPr>
            <a:normAutofit fontScale="92500" lnSpcReduction="10000"/>
          </a:bodyPr>
          <a:lstStyle/>
          <a:p>
            <a:r>
              <a:rPr lang="en-US" dirty="0"/>
              <a:t>”Easier”:</a:t>
            </a:r>
          </a:p>
          <a:p>
            <a:pPr lvl="1"/>
            <a:r>
              <a:rPr lang="en-US" dirty="0"/>
              <a:t>Avoiding social exposure, seclusion</a:t>
            </a:r>
          </a:p>
          <a:p>
            <a:pPr lvl="2"/>
            <a:r>
              <a:rPr lang="en-US" dirty="0"/>
              <a:t>Mobility and social exposure sensors</a:t>
            </a:r>
          </a:p>
          <a:p>
            <a:pPr lvl="1"/>
            <a:r>
              <a:rPr lang="en-US" dirty="0"/>
              <a:t>Sadness</a:t>
            </a:r>
          </a:p>
          <a:p>
            <a:pPr lvl="2"/>
            <a:r>
              <a:rPr lang="en-US" dirty="0"/>
              <a:t>Activity levels and types; entertainment choices</a:t>
            </a:r>
          </a:p>
          <a:p>
            <a:pPr lvl="1"/>
            <a:r>
              <a:rPr lang="en-US" dirty="0"/>
              <a:t>Repetitive behaviors &amp; memory problems</a:t>
            </a:r>
          </a:p>
          <a:p>
            <a:pPr lvl="2"/>
            <a:r>
              <a:rPr lang="en-US" dirty="0"/>
              <a:t>Activity sensors</a:t>
            </a:r>
          </a:p>
          <a:p>
            <a:pPr lvl="1"/>
            <a:r>
              <a:rPr lang="en-US" dirty="0"/>
              <a:t>Sleep problems</a:t>
            </a:r>
          </a:p>
          <a:p>
            <a:pPr lvl="2"/>
            <a:r>
              <a:rPr lang="en-US" dirty="0"/>
              <a:t>Sleep quality &amp; sleep pattern sensors</a:t>
            </a:r>
          </a:p>
          <a:p>
            <a:pPr lvl="1"/>
            <a:r>
              <a:rPr lang="en-US" dirty="0"/>
              <a:t>Substance</a:t>
            </a:r>
          </a:p>
          <a:p>
            <a:pPr lvl="2"/>
            <a:r>
              <a:rPr lang="en-US" dirty="0"/>
              <a:t>Gait, balance, sweating, heart rate, …</a:t>
            </a:r>
          </a:p>
          <a:p>
            <a:r>
              <a:rPr lang="en-US" dirty="0"/>
              <a:t>Tougher:</a:t>
            </a:r>
          </a:p>
          <a:p>
            <a:pPr lvl="1"/>
            <a:r>
              <a:rPr lang="en-US" dirty="0"/>
              <a:t>Personality, psychotic, eating, somatoform, …</a:t>
            </a:r>
          </a:p>
          <a:p>
            <a:pPr lvl="2"/>
            <a:endParaRPr lang="en-US" dirty="0"/>
          </a:p>
        </p:txBody>
      </p:sp>
      <p:sp>
        <p:nvSpPr>
          <p:cNvPr id="4" name="Footer Placeholder 3">
            <a:extLst>
              <a:ext uri="{FF2B5EF4-FFF2-40B4-BE49-F238E27FC236}">
                <a16:creationId xmlns:a16="http://schemas.microsoft.com/office/drawing/2014/main" id="{85A41F37-D9B1-A84E-93F1-700F5464BA18}"/>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161A7360-9978-A645-AFBD-B29607392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2600106"/>
      </p:ext>
    </p:extLst>
  </p:cSld>
  <p:clrMapOvr>
    <a:masterClrMapping/>
  </p:clrMapOvr>
  <mc:AlternateContent xmlns:mc="http://schemas.openxmlformats.org/markup-compatibility/2006">
    <mc:Choice xmlns:p14="http://schemas.microsoft.com/office/powerpoint/2010/main" Requires="p14">
      <p:transition spd="slow" p14:dur="2000" advTm="138738"/>
    </mc:Choice>
    <mc:Fallback>
      <p:transition spd="slow" advTm="138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2DFA-0917-1E4E-81AD-99B615DEDD0E}"/>
              </a:ext>
            </a:extLst>
          </p:cNvPr>
          <p:cNvSpPr>
            <a:spLocks noGrp="1"/>
          </p:cNvSpPr>
          <p:nvPr>
            <p:ph type="title"/>
          </p:nvPr>
        </p:nvSpPr>
        <p:spPr/>
        <p:txBody>
          <a:bodyPr/>
          <a:lstStyle/>
          <a:p>
            <a:r>
              <a:rPr lang="en-US" dirty="0"/>
              <a:t>Example: </a:t>
            </a:r>
            <a:r>
              <a:rPr lang="en-US" dirty="0" err="1"/>
              <a:t>MoodScope</a:t>
            </a:r>
            <a:endParaRPr lang="en-US" dirty="0"/>
          </a:p>
        </p:txBody>
      </p:sp>
      <p:sp>
        <p:nvSpPr>
          <p:cNvPr id="3" name="Content Placeholder 2">
            <a:extLst>
              <a:ext uri="{FF2B5EF4-FFF2-40B4-BE49-F238E27FC236}">
                <a16:creationId xmlns:a16="http://schemas.microsoft.com/office/drawing/2014/main" id="{16CD9BDA-82C4-7B44-8551-A693BEE28D31}"/>
              </a:ext>
            </a:extLst>
          </p:cNvPr>
          <p:cNvSpPr>
            <a:spLocks noGrp="1"/>
          </p:cNvSpPr>
          <p:nvPr>
            <p:ph idx="1"/>
          </p:nvPr>
        </p:nvSpPr>
        <p:spPr/>
        <p:txBody>
          <a:bodyPr/>
          <a:lstStyle/>
          <a:p>
            <a:r>
              <a:rPr lang="en-US" dirty="0"/>
              <a:t>Turn smartphone into “sensor”</a:t>
            </a:r>
          </a:p>
          <a:p>
            <a:r>
              <a:rPr lang="en-US" dirty="0"/>
              <a:t>Focus on daily mood assessment</a:t>
            </a:r>
          </a:p>
          <a:p>
            <a:r>
              <a:rPr lang="en-US" dirty="0"/>
              <a:t>Use only available low-power information</a:t>
            </a:r>
          </a:p>
          <a:p>
            <a:pPr lvl="1"/>
            <a:r>
              <a:rPr lang="en-US" dirty="0"/>
              <a:t>No audio/video sensing</a:t>
            </a:r>
          </a:p>
          <a:p>
            <a:pPr lvl="1"/>
            <a:r>
              <a:rPr lang="en-US" dirty="0"/>
              <a:t>No bio instrumentation </a:t>
            </a:r>
          </a:p>
          <a:p>
            <a:pPr lvl="1"/>
            <a:r>
              <a:rPr lang="en-US" dirty="0"/>
              <a:t>Non-invasive</a:t>
            </a:r>
          </a:p>
          <a:p>
            <a:pPr lvl="1"/>
            <a:r>
              <a:rPr lang="en-US" dirty="0"/>
              <a:t>Application-independent</a:t>
            </a:r>
          </a:p>
          <a:p>
            <a:endParaRPr lang="en-US" dirty="0"/>
          </a:p>
        </p:txBody>
      </p:sp>
      <p:sp>
        <p:nvSpPr>
          <p:cNvPr id="4" name="Footer Placeholder 3">
            <a:extLst>
              <a:ext uri="{FF2B5EF4-FFF2-40B4-BE49-F238E27FC236}">
                <a16:creationId xmlns:a16="http://schemas.microsoft.com/office/drawing/2014/main" id="{5742165F-0E0D-9B48-B73C-F5813402A2D1}"/>
              </a:ext>
            </a:extLst>
          </p:cNvPr>
          <p:cNvSpPr>
            <a:spLocks noGrp="1"/>
          </p:cNvSpPr>
          <p:nvPr>
            <p:ph type="ftr" sz="quarter" idx="11"/>
          </p:nvPr>
        </p:nvSpPr>
        <p:spPr/>
        <p:txBody>
          <a:bodyPr/>
          <a:lstStyle/>
          <a:p>
            <a:r>
              <a:rPr lang="en-US"/>
              <a:t>Computer Science and Engineering - University of Notre Dame</a:t>
            </a:r>
          </a:p>
        </p:txBody>
      </p:sp>
      <p:pic>
        <p:nvPicPr>
          <p:cNvPr id="5" name="Picture 4">
            <a:extLst>
              <a:ext uri="{FF2B5EF4-FFF2-40B4-BE49-F238E27FC236}">
                <a16:creationId xmlns:a16="http://schemas.microsoft.com/office/drawing/2014/main" id="{5FEB060A-4532-814D-BD88-F0A5CF13C8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155" t="-16929" r="-5155" b="-16929"/>
          <a:stretch/>
        </p:blipFill>
        <p:spPr>
          <a:xfrm>
            <a:off x="6431901" y="5120151"/>
            <a:ext cx="2223389" cy="752717"/>
          </a:xfrm>
          <a:prstGeom prst="roundRect">
            <a:avLst>
              <a:gd name="adj" fmla="val 8594"/>
            </a:avLst>
          </a:prstGeom>
          <a:solidFill>
            <a:srgbClr val="FFFFFF"/>
          </a:solidFill>
          <a:ln w="3175" cmpd="sng">
            <a:solidFill>
              <a:srgbClr val="A6A6A6"/>
            </a:solidFill>
          </a:ln>
          <a:effectLst>
            <a:reflection blurRad="12700" stA="20000" endPos="28000" dist="50800" dir="5400000" sy="-100000" algn="bl" rotWithShape="0"/>
          </a:effectLst>
        </p:spPr>
      </p:pic>
      <p:pic>
        <p:nvPicPr>
          <p:cNvPr id="6" name="Picture 5">
            <a:extLst>
              <a:ext uri="{FF2B5EF4-FFF2-40B4-BE49-F238E27FC236}">
                <a16:creationId xmlns:a16="http://schemas.microsoft.com/office/drawing/2014/main" id="{4AD8B586-16E6-B345-87F5-7A1C9CBC07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126" t="15508" r="-14126" b="15508"/>
          <a:stretch/>
        </p:blipFill>
        <p:spPr>
          <a:xfrm>
            <a:off x="6431901" y="3940225"/>
            <a:ext cx="2244508" cy="745040"/>
          </a:xfrm>
          <a:prstGeom prst="roundRect">
            <a:avLst>
              <a:gd name="adj" fmla="val 8594"/>
            </a:avLst>
          </a:prstGeom>
          <a:solidFill>
            <a:srgbClr val="FFFFFF"/>
          </a:solidFill>
          <a:ln w="3175" cmpd="sng">
            <a:solidFill>
              <a:schemeClr val="bg1">
                <a:lumMod val="65000"/>
              </a:schemeClr>
            </a:solidFill>
          </a:ln>
          <a:effectLst>
            <a:reflection blurRad="12700" stA="20000" endPos="28000" dist="50800" dir="5400000" sy="-100000" algn="bl" rotWithShape="0"/>
          </a:effectLst>
        </p:spPr>
      </p:pic>
      <p:grpSp>
        <p:nvGrpSpPr>
          <p:cNvPr id="7" name="Group 6">
            <a:extLst>
              <a:ext uri="{FF2B5EF4-FFF2-40B4-BE49-F238E27FC236}">
                <a16:creationId xmlns:a16="http://schemas.microsoft.com/office/drawing/2014/main" id="{7EB1682B-7749-534F-8623-FD2A7BB79E54}"/>
              </a:ext>
            </a:extLst>
          </p:cNvPr>
          <p:cNvGrpSpPr/>
          <p:nvPr/>
        </p:nvGrpSpPr>
        <p:grpSpPr>
          <a:xfrm>
            <a:off x="4592457" y="3657600"/>
            <a:ext cx="1884543" cy="2720998"/>
            <a:chOff x="3137263" y="1848185"/>
            <a:chExt cx="2374900" cy="3429000"/>
          </a:xfrm>
        </p:grpSpPr>
        <p:pic>
          <p:nvPicPr>
            <p:cNvPr id="8" name="Picture 7">
              <a:extLst>
                <a:ext uri="{FF2B5EF4-FFF2-40B4-BE49-F238E27FC236}">
                  <a16:creationId xmlns:a16="http://schemas.microsoft.com/office/drawing/2014/main" id="{97C8D946-D433-1548-BC25-52C9220532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52" b="98148" l="9626" r="89840"/>
                      </a14:imgEffect>
                    </a14:imgLayer>
                  </a14:imgProps>
                </a:ext>
              </a:extLst>
            </a:blip>
            <a:stretch>
              <a:fillRect/>
            </a:stretch>
          </p:blipFill>
          <p:spPr>
            <a:xfrm>
              <a:off x="3137263" y="1848185"/>
              <a:ext cx="2374900" cy="3429000"/>
            </a:xfrm>
            <a:prstGeom prst="rect">
              <a:avLst/>
            </a:prstGeom>
          </p:spPr>
        </p:pic>
        <p:pic>
          <p:nvPicPr>
            <p:cNvPr id="9" name="Picture 8" descr="IMG_0564.PNG">
              <a:extLst>
                <a:ext uri="{FF2B5EF4-FFF2-40B4-BE49-F238E27FC236}">
                  <a16:creationId xmlns:a16="http://schemas.microsoft.com/office/drawing/2014/main" id="{334800E5-CC0B-1D46-8D45-2F40A36A60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56485" y="2391822"/>
              <a:ext cx="1523343" cy="2285015"/>
            </a:xfrm>
            <a:prstGeom prst="rect">
              <a:avLst/>
            </a:prstGeom>
          </p:spPr>
        </p:pic>
      </p:grpSp>
      <p:pic>
        <p:nvPicPr>
          <p:cNvPr id="10" name="Audio 9">
            <a:hlinkClick r:id="" action="ppaction://media"/>
            <a:extLst>
              <a:ext uri="{FF2B5EF4-FFF2-40B4-BE49-F238E27FC236}">
                <a16:creationId xmlns:a16="http://schemas.microsoft.com/office/drawing/2014/main" id="{DCACD5E1-9AFF-B542-AF80-1612B36A11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5056963"/>
      </p:ext>
    </p:extLst>
  </p:cSld>
  <p:clrMapOvr>
    <a:masterClrMapping/>
  </p:clrMapOvr>
  <mc:AlternateContent xmlns:mc="http://schemas.openxmlformats.org/markup-compatibility/2006">
    <mc:Choice xmlns:p14="http://schemas.microsoft.com/office/powerpoint/2010/main" Requires="p14">
      <p:transition spd="slow" p14:dur="2000" advTm="53246"/>
    </mc:Choice>
    <mc:Fallback>
      <p:transition spd="slow" advTm="5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865EF9-4075-A14A-8FC4-C8C757ABD9D2}"/>
              </a:ext>
            </a:extLst>
          </p:cNvPr>
          <p:cNvSpPr>
            <a:spLocks noGrp="1"/>
          </p:cNvSpPr>
          <p:nvPr>
            <p:ph type="ftr" sz="quarter" idx="11"/>
          </p:nvPr>
        </p:nvSpPr>
        <p:spPr/>
        <p:txBody>
          <a:bodyPr/>
          <a:lstStyle/>
          <a:p>
            <a:r>
              <a:rPr lang="en-US"/>
              <a:t>Computer Science and Engineering - University of Notre Dame</a:t>
            </a:r>
          </a:p>
        </p:txBody>
      </p:sp>
      <p:sp>
        <p:nvSpPr>
          <p:cNvPr id="5" name="Title 1">
            <a:extLst>
              <a:ext uri="{FF2B5EF4-FFF2-40B4-BE49-F238E27FC236}">
                <a16:creationId xmlns:a16="http://schemas.microsoft.com/office/drawing/2014/main" id="{367A3958-C2EC-F944-8BEF-731DA5A16772}"/>
              </a:ext>
            </a:extLst>
          </p:cNvPr>
          <p:cNvSpPr txBox="1">
            <a:spLocks/>
          </p:cNvSpPr>
          <p:nvPr/>
        </p:nvSpPr>
        <p:spPr>
          <a:xfrm>
            <a:off x="1355580" y="1600200"/>
            <a:ext cx="5842259" cy="79586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600" kern="1200">
                <a:solidFill>
                  <a:schemeClr val="tx1"/>
                </a:solidFill>
                <a:latin typeface="+mj-lt"/>
                <a:ea typeface="+mj-ea"/>
                <a:cs typeface="+mj-cs"/>
              </a:defRPr>
            </a:lvl1pPr>
          </a:lstStyle>
          <a:p>
            <a:pPr>
              <a:lnSpc>
                <a:spcPct val="90000"/>
              </a:lnSpc>
            </a:pPr>
            <a:r>
              <a:rPr lang="en-US" sz="4000" dirty="0"/>
              <a:t>Affective Computing</a:t>
            </a:r>
            <a:endParaRPr lang="en-US" sz="2400" dirty="0"/>
          </a:p>
        </p:txBody>
      </p:sp>
      <p:cxnSp>
        <p:nvCxnSpPr>
          <p:cNvPr id="6" name="Straight Arrow Connector 5">
            <a:extLst>
              <a:ext uri="{FF2B5EF4-FFF2-40B4-BE49-F238E27FC236}">
                <a16:creationId xmlns:a16="http://schemas.microsoft.com/office/drawing/2014/main" id="{78FF16F2-1B7F-684C-987C-B5B128D30458}"/>
              </a:ext>
            </a:extLst>
          </p:cNvPr>
          <p:cNvCxnSpPr/>
          <p:nvPr/>
        </p:nvCxnSpPr>
        <p:spPr>
          <a:xfrm flipH="1">
            <a:off x="2308582" y="2425949"/>
            <a:ext cx="1968128" cy="14839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456AFE3-3FCE-BD49-8095-7AC75D9F7FA6}"/>
              </a:ext>
            </a:extLst>
          </p:cNvPr>
          <p:cNvCxnSpPr/>
          <p:nvPr/>
        </p:nvCxnSpPr>
        <p:spPr>
          <a:xfrm>
            <a:off x="4276710" y="2425949"/>
            <a:ext cx="2197469" cy="9896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72B853D-5A31-BD47-B46A-25FAE0E10B8F}"/>
              </a:ext>
            </a:extLst>
          </p:cNvPr>
          <p:cNvSpPr txBox="1"/>
          <p:nvPr/>
        </p:nvSpPr>
        <p:spPr>
          <a:xfrm>
            <a:off x="4803917" y="3473129"/>
            <a:ext cx="3998961" cy="830997"/>
          </a:xfrm>
          <a:prstGeom prst="rect">
            <a:avLst/>
          </a:prstGeom>
          <a:noFill/>
        </p:spPr>
        <p:txBody>
          <a:bodyPr wrap="none" rtlCol="0">
            <a:spAutoFit/>
          </a:bodyPr>
          <a:lstStyle/>
          <a:p>
            <a:pPr algn="ctr"/>
            <a:r>
              <a:rPr lang="en-US" sz="2400" b="1" dirty="0"/>
              <a:t>Audio/Video-based</a:t>
            </a:r>
          </a:p>
          <a:p>
            <a:pPr algn="ctr"/>
            <a:r>
              <a:rPr lang="en-US" sz="2400" dirty="0"/>
              <a:t>(</a:t>
            </a:r>
            <a:r>
              <a:rPr lang="en-US" sz="2400" dirty="0" err="1"/>
              <a:t>AffectAura</a:t>
            </a:r>
            <a:r>
              <a:rPr lang="en-US" sz="2400" dirty="0"/>
              <a:t>, </a:t>
            </a:r>
            <a:r>
              <a:rPr lang="en-US" sz="2400" dirty="0" err="1"/>
              <a:t>EmotionSense</a:t>
            </a:r>
            <a:r>
              <a:rPr lang="en-US" sz="2400" dirty="0"/>
              <a:t>)</a:t>
            </a:r>
          </a:p>
        </p:txBody>
      </p:sp>
      <p:sp>
        <p:nvSpPr>
          <p:cNvPr id="9" name="TextBox 8">
            <a:extLst>
              <a:ext uri="{FF2B5EF4-FFF2-40B4-BE49-F238E27FC236}">
                <a16:creationId xmlns:a16="http://schemas.microsoft.com/office/drawing/2014/main" id="{ECC0FFDF-0403-4643-87CB-58A2F282DCC4}"/>
              </a:ext>
            </a:extLst>
          </p:cNvPr>
          <p:cNvSpPr txBox="1"/>
          <p:nvPr/>
        </p:nvSpPr>
        <p:spPr>
          <a:xfrm>
            <a:off x="544067" y="4140765"/>
            <a:ext cx="3529031" cy="1200328"/>
          </a:xfrm>
          <a:prstGeom prst="rect">
            <a:avLst/>
          </a:prstGeom>
          <a:noFill/>
        </p:spPr>
        <p:txBody>
          <a:bodyPr wrap="none" rtlCol="0">
            <a:spAutoFit/>
          </a:bodyPr>
          <a:lstStyle/>
          <a:p>
            <a:pPr algn="ctr"/>
            <a:r>
              <a:rPr lang="en-US" sz="2400" b="1" dirty="0"/>
              <a:t>Biometric-based</a:t>
            </a:r>
          </a:p>
          <a:p>
            <a:pPr algn="ctr"/>
            <a:r>
              <a:rPr lang="en-US" sz="2400" dirty="0"/>
              <a:t>(Skin conductivity, </a:t>
            </a:r>
          </a:p>
          <a:p>
            <a:pPr algn="ctr"/>
            <a:r>
              <a:rPr lang="en-US" sz="2400" dirty="0"/>
              <a:t>Temperature, Pulse rate)</a:t>
            </a:r>
          </a:p>
        </p:txBody>
      </p:sp>
      <p:sp>
        <p:nvSpPr>
          <p:cNvPr id="10" name="TextBox 9">
            <a:extLst>
              <a:ext uri="{FF2B5EF4-FFF2-40B4-BE49-F238E27FC236}">
                <a16:creationId xmlns:a16="http://schemas.microsoft.com/office/drawing/2014/main" id="{78DFD929-F3BD-7648-894C-2E56249AFCFA}"/>
              </a:ext>
            </a:extLst>
          </p:cNvPr>
          <p:cNvSpPr txBox="1"/>
          <p:nvPr/>
        </p:nvSpPr>
        <p:spPr>
          <a:xfrm>
            <a:off x="711461" y="5296270"/>
            <a:ext cx="3234219" cy="1569660"/>
          </a:xfrm>
          <a:prstGeom prst="rect">
            <a:avLst/>
          </a:prstGeom>
          <a:noFill/>
        </p:spPr>
        <p:txBody>
          <a:bodyPr wrap="none" rtlCol="0">
            <a:spAutoFit/>
          </a:bodyPr>
          <a:lstStyle/>
          <a:p>
            <a:r>
              <a:rPr lang="en-US" sz="2400" dirty="0">
                <a:solidFill>
                  <a:schemeClr val="accent5"/>
                </a:solidFill>
              </a:rPr>
              <a:t>Time series data</a:t>
            </a:r>
          </a:p>
          <a:p>
            <a:r>
              <a:rPr lang="en-US" sz="2400" dirty="0">
                <a:solidFill>
                  <a:srgbClr val="FF0000"/>
                </a:solidFill>
              </a:rPr>
              <a:t>High cost of deployment</a:t>
            </a:r>
          </a:p>
          <a:p>
            <a:r>
              <a:rPr lang="en-US" sz="2400" dirty="0">
                <a:solidFill>
                  <a:srgbClr val="FF0000"/>
                </a:solidFill>
              </a:rPr>
              <a:t>Requires skin contact</a:t>
            </a:r>
          </a:p>
          <a:p>
            <a:endParaRPr lang="en-US" sz="2400" dirty="0">
              <a:solidFill>
                <a:srgbClr val="FF0000"/>
              </a:solidFill>
            </a:endParaRPr>
          </a:p>
        </p:txBody>
      </p:sp>
      <p:sp>
        <p:nvSpPr>
          <p:cNvPr id="11" name="TextBox 10">
            <a:extLst>
              <a:ext uri="{FF2B5EF4-FFF2-40B4-BE49-F238E27FC236}">
                <a16:creationId xmlns:a16="http://schemas.microsoft.com/office/drawing/2014/main" id="{9A55941B-681C-C94F-80C5-42B3CFEE4A15}"/>
              </a:ext>
            </a:extLst>
          </p:cNvPr>
          <p:cNvSpPr txBox="1"/>
          <p:nvPr/>
        </p:nvSpPr>
        <p:spPr>
          <a:xfrm>
            <a:off x="5188430" y="4304126"/>
            <a:ext cx="3092463" cy="1200328"/>
          </a:xfrm>
          <a:prstGeom prst="rect">
            <a:avLst/>
          </a:prstGeom>
          <a:noFill/>
        </p:spPr>
        <p:txBody>
          <a:bodyPr wrap="none" rtlCol="0">
            <a:spAutoFit/>
          </a:bodyPr>
          <a:lstStyle/>
          <a:p>
            <a:r>
              <a:rPr lang="en-US" sz="2400" dirty="0">
                <a:solidFill>
                  <a:schemeClr val="accent5"/>
                </a:solidFill>
              </a:rPr>
              <a:t>Captures expressions</a:t>
            </a:r>
          </a:p>
          <a:p>
            <a:r>
              <a:rPr lang="en-US" sz="2400" dirty="0">
                <a:solidFill>
                  <a:srgbClr val="FF0000"/>
                </a:solidFill>
              </a:rPr>
              <a:t>Power hungry</a:t>
            </a:r>
          </a:p>
          <a:p>
            <a:r>
              <a:rPr lang="en-US" sz="2400" dirty="0">
                <a:solidFill>
                  <a:srgbClr val="FF0000"/>
                </a:solidFill>
              </a:rPr>
              <a:t>Slightly invasive</a:t>
            </a:r>
          </a:p>
        </p:txBody>
      </p:sp>
      <p:sp>
        <p:nvSpPr>
          <p:cNvPr id="14" name="Title 13">
            <a:extLst>
              <a:ext uri="{FF2B5EF4-FFF2-40B4-BE49-F238E27FC236}">
                <a16:creationId xmlns:a16="http://schemas.microsoft.com/office/drawing/2014/main" id="{CA8621BE-1C80-4F44-BCFB-34D187C6608A}"/>
              </a:ext>
            </a:extLst>
          </p:cNvPr>
          <p:cNvSpPr>
            <a:spLocks noGrp="1"/>
          </p:cNvSpPr>
          <p:nvPr>
            <p:ph type="title"/>
          </p:nvPr>
        </p:nvSpPr>
        <p:spPr/>
        <p:txBody>
          <a:bodyPr/>
          <a:lstStyle/>
          <a:p>
            <a:r>
              <a:rPr lang="en-US" dirty="0"/>
              <a:t>Mood Sensing</a:t>
            </a:r>
          </a:p>
        </p:txBody>
      </p:sp>
      <p:pic>
        <p:nvPicPr>
          <p:cNvPr id="2" name="Audio 1">
            <a:hlinkClick r:id="" action="ppaction://media"/>
            <a:extLst>
              <a:ext uri="{FF2B5EF4-FFF2-40B4-BE49-F238E27FC236}">
                <a16:creationId xmlns:a16="http://schemas.microsoft.com/office/drawing/2014/main" id="{C6F14811-1E60-0749-BA20-CE8542B3E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85671509"/>
      </p:ext>
    </p:extLst>
  </p:cSld>
  <p:clrMapOvr>
    <a:masterClrMapping/>
  </p:clrMapOvr>
  <mc:AlternateContent xmlns:mc="http://schemas.openxmlformats.org/markup-compatibility/2006">
    <mc:Choice xmlns:p14="http://schemas.microsoft.com/office/powerpoint/2010/main" Requires="p14">
      <p:transition spd="slow" p14:dur="2000" advTm="106276"/>
    </mc:Choice>
    <mc:Fallback>
      <p:transition spd="slow" advTm="10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29471-2A59-3F41-A2F2-D181329E135F}"/>
              </a:ext>
            </a:extLst>
          </p:cNvPr>
          <p:cNvSpPr>
            <a:spLocks noGrp="1"/>
          </p:cNvSpPr>
          <p:nvPr>
            <p:ph type="title"/>
          </p:nvPr>
        </p:nvSpPr>
        <p:spPr/>
        <p:txBody>
          <a:bodyPr/>
          <a:lstStyle/>
          <a:p>
            <a:r>
              <a:rPr lang="en-US" dirty="0"/>
              <a:t>Mood Sensing</a:t>
            </a:r>
          </a:p>
        </p:txBody>
      </p:sp>
      <p:sp>
        <p:nvSpPr>
          <p:cNvPr id="4" name="Footer Placeholder 3">
            <a:extLst>
              <a:ext uri="{FF2B5EF4-FFF2-40B4-BE49-F238E27FC236}">
                <a16:creationId xmlns:a16="http://schemas.microsoft.com/office/drawing/2014/main" id="{EE097E13-DA5D-0C48-8780-1B8E9D11CA6C}"/>
              </a:ext>
            </a:extLst>
          </p:cNvPr>
          <p:cNvSpPr>
            <a:spLocks noGrp="1"/>
          </p:cNvSpPr>
          <p:nvPr>
            <p:ph type="ftr" sz="quarter" idx="11"/>
          </p:nvPr>
        </p:nvSpPr>
        <p:spPr/>
        <p:txBody>
          <a:bodyPr/>
          <a:lstStyle/>
          <a:p>
            <a:r>
              <a:rPr lang="en-US"/>
              <a:t>Computer Science and Engineering - University of Notre Dame</a:t>
            </a:r>
          </a:p>
        </p:txBody>
      </p:sp>
      <p:sp>
        <p:nvSpPr>
          <p:cNvPr id="5" name="TextBox 4">
            <a:extLst>
              <a:ext uri="{FF2B5EF4-FFF2-40B4-BE49-F238E27FC236}">
                <a16:creationId xmlns:a16="http://schemas.microsoft.com/office/drawing/2014/main" id="{24462492-1FE5-6F42-827C-28F9A0C98A04}"/>
              </a:ext>
            </a:extLst>
          </p:cNvPr>
          <p:cNvSpPr txBox="1"/>
          <p:nvPr/>
        </p:nvSpPr>
        <p:spPr>
          <a:xfrm>
            <a:off x="5709680" y="4315418"/>
            <a:ext cx="2931211" cy="461665"/>
          </a:xfrm>
          <a:prstGeom prst="rect">
            <a:avLst/>
          </a:prstGeom>
          <a:noFill/>
        </p:spPr>
        <p:txBody>
          <a:bodyPr wrap="none" rtlCol="0">
            <a:spAutoFit/>
          </a:bodyPr>
          <a:lstStyle/>
          <a:p>
            <a:pPr algn="ctr"/>
            <a:r>
              <a:rPr lang="en-US" sz="2400" b="1"/>
              <a:t>Audio/Video-based</a:t>
            </a:r>
          </a:p>
        </p:txBody>
      </p:sp>
      <p:sp>
        <p:nvSpPr>
          <p:cNvPr id="6" name="TextBox 5">
            <a:extLst>
              <a:ext uri="{FF2B5EF4-FFF2-40B4-BE49-F238E27FC236}">
                <a16:creationId xmlns:a16="http://schemas.microsoft.com/office/drawing/2014/main" id="{7AC57F5A-4DF4-194B-8620-E4466831AD02}"/>
              </a:ext>
            </a:extLst>
          </p:cNvPr>
          <p:cNvSpPr txBox="1"/>
          <p:nvPr/>
        </p:nvSpPr>
        <p:spPr>
          <a:xfrm>
            <a:off x="4212837" y="1447800"/>
            <a:ext cx="2529411" cy="830997"/>
          </a:xfrm>
          <a:prstGeom prst="rect">
            <a:avLst/>
          </a:prstGeom>
          <a:noFill/>
        </p:spPr>
        <p:txBody>
          <a:bodyPr wrap="none" rtlCol="0">
            <a:spAutoFit/>
          </a:bodyPr>
          <a:lstStyle/>
          <a:p>
            <a:pPr algn="ctr"/>
            <a:r>
              <a:rPr lang="en-US" sz="2400" b="1" dirty="0"/>
              <a:t>Usage trace-based</a:t>
            </a:r>
          </a:p>
          <a:p>
            <a:pPr algn="ctr"/>
            <a:r>
              <a:rPr lang="en-US" sz="2400" dirty="0"/>
              <a:t>(</a:t>
            </a:r>
            <a:r>
              <a:rPr lang="en-US" sz="2400" dirty="0" err="1"/>
              <a:t>MoodScope</a:t>
            </a:r>
            <a:r>
              <a:rPr lang="en-US" sz="2400" dirty="0"/>
              <a:t>)</a:t>
            </a:r>
          </a:p>
        </p:txBody>
      </p:sp>
      <p:sp>
        <p:nvSpPr>
          <p:cNvPr id="7" name="TextBox 6">
            <a:extLst>
              <a:ext uri="{FF2B5EF4-FFF2-40B4-BE49-F238E27FC236}">
                <a16:creationId xmlns:a16="http://schemas.microsoft.com/office/drawing/2014/main" id="{33121605-C9EB-CA4D-87AF-44E4280AB004}"/>
              </a:ext>
            </a:extLst>
          </p:cNvPr>
          <p:cNvSpPr txBox="1"/>
          <p:nvPr/>
        </p:nvSpPr>
        <p:spPr>
          <a:xfrm>
            <a:off x="304800" y="5372958"/>
            <a:ext cx="2473453" cy="461665"/>
          </a:xfrm>
          <a:prstGeom prst="rect">
            <a:avLst/>
          </a:prstGeom>
          <a:noFill/>
        </p:spPr>
        <p:txBody>
          <a:bodyPr wrap="none" rtlCol="0">
            <a:spAutoFit/>
          </a:bodyPr>
          <a:lstStyle/>
          <a:p>
            <a:pPr algn="ctr"/>
            <a:r>
              <a:rPr lang="en-US" sz="2400" b="1"/>
              <a:t>Biometric-based</a:t>
            </a:r>
          </a:p>
        </p:txBody>
      </p:sp>
      <p:sp>
        <p:nvSpPr>
          <p:cNvPr id="8" name="TextBox 7">
            <a:extLst>
              <a:ext uri="{FF2B5EF4-FFF2-40B4-BE49-F238E27FC236}">
                <a16:creationId xmlns:a16="http://schemas.microsoft.com/office/drawing/2014/main" id="{F51022BB-6FAF-E743-8FC8-E28831635A46}"/>
              </a:ext>
            </a:extLst>
          </p:cNvPr>
          <p:cNvSpPr txBox="1"/>
          <p:nvPr/>
        </p:nvSpPr>
        <p:spPr>
          <a:xfrm>
            <a:off x="317043" y="5745205"/>
            <a:ext cx="3234219" cy="830997"/>
          </a:xfrm>
          <a:prstGeom prst="rect">
            <a:avLst/>
          </a:prstGeom>
          <a:noFill/>
        </p:spPr>
        <p:txBody>
          <a:bodyPr wrap="none" rtlCol="0">
            <a:spAutoFit/>
          </a:bodyPr>
          <a:lstStyle/>
          <a:p>
            <a:r>
              <a:rPr lang="en-US" sz="2400" dirty="0">
                <a:solidFill>
                  <a:schemeClr val="accent5"/>
                </a:solidFill>
              </a:rPr>
              <a:t>Very direct; fine-grained</a:t>
            </a:r>
          </a:p>
          <a:p>
            <a:r>
              <a:rPr lang="en-US" sz="2400" dirty="0">
                <a:solidFill>
                  <a:srgbClr val="FF0000"/>
                </a:solidFill>
              </a:rPr>
              <a:t>High cost of deployment</a:t>
            </a:r>
          </a:p>
        </p:txBody>
      </p:sp>
      <p:sp>
        <p:nvSpPr>
          <p:cNvPr id="9" name="TextBox 8">
            <a:extLst>
              <a:ext uri="{FF2B5EF4-FFF2-40B4-BE49-F238E27FC236}">
                <a16:creationId xmlns:a16="http://schemas.microsoft.com/office/drawing/2014/main" id="{C6DFEAB7-38CC-404D-8708-011BBB4FBF31}"/>
              </a:ext>
            </a:extLst>
          </p:cNvPr>
          <p:cNvSpPr txBox="1"/>
          <p:nvPr/>
        </p:nvSpPr>
        <p:spPr>
          <a:xfrm>
            <a:off x="6036143" y="4777083"/>
            <a:ext cx="3092463" cy="1200328"/>
          </a:xfrm>
          <a:prstGeom prst="rect">
            <a:avLst/>
          </a:prstGeom>
          <a:noFill/>
        </p:spPr>
        <p:txBody>
          <a:bodyPr wrap="none" rtlCol="0">
            <a:spAutoFit/>
          </a:bodyPr>
          <a:lstStyle/>
          <a:p>
            <a:r>
              <a:rPr lang="en-US" sz="2400">
                <a:solidFill>
                  <a:schemeClr val="accent5"/>
                </a:solidFill>
              </a:rPr>
              <a:t>Captures expressions</a:t>
            </a:r>
          </a:p>
          <a:p>
            <a:r>
              <a:rPr lang="en-US" sz="2400">
                <a:solidFill>
                  <a:srgbClr val="FF0000"/>
                </a:solidFill>
              </a:rPr>
              <a:t>Power hungry</a:t>
            </a:r>
          </a:p>
          <a:p>
            <a:r>
              <a:rPr lang="en-US" sz="2400">
                <a:solidFill>
                  <a:srgbClr val="FF0000"/>
                </a:solidFill>
              </a:rPr>
              <a:t>Slightly invasive</a:t>
            </a:r>
          </a:p>
        </p:txBody>
      </p:sp>
      <p:sp>
        <p:nvSpPr>
          <p:cNvPr id="10" name="TextBox 9">
            <a:extLst>
              <a:ext uri="{FF2B5EF4-FFF2-40B4-BE49-F238E27FC236}">
                <a16:creationId xmlns:a16="http://schemas.microsoft.com/office/drawing/2014/main" id="{B040F809-204F-C64B-8882-2A9638ABD059}"/>
              </a:ext>
            </a:extLst>
          </p:cNvPr>
          <p:cNvSpPr txBox="1"/>
          <p:nvPr/>
        </p:nvSpPr>
        <p:spPr>
          <a:xfrm>
            <a:off x="4005979" y="2242821"/>
            <a:ext cx="2939176" cy="830997"/>
          </a:xfrm>
          <a:prstGeom prst="rect">
            <a:avLst/>
          </a:prstGeom>
          <a:noFill/>
        </p:spPr>
        <p:txBody>
          <a:bodyPr wrap="none" rtlCol="0">
            <a:spAutoFit/>
          </a:bodyPr>
          <a:lstStyle/>
          <a:p>
            <a:pPr algn="ctr"/>
            <a:r>
              <a:rPr lang="en-US" sz="2400" dirty="0">
                <a:solidFill>
                  <a:schemeClr val="accent5"/>
                </a:solidFill>
              </a:rPr>
              <a:t>Passive; continuous</a:t>
            </a:r>
          </a:p>
          <a:p>
            <a:pPr algn="ctr"/>
            <a:r>
              <a:rPr lang="en-US" sz="2400" i="1" dirty="0">
                <a:solidFill>
                  <a:srgbClr val="FF0000"/>
                </a:solidFill>
              </a:rPr>
              <a:t>How to model mood?</a:t>
            </a:r>
          </a:p>
        </p:txBody>
      </p:sp>
      <p:cxnSp>
        <p:nvCxnSpPr>
          <p:cNvPr id="11" name="Straight Arrow Connector 10">
            <a:extLst>
              <a:ext uri="{FF2B5EF4-FFF2-40B4-BE49-F238E27FC236}">
                <a16:creationId xmlns:a16="http://schemas.microsoft.com/office/drawing/2014/main" id="{53BA60D4-E82C-1A48-9660-ABDAE45CEB1C}"/>
              </a:ext>
            </a:extLst>
          </p:cNvPr>
          <p:cNvCxnSpPr/>
          <p:nvPr/>
        </p:nvCxnSpPr>
        <p:spPr>
          <a:xfrm flipH="1">
            <a:off x="1933411" y="3081987"/>
            <a:ext cx="1968128" cy="23774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209C7A1-C1B2-7449-8B35-3D11308A1C42}"/>
              </a:ext>
            </a:extLst>
          </p:cNvPr>
          <p:cNvCxnSpPr/>
          <p:nvPr/>
        </p:nvCxnSpPr>
        <p:spPr>
          <a:xfrm>
            <a:off x="3901539" y="3081987"/>
            <a:ext cx="2918582" cy="10940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8B77472-E736-3648-9A72-9C709E7B2D2A}"/>
              </a:ext>
            </a:extLst>
          </p:cNvPr>
          <p:cNvCxnSpPr/>
          <p:nvPr/>
        </p:nvCxnSpPr>
        <p:spPr>
          <a:xfrm flipV="1">
            <a:off x="3901539" y="1560432"/>
            <a:ext cx="0" cy="15133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D9543185-B7EB-3243-89F8-26DC49CBBE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78066017"/>
      </p:ext>
    </p:extLst>
  </p:cSld>
  <p:clrMapOvr>
    <a:masterClrMapping/>
  </p:clrMapOvr>
  <mc:AlternateContent xmlns:mc="http://schemas.openxmlformats.org/markup-compatibility/2006">
    <mc:Choice xmlns:p14="http://schemas.microsoft.com/office/powerpoint/2010/main" Requires="p14">
      <p:transition spd="slow" p14:dur="2000" advTm="25433"/>
    </mc:Choice>
    <mc:Fallback>
      <p:transition spd="slow" advTm="2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2834-A4C5-AF46-8023-62C1C101CDB7}"/>
              </a:ext>
            </a:extLst>
          </p:cNvPr>
          <p:cNvSpPr>
            <a:spLocks noGrp="1"/>
          </p:cNvSpPr>
          <p:nvPr>
            <p:ph type="title"/>
          </p:nvPr>
        </p:nvSpPr>
        <p:spPr/>
        <p:txBody>
          <a:bodyPr/>
          <a:lstStyle/>
          <a:p>
            <a:r>
              <a:rPr lang="en-US" dirty="0" err="1"/>
              <a:t>MoodScope</a:t>
            </a:r>
            <a:endParaRPr lang="en-US" dirty="0"/>
          </a:p>
        </p:txBody>
      </p:sp>
      <p:sp>
        <p:nvSpPr>
          <p:cNvPr id="4" name="Footer Placeholder 3">
            <a:extLst>
              <a:ext uri="{FF2B5EF4-FFF2-40B4-BE49-F238E27FC236}">
                <a16:creationId xmlns:a16="http://schemas.microsoft.com/office/drawing/2014/main" id="{CF5999EC-F83C-9B46-8C2F-62168F142E50}"/>
              </a:ext>
            </a:extLst>
          </p:cNvPr>
          <p:cNvSpPr>
            <a:spLocks noGrp="1"/>
          </p:cNvSpPr>
          <p:nvPr>
            <p:ph type="ftr" sz="quarter" idx="11"/>
          </p:nvPr>
        </p:nvSpPr>
        <p:spPr/>
        <p:txBody>
          <a:bodyPr/>
          <a:lstStyle/>
          <a:p>
            <a:r>
              <a:rPr lang="en-US"/>
              <a:t>Computer Science and Engineering - University of Notre Dame</a:t>
            </a:r>
          </a:p>
        </p:txBody>
      </p:sp>
      <p:sp>
        <p:nvSpPr>
          <p:cNvPr id="5" name="Content Placeholder 4">
            <a:extLst>
              <a:ext uri="{FF2B5EF4-FFF2-40B4-BE49-F238E27FC236}">
                <a16:creationId xmlns:a16="http://schemas.microsoft.com/office/drawing/2014/main" id="{730CF3FC-82BC-D64F-AA06-4B1C02BC4B0A}"/>
              </a:ext>
            </a:extLst>
          </p:cNvPr>
          <p:cNvSpPr>
            <a:spLocks noGrp="1"/>
          </p:cNvSpPr>
          <p:nvPr>
            <p:ph idx="1"/>
          </p:nvPr>
        </p:nvSpPr>
        <p:spPr>
          <a:xfrm>
            <a:off x="184447" y="2895600"/>
            <a:ext cx="8691386" cy="1524000"/>
          </a:xfrm>
        </p:spPr>
        <p:txBody>
          <a:bodyPr>
            <a:noAutofit/>
          </a:bodyPr>
          <a:lstStyle/>
          <a:p>
            <a:pPr marL="0" indent="0" algn="ctr">
              <a:buNone/>
            </a:pPr>
            <a:r>
              <a:rPr lang="en-US" sz="6000" dirty="0">
                <a:solidFill>
                  <a:srgbClr val="0000FF"/>
                </a:solidFill>
                <a:latin typeface="+mn-lt"/>
              </a:rPr>
              <a:t>f (           ) =  </a:t>
            </a:r>
            <a:r>
              <a:rPr lang="en-US" sz="6000" i="1" dirty="0">
                <a:solidFill>
                  <a:srgbClr val="0000FF"/>
                </a:solidFill>
                <a:latin typeface="+mn-lt"/>
              </a:rPr>
              <a:t>mood</a:t>
            </a:r>
            <a:endParaRPr lang="en-US" sz="6000" dirty="0">
              <a:solidFill>
                <a:srgbClr val="0000FF"/>
              </a:solidFill>
              <a:latin typeface="+mn-lt"/>
            </a:endParaRPr>
          </a:p>
        </p:txBody>
      </p:sp>
      <p:pic>
        <p:nvPicPr>
          <p:cNvPr id="6" name="Picture 5">
            <a:extLst>
              <a:ext uri="{FF2B5EF4-FFF2-40B4-BE49-F238E27FC236}">
                <a16:creationId xmlns:a16="http://schemas.microsoft.com/office/drawing/2014/main" id="{0F8DF26C-4E81-1E48-B9A7-9B304AE68B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52" b="98148" l="9626" r="89840"/>
                    </a14:imgEffect>
                  </a14:imgLayer>
                </a14:imgProps>
              </a:ext>
            </a:extLst>
          </a:blip>
          <a:stretch>
            <a:fillRect/>
          </a:stretch>
        </p:blipFill>
        <p:spPr>
          <a:xfrm>
            <a:off x="2224866" y="1848185"/>
            <a:ext cx="2374900" cy="3429000"/>
          </a:xfrm>
          <a:prstGeom prst="rect">
            <a:avLst/>
          </a:prstGeom>
        </p:spPr>
      </p:pic>
      <p:sp>
        <p:nvSpPr>
          <p:cNvPr id="7" name="Rectangle 6">
            <a:extLst>
              <a:ext uri="{FF2B5EF4-FFF2-40B4-BE49-F238E27FC236}">
                <a16:creationId xmlns:a16="http://schemas.microsoft.com/office/drawing/2014/main" id="{90DB2152-7A09-2749-95AC-2D7395CDF71A}"/>
              </a:ext>
            </a:extLst>
          </p:cNvPr>
          <p:cNvSpPr/>
          <p:nvPr/>
        </p:nvSpPr>
        <p:spPr>
          <a:xfrm>
            <a:off x="2803126" y="3133195"/>
            <a:ext cx="1236071" cy="584776"/>
          </a:xfrm>
          <a:prstGeom prst="rect">
            <a:avLst/>
          </a:prstGeom>
        </p:spPr>
        <p:txBody>
          <a:bodyPr wrap="square">
            <a:spAutoFit/>
          </a:bodyPr>
          <a:lstStyle/>
          <a:p>
            <a:r>
              <a:rPr lang="en-US" sz="3200" i="1" dirty="0">
                <a:solidFill>
                  <a:schemeClr val="accent6">
                    <a:lumMod val="60000"/>
                    <a:lumOff val="40000"/>
                  </a:schemeClr>
                </a:solidFill>
              </a:rPr>
              <a:t>usage</a:t>
            </a:r>
            <a:endParaRPr lang="en-US" sz="3200" i="1" dirty="0"/>
          </a:p>
        </p:txBody>
      </p:sp>
      <p:pic>
        <p:nvPicPr>
          <p:cNvPr id="3" name="Audio 2">
            <a:hlinkClick r:id="" action="ppaction://media"/>
            <a:extLst>
              <a:ext uri="{FF2B5EF4-FFF2-40B4-BE49-F238E27FC236}">
                <a16:creationId xmlns:a16="http://schemas.microsoft.com/office/drawing/2014/main" id="{91D62E77-53DF-1C49-A6F9-D09633C7C9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57821992"/>
      </p:ext>
    </p:extLst>
  </p:cSld>
  <p:clrMapOvr>
    <a:masterClrMapping/>
  </p:clrMapOvr>
  <mc:AlternateContent xmlns:mc="http://schemas.openxmlformats.org/markup-compatibility/2006">
    <mc:Choice xmlns:p14="http://schemas.microsoft.com/office/powerpoint/2010/main" Requires="p14">
      <p:transition spd="slow" p14:dur="2000" advTm="8961"/>
    </mc:Choice>
    <mc:Fallback>
      <p:transition spd="slow" advTm="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144B-235C-CD46-B91F-61FC7F62858D}"/>
              </a:ext>
            </a:extLst>
          </p:cNvPr>
          <p:cNvSpPr>
            <a:spLocks noGrp="1"/>
          </p:cNvSpPr>
          <p:nvPr>
            <p:ph type="title"/>
          </p:nvPr>
        </p:nvSpPr>
        <p:spPr/>
        <p:txBody>
          <a:bodyPr/>
          <a:lstStyle/>
          <a:p>
            <a:r>
              <a:rPr lang="en-US" dirty="0"/>
              <a:t>Valence-Arousal Model</a:t>
            </a:r>
          </a:p>
        </p:txBody>
      </p:sp>
      <p:sp>
        <p:nvSpPr>
          <p:cNvPr id="4" name="Footer Placeholder 3">
            <a:extLst>
              <a:ext uri="{FF2B5EF4-FFF2-40B4-BE49-F238E27FC236}">
                <a16:creationId xmlns:a16="http://schemas.microsoft.com/office/drawing/2014/main" id="{CEE8B90E-EB03-9544-BD7D-8F983FED8EB0}"/>
              </a:ext>
            </a:extLst>
          </p:cNvPr>
          <p:cNvSpPr>
            <a:spLocks noGrp="1"/>
          </p:cNvSpPr>
          <p:nvPr>
            <p:ph type="ftr" sz="quarter" idx="11"/>
          </p:nvPr>
        </p:nvSpPr>
        <p:spPr/>
        <p:txBody>
          <a:bodyPr/>
          <a:lstStyle/>
          <a:p>
            <a:r>
              <a:rPr lang="en-US"/>
              <a:t>Computer Science and Engineering - University of Notre Dame</a:t>
            </a:r>
          </a:p>
        </p:txBody>
      </p:sp>
      <p:pic>
        <p:nvPicPr>
          <p:cNvPr id="6" name="Picture 5">
            <a:extLst>
              <a:ext uri="{FF2B5EF4-FFF2-40B4-BE49-F238E27FC236}">
                <a16:creationId xmlns:a16="http://schemas.microsoft.com/office/drawing/2014/main" id="{3DE06F2E-C77B-1F4D-80CB-4FD9D6B609C5}"/>
              </a:ext>
            </a:extLst>
          </p:cNvPr>
          <p:cNvPicPr>
            <a:picLocks noChangeAspect="1"/>
          </p:cNvPicPr>
          <p:nvPr/>
        </p:nvPicPr>
        <p:blipFill>
          <a:blip r:embed="rId5"/>
          <a:stretch>
            <a:fillRect/>
          </a:stretch>
        </p:blipFill>
        <p:spPr>
          <a:xfrm>
            <a:off x="1420091" y="1524000"/>
            <a:ext cx="7239000" cy="4915370"/>
          </a:xfrm>
          <a:prstGeom prst="rect">
            <a:avLst/>
          </a:prstGeom>
        </p:spPr>
      </p:pic>
      <p:pic>
        <p:nvPicPr>
          <p:cNvPr id="3" name="Audio 2">
            <a:hlinkClick r:id="" action="ppaction://media"/>
            <a:extLst>
              <a:ext uri="{FF2B5EF4-FFF2-40B4-BE49-F238E27FC236}">
                <a16:creationId xmlns:a16="http://schemas.microsoft.com/office/drawing/2014/main" id="{E283966A-716E-254E-AE79-E56BFF9482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11547823"/>
      </p:ext>
    </p:extLst>
  </p:cSld>
  <p:clrMapOvr>
    <a:masterClrMapping/>
  </p:clrMapOvr>
  <mc:AlternateContent xmlns:mc="http://schemas.openxmlformats.org/markup-compatibility/2006">
    <mc:Choice xmlns:p14="http://schemas.microsoft.com/office/powerpoint/2010/main" Requires="p14">
      <p:transition spd="slow" p14:dur="2000" advTm="104623"/>
    </mc:Choice>
    <mc:Fallback>
      <p:transition spd="slow" advTm="10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D4400-B66A-744D-BA5A-D70DC1FC9023}"/>
              </a:ext>
            </a:extLst>
          </p:cNvPr>
          <p:cNvSpPr>
            <a:spLocks noGrp="1"/>
          </p:cNvSpPr>
          <p:nvPr>
            <p:ph type="title"/>
          </p:nvPr>
        </p:nvSpPr>
        <p:spPr/>
        <p:txBody>
          <a:bodyPr/>
          <a:lstStyle/>
          <a:p>
            <a:r>
              <a:rPr lang="en-US" dirty="0" err="1"/>
              <a:t>MoodScope</a:t>
            </a:r>
            <a:endParaRPr lang="en-US" dirty="0"/>
          </a:p>
        </p:txBody>
      </p:sp>
      <p:sp>
        <p:nvSpPr>
          <p:cNvPr id="3" name="Content Placeholder 2">
            <a:extLst>
              <a:ext uri="{FF2B5EF4-FFF2-40B4-BE49-F238E27FC236}">
                <a16:creationId xmlns:a16="http://schemas.microsoft.com/office/drawing/2014/main" id="{8ED7972B-68D1-9044-8898-C2F1DE2D6629}"/>
              </a:ext>
            </a:extLst>
          </p:cNvPr>
          <p:cNvSpPr>
            <a:spLocks noGrp="1"/>
          </p:cNvSpPr>
          <p:nvPr>
            <p:ph idx="1"/>
          </p:nvPr>
        </p:nvSpPr>
        <p:spPr/>
        <p:txBody>
          <a:bodyPr/>
          <a:lstStyle/>
          <a:p>
            <a:r>
              <a:rPr lang="en-US" dirty="0"/>
              <a:t>How is the user communicating?</a:t>
            </a:r>
          </a:p>
          <a:p>
            <a:pPr lvl="1"/>
            <a:r>
              <a:rPr lang="en-US" dirty="0"/>
              <a:t>Maybe people text more when they’re happy and call more when they are angry</a:t>
            </a:r>
          </a:p>
          <a:p>
            <a:pPr lvl="1"/>
            <a:r>
              <a:rPr lang="en-US" dirty="0"/>
              <a:t>Call mom when sad</a:t>
            </a:r>
          </a:p>
          <a:p>
            <a:pPr lvl="1"/>
            <a:r>
              <a:rPr lang="en-US" dirty="0"/>
              <a:t>Longer text messages</a:t>
            </a:r>
          </a:p>
          <a:p>
            <a:r>
              <a:rPr lang="en-US" dirty="0"/>
              <a:t>What apps is the user using?</a:t>
            </a:r>
          </a:p>
          <a:p>
            <a:pPr lvl="1"/>
            <a:r>
              <a:rPr lang="en-US" dirty="0"/>
              <a:t>Social applications</a:t>
            </a:r>
          </a:p>
          <a:p>
            <a:pPr lvl="1"/>
            <a:r>
              <a:rPr lang="en-US" dirty="0"/>
              <a:t>Games</a:t>
            </a:r>
          </a:p>
          <a:p>
            <a:pPr lvl="1"/>
            <a:r>
              <a:rPr lang="en-US" dirty="0"/>
              <a:t>Web Browser</a:t>
            </a:r>
          </a:p>
          <a:p>
            <a:pPr lvl="1"/>
            <a:r>
              <a:rPr lang="en-US" dirty="0"/>
              <a:t>Music player</a:t>
            </a:r>
          </a:p>
          <a:p>
            <a:pPr lvl="1"/>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DDCB2282-5EE7-9F40-A1EE-1DE59F565A89}"/>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705E4801-DCD7-0047-8ED9-F3161ABEAC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74672837"/>
      </p:ext>
    </p:extLst>
  </p:cSld>
  <p:clrMapOvr>
    <a:masterClrMapping/>
  </p:clrMapOvr>
  <mc:AlternateContent xmlns:mc="http://schemas.openxmlformats.org/markup-compatibility/2006">
    <mc:Choice xmlns:p14="http://schemas.microsoft.com/office/powerpoint/2010/main" Requires="p14">
      <p:transition spd="slow" p14:dur="2000" advTm="55626"/>
    </mc:Choice>
    <mc:Fallback>
      <p:transition spd="slow" advTm="5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5217-D6C4-AF4E-BBD0-57C319658292}"/>
              </a:ext>
            </a:extLst>
          </p:cNvPr>
          <p:cNvSpPr>
            <a:spLocks noGrp="1"/>
          </p:cNvSpPr>
          <p:nvPr>
            <p:ph type="title"/>
          </p:nvPr>
        </p:nvSpPr>
        <p:spPr/>
        <p:txBody>
          <a:bodyPr/>
          <a:lstStyle/>
          <a:p>
            <a:r>
              <a:rPr lang="en-US" dirty="0"/>
              <a:t>Signs and Symptoms</a:t>
            </a:r>
          </a:p>
        </p:txBody>
      </p:sp>
      <p:sp>
        <p:nvSpPr>
          <p:cNvPr id="3" name="Content Placeholder 2">
            <a:extLst>
              <a:ext uri="{FF2B5EF4-FFF2-40B4-BE49-F238E27FC236}">
                <a16:creationId xmlns:a16="http://schemas.microsoft.com/office/drawing/2014/main" id="{7B0AEB3E-6CA7-4346-9692-40BDE93E069E}"/>
              </a:ext>
            </a:extLst>
          </p:cNvPr>
          <p:cNvSpPr>
            <a:spLocks noGrp="1"/>
          </p:cNvSpPr>
          <p:nvPr>
            <p:ph idx="1"/>
          </p:nvPr>
        </p:nvSpPr>
        <p:spPr/>
        <p:txBody>
          <a:bodyPr>
            <a:normAutofit/>
          </a:bodyPr>
          <a:lstStyle/>
          <a:p>
            <a:r>
              <a:rPr lang="en-US" b="1" dirty="0"/>
              <a:t>Symptoms </a:t>
            </a:r>
            <a:r>
              <a:rPr lang="en-US" dirty="0"/>
              <a:t>are subjective feelings and sensations that the person is aware of</a:t>
            </a:r>
          </a:p>
          <a:p>
            <a:pPr lvl="1"/>
            <a:r>
              <a:rPr lang="en-US" dirty="0"/>
              <a:t>A person may say: “I feel low, sad, and depressed”</a:t>
            </a:r>
          </a:p>
          <a:p>
            <a:r>
              <a:rPr lang="en-US" b="1" dirty="0"/>
              <a:t>Signs </a:t>
            </a:r>
            <a:r>
              <a:rPr lang="en-US" dirty="0"/>
              <a:t>are objective observable behaviors that the person demonstrates</a:t>
            </a:r>
          </a:p>
          <a:p>
            <a:pPr lvl="1"/>
            <a:r>
              <a:rPr lang="en-US" dirty="0"/>
              <a:t>A person may look very sad, and move and speak very slowly</a:t>
            </a:r>
          </a:p>
          <a:p>
            <a:r>
              <a:rPr lang="en-US" dirty="0"/>
              <a:t>The more symptoms and signs a person has, the more likely it is that she/he has a mental illness</a:t>
            </a:r>
            <a:endParaRPr lang="en-US" b="1" dirty="0"/>
          </a:p>
          <a:p>
            <a:endParaRPr lang="en-US" dirty="0"/>
          </a:p>
        </p:txBody>
      </p:sp>
      <p:sp>
        <p:nvSpPr>
          <p:cNvPr id="4" name="Footer Placeholder 3">
            <a:extLst>
              <a:ext uri="{FF2B5EF4-FFF2-40B4-BE49-F238E27FC236}">
                <a16:creationId xmlns:a16="http://schemas.microsoft.com/office/drawing/2014/main" id="{AEE14320-D9F4-9F46-A2F4-3BE1003D49F1}"/>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F97BFAED-755A-4F47-9013-DD599CDA3F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07241741"/>
      </p:ext>
    </p:extLst>
  </p:cSld>
  <p:clrMapOvr>
    <a:masterClrMapping/>
  </p:clrMapOvr>
  <mc:AlternateContent xmlns:mc="http://schemas.openxmlformats.org/markup-compatibility/2006">
    <mc:Choice xmlns:p14="http://schemas.microsoft.com/office/powerpoint/2010/main" Requires="p14">
      <p:transition spd="slow" p14:dur="2000" advTm="77580"/>
    </mc:Choice>
    <mc:Fallback>
      <p:transition spd="slow" advTm="7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iPhone Livelab Logger</a:t>
            </a:r>
            <a:endParaRPr lang="en-US" dirty="0"/>
          </a:p>
        </p:txBody>
      </p:sp>
      <p:sp>
        <p:nvSpPr>
          <p:cNvPr id="4" name="Content Placeholder 3"/>
          <p:cNvSpPr txBox="1">
            <a:spLocks/>
          </p:cNvSpPr>
          <p:nvPr/>
        </p:nvSpPr>
        <p:spPr>
          <a:xfrm>
            <a:off x="440733" y="1711468"/>
            <a:ext cx="4038600" cy="29807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TradeGothic"/>
                <a:cs typeface="TradeGothic"/>
              </a:rPr>
              <a:t>Web history</a:t>
            </a:r>
            <a:endParaRPr lang="en-US" sz="2000" dirty="0">
              <a:latin typeface="TradeGothic"/>
              <a:cs typeface="TradeGothic"/>
            </a:endParaRPr>
          </a:p>
          <a:p>
            <a:r>
              <a:rPr lang="en-US" sz="2400" dirty="0">
                <a:latin typeface="TradeGothic"/>
                <a:cs typeface="TradeGothic"/>
              </a:rPr>
              <a:t>Phone call history</a:t>
            </a:r>
          </a:p>
          <a:p>
            <a:r>
              <a:rPr lang="en-US" sz="2400">
                <a:latin typeface="TradeGothic"/>
                <a:cs typeface="TradeGothic"/>
              </a:rPr>
              <a:t>SMS history</a:t>
            </a:r>
          </a:p>
          <a:p>
            <a:r>
              <a:rPr lang="en-US" sz="2400" dirty="0">
                <a:latin typeface="TradeGothic"/>
                <a:cs typeface="TradeGothic"/>
              </a:rPr>
              <a:t>Email history</a:t>
            </a:r>
          </a:p>
          <a:p>
            <a:r>
              <a:rPr lang="en-US" sz="2400" dirty="0">
                <a:latin typeface="TradeGothic"/>
                <a:cs typeface="TradeGothic"/>
              </a:rPr>
              <a:t>Location history</a:t>
            </a:r>
          </a:p>
          <a:p>
            <a:r>
              <a:rPr lang="en-US" sz="2400" dirty="0">
                <a:latin typeface="TradeGothic"/>
                <a:cs typeface="TradeGothic"/>
              </a:rPr>
              <a:t>App usage</a:t>
            </a:r>
          </a:p>
        </p:txBody>
      </p:sp>
      <p:grpSp>
        <p:nvGrpSpPr>
          <p:cNvPr id="13" name="Group 12"/>
          <p:cNvGrpSpPr/>
          <p:nvPr/>
        </p:nvGrpSpPr>
        <p:grpSpPr>
          <a:xfrm rot="16200000">
            <a:off x="5368694" y="863091"/>
            <a:ext cx="2149739" cy="3928458"/>
            <a:chOff x="5881674" y="1417638"/>
            <a:chExt cx="2576610" cy="4708526"/>
          </a:xfrm>
        </p:grpSpPr>
        <p:pic>
          <p:nvPicPr>
            <p:cNvPr id="14" name="Picture 13" descr="brainphon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1674" y="1417638"/>
              <a:ext cx="2576610" cy="4708526"/>
            </a:xfrm>
            <a:prstGeom prst="rect">
              <a:avLst/>
            </a:prstGeom>
          </p:spPr>
        </p:pic>
        <p:sp>
          <p:nvSpPr>
            <p:cNvPr id="15" name="Rectangle 14"/>
            <p:cNvSpPr/>
            <p:nvPr/>
          </p:nvSpPr>
          <p:spPr>
            <a:xfrm>
              <a:off x="6134282" y="1810336"/>
              <a:ext cx="2094304" cy="3445043"/>
            </a:xfrm>
            <a:prstGeom prst="rect">
              <a:avLst/>
            </a:prstGeom>
            <a:gradFill flip="none" rotWithShape="1">
              <a:gsLst>
                <a:gs pos="100000">
                  <a:schemeClr val="bg1">
                    <a:lumMod val="50000"/>
                    <a:lumOff val="50000"/>
                  </a:schemeClr>
                </a:gs>
                <a:gs pos="0">
                  <a:srgbClr val="FFFFFF"/>
                </a:gs>
              </a:gsLst>
              <a:lin ang="16200000" scaled="0"/>
              <a:tileRec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BU005259.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818" y="2590936"/>
              <a:ext cx="1999089" cy="1786295"/>
            </a:xfrm>
            <a:prstGeom prst="rect">
              <a:avLst/>
            </a:prstGeom>
          </p:spPr>
        </p:pic>
      </p:grpSp>
      <p:sp>
        <p:nvSpPr>
          <p:cNvPr id="18" name="Rectangle 17"/>
          <p:cNvSpPr/>
          <p:nvPr/>
        </p:nvSpPr>
        <p:spPr>
          <a:xfrm>
            <a:off x="440733" y="4824416"/>
            <a:ext cx="5083400" cy="1200329"/>
          </a:xfrm>
          <a:prstGeom prst="rect">
            <a:avLst/>
          </a:prstGeom>
        </p:spPr>
        <p:txBody>
          <a:bodyPr wrap="square">
            <a:spAutoFit/>
          </a:bodyPr>
          <a:lstStyle/>
          <a:p>
            <a:r>
              <a:rPr lang="en-US" i="1"/>
              <a:t>Adapted From</a:t>
            </a:r>
            <a:r>
              <a:rPr lang="en-US"/>
              <a:t> C. Shepard, A. Rahmati, C. Tossel, L. Zhong, And P. Kortum, "Livelab: Measuring Wireless Networks And Smartphone Users In The Field," In </a:t>
            </a:r>
            <a:r>
              <a:rPr lang="en-US" i="1"/>
              <a:t>Hotmetrics</a:t>
            </a:r>
            <a:r>
              <a:rPr lang="en-US"/>
              <a:t>, 2010.</a:t>
            </a:r>
            <a:endParaRPr lang="en-US" dirty="0"/>
          </a:p>
        </p:txBody>
      </p:sp>
      <p:pic>
        <p:nvPicPr>
          <p:cNvPr id="3" name="Audio 2">
            <a:hlinkClick r:id="" action="ppaction://media"/>
            <a:extLst>
              <a:ext uri="{FF2B5EF4-FFF2-40B4-BE49-F238E27FC236}">
                <a16:creationId xmlns:a16="http://schemas.microsoft.com/office/drawing/2014/main" id="{1A6204A1-660A-9046-8EF3-24258CAC87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85669676"/>
      </p:ext>
    </p:extLst>
  </p:cSld>
  <p:clrMapOvr>
    <a:masterClrMapping/>
  </p:clrMapOvr>
  <mc:AlternateContent xmlns:mc="http://schemas.openxmlformats.org/markup-compatibility/2006">
    <mc:Choice xmlns:p14="http://schemas.microsoft.com/office/powerpoint/2010/main" Requires="p14">
      <p:transition spd="slow" p14:dur="2000" advTm="27218"/>
    </mc:Choice>
    <mc:Fallback>
      <p:transition spd="slow" advTm="27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49867"/>
          </a:xfrm>
        </p:spPr>
        <p:txBody>
          <a:bodyPr/>
          <a:lstStyle/>
          <a:p>
            <a:r>
              <a:rPr lang="en-US" dirty="0"/>
              <a:t>Mood Journaling App</a:t>
            </a:r>
          </a:p>
        </p:txBody>
      </p:sp>
      <p:pic>
        <p:nvPicPr>
          <p:cNvPr id="5" name="Picture 4"/>
          <p:cNvPicPr/>
          <p:nvPr/>
        </p:nvPicPr>
        <p:blipFill rotWithShape="1">
          <a:blip r:embed="rId5" cstate="screen">
            <a:extLst>
              <a:ext uri="{28A0092B-C50C-407E-A947-70E740481C1C}">
                <a14:useLocalDpi xmlns:a14="http://schemas.microsoft.com/office/drawing/2010/main"/>
              </a:ext>
            </a:extLst>
          </a:blip>
          <a:srcRect t="4558" b="1327"/>
          <a:stretch/>
        </p:blipFill>
        <p:spPr bwMode="auto">
          <a:xfrm>
            <a:off x="1483074" y="1447800"/>
            <a:ext cx="6177852" cy="4045926"/>
          </a:xfrm>
          <a:prstGeom prst="rect">
            <a:avLst/>
          </a:prstGeom>
          <a:noFill/>
          <a:ln>
            <a:noFill/>
          </a:ln>
          <a:extLst>
            <a:ext uri="{53640926-AAD7-44d8-BBD7-CCE9431645EC}">
              <a14:shadowObscured xmlns="" xmlns:a14="http://schemas.microsoft.com/office/drawing/2010/main"/>
            </a:ext>
          </a:extLst>
        </p:spPr>
      </p:pic>
      <p:sp>
        <p:nvSpPr>
          <p:cNvPr id="6" name="TextBox 5"/>
          <p:cNvSpPr txBox="1"/>
          <p:nvPr/>
        </p:nvSpPr>
        <p:spPr>
          <a:xfrm>
            <a:off x="2209890" y="5521147"/>
            <a:ext cx="4724220" cy="1200328"/>
          </a:xfrm>
          <a:prstGeom prst="rect">
            <a:avLst/>
          </a:prstGeom>
          <a:noFill/>
        </p:spPr>
        <p:txBody>
          <a:bodyPr wrap="none" rtlCol="0">
            <a:spAutoFit/>
          </a:bodyPr>
          <a:lstStyle/>
          <a:p>
            <a:pPr algn="ctr"/>
            <a:r>
              <a:rPr lang="en-US" sz="2400" u="sng" dirty="0"/>
              <a:t>User-base</a:t>
            </a:r>
          </a:p>
          <a:p>
            <a:pPr algn="ctr"/>
            <a:r>
              <a:rPr lang="en-US" sz="2400" dirty="0"/>
              <a:t>32 users aged between 18 and 29</a:t>
            </a:r>
          </a:p>
          <a:p>
            <a:pPr algn="ctr"/>
            <a:r>
              <a:rPr lang="en-US" sz="2400" dirty="0"/>
              <a:t>11 females</a:t>
            </a:r>
          </a:p>
        </p:txBody>
      </p:sp>
      <p:pic>
        <p:nvPicPr>
          <p:cNvPr id="3" name="Audio 2">
            <a:hlinkClick r:id="" action="ppaction://media"/>
            <a:extLst>
              <a:ext uri="{FF2B5EF4-FFF2-40B4-BE49-F238E27FC236}">
                <a16:creationId xmlns:a16="http://schemas.microsoft.com/office/drawing/2014/main" id="{ED2EE4FB-EB52-AD42-82A1-521570D18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83152933"/>
      </p:ext>
    </p:extLst>
  </p:cSld>
  <p:clrMapOvr>
    <a:masterClrMapping/>
  </p:clrMapOvr>
  <mc:AlternateContent xmlns:mc="http://schemas.openxmlformats.org/markup-compatibility/2006">
    <mc:Choice xmlns:p14="http://schemas.microsoft.com/office/powerpoint/2010/main" Requires="p14">
      <p:transition spd="slow" p14:dur="2000" advTm="30062"/>
    </mc:Choice>
    <mc:Fallback>
      <p:transition spd="slow" advTm="3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Prediction</a:t>
            </a:r>
          </a:p>
        </p:txBody>
      </p:sp>
      <p:graphicFrame>
        <p:nvGraphicFramePr>
          <p:cNvPr id="6" name="Chart 5"/>
          <p:cNvGraphicFramePr>
            <a:graphicFrameLocks/>
          </p:cNvGraphicFramePr>
          <p:nvPr>
            <p:extLst>
              <p:ext uri="{D42A27DB-BD31-4B8C-83A1-F6EECF244321}">
                <p14:modId xmlns:p14="http://schemas.microsoft.com/office/powerpoint/2010/main" val="3460336926"/>
              </p:ext>
            </p:extLst>
          </p:nvPr>
        </p:nvGraphicFramePr>
        <p:xfrm>
          <a:off x="146957" y="2180468"/>
          <a:ext cx="8539843" cy="3715507"/>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a:hlinkClick r:id="" action="ppaction://media"/>
            <a:extLst>
              <a:ext uri="{FF2B5EF4-FFF2-40B4-BE49-F238E27FC236}">
                <a16:creationId xmlns:a16="http://schemas.microsoft.com/office/drawing/2014/main" id="{64DFBA4F-399F-7949-8F0C-130F1E6D24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27431756"/>
      </p:ext>
    </p:extLst>
  </p:cSld>
  <p:clrMapOvr>
    <a:masterClrMapping/>
  </p:clrMapOvr>
  <mc:AlternateContent xmlns:mc="http://schemas.openxmlformats.org/markup-compatibility/2006">
    <mc:Choice xmlns:p14="http://schemas.microsoft.com/office/powerpoint/2010/main" Requires="p14">
      <p:transition spd="slow" p14:dur="2000" advTm="27297"/>
    </mc:Choice>
    <mc:Fallback>
      <p:transition spd="slow" advTm="27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Distributions</a:t>
            </a:r>
          </a:p>
        </p:txBody>
      </p:sp>
      <p:sp>
        <p:nvSpPr>
          <p:cNvPr id="3" name="Content Placeholder 2"/>
          <p:cNvSpPr>
            <a:spLocks noGrp="1"/>
          </p:cNvSpPr>
          <p:nvPr>
            <p:ph sz="half" idx="4294967295"/>
          </p:nvPr>
        </p:nvSpPr>
        <p:spPr>
          <a:xfrm>
            <a:off x="457200" y="1712546"/>
            <a:ext cx="4038600" cy="1169193"/>
          </a:xfrm>
          <a:prstGeom prst="rect">
            <a:avLst/>
          </a:prstGeom>
        </p:spPr>
        <p:txBody>
          <a:bodyPr>
            <a:noAutofit/>
          </a:bodyPr>
          <a:lstStyle/>
          <a:p>
            <a:pPr marL="342900" lvl="1" indent="-342900">
              <a:buFont typeface="Arial" pitchFamily="34" charset="0"/>
              <a:buChar char="•"/>
            </a:pPr>
            <a:r>
              <a:rPr lang="en-US" sz="2400" dirty="0"/>
              <a:t>Error</a:t>
            </a:r>
            <a:r>
              <a:rPr lang="en-US" sz="2400" baseline="30000" dirty="0"/>
              <a:t>2</a:t>
            </a:r>
            <a:r>
              <a:rPr lang="en-US" sz="2400" dirty="0"/>
              <a:t> of &gt; 0.25 will misclassify a mood label</a:t>
            </a:r>
          </a:p>
          <a:p>
            <a:endParaRPr lang="en-US" dirty="0"/>
          </a:p>
        </p:txBody>
      </p:sp>
      <p:sp>
        <p:nvSpPr>
          <p:cNvPr id="7" name="TextBox 6"/>
          <p:cNvSpPr txBox="1"/>
          <p:nvPr/>
        </p:nvSpPr>
        <p:spPr>
          <a:xfrm>
            <a:off x="5329013" y="1843010"/>
            <a:ext cx="2699301" cy="461665"/>
          </a:xfrm>
          <a:prstGeom prst="rect">
            <a:avLst/>
          </a:prstGeom>
          <a:noFill/>
        </p:spPr>
        <p:txBody>
          <a:bodyPr wrap="none" rtlCol="0">
            <a:spAutoFit/>
          </a:bodyPr>
          <a:lstStyle/>
          <a:p>
            <a:r>
              <a:rPr lang="en-US" sz="2400" dirty="0">
                <a:solidFill>
                  <a:srgbClr val="008000"/>
                </a:solidFill>
                <a:latin typeface="TradeGothic"/>
                <a:cs typeface="TradeGothic"/>
              </a:rPr>
              <a:t>93% &lt; 0.25 error</a:t>
            </a:r>
            <a:r>
              <a:rPr lang="en-US" sz="2400" baseline="30000" dirty="0">
                <a:solidFill>
                  <a:srgbClr val="008000"/>
                </a:solidFill>
                <a:latin typeface="TradeGothic"/>
                <a:cs typeface="TradeGothic"/>
              </a:rPr>
              <a:t>2</a:t>
            </a:r>
          </a:p>
        </p:txBody>
      </p:sp>
      <p:graphicFrame>
        <p:nvGraphicFramePr>
          <p:cNvPr id="9" name="Chart 8"/>
          <p:cNvGraphicFramePr>
            <a:graphicFrameLocks/>
          </p:cNvGraphicFramePr>
          <p:nvPr>
            <p:extLst>
              <p:ext uri="{D42A27DB-BD31-4B8C-83A1-F6EECF244321}">
                <p14:modId xmlns:p14="http://schemas.microsoft.com/office/powerpoint/2010/main" val="1486273890"/>
              </p:ext>
            </p:extLst>
          </p:nvPr>
        </p:nvGraphicFramePr>
        <p:xfrm>
          <a:off x="478694" y="2922037"/>
          <a:ext cx="8350830" cy="3799437"/>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p:cNvCxnSpPr/>
          <p:nvPr/>
        </p:nvCxnSpPr>
        <p:spPr>
          <a:xfrm>
            <a:off x="1584476" y="3633928"/>
            <a:ext cx="5878286" cy="0"/>
          </a:xfrm>
          <a:prstGeom prst="line">
            <a:avLst/>
          </a:prstGeom>
          <a:ln w="762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492A832E-FB12-3B49-863A-48929C2B8B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6351929"/>
      </p:ext>
    </p:extLst>
  </p:cSld>
  <p:clrMapOvr>
    <a:masterClrMapping/>
  </p:clrMapOvr>
  <mc:AlternateContent xmlns:mc="http://schemas.openxmlformats.org/markup-compatibility/2006">
    <mc:Choice xmlns:p14="http://schemas.microsoft.com/office/powerpoint/2010/main" Requires="p14">
      <p:transition spd="slow" p14:dur="2000" advTm="41260"/>
    </mc:Choice>
    <mc:Fallback>
      <p:transition spd="slow" advTm="4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Personalized Training</a:t>
            </a:r>
          </a:p>
        </p:txBody>
      </p:sp>
      <p:graphicFrame>
        <p:nvGraphicFramePr>
          <p:cNvPr id="4" name="Chart 3"/>
          <p:cNvGraphicFramePr/>
          <p:nvPr>
            <p:extLst>
              <p:ext uri="{D42A27DB-BD31-4B8C-83A1-F6EECF244321}">
                <p14:modId xmlns:p14="http://schemas.microsoft.com/office/powerpoint/2010/main" val="3770949931"/>
              </p:ext>
            </p:extLst>
          </p:nvPr>
        </p:nvGraphicFramePr>
        <p:xfrm>
          <a:off x="897250" y="1809009"/>
          <a:ext cx="7518618" cy="4473258"/>
        </p:xfrm>
        <a:graphic>
          <a:graphicData uri="http://schemas.openxmlformats.org/drawingml/2006/chart">
            <c:chart xmlns:c="http://schemas.openxmlformats.org/drawingml/2006/chart" xmlns:r="http://schemas.openxmlformats.org/officeDocument/2006/relationships" r:id="rId5"/>
          </a:graphicData>
        </a:graphic>
      </p:graphicFrame>
      <p:cxnSp>
        <p:nvCxnSpPr>
          <p:cNvPr id="8" name="Straight Connector 7"/>
          <p:cNvCxnSpPr>
            <a:endCxn id="9" idx="1"/>
          </p:cNvCxnSpPr>
          <p:nvPr/>
        </p:nvCxnSpPr>
        <p:spPr>
          <a:xfrm>
            <a:off x="2049463" y="3194007"/>
            <a:ext cx="5453854"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503317" y="2732342"/>
            <a:ext cx="1149685" cy="923330"/>
          </a:xfrm>
          <a:prstGeom prst="rect">
            <a:avLst/>
          </a:prstGeom>
          <a:noFill/>
        </p:spPr>
        <p:txBody>
          <a:bodyPr wrap="none" rtlCol="0">
            <a:spAutoFit/>
          </a:bodyPr>
          <a:lstStyle/>
          <a:p>
            <a:r>
              <a:rPr lang="en-US" b="1" i="1">
                <a:solidFill>
                  <a:srgbClr val="FF0000"/>
                </a:solidFill>
              </a:rPr>
              <a:t>All-user </a:t>
            </a:r>
            <a:br>
              <a:rPr lang="en-US" b="1" i="1">
                <a:solidFill>
                  <a:srgbClr val="FF0000"/>
                </a:solidFill>
              </a:rPr>
            </a:br>
            <a:r>
              <a:rPr lang="en-US" b="1" i="1">
                <a:solidFill>
                  <a:srgbClr val="FF0000"/>
                </a:solidFill>
              </a:rPr>
              <a:t>model</a:t>
            </a:r>
            <a:br>
              <a:rPr lang="en-US" b="1" i="1">
                <a:solidFill>
                  <a:srgbClr val="FF0000"/>
                </a:solidFill>
              </a:rPr>
            </a:br>
            <a:r>
              <a:rPr lang="en-US" b="1" i="1">
                <a:solidFill>
                  <a:srgbClr val="FF0000"/>
                </a:solidFill>
              </a:rPr>
              <a:t>accuracy</a:t>
            </a:r>
          </a:p>
        </p:txBody>
      </p:sp>
      <p:pic>
        <p:nvPicPr>
          <p:cNvPr id="3" name="Audio 2">
            <a:hlinkClick r:id="" action="ppaction://media"/>
            <a:extLst>
              <a:ext uri="{FF2B5EF4-FFF2-40B4-BE49-F238E27FC236}">
                <a16:creationId xmlns:a16="http://schemas.microsoft.com/office/drawing/2014/main" id="{63453BB0-C1CF-F84C-8BCE-815DB0FADE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10075021"/>
      </p:ext>
    </p:extLst>
  </p:cSld>
  <p:clrMapOvr>
    <a:masterClrMapping/>
  </p:clrMapOvr>
  <mc:AlternateContent xmlns:mc="http://schemas.openxmlformats.org/markup-compatibility/2006">
    <mc:Choice xmlns:p14="http://schemas.microsoft.com/office/powerpoint/2010/main" Requires="p14">
      <p:transition spd="slow" p14:dur="2000" advTm="83821"/>
    </mc:Choice>
    <mc:Fallback>
      <p:transition spd="slow" advTm="8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Personalized/All-user Hybrid Training</a:t>
            </a:r>
          </a:p>
        </p:txBody>
      </p:sp>
      <p:graphicFrame>
        <p:nvGraphicFramePr>
          <p:cNvPr id="4" name="Chart 3"/>
          <p:cNvGraphicFramePr/>
          <p:nvPr>
            <p:extLst>
              <p:ext uri="{D42A27DB-BD31-4B8C-83A1-F6EECF244321}">
                <p14:modId xmlns:p14="http://schemas.microsoft.com/office/powerpoint/2010/main" val="1465231897"/>
              </p:ext>
            </p:extLst>
          </p:nvPr>
        </p:nvGraphicFramePr>
        <p:xfrm>
          <a:off x="897250" y="1809009"/>
          <a:ext cx="7518618" cy="4473258"/>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Straight Connector 6"/>
          <p:cNvCxnSpPr/>
          <p:nvPr/>
        </p:nvCxnSpPr>
        <p:spPr>
          <a:xfrm>
            <a:off x="2049463" y="3194007"/>
            <a:ext cx="5631809"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V="1">
            <a:off x="2049463" y="3014133"/>
            <a:ext cx="520170" cy="179874"/>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4684A077-447C-3648-8B12-692C3BFCAA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397259"/>
      </p:ext>
    </p:extLst>
  </p:cSld>
  <p:clrMapOvr>
    <a:masterClrMapping/>
  </p:clrMapOvr>
  <mc:AlternateContent xmlns:mc="http://schemas.openxmlformats.org/markup-compatibility/2006">
    <mc:Choice xmlns:p14="http://schemas.microsoft.com/office/powerpoint/2010/main" Requires="p14">
      <p:transition spd="slow" p14:dur="2000" advTm="30967"/>
    </mc:Choice>
    <mc:Fallback>
      <p:transition spd="slow" advTm="30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4747381" y="1822148"/>
            <a:ext cx="4308888" cy="4729239"/>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Rounded Rectangle 1"/>
          <p:cNvSpPr/>
          <p:nvPr/>
        </p:nvSpPr>
        <p:spPr>
          <a:xfrm>
            <a:off x="381000" y="1822148"/>
            <a:ext cx="3096381" cy="4729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dirty="0"/>
          </a:p>
        </p:txBody>
      </p:sp>
      <p:sp>
        <p:nvSpPr>
          <p:cNvPr id="3" name="TextBox 2"/>
          <p:cNvSpPr txBox="1"/>
          <p:nvPr/>
        </p:nvSpPr>
        <p:spPr>
          <a:xfrm>
            <a:off x="1284998" y="1295400"/>
            <a:ext cx="1167031" cy="523220"/>
          </a:xfrm>
          <a:prstGeom prst="rect">
            <a:avLst/>
          </a:prstGeom>
          <a:noFill/>
        </p:spPr>
        <p:txBody>
          <a:bodyPr wrap="none" rtlCol="0">
            <a:spAutoFit/>
          </a:bodyPr>
          <a:lstStyle/>
          <a:p>
            <a:r>
              <a:rPr lang="en-US" sz="2800" dirty="0"/>
              <a:t>Phone</a:t>
            </a:r>
          </a:p>
        </p:txBody>
      </p:sp>
      <p:sp>
        <p:nvSpPr>
          <p:cNvPr id="6" name="Multidocument 5"/>
          <p:cNvSpPr/>
          <p:nvPr/>
        </p:nvSpPr>
        <p:spPr>
          <a:xfrm>
            <a:off x="997857" y="4761291"/>
            <a:ext cx="1802191" cy="1463525"/>
          </a:xfrm>
          <a:prstGeom prst="flowChartMulti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solidFill>
                  <a:srgbClr val="000000"/>
                </a:solidFill>
              </a:rPr>
              <a:t>Mood Inputs/</a:t>
            </a:r>
          </a:p>
          <a:p>
            <a:pPr algn="ctr"/>
            <a:r>
              <a:rPr lang="en-US" sz="1600" dirty="0">
                <a:solidFill>
                  <a:srgbClr val="000000"/>
                </a:solidFill>
              </a:rPr>
              <a:t>Usage Logs</a:t>
            </a:r>
          </a:p>
        </p:txBody>
      </p:sp>
      <p:sp>
        <p:nvSpPr>
          <p:cNvPr id="7" name="Magnetic Disk 6"/>
          <p:cNvSpPr/>
          <p:nvPr/>
        </p:nvSpPr>
        <p:spPr>
          <a:xfrm>
            <a:off x="5906178" y="4936671"/>
            <a:ext cx="1705430" cy="1076477"/>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solidFill>
                  <a:srgbClr val="000000"/>
                </a:solidFill>
              </a:rPr>
              <a:t>Mood and Usage History</a:t>
            </a:r>
          </a:p>
        </p:txBody>
      </p:sp>
      <p:sp>
        <p:nvSpPr>
          <p:cNvPr id="10" name="Striped Right Arrow 9"/>
          <p:cNvSpPr/>
          <p:nvPr/>
        </p:nvSpPr>
        <p:spPr>
          <a:xfrm>
            <a:off x="3707190" y="5151363"/>
            <a:ext cx="1040191" cy="695476"/>
          </a:xfrm>
          <a:prstGeom prst="striped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TextBox 11"/>
          <p:cNvSpPr txBox="1"/>
          <p:nvPr/>
        </p:nvSpPr>
        <p:spPr>
          <a:xfrm>
            <a:off x="6281057" y="1295400"/>
            <a:ext cx="1057451" cy="523220"/>
          </a:xfrm>
          <a:prstGeom prst="rect">
            <a:avLst/>
          </a:prstGeom>
          <a:noFill/>
        </p:spPr>
        <p:txBody>
          <a:bodyPr wrap="none" rtlCol="0">
            <a:spAutoFit/>
          </a:bodyPr>
          <a:lstStyle/>
          <a:p>
            <a:r>
              <a:rPr lang="en-US" sz="2800" dirty="0"/>
              <a:t>Cloud</a:t>
            </a:r>
          </a:p>
        </p:txBody>
      </p:sp>
      <p:sp>
        <p:nvSpPr>
          <p:cNvPr id="15" name="Punched Tape 14"/>
          <p:cNvSpPr/>
          <p:nvPr/>
        </p:nvSpPr>
        <p:spPr>
          <a:xfrm>
            <a:off x="5930370" y="2693007"/>
            <a:ext cx="1681238" cy="628952"/>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solidFill>
                  <a:srgbClr val="000000"/>
                </a:solidFill>
              </a:rPr>
              <a:t>Mood Model</a:t>
            </a:r>
          </a:p>
        </p:txBody>
      </p:sp>
      <p:sp>
        <p:nvSpPr>
          <p:cNvPr id="16" name="Punched Tape 15"/>
          <p:cNvSpPr/>
          <p:nvPr/>
        </p:nvSpPr>
        <p:spPr>
          <a:xfrm>
            <a:off x="1611410" y="2765579"/>
            <a:ext cx="1681238" cy="628952"/>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solidFill>
                  <a:srgbClr val="000000"/>
                </a:solidFill>
              </a:rPr>
              <a:t>Mood Model</a:t>
            </a:r>
          </a:p>
        </p:txBody>
      </p:sp>
      <p:sp>
        <p:nvSpPr>
          <p:cNvPr id="17" name="Summing Junction 16"/>
          <p:cNvSpPr/>
          <p:nvPr/>
        </p:nvSpPr>
        <p:spPr>
          <a:xfrm>
            <a:off x="997857" y="2910719"/>
            <a:ext cx="350762" cy="350762"/>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600"/>
          </a:p>
        </p:txBody>
      </p:sp>
      <p:sp>
        <p:nvSpPr>
          <p:cNvPr id="18" name="Document 17"/>
          <p:cNvSpPr/>
          <p:nvPr/>
        </p:nvSpPr>
        <p:spPr>
          <a:xfrm>
            <a:off x="1094619" y="3600148"/>
            <a:ext cx="1608666" cy="895046"/>
          </a:xfrm>
          <a:prstGeom prst="flowChartDocumen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Current Usage</a:t>
            </a:r>
          </a:p>
        </p:txBody>
      </p:sp>
      <p:cxnSp>
        <p:nvCxnSpPr>
          <p:cNvPr id="20" name="Straight Arrow Connector 19"/>
          <p:cNvCxnSpPr>
            <a:endCxn id="18" idx="2"/>
          </p:cNvCxnSpPr>
          <p:nvPr/>
        </p:nvCxnSpPr>
        <p:spPr>
          <a:xfrm flipV="1">
            <a:off x="1898952" y="4436022"/>
            <a:ext cx="0" cy="59136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7" idx="4"/>
          </p:cNvCxnSpPr>
          <p:nvPr/>
        </p:nvCxnSpPr>
        <p:spPr>
          <a:xfrm flipV="1">
            <a:off x="1173238" y="3261481"/>
            <a:ext cx="0" cy="33866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1"/>
            <a:endCxn id="17" idx="6"/>
          </p:cNvCxnSpPr>
          <p:nvPr/>
        </p:nvCxnSpPr>
        <p:spPr>
          <a:xfrm flipH="1">
            <a:off x="1348619" y="3080055"/>
            <a:ext cx="262791" cy="604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Striped Right Arrow 29"/>
          <p:cNvSpPr/>
          <p:nvPr/>
        </p:nvSpPr>
        <p:spPr>
          <a:xfrm flipH="1">
            <a:off x="3674937" y="2693007"/>
            <a:ext cx="1132653" cy="695476"/>
          </a:xfrm>
          <a:prstGeom prst="striped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1" name="Straight Arrow Connector 30"/>
          <p:cNvCxnSpPr/>
          <p:nvPr/>
        </p:nvCxnSpPr>
        <p:spPr>
          <a:xfrm flipV="1">
            <a:off x="6751309" y="4503756"/>
            <a:ext cx="0" cy="59136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6751309" y="3304466"/>
            <a:ext cx="0" cy="59136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Process 7"/>
          <p:cNvSpPr/>
          <p:nvPr/>
        </p:nvSpPr>
        <p:spPr>
          <a:xfrm>
            <a:off x="5894085" y="3878337"/>
            <a:ext cx="1717523" cy="616857"/>
          </a:xfrm>
          <a:prstGeom prst="flowChart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solidFill>
                  <a:srgbClr val="000000"/>
                </a:solidFill>
              </a:rPr>
              <a:t>Model Training</a:t>
            </a:r>
          </a:p>
        </p:txBody>
      </p:sp>
      <p:cxnSp>
        <p:nvCxnSpPr>
          <p:cNvPr id="36" name="Straight Arrow Connector 35"/>
          <p:cNvCxnSpPr>
            <a:stCxn id="17" idx="0"/>
          </p:cNvCxnSpPr>
          <p:nvPr/>
        </p:nvCxnSpPr>
        <p:spPr>
          <a:xfrm flipV="1">
            <a:off x="1173238" y="2399145"/>
            <a:ext cx="0" cy="51157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997857" y="1937480"/>
            <a:ext cx="1854168"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000" dirty="0"/>
              <a:t>Inferred Mood</a:t>
            </a:r>
          </a:p>
        </p:txBody>
      </p:sp>
      <p:sp>
        <p:nvSpPr>
          <p:cNvPr id="23" name="Title 1"/>
          <p:cNvSpPr>
            <a:spLocks noGrp="1"/>
          </p:cNvSpPr>
          <p:nvPr>
            <p:ph type="title"/>
          </p:nvPr>
        </p:nvSpPr>
        <p:spPr>
          <a:xfrm>
            <a:off x="429984" y="240090"/>
            <a:ext cx="8229600" cy="694974"/>
          </a:xfrm>
        </p:spPr>
        <p:txBody>
          <a:bodyPr>
            <a:normAutofit fontScale="90000"/>
          </a:bodyPr>
          <a:lstStyle/>
          <a:p>
            <a:r>
              <a:rPr lang="en-US" sz="4000" dirty="0"/>
              <a:t>Resource-Friendly Implementation</a:t>
            </a:r>
          </a:p>
        </p:txBody>
      </p:sp>
      <p:pic>
        <p:nvPicPr>
          <p:cNvPr id="4" name="Audio 3">
            <a:hlinkClick r:id="" action="ppaction://media"/>
            <a:extLst>
              <a:ext uri="{FF2B5EF4-FFF2-40B4-BE49-F238E27FC236}">
                <a16:creationId xmlns:a16="http://schemas.microsoft.com/office/drawing/2014/main" id="{66847DAA-C932-EC40-9D59-99D8654154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88443015"/>
      </p:ext>
    </p:extLst>
  </p:cSld>
  <p:clrMapOvr>
    <a:masterClrMapping/>
  </p:clrMapOvr>
  <mc:AlternateContent xmlns:mc="http://schemas.openxmlformats.org/markup-compatibility/2006">
    <mc:Choice xmlns:p14="http://schemas.microsoft.com/office/powerpoint/2010/main" Requires="p14">
      <p:transition spd="slow" p14:dur="2000" advTm="39930"/>
    </mc:Choice>
    <mc:Fallback>
      <p:transition spd="slow" advTm="3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par>
                                <p:cTn id="74" presetID="10" presetClass="entr" presetSubtype="0"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4"/>
                </p:tgtEl>
              </p:cMediaNode>
            </p:audio>
          </p:childTnLst>
        </p:cTn>
      </p:par>
    </p:tnLst>
    <p:bldLst>
      <p:bldP spid="11" grpId="0" animBg="1"/>
      <p:bldP spid="6" grpId="0" animBg="1"/>
      <p:bldP spid="7" grpId="0" animBg="1"/>
      <p:bldP spid="10" grpId="0" animBg="1"/>
      <p:bldP spid="12" grpId="0"/>
      <p:bldP spid="15" grpId="0" animBg="1"/>
      <p:bldP spid="16" grpId="0" animBg="1"/>
      <p:bldP spid="17" grpId="0" animBg="1"/>
      <p:bldP spid="18" grpId="0" animBg="1"/>
      <p:bldP spid="30" grpId="0" animBg="1"/>
      <p:bldP spid="8"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936AD-C499-4741-B2CB-520147173DA8}"/>
              </a:ext>
            </a:extLst>
          </p:cNvPr>
          <p:cNvSpPr>
            <a:spLocks noGrp="1"/>
          </p:cNvSpPr>
          <p:nvPr>
            <p:ph type="title"/>
          </p:nvPr>
        </p:nvSpPr>
        <p:spPr/>
        <p:txBody>
          <a:bodyPr/>
          <a:lstStyle/>
          <a:p>
            <a:r>
              <a:rPr lang="en-US" dirty="0"/>
              <a:t>Assignment (Due 4/6, 9.25am EST)</a:t>
            </a:r>
          </a:p>
        </p:txBody>
      </p:sp>
      <p:sp>
        <p:nvSpPr>
          <p:cNvPr id="3" name="Content Placeholder 2">
            <a:extLst>
              <a:ext uri="{FF2B5EF4-FFF2-40B4-BE49-F238E27FC236}">
                <a16:creationId xmlns:a16="http://schemas.microsoft.com/office/drawing/2014/main" id="{7D4E34E7-584D-C742-B522-39C7776F6D5E}"/>
              </a:ext>
            </a:extLst>
          </p:cNvPr>
          <p:cNvSpPr>
            <a:spLocks noGrp="1"/>
          </p:cNvSpPr>
          <p:nvPr>
            <p:ph idx="1"/>
          </p:nvPr>
        </p:nvSpPr>
        <p:spPr/>
        <p:txBody>
          <a:bodyPr/>
          <a:lstStyle/>
          <a:p>
            <a:r>
              <a:rPr lang="en-US" dirty="0"/>
              <a:t>Provide a brief summary of the reading assignment via Sakai; for this lecture there are no additional questions.</a:t>
            </a:r>
          </a:p>
        </p:txBody>
      </p:sp>
      <p:sp>
        <p:nvSpPr>
          <p:cNvPr id="4" name="Footer Placeholder 3">
            <a:extLst>
              <a:ext uri="{FF2B5EF4-FFF2-40B4-BE49-F238E27FC236}">
                <a16:creationId xmlns:a16="http://schemas.microsoft.com/office/drawing/2014/main" id="{313CB5D3-1CEB-B343-8579-94673DEF28F2}"/>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660CAC9D-4060-AC4E-8CDF-0229F0FAC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93503820"/>
      </p:ext>
    </p:extLst>
  </p:cSld>
  <p:clrMapOvr>
    <a:masterClrMapping/>
  </p:clrMapOvr>
  <mc:AlternateContent xmlns:mc="http://schemas.openxmlformats.org/markup-compatibility/2006">
    <mc:Choice xmlns:p14="http://schemas.microsoft.com/office/powerpoint/2010/main" Requires="p14">
      <p:transition spd="slow" p14:dur="2000" advTm="18427"/>
    </mc:Choice>
    <mc:Fallback>
      <p:transition spd="slow" advTm="1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3C12-BB6E-C845-B864-D0DA47BAA618}"/>
              </a:ext>
            </a:extLst>
          </p:cNvPr>
          <p:cNvSpPr>
            <a:spLocks noGrp="1"/>
          </p:cNvSpPr>
          <p:nvPr>
            <p:ph type="title"/>
          </p:nvPr>
        </p:nvSpPr>
        <p:spPr/>
        <p:txBody>
          <a:bodyPr/>
          <a:lstStyle/>
          <a:p>
            <a:r>
              <a:rPr lang="en-US" dirty="0"/>
              <a:t>Common Signs</a:t>
            </a:r>
          </a:p>
        </p:txBody>
      </p:sp>
      <p:sp>
        <p:nvSpPr>
          <p:cNvPr id="3" name="Content Placeholder 2">
            <a:extLst>
              <a:ext uri="{FF2B5EF4-FFF2-40B4-BE49-F238E27FC236}">
                <a16:creationId xmlns:a16="http://schemas.microsoft.com/office/drawing/2014/main" id="{B81EA5C6-9E91-934E-8483-7EE96F330A49}"/>
              </a:ext>
            </a:extLst>
          </p:cNvPr>
          <p:cNvSpPr>
            <a:spLocks noGrp="1"/>
          </p:cNvSpPr>
          <p:nvPr>
            <p:ph idx="1"/>
          </p:nvPr>
        </p:nvSpPr>
        <p:spPr/>
        <p:txBody>
          <a:bodyPr>
            <a:normAutofit fontScale="85000" lnSpcReduction="10000"/>
          </a:bodyPr>
          <a:lstStyle/>
          <a:p>
            <a:r>
              <a:rPr lang="en-US" b="1" dirty="0"/>
              <a:t>Agitation: </a:t>
            </a:r>
            <a:r>
              <a:rPr lang="en-US" dirty="0"/>
              <a:t>Because the symptoms of mental illness can be very distressing, a person may become very agitated, upset, and restless</a:t>
            </a:r>
          </a:p>
          <a:p>
            <a:r>
              <a:rPr lang="en-US" b="1" dirty="0"/>
              <a:t>Anxiety: </a:t>
            </a:r>
            <a:r>
              <a:rPr lang="en-US" dirty="0"/>
              <a:t>Very common symptom and sign of many serious mental illnesses, including depression and psychotic illnesses;  the person may show signs of excessive fear such as sweating, breathing very fast, and being agitated</a:t>
            </a:r>
          </a:p>
          <a:p>
            <a:r>
              <a:rPr lang="en-US" b="1" dirty="0"/>
              <a:t>Abnormal mood: </a:t>
            </a:r>
            <a:r>
              <a:rPr lang="en-US" dirty="0"/>
              <a:t>In acute phases of mental illness, there are unusual or extreme qualities to the person’s mood; moods can also change very quickly from a reduced emotional response (indifference, apathy) to an extreme of emotions (ecstasy)</a:t>
            </a:r>
          </a:p>
          <a:p>
            <a:r>
              <a:rPr lang="en-US" b="1" dirty="0"/>
              <a:t>Confusion: </a:t>
            </a:r>
            <a:r>
              <a:rPr lang="en-US" dirty="0"/>
              <a:t>This is a general term and could mean that the person is disoriented or incoherent (unable to conduct an understandable conversation)</a:t>
            </a:r>
          </a:p>
        </p:txBody>
      </p:sp>
      <p:sp>
        <p:nvSpPr>
          <p:cNvPr id="4" name="Footer Placeholder 3">
            <a:extLst>
              <a:ext uri="{FF2B5EF4-FFF2-40B4-BE49-F238E27FC236}">
                <a16:creationId xmlns:a16="http://schemas.microsoft.com/office/drawing/2014/main" id="{378DFCAF-6E23-4845-8D5D-C7222E81D2C7}"/>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8AAF21F9-6CB0-5C45-B789-D55E39985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45159831"/>
      </p:ext>
    </p:extLst>
  </p:cSld>
  <p:clrMapOvr>
    <a:masterClrMapping/>
  </p:clrMapOvr>
  <mc:AlternateContent xmlns:mc="http://schemas.openxmlformats.org/markup-compatibility/2006">
    <mc:Choice xmlns:p14="http://schemas.microsoft.com/office/powerpoint/2010/main" Requires="p14">
      <p:transition spd="slow" p14:dur="2000" advTm="81558"/>
    </mc:Choice>
    <mc:Fallback>
      <p:transition spd="slow" advTm="8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D4E1-9E80-9E48-B671-C44CBB4DAA3D}"/>
              </a:ext>
            </a:extLst>
          </p:cNvPr>
          <p:cNvSpPr>
            <a:spLocks noGrp="1"/>
          </p:cNvSpPr>
          <p:nvPr>
            <p:ph type="title"/>
          </p:nvPr>
        </p:nvSpPr>
        <p:spPr/>
        <p:txBody>
          <a:bodyPr/>
          <a:lstStyle/>
          <a:p>
            <a:r>
              <a:rPr lang="en-US" dirty="0"/>
              <a:t>Common Signs</a:t>
            </a:r>
          </a:p>
        </p:txBody>
      </p:sp>
      <p:sp>
        <p:nvSpPr>
          <p:cNvPr id="3" name="Content Placeholder 2">
            <a:extLst>
              <a:ext uri="{FF2B5EF4-FFF2-40B4-BE49-F238E27FC236}">
                <a16:creationId xmlns:a16="http://schemas.microsoft.com/office/drawing/2014/main" id="{A814DF3D-758E-DA4B-9F08-1F8631FAC059}"/>
              </a:ext>
            </a:extLst>
          </p:cNvPr>
          <p:cNvSpPr>
            <a:spLocks noGrp="1"/>
          </p:cNvSpPr>
          <p:nvPr>
            <p:ph idx="1"/>
          </p:nvPr>
        </p:nvSpPr>
        <p:spPr/>
        <p:txBody>
          <a:bodyPr>
            <a:normAutofit fontScale="92500" lnSpcReduction="10000"/>
          </a:bodyPr>
          <a:lstStyle/>
          <a:p>
            <a:r>
              <a:rPr lang="en-US" b="1" dirty="0"/>
              <a:t>Incoherent speech: </a:t>
            </a:r>
            <a:r>
              <a:rPr lang="en-US" dirty="0"/>
              <a:t>Persons with mental illness may not be able to conduct a coherent conversation; their speech may ramble from one unrelated topic to another, they may not be able to answer questions, and they may also talk about things that are strange or unrealistic or not speak at all</a:t>
            </a:r>
          </a:p>
          <a:p>
            <a:r>
              <a:rPr lang="en-US" b="1" dirty="0"/>
              <a:t>Changes in eating and sleeping: </a:t>
            </a:r>
            <a:r>
              <a:rPr lang="en-US" dirty="0"/>
              <a:t>A marked change can also indicate a problem</a:t>
            </a:r>
          </a:p>
          <a:p>
            <a:r>
              <a:rPr lang="en-US" b="1" dirty="0"/>
              <a:t>Unusual beliefs or delusions: </a:t>
            </a:r>
            <a:r>
              <a:rPr lang="en-US" dirty="0"/>
              <a:t>A person with a mental illness may have strange beliefs and ideas, such as someone trying to destroy them or that they have special powers, or that they are being persecuted or threatened in some way (being poisoned, followed, under threat of assassination)</a:t>
            </a:r>
          </a:p>
          <a:p>
            <a:endParaRPr lang="en-US" sz="2000" dirty="0"/>
          </a:p>
          <a:p>
            <a:endParaRPr lang="en-US" dirty="0"/>
          </a:p>
        </p:txBody>
      </p:sp>
      <p:sp>
        <p:nvSpPr>
          <p:cNvPr id="4" name="Footer Placeholder 3">
            <a:extLst>
              <a:ext uri="{FF2B5EF4-FFF2-40B4-BE49-F238E27FC236}">
                <a16:creationId xmlns:a16="http://schemas.microsoft.com/office/drawing/2014/main" id="{2621D5AF-7A5B-1D40-98C9-13F93BF0C22F}"/>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C35115CB-27D7-1D4F-8621-5B10EC8DD2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99016626"/>
      </p:ext>
    </p:extLst>
  </p:cSld>
  <p:clrMapOvr>
    <a:masterClrMapping/>
  </p:clrMapOvr>
  <mc:AlternateContent xmlns:mc="http://schemas.openxmlformats.org/markup-compatibility/2006">
    <mc:Choice xmlns:p14="http://schemas.microsoft.com/office/powerpoint/2010/main" Requires="p14">
      <p:transition spd="slow" p14:dur="2000" advTm="55839"/>
    </mc:Choice>
    <mc:Fallback>
      <p:transition spd="slow" advTm="5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4D3E-3375-1C47-9526-8EC884403D61}"/>
              </a:ext>
            </a:extLst>
          </p:cNvPr>
          <p:cNvSpPr>
            <a:spLocks noGrp="1"/>
          </p:cNvSpPr>
          <p:nvPr>
            <p:ph type="title"/>
          </p:nvPr>
        </p:nvSpPr>
        <p:spPr/>
        <p:txBody>
          <a:bodyPr/>
          <a:lstStyle/>
          <a:p>
            <a:r>
              <a:rPr lang="en-US" dirty="0"/>
              <a:t>Common Signs</a:t>
            </a:r>
          </a:p>
        </p:txBody>
      </p:sp>
      <p:sp>
        <p:nvSpPr>
          <p:cNvPr id="3" name="Content Placeholder 2">
            <a:extLst>
              <a:ext uri="{FF2B5EF4-FFF2-40B4-BE49-F238E27FC236}">
                <a16:creationId xmlns:a16="http://schemas.microsoft.com/office/drawing/2014/main" id="{F4FA6D5D-9F83-C64E-9C2F-61FDB3F03B18}"/>
              </a:ext>
            </a:extLst>
          </p:cNvPr>
          <p:cNvSpPr>
            <a:spLocks noGrp="1"/>
          </p:cNvSpPr>
          <p:nvPr>
            <p:ph idx="1"/>
          </p:nvPr>
        </p:nvSpPr>
        <p:spPr/>
        <p:txBody>
          <a:bodyPr/>
          <a:lstStyle/>
          <a:p>
            <a:r>
              <a:rPr lang="en-US" b="1" dirty="0"/>
              <a:t>Hallucinations: </a:t>
            </a:r>
            <a:r>
              <a:rPr lang="en-US" dirty="0"/>
              <a:t>Sometimes persons with mental illness experience disturbances in sensory perception (of sight, hearing, smell, taste, or touch); they may say that they are hearing voices or that they are feeling things in their body</a:t>
            </a:r>
          </a:p>
          <a:p>
            <a:r>
              <a:rPr lang="en-US" b="1" dirty="0"/>
              <a:t>Aggression or violent behavior: </a:t>
            </a:r>
            <a:r>
              <a:rPr lang="en-US" dirty="0"/>
              <a:t>Although most people with a mental illness do not become aggressive, some may do so, and such persons can display any type of aggression (verbal, physical)</a:t>
            </a:r>
          </a:p>
          <a:p>
            <a:endParaRPr lang="en-US" dirty="0"/>
          </a:p>
        </p:txBody>
      </p:sp>
      <p:sp>
        <p:nvSpPr>
          <p:cNvPr id="4" name="Footer Placeholder 3">
            <a:extLst>
              <a:ext uri="{FF2B5EF4-FFF2-40B4-BE49-F238E27FC236}">
                <a16:creationId xmlns:a16="http://schemas.microsoft.com/office/drawing/2014/main" id="{585E396F-A59F-3A49-B353-78C858994073}"/>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04AF4C44-DE67-DF43-A89B-AB4579D8BA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27653570"/>
      </p:ext>
    </p:extLst>
  </p:cSld>
  <p:clrMapOvr>
    <a:masterClrMapping/>
  </p:clrMapOvr>
  <mc:AlternateContent xmlns:mc="http://schemas.openxmlformats.org/markup-compatibility/2006">
    <mc:Choice xmlns:p14="http://schemas.microsoft.com/office/powerpoint/2010/main" Requires="p14">
      <p:transition spd="slow" p14:dur="2000" advTm="46924"/>
    </mc:Choice>
    <mc:Fallback>
      <p:transition spd="slow" advTm="4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6437-C31F-2E4E-BFAA-69E45C0154FD}"/>
              </a:ext>
            </a:extLst>
          </p:cNvPr>
          <p:cNvSpPr>
            <a:spLocks noGrp="1"/>
          </p:cNvSpPr>
          <p:nvPr>
            <p:ph type="title"/>
          </p:nvPr>
        </p:nvSpPr>
        <p:spPr/>
        <p:txBody>
          <a:bodyPr/>
          <a:lstStyle/>
          <a:p>
            <a:r>
              <a:rPr lang="en-US" dirty="0"/>
              <a:t>Common Signs</a:t>
            </a:r>
          </a:p>
        </p:txBody>
      </p:sp>
      <p:sp>
        <p:nvSpPr>
          <p:cNvPr id="3" name="Content Placeholder 2">
            <a:extLst>
              <a:ext uri="{FF2B5EF4-FFF2-40B4-BE49-F238E27FC236}">
                <a16:creationId xmlns:a16="http://schemas.microsoft.com/office/drawing/2014/main" id="{80009E97-C793-CE4D-AE77-6320C20484D8}"/>
              </a:ext>
            </a:extLst>
          </p:cNvPr>
          <p:cNvSpPr>
            <a:spLocks noGrp="1"/>
          </p:cNvSpPr>
          <p:nvPr>
            <p:ph idx="1"/>
          </p:nvPr>
        </p:nvSpPr>
        <p:spPr/>
        <p:txBody>
          <a:bodyPr/>
          <a:lstStyle/>
          <a:p>
            <a:r>
              <a:rPr lang="en-US" b="1" dirty="0"/>
              <a:t>Appearance</a:t>
            </a:r>
            <a:r>
              <a:rPr lang="en-US" dirty="0"/>
              <a:t>: In an advanced stage a person with mental disorder may look neglected, unwashed, or may not have changed their clothes for sometime, or may be dressed strangely</a:t>
            </a:r>
          </a:p>
          <a:p>
            <a:r>
              <a:rPr lang="en-US" b="1" dirty="0"/>
              <a:t>Other unusual behavior: </a:t>
            </a:r>
            <a:r>
              <a:rPr lang="en-US" dirty="0"/>
              <a:t>The person may be wandering in the streets, appear to be homeless, may also walk into direct traffic, shout in the street, and become verbally abusive or aggressive to bystanders</a:t>
            </a:r>
          </a:p>
          <a:p>
            <a:endParaRPr lang="en-US" dirty="0"/>
          </a:p>
        </p:txBody>
      </p:sp>
      <p:sp>
        <p:nvSpPr>
          <p:cNvPr id="4" name="Footer Placeholder 3">
            <a:extLst>
              <a:ext uri="{FF2B5EF4-FFF2-40B4-BE49-F238E27FC236}">
                <a16:creationId xmlns:a16="http://schemas.microsoft.com/office/drawing/2014/main" id="{A8C8423D-BC9B-5546-B102-F66BD8270E6C}"/>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211A2B2E-CB6A-7B49-80D7-A218F0292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82864968"/>
      </p:ext>
    </p:extLst>
  </p:cSld>
  <p:clrMapOvr>
    <a:masterClrMapping/>
  </p:clrMapOvr>
  <mc:AlternateContent xmlns:mc="http://schemas.openxmlformats.org/markup-compatibility/2006">
    <mc:Choice xmlns:p14="http://schemas.microsoft.com/office/powerpoint/2010/main" Requires="p14">
      <p:transition spd="slow" p14:dur="2000" advTm="39251"/>
    </mc:Choice>
    <mc:Fallback>
      <p:transition spd="slow" advTm="3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E4B0-0E11-C644-B976-50B8702FAB07}"/>
              </a:ext>
            </a:extLst>
          </p:cNvPr>
          <p:cNvSpPr>
            <a:spLocks noGrp="1"/>
          </p:cNvSpPr>
          <p:nvPr>
            <p:ph type="title"/>
          </p:nvPr>
        </p:nvSpPr>
        <p:spPr/>
        <p:txBody>
          <a:bodyPr/>
          <a:lstStyle/>
          <a:p>
            <a:r>
              <a:rPr lang="en-US" dirty="0"/>
              <a:t>Types of Mental Illnesses</a:t>
            </a:r>
          </a:p>
        </p:txBody>
      </p:sp>
      <p:sp>
        <p:nvSpPr>
          <p:cNvPr id="3" name="Content Placeholder 2">
            <a:extLst>
              <a:ext uri="{FF2B5EF4-FFF2-40B4-BE49-F238E27FC236}">
                <a16:creationId xmlns:a16="http://schemas.microsoft.com/office/drawing/2014/main" id="{DD1CBF1B-8C26-5143-B376-403D123B1698}"/>
              </a:ext>
            </a:extLst>
          </p:cNvPr>
          <p:cNvSpPr>
            <a:spLocks noGrp="1"/>
          </p:cNvSpPr>
          <p:nvPr>
            <p:ph idx="1"/>
          </p:nvPr>
        </p:nvSpPr>
        <p:spPr/>
        <p:txBody>
          <a:bodyPr>
            <a:normAutofit fontScale="92500" lnSpcReduction="10000"/>
          </a:bodyPr>
          <a:lstStyle/>
          <a:p>
            <a:r>
              <a:rPr lang="en-US" dirty="0"/>
              <a:t>Adjustment Disorders (stress, sad, hopeless)</a:t>
            </a:r>
          </a:p>
          <a:p>
            <a:r>
              <a:rPr lang="en-US" dirty="0"/>
              <a:t>Anxiety Disorders (fear, worry, panic)</a:t>
            </a:r>
          </a:p>
          <a:p>
            <a:r>
              <a:rPr lang="en-US" dirty="0"/>
              <a:t>Dissociative Disorders (memory, identity, sense of self)</a:t>
            </a:r>
          </a:p>
          <a:p>
            <a:r>
              <a:rPr lang="en-US" dirty="0"/>
              <a:t>Eating Disorders (anorexia, bulimia)</a:t>
            </a:r>
          </a:p>
          <a:p>
            <a:r>
              <a:rPr lang="en-US" dirty="0"/>
              <a:t>Impulse-Control Disorders (temptation, urge, impulse)</a:t>
            </a:r>
          </a:p>
          <a:p>
            <a:r>
              <a:rPr lang="en-US" dirty="0"/>
              <a:t>Mood Disorders (depression, bipolar)</a:t>
            </a:r>
          </a:p>
          <a:p>
            <a:r>
              <a:rPr lang="en-US" dirty="0"/>
              <a:t>Personality Disorders (paranoia)</a:t>
            </a:r>
          </a:p>
          <a:p>
            <a:r>
              <a:rPr lang="en-US" dirty="0"/>
              <a:t>Psychotic Disorders (schizophrenia)</a:t>
            </a:r>
          </a:p>
          <a:p>
            <a:r>
              <a:rPr lang="en-US" dirty="0"/>
              <a:t>Sleep Disorders (apnea, narcolepsy)</a:t>
            </a:r>
          </a:p>
          <a:p>
            <a:r>
              <a:rPr lang="en-US" dirty="0"/>
              <a:t>Somatoform Disorders (hypochondriasis)</a:t>
            </a:r>
          </a:p>
          <a:p>
            <a:r>
              <a:rPr lang="en-US" dirty="0"/>
              <a:t>Substance Disorders (alcohol, drugs)</a:t>
            </a:r>
          </a:p>
        </p:txBody>
      </p:sp>
      <p:sp>
        <p:nvSpPr>
          <p:cNvPr id="4" name="Footer Placeholder 3">
            <a:extLst>
              <a:ext uri="{FF2B5EF4-FFF2-40B4-BE49-F238E27FC236}">
                <a16:creationId xmlns:a16="http://schemas.microsoft.com/office/drawing/2014/main" id="{0151B310-9390-3C4B-A2EE-0241CC183451}"/>
              </a:ext>
            </a:extLst>
          </p:cNvPr>
          <p:cNvSpPr>
            <a:spLocks noGrp="1"/>
          </p:cNvSpPr>
          <p:nvPr>
            <p:ph type="ftr" sz="quarter" idx="11"/>
          </p:nvPr>
        </p:nvSpPr>
        <p:spPr/>
        <p:txBody>
          <a:bodyPr/>
          <a:lstStyle/>
          <a:p>
            <a:r>
              <a:rPr lang="en-US"/>
              <a:t>Computer Science and Engineering - University of Notre Dame</a:t>
            </a:r>
          </a:p>
        </p:txBody>
      </p:sp>
      <p:pic>
        <p:nvPicPr>
          <p:cNvPr id="5" name="Audio 4">
            <a:hlinkClick r:id="" action="ppaction://media"/>
            <a:extLst>
              <a:ext uri="{FF2B5EF4-FFF2-40B4-BE49-F238E27FC236}">
                <a16:creationId xmlns:a16="http://schemas.microsoft.com/office/drawing/2014/main" id="{824BC38B-F183-6B44-A5BE-0B339B7289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53623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Psychological Disorders</a:t>
            </a:r>
          </a:p>
        </p:txBody>
      </p:sp>
      <p:sp>
        <p:nvSpPr>
          <p:cNvPr id="3" name="Content Placeholder 2"/>
          <p:cNvSpPr>
            <a:spLocks noGrp="1"/>
          </p:cNvSpPr>
          <p:nvPr>
            <p:ph idx="1"/>
          </p:nvPr>
        </p:nvSpPr>
        <p:spPr/>
        <p:txBody>
          <a:bodyPr>
            <a:normAutofit fontScale="92500" lnSpcReduction="10000"/>
          </a:bodyPr>
          <a:lstStyle/>
          <a:p>
            <a:r>
              <a:rPr lang="en-US" dirty="0"/>
              <a:t>Deciding what behaviors, thoughts, or feelings are “normal” or “abnormal” can be difficult</a:t>
            </a:r>
          </a:p>
          <a:p>
            <a:r>
              <a:rPr lang="en-US" dirty="0"/>
              <a:t>Normal is average for the majority of people. Using this definition of normality, deviation from the majority becomes the primary criteria for abnormality</a:t>
            </a:r>
          </a:p>
          <a:p>
            <a:r>
              <a:rPr lang="en-US" dirty="0"/>
              <a:t>Socially Unacceptable Behavior</a:t>
            </a:r>
          </a:p>
          <a:p>
            <a:pPr lvl="1"/>
            <a:r>
              <a:rPr lang="en-US" dirty="0"/>
              <a:t>Laughing is a healthy outlet for most people</a:t>
            </a:r>
          </a:p>
          <a:p>
            <a:pPr lvl="1"/>
            <a:r>
              <a:rPr lang="en-US" dirty="0"/>
              <a:t>Laughing all the time and especially in inappropriate situations, might be considered abnormal</a:t>
            </a:r>
          </a:p>
          <a:p>
            <a:pPr lvl="1"/>
            <a:r>
              <a:rPr lang="en-US" dirty="0"/>
              <a:t>Behavior that violates a society’s accepted norms</a:t>
            </a:r>
          </a:p>
          <a:p>
            <a:pPr lvl="2"/>
            <a:r>
              <a:rPr lang="en-US" dirty="0"/>
              <a:t>Unwritten rules</a:t>
            </a:r>
          </a:p>
          <a:p>
            <a:pPr lvl="2"/>
            <a:r>
              <a:rPr lang="en-US" dirty="0"/>
              <a:t>Culture-bound syndrome</a:t>
            </a:r>
          </a:p>
          <a:p>
            <a:pPr lvl="2"/>
            <a:r>
              <a:rPr lang="en-US" dirty="0"/>
              <a:t>Norms change over time</a:t>
            </a:r>
          </a:p>
        </p:txBody>
      </p:sp>
      <p:sp>
        <p:nvSpPr>
          <p:cNvPr id="4" name="Footer Placeholder 3">
            <a:extLst>
              <a:ext uri="{FF2B5EF4-FFF2-40B4-BE49-F238E27FC236}">
                <a16:creationId xmlns:a16="http://schemas.microsoft.com/office/drawing/2014/main" id="{9E2E8054-672B-754C-9E5E-22DE385B63ED}"/>
              </a:ext>
            </a:extLst>
          </p:cNvPr>
          <p:cNvSpPr>
            <a:spLocks noGrp="1"/>
          </p:cNvSpPr>
          <p:nvPr>
            <p:ph type="ftr" sz="quarter" idx="11"/>
          </p:nvPr>
        </p:nvSpPr>
        <p:spPr>
          <a:xfrm>
            <a:off x="2286000" y="6637337"/>
            <a:ext cx="4724400" cy="168275"/>
          </a:xfrm>
        </p:spPr>
        <p:txBody>
          <a:bodyPr/>
          <a:lstStyle/>
          <a:p>
            <a:r>
              <a:rPr lang="en-US" dirty="0"/>
              <a:t>Computer Science and Engineering - University of Notre Dame</a:t>
            </a:r>
          </a:p>
        </p:txBody>
      </p:sp>
      <p:pic>
        <p:nvPicPr>
          <p:cNvPr id="5" name="Audio 4">
            <a:hlinkClick r:id="" action="ppaction://media"/>
            <a:extLst>
              <a:ext uri="{FF2B5EF4-FFF2-40B4-BE49-F238E27FC236}">
                <a16:creationId xmlns:a16="http://schemas.microsoft.com/office/drawing/2014/main" id="{BFB11876-0F53-2044-8F57-130B0BC24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05811528"/>
      </p:ext>
    </p:extLst>
  </p:cSld>
  <p:clrMapOvr>
    <a:masterClrMapping/>
  </p:clrMapOvr>
  <mc:AlternateContent xmlns:mc="http://schemas.openxmlformats.org/markup-compatibility/2006">
    <mc:Choice xmlns:p14="http://schemas.microsoft.com/office/powerpoint/2010/main" Requires="p14">
      <p:transition spd="slow" p14:dur="2000" advTm="103619"/>
    </mc:Choice>
    <mc:Fallback>
      <p:transition spd="slow" advTm="10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0.5|0.6|0.7|0.8|0.7|1.1|1.2"/>
</p:tagLst>
</file>

<file path=ppt/theme/_rels/themeOverride1.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12087</TotalTime>
  <Words>2072</Words>
  <Application>Microsoft Macintosh PowerPoint</Application>
  <PresentationFormat>On-screen Show (4:3)</PresentationFormat>
  <Paragraphs>287</Paragraphs>
  <Slides>37</Slides>
  <Notes>35</Notes>
  <HiddenSlides>0</HiddenSlides>
  <MMClips>37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TradeGothic</vt:lpstr>
      <vt:lpstr>Office Theme</vt:lpstr>
      <vt:lpstr>Smart Health – CSE 40816</vt:lpstr>
      <vt:lpstr>Mental Illnesses</vt:lpstr>
      <vt:lpstr>Signs and Symptoms</vt:lpstr>
      <vt:lpstr>Common Signs</vt:lpstr>
      <vt:lpstr>Common Signs</vt:lpstr>
      <vt:lpstr>Common Signs</vt:lpstr>
      <vt:lpstr>Common Signs</vt:lpstr>
      <vt:lpstr>Types of Mental Illnesses</vt:lpstr>
      <vt:lpstr>Identifying Psychological Disorders</vt:lpstr>
      <vt:lpstr>Maladaptivity</vt:lpstr>
      <vt:lpstr>Anxiety Disorder</vt:lpstr>
      <vt:lpstr>Generalized Anxiety Disorder (GAD)</vt:lpstr>
      <vt:lpstr>Psychological Views on Anxiety Disorders</vt:lpstr>
      <vt:lpstr>Biological Views on Anxiety Disorders</vt:lpstr>
      <vt:lpstr>Obsessive-Compulsive Disorder (OCD)</vt:lpstr>
      <vt:lpstr>Post-traumatic Stress Disorder (PTSD)</vt:lpstr>
      <vt:lpstr>Dissociative Disorder</vt:lpstr>
      <vt:lpstr>Dissociative Disorder</vt:lpstr>
      <vt:lpstr>Dissociative Disorder</vt:lpstr>
      <vt:lpstr>Depersonalization Disorder</vt:lpstr>
      <vt:lpstr>Mood Disorders</vt:lpstr>
      <vt:lpstr>Depression Signs</vt:lpstr>
      <vt:lpstr>Potential Digital Biomarkers</vt:lpstr>
      <vt:lpstr>Example: MoodScope</vt:lpstr>
      <vt:lpstr>Mood Sensing</vt:lpstr>
      <vt:lpstr>Mood Sensing</vt:lpstr>
      <vt:lpstr>MoodScope</vt:lpstr>
      <vt:lpstr>Valence-Arousal Model</vt:lpstr>
      <vt:lpstr>MoodScope</vt:lpstr>
      <vt:lpstr>iPhone Livelab Logger</vt:lpstr>
      <vt:lpstr>Mood Journaling App</vt:lpstr>
      <vt:lpstr>Sample Prediction</vt:lpstr>
      <vt:lpstr>Error Distributions</vt:lpstr>
      <vt:lpstr>Personalized Training</vt:lpstr>
      <vt:lpstr>Personalized/All-user Hybrid Training</vt:lpstr>
      <vt:lpstr>Resource-Friendly Implementation</vt:lpstr>
      <vt:lpstr>Assignment (Due 4/6, 9.25am EST)</vt:lpstr>
    </vt:vector>
  </TitlesOfParts>
  <Company>UND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Microsoft Office User</cp:lastModifiedBy>
  <cp:revision>236</cp:revision>
  <cp:lastPrinted>2011-09-06T19:09:31Z</cp:lastPrinted>
  <dcterms:created xsi:type="dcterms:W3CDTF">2009-08-27T17:37:13Z</dcterms:created>
  <dcterms:modified xsi:type="dcterms:W3CDTF">2020-03-31T19:24:31Z</dcterms:modified>
</cp:coreProperties>
</file>