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35"/>
  </p:notesMasterIdLst>
  <p:handoutMasterIdLst>
    <p:handoutMasterId r:id="rId36"/>
  </p:handoutMasterIdLst>
  <p:sldIdLst>
    <p:sldId id="555" r:id="rId2"/>
    <p:sldId id="728" r:id="rId3"/>
    <p:sldId id="264" r:id="rId4"/>
    <p:sldId id="265" r:id="rId5"/>
    <p:sldId id="266" r:id="rId6"/>
    <p:sldId id="735" r:id="rId7"/>
    <p:sldId id="737" r:id="rId8"/>
    <p:sldId id="736" r:id="rId9"/>
    <p:sldId id="789" r:id="rId10"/>
    <p:sldId id="786" r:id="rId11"/>
    <p:sldId id="271" r:id="rId12"/>
    <p:sldId id="272" r:id="rId13"/>
    <p:sldId id="273" r:id="rId14"/>
    <p:sldId id="275" r:id="rId15"/>
    <p:sldId id="277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798" r:id="rId25"/>
    <p:sldId id="311" r:id="rId26"/>
    <p:sldId id="312" r:id="rId27"/>
    <p:sldId id="799" r:id="rId28"/>
    <p:sldId id="316" r:id="rId29"/>
    <p:sldId id="340" r:id="rId30"/>
    <p:sldId id="345" r:id="rId31"/>
    <p:sldId id="348" r:id="rId32"/>
    <p:sldId id="800" r:id="rId33"/>
    <p:sldId id="79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ael Drugge" initials="mdr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0" autoAdjust="0"/>
    <p:restoredTop sz="83293" autoAdjust="0"/>
  </p:normalViewPr>
  <p:slideViewPr>
    <p:cSldViewPr snapToObjects="1">
      <p:cViewPr varScale="1">
        <p:scale>
          <a:sx n="118" d="100"/>
          <a:sy n="118" d="100"/>
        </p:scale>
        <p:origin x="21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A3CFA-B886-A74C-B95B-EEFBF8C14AC0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24B76-64EC-7E48-BC92-84D686D91C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5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77AFB-ED33-A34D-BB1D-F4A077CA57AC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50442-E5F7-4845-8EE9-C3255DE541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83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1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0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0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4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46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2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75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68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86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14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08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3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4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3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79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6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0D8DB-180D-884C-8EF8-A25360F455CC}" type="slidenum">
              <a:rPr lang="en-US"/>
              <a:pPr/>
              <a:t>3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18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87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50442-E5F7-4845-8EE9-C3255DE541D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2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285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1pPr>
            <a:lvl2pPr marL="685817" indent="-263776" defTabSz="920285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2pPr>
            <a:lvl3pPr marL="1055103" indent="-211021" defTabSz="920285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3pPr>
            <a:lvl4pPr marL="1477145" indent="-211021" defTabSz="920285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4pPr>
            <a:lvl5pPr marL="1899186" indent="-211021" defTabSz="920285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5pPr>
            <a:lvl6pPr marL="2321227" indent="-211021" algn="ctr" defTabSz="920285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2743269" indent="-211021" algn="ctr" defTabSz="920285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3165310" indent="-211021" algn="ctr" defTabSz="920285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3587351" indent="-211021" algn="ctr" defTabSz="920285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fld id="{911F9053-D67D-C640-ACFF-64C89E232E2C}" type="slidenum">
              <a:rPr lang="en-US">
                <a:solidFill>
                  <a:schemeClr val="tx1"/>
                </a:solidFill>
                <a:latin typeface="Arial" charset="0"/>
              </a:rPr>
              <a:pPr/>
              <a:t>10</a:t>
            </a:fld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th-TH" dirty="0">
              <a:latin typeface="Arial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1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657600"/>
          </a:xfrm>
          <a:prstGeom prst="rect">
            <a:avLst/>
          </a:prstGeom>
          <a:gradFill flip="none" rotWithShape="1">
            <a:gsLst>
              <a:gs pos="1000">
                <a:schemeClr val="tx2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3656012"/>
            <a:ext cx="8839200" cy="1588"/>
          </a:xfrm>
          <a:prstGeom prst="line">
            <a:avLst/>
          </a:prstGeom>
          <a:ln w="2222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2700000" algn="br">
              <a:srgbClr val="000000">
                <a:alpha val="7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81000" y="6629400"/>
            <a:ext cx="8458200" cy="1588"/>
          </a:xfrm>
          <a:prstGeom prst="line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286000" y="6637337"/>
            <a:ext cx="47244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 Science and Engineering - University of Notre Dame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E741E4-2BE7-A148-BC27-903AE18A55CF}" type="datetime1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5E4653-0611-1349-A384-8C7B01DEE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9158E3-1C63-3443-90AA-58D047E8C60A}" type="datetime1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5E4653-0611-1349-A384-8C7B01DEE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1000">
                <a:schemeClr val="tx2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1217612"/>
            <a:ext cx="8839200" cy="1588"/>
          </a:xfrm>
          <a:prstGeom prst="line">
            <a:avLst/>
          </a:prstGeom>
          <a:ln w="2222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2700000" algn="br">
              <a:srgbClr val="000000">
                <a:alpha val="7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C4C16A-CDD7-4945-8116-7AC274A78CF6}" type="datetime1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5E4653-0611-1349-A384-8C7B01DEE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14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1000">
                <a:schemeClr val="tx2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17612"/>
            <a:ext cx="8839200" cy="1588"/>
          </a:xfrm>
          <a:prstGeom prst="line">
            <a:avLst/>
          </a:prstGeom>
          <a:ln w="2222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2700000" algn="br">
              <a:srgbClr val="000000">
                <a:alpha val="7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35113"/>
            <a:ext cx="411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74875"/>
            <a:ext cx="4116388" cy="43021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941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194175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1000">
                <a:schemeClr val="tx2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400" y="1217612"/>
            <a:ext cx="8839200" cy="1588"/>
          </a:xfrm>
          <a:prstGeom prst="line">
            <a:avLst/>
          </a:prstGeom>
          <a:ln w="2222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2700000" algn="br">
              <a:srgbClr val="000000">
                <a:alpha val="7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1000">
                <a:schemeClr val="tx2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2400" y="1217612"/>
            <a:ext cx="8839200" cy="1588"/>
          </a:xfrm>
          <a:prstGeom prst="line">
            <a:avLst/>
          </a:prstGeom>
          <a:ln w="2222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8100" dir="2700000" algn="br">
              <a:srgbClr val="000000">
                <a:alpha val="7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3E0CD9-4ACB-2F49-B16F-8BA852C5F3B8}" type="datetime1">
              <a:rPr lang="en-US" smtClean="0"/>
              <a:pPr/>
              <a:t>4/2/20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5E4653-0611-1349-A384-8C7B01DEE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274ABE-B569-CD48-AEFE-37EC06299ACD}" type="datetime1">
              <a:rPr lang="en-US" smtClean="0"/>
              <a:pPr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DB93A9-DE17-42E8-A366-46C30944BF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B2A866-DE80-6F49-8848-EAFF4C4982A9}" type="datetime1">
              <a:rPr lang="en-US" smtClean="0"/>
              <a:pPr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5E4653-0611-1349-A384-8C7B01DEE5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84582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637337"/>
            <a:ext cx="47244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Science and Engineering - University of Notre Dame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81000" y="6629400"/>
            <a:ext cx="8458200" cy="1588"/>
          </a:xfrm>
          <a:prstGeom prst="line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24.m4a"/><Relationship Id="rId7" Type="http://schemas.openxmlformats.org/officeDocument/2006/relationships/image" Target="../media/image30.jpeg"/><Relationship Id="rId2" Type="http://schemas.microsoft.com/office/2007/relationships/media" Target="../media/media24.m4a"/><Relationship Id="rId1" Type="http://schemas.openxmlformats.org/officeDocument/2006/relationships/tags" Target="../tags/tag1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%252525255Cbrian%252525255CAHRI%2525252520presentations%252525255CAHRI-presentation%252525255CPresentations%252525255CTableau_Machine_Demo_2.avi" TargetMode="External"/><Relationship Id="rId7" Type="http://schemas.openxmlformats.org/officeDocument/2006/relationships/notesSlide" Target="../notesSlides/notesSlide19.xml"/><Relationship Id="rId2" Type="http://schemas.microsoft.com/office/2007/relationships/media" Target="%252525255Cbrian%252525255CAHRI%2525252520presentations%252525255CAHRI-presentation%252525255CPresentations%252525255CTableau_Machine_Demo_2.avi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5.m4a"/><Relationship Id="rId4" Type="http://schemas.microsoft.com/office/2007/relationships/media" Target="../media/media25.m4a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m4a"/><Relationship Id="rId7" Type="http://schemas.openxmlformats.org/officeDocument/2006/relationships/image" Target="../media/image36.png"/><Relationship Id="rId2" Type="http://schemas.microsoft.com/office/2007/relationships/media" Target="../media/media27.m4a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2.png"/><Relationship Id="rId2" Type="http://schemas.microsoft.com/office/2007/relationships/media" Target="../media/media28.m4a"/><Relationship Id="rId1" Type="http://schemas.openxmlformats.org/officeDocument/2006/relationships/tags" Target="../tags/tag5.xml"/><Relationship Id="rId6" Type="http://schemas.openxmlformats.org/officeDocument/2006/relationships/image" Target="../media/image37.gi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emf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www.youtube.com/watch?v=hXCLQKvHLY4" TargetMode="External"/><Relationship Id="rId5" Type="http://schemas.openxmlformats.org/officeDocument/2006/relationships/hyperlink" Target="https://www.youtube.com/watch?v=iXC25jb5zck" TargetMode="External"/><Relationship Id="rId4" Type="http://schemas.openxmlformats.org/officeDocument/2006/relationships/hyperlink" Target="https://www.youtube.com/watch?v=CLmVLsszlG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Smart Health – CSE 40816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University of Notre Dame</a:t>
            </a:r>
          </a:p>
          <a:p>
            <a:r>
              <a:rPr lang="en-US" dirty="0">
                <a:solidFill>
                  <a:schemeClr val="tx1"/>
                </a:solidFill>
              </a:rPr>
              <a:t>Spring 2020</a:t>
            </a:r>
          </a:p>
          <a:p>
            <a:endParaRPr lang="en-US" dirty="0"/>
          </a:p>
        </p:txBody>
      </p:sp>
      <p:pic>
        <p:nvPicPr>
          <p:cNvPr id="5" name="Picture 4" descr="ND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79" y="5596317"/>
            <a:ext cx="2504642" cy="6501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803C96-6F11-1E4A-9E7A-74EC500F7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4"/>
    </mc:Choice>
    <mc:Fallback>
      <p:transition spd="slow" advTm="2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66813" y="449263"/>
            <a:ext cx="246221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hinged panels to micro-controllers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speakers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air quality sensors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IR illuminators 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hinged panels to sensor bus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cabinet door switches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countertop activity cameras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refrigerator use sensors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microwave use sensors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oven &amp; range use sensors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cabinet drawer sensors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hot water use sensor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cold water use sensor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hinged panels to sensor bus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cabinet door switches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sensor network connections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internet connections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temperature sensors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200">
              <a:solidFill>
                <a:schemeClr val="tx1"/>
              </a:solidFill>
              <a:latin typeface="Arial" charset="0"/>
              <a:cs typeface="Times New Roman" charset="0"/>
            </a:endParaRP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Power integrated into cabinetry</a:t>
            </a:r>
          </a:p>
          <a:p>
            <a:pPr algn="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r>
              <a:rPr lang="en-US" sz="1200">
                <a:solidFill>
                  <a:schemeClr val="tx1"/>
                </a:solidFill>
                <a:latin typeface="Arial" charset="0"/>
                <a:cs typeface="Times New Roman" charset="0"/>
              </a:rPr>
              <a:t>hinged panels to subwoofers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0"/>
            <a:ext cx="5205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3505200" y="1219200"/>
            <a:ext cx="1371600" cy="76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3581400" y="1676400"/>
            <a:ext cx="3810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3581400" y="2057400"/>
            <a:ext cx="762000" cy="76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3581400" y="2590800"/>
            <a:ext cx="11430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3581400" y="2667000"/>
            <a:ext cx="28956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3581400" y="3429000"/>
            <a:ext cx="26670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3581400" y="3657600"/>
            <a:ext cx="2209800" cy="76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3581400" y="3886200"/>
            <a:ext cx="457200" cy="228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3581400" y="3962400"/>
            <a:ext cx="914400" cy="381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3581400" y="4800600"/>
            <a:ext cx="9144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3581400" y="5181600"/>
            <a:ext cx="19050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3581400" y="990600"/>
            <a:ext cx="8382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>
            <a:off x="3581400" y="838200"/>
            <a:ext cx="8382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3581400" y="1447800"/>
            <a:ext cx="1295400" cy="76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3581400" y="609600"/>
            <a:ext cx="8382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V="1">
            <a:off x="3657600" y="5562600"/>
            <a:ext cx="388620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3563938" y="6092825"/>
            <a:ext cx="931862" cy="3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 flipV="1">
            <a:off x="3657600" y="6553200"/>
            <a:ext cx="19050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 flipV="1">
            <a:off x="3581400" y="5486400"/>
            <a:ext cx="3962400" cy="152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 flipV="1">
            <a:off x="3657600" y="6248400"/>
            <a:ext cx="3429000" cy="228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38100" y="2844800"/>
            <a:ext cx="1758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SzPct val="70000"/>
              <a:buFont typeface="Monotype Sorts" charset="0"/>
              <a:defRPr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MIT –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n_House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25F4D2-B84E-0143-960C-354839D00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5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58"/>
    </mc:Choice>
    <mc:Fallback>
      <p:transition spd="slow" advTm="64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Angsana New" charset="0"/>
              </a:rPr>
              <a:t>Sensor: Smart Floors</a:t>
            </a:r>
          </a:p>
        </p:txBody>
      </p:sp>
      <p:sp>
        <p:nvSpPr>
          <p:cNvPr id="25497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1447800"/>
            <a:ext cx="6324600" cy="5029200"/>
          </a:xfrm>
        </p:spPr>
        <p:txBody>
          <a:bodyPr>
            <a:normAutofit lnSpcReduction="10000"/>
          </a:bodyPr>
          <a:lstStyle/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Fall detections </a:t>
            </a: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Falls are the second leading cause of unintentional-injury death for people of all ages and the leading cause of death for elders 79 years and older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Smart Floor</a:t>
            </a: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cs typeface="Angsana New" charset="0"/>
              </a:rPr>
              <a:t>Measure the pressure signals on the floor’s cell via </a:t>
            </a:r>
            <a:r>
              <a:rPr lang="en-US" b="1" dirty="0">
                <a:solidFill>
                  <a:srgbClr val="000000"/>
                </a:solidFill>
                <a:cs typeface="Angsana New" charset="0"/>
              </a:rPr>
              <a:t>piezoelectric sensors</a:t>
            </a:r>
          </a:p>
          <a:p>
            <a:pPr algn="just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cs typeface="Angsana New" charset="0"/>
              </a:rPr>
              <a:t>Mobility Assessment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Changes in some aspects of mobility correlate with changes in cognitive function and can perhaps predict future cognitive decline</a:t>
            </a:r>
            <a:endParaRPr lang="en-US" dirty="0">
              <a:solidFill>
                <a:srgbClr val="000000"/>
              </a:solidFill>
              <a:cs typeface="Angsana New" charset="0"/>
            </a:endParaRP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cs typeface="Angsana New" charset="0"/>
            </a:endParaRPr>
          </a:p>
          <a:p>
            <a:pPr lvl="1" algn="just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64" y="2590800"/>
            <a:ext cx="226943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67D5DA-FF98-4C4D-810A-7A733BA28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1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35"/>
    </mc:Choice>
    <mc:Fallback>
      <p:transition spd="slow" advTm="5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Smart Toilet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Analyze of urinary salts and sends the results to a computer through LAN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How many times during the night did a person go to the bathroom?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Analyze blood sugar levels, body weight, and fat percentage; can even have a blood pressure cuff</a:t>
            </a:r>
            <a:endParaRPr lang="th-TH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6" name="Picture 6" descr="intelligence-toilet-t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4059963"/>
            <a:ext cx="5567363" cy="2340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3A1005-5AA3-8D48-ADC5-7FD11F0D3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4"/>
    </mc:Choice>
    <mc:Fallback>
      <p:transition spd="slow" advTm="3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Ball Body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76800"/>
            <a:ext cx="8458200" cy="1600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It sends a weak current through your body, measuring body fat, bone density, and percentage of muscle</a:t>
            </a:r>
            <a:endParaRPr lang="th-TH" dirty="0">
              <a:solidFill>
                <a:srgbClr val="000000"/>
              </a:solidFill>
            </a:endParaRPr>
          </a:p>
        </p:txBody>
      </p:sp>
      <p:pic>
        <p:nvPicPr>
          <p:cNvPr id="5" name="Picture 7" descr="Body Check Ball tells the real story of your body\'s condi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6781800" cy="2674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2449AB-65C8-7047-BFF5-778193106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94"/>
    </mc:Choice>
    <mc:Fallback>
      <p:transition spd="slow" advTm="3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ECG Chair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ngsana New" charset="0"/>
              </a:rPr>
              <a:t>ECG waveforms can be obtained using electrodes fixed on a chair or in the bed, and measurements obtained without direct contact with the skin</a:t>
            </a:r>
          </a:p>
          <a:p>
            <a:r>
              <a:rPr lang="en-US" dirty="0">
                <a:solidFill>
                  <a:srgbClr val="000000"/>
                </a:solidFill>
                <a:cs typeface="Angsana New" charset="0"/>
              </a:rPr>
              <a:t>The signal will be sent to the home central computer via Bluetooth signals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799"/>
            <a:ext cx="2873494" cy="31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31AC0C-0A92-704E-98DE-8D458EFB1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0"/>
    </mc:Choice>
    <mc:Fallback>
      <p:transition spd="slow" advTm="2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Sensor: Sleeping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</a:rPr>
              <a:t>Piezoelectric transducer</a:t>
            </a:r>
            <a:r>
              <a:rPr lang="en-US" dirty="0">
                <a:solidFill>
                  <a:srgbClr val="000000"/>
                </a:solidFill>
              </a:rPr>
              <a:t> provides information about heart rate and breathing rate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</a:rPr>
              <a:t>Temperature sensors</a:t>
            </a:r>
            <a:r>
              <a:rPr lang="en-US" dirty="0">
                <a:solidFill>
                  <a:srgbClr val="000000"/>
                </a:solidFill>
              </a:rPr>
              <a:t> attached to the mattress measure the temperature changes of the person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</a:rPr>
              <a:t>Pressure sensors</a:t>
            </a:r>
            <a:r>
              <a:rPr lang="en-US" dirty="0">
                <a:solidFill>
                  <a:srgbClr val="000000"/>
                </a:solidFill>
              </a:rPr>
              <a:t> detect movements of the person while sleeping and when out of bed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</a:rPr>
              <a:t>Sound recorder</a:t>
            </a:r>
            <a:r>
              <a:rPr lang="en-US" dirty="0">
                <a:solidFill>
                  <a:srgbClr val="000000"/>
                </a:solidFill>
              </a:rPr>
              <a:t> for the detection of snoring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000000"/>
                </a:solidFill>
              </a:rPr>
              <a:t>Detection</a:t>
            </a:r>
            <a:r>
              <a:rPr lang="en-US" dirty="0">
                <a:solidFill>
                  <a:srgbClr val="000000"/>
                </a:solidFill>
              </a:rPr>
              <a:t> of bacterial infection developed in bed sores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	All the sensors above allow the subject to sleep               comfortably without having to wear electrodes  or                          be hooked up to a machine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549691-7191-F141-AC4F-7D1E8D080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7"/>
    </mc:Choice>
    <mc:Fallback>
      <p:transition spd="slow" advTm="4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Tech’s Aware Home</a:t>
            </a:r>
          </a:p>
        </p:txBody>
      </p:sp>
      <p:pic>
        <p:nvPicPr>
          <p:cNvPr id="5" name="Picture 3" descr="awarehome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0" y="1828800"/>
            <a:ext cx="6096000" cy="3998913"/>
          </a:xfr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40E819-F8F5-5948-BC32-89D4915BF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1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2"/>
    </mc:Choice>
    <mc:Fallback>
      <p:transition spd="slow" advTm="2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Tech’s Aware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How can our house serve us, if it knows its state and the states of its occupants?</a:t>
            </a:r>
          </a:p>
          <a:p>
            <a:pPr lvl="1">
              <a:buSzPct val="80000"/>
              <a:buFont typeface="Wingdings 2" charset="2"/>
              <a:buChar char="¾"/>
            </a:pPr>
            <a:r>
              <a:rPr lang="en-US" sz="2100" dirty="0">
                <a:latin typeface="Verdana" charset="0"/>
              </a:rPr>
              <a:t>1998 Georgia Research Alliance Grant</a:t>
            </a:r>
          </a:p>
          <a:p>
            <a:pPr lvl="1">
              <a:buSzPct val="80000"/>
              <a:buFont typeface="Wingdings 2" charset="2"/>
              <a:buChar char="¾"/>
            </a:pPr>
            <a:r>
              <a:rPr lang="en-US" sz="2100" dirty="0">
                <a:latin typeface="Verdana" charset="0"/>
              </a:rPr>
              <a:t>Completed in 2000</a:t>
            </a:r>
          </a:p>
          <a:p>
            <a:pPr lvl="1">
              <a:buSzPct val="80000"/>
              <a:buFont typeface="Wingdings 2" charset="2"/>
              <a:buChar char="¾"/>
            </a:pPr>
            <a:r>
              <a:rPr lang="en-US" sz="2100" dirty="0">
                <a:latin typeface="Verdana" charset="0"/>
              </a:rPr>
              <a:t>Authentic </a:t>
            </a:r>
            <a:r>
              <a:rPr lang="en-US" sz="2100" dirty="0" err="1">
                <a:latin typeface="Verdana" charset="0"/>
              </a:rPr>
              <a:t>testbed</a:t>
            </a:r>
            <a:r>
              <a:rPr lang="en-US" sz="2100" dirty="0">
                <a:latin typeface="Verdana" charset="0"/>
              </a:rPr>
              <a:t> for </a:t>
            </a:r>
            <a:br>
              <a:rPr lang="en-US" sz="2100" dirty="0">
                <a:latin typeface="Verdana" charset="0"/>
              </a:rPr>
            </a:br>
            <a:r>
              <a:rPr lang="en-US" sz="2100" dirty="0">
                <a:latin typeface="Verdana" charset="0"/>
              </a:rPr>
              <a:t>prototype development</a:t>
            </a:r>
          </a:p>
          <a:p>
            <a:endParaRPr lang="en-US" dirty="0"/>
          </a:p>
        </p:txBody>
      </p:sp>
      <p:pic>
        <p:nvPicPr>
          <p:cNvPr id="5" name="Picture 3" descr="awarehome-out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0750" y="3429000"/>
            <a:ext cx="4108450" cy="28717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0A2695-42C3-B54D-9EBB-345AC07C8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4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Tech’s Aware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ea typeface="ＭＳ Ｐゴシック" charset="-128"/>
                <a:cs typeface="ＭＳ Ｐゴシック" charset="-128"/>
              </a:rPr>
              <a:t> 2 identical floor plan apartments</a:t>
            </a:r>
          </a:p>
          <a:p>
            <a:pPr lvl="1"/>
            <a:r>
              <a:rPr lang="en-US" sz="2000" dirty="0"/>
              <a:t>3 bedroom / 2 bath</a:t>
            </a:r>
          </a:p>
          <a:p>
            <a:pPr lvl="1"/>
            <a:r>
              <a:rPr lang="en-US" sz="2000" dirty="0"/>
              <a:t>Kitchen, Dining Room, Living Room</a:t>
            </a:r>
          </a:p>
          <a:p>
            <a:pPr marL="0" indent="0"/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Basement 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US" sz="2000" dirty="0"/>
              <a:t>Meeting space</a:t>
            </a:r>
          </a:p>
          <a:p>
            <a:pPr lvl="1"/>
            <a:r>
              <a:rPr lang="en-US" sz="2000" dirty="0"/>
              <a:t>Research space</a:t>
            </a:r>
          </a:p>
          <a:p>
            <a:pPr lvl="1"/>
            <a:r>
              <a:rPr lang="en-US" sz="2000" dirty="0"/>
              <a:t>Server Space</a:t>
            </a:r>
          </a:p>
          <a:p>
            <a:pPr lvl="1"/>
            <a:r>
              <a:rPr lang="en-US" sz="2000" dirty="0"/>
              <a:t>Work bench</a:t>
            </a:r>
          </a:p>
          <a:p>
            <a:pPr lvl="1"/>
            <a:r>
              <a:rPr lang="en-US" sz="2000" dirty="0"/>
              <a:t>Facilities</a:t>
            </a:r>
          </a:p>
          <a:p>
            <a:pPr marL="0" indent="0"/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Attic</a:t>
            </a:r>
            <a:endParaRPr lang="en-US" dirty="0"/>
          </a:p>
        </p:txBody>
      </p:sp>
      <p:pic>
        <p:nvPicPr>
          <p:cNvPr id="5" name="Picture 4" descr="floorpla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2744" y="1892300"/>
            <a:ext cx="3135312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8FA4D6-C74E-7F45-9AE1-23C6AF51C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9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0"/>
    </mc:Choice>
    <mc:Fallback>
      <p:transition spd="slow" advTm="2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Tech’s Aware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ea typeface="ＭＳ Ｐゴシック" charset="-128"/>
                <a:cs typeface="ＭＳ Ｐゴシック" charset="-128"/>
              </a:rPr>
              <a:t> Accessible</a:t>
            </a:r>
          </a:p>
          <a:p>
            <a:pPr lvl="1"/>
            <a:r>
              <a:rPr lang="en-US" sz="2200" dirty="0"/>
              <a:t>Wide halls and doors</a:t>
            </a:r>
          </a:p>
          <a:p>
            <a:pPr lvl="1"/>
            <a:r>
              <a:rPr lang="en-US" sz="2200" dirty="0"/>
              <a:t>Bathroom rails</a:t>
            </a:r>
          </a:p>
          <a:p>
            <a:pPr lvl="1"/>
            <a:r>
              <a:rPr lang="en-US" sz="2200" dirty="0"/>
              <a:t>Push to open cabinets and drawers</a:t>
            </a:r>
          </a:p>
          <a:p>
            <a:pPr lvl="1"/>
            <a:r>
              <a:rPr lang="en-US" sz="2200" dirty="0"/>
              <a:t>Easy open door handles</a:t>
            </a:r>
          </a:p>
          <a:p>
            <a:pPr lvl="1"/>
            <a:r>
              <a:rPr lang="en-US" sz="2200" i="1" dirty="0"/>
              <a:t>Elevator cut</a:t>
            </a:r>
          </a:p>
        </p:txBody>
      </p:sp>
      <p:pic>
        <p:nvPicPr>
          <p:cNvPr id="5" name="Picture 2" descr="kitchen-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90900"/>
            <a:ext cx="4114800" cy="308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DD393C-251F-1248-98A6-DF2DADB5D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3"/>
    </mc:Choice>
    <mc:Fallback>
      <p:transition spd="slow" advTm="1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55D1-8D6B-DC48-84EA-A113461A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349B-2DC0-7F4E-AF75-7771F2314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900" dirty="0"/>
              <a:t>Historic demographic changes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900" dirty="0"/>
              <a:t>In 2012, 43.1 million adults age 65+ (13.7% of U.S. population)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900" dirty="0"/>
              <a:t>By 2030, 72.7 million adults age 65+ (&gt;20% of U.S. population)</a:t>
            </a:r>
            <a:endParaRPr lang="en-US" sz="19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sz="1900" dirty="0"/>
              <a:t>Fastest growing cohort of older adults are those age 80+ 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900" dirty="0"/>
              <a:t>When people are most likely to have a physical or cognitive impairment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1900" dirty="0"/>
              <a:t>As a result, the demand for caregivers is growing rapidly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sz="1900" dirty="0"/>
              <a:t>The gap between the demand for and supply of family caregivers is increasing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1900" dirty="0"/>
              <a:t>The size of American families is shrinking and the makeup of families is changing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EC3EE-6387-3F4B-9A0A-943B1D39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FBA5A-F619-644E-BD0F-1688BFCF3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70" y="4263736"/>
            <a:ext cx="2543230" cy="2213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4CD810-DB72-6B48-80AD-281EA6161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8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09"/>
    </mc:Choice>
    <mc:Fallback>
      <p:transition spd="slow" advTm="5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Tech’s Aware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ea typeface="ＭＳ Ｐゴシック" charset="-128"/>
                <a:cs typeface="ＭＳ Ｐゴシック" charset="-128"/>
              </a:rPr>
              <a:t> Special features to facilitate research</a:t>
            </a:r>
          </a:p>
          <a:p>
            <a:pPr lvl="1"/>
            <a:r>
              <a:rPr lang="en-US" sz="2200" dirty="0"/>
              <a:t>Drop Ceiling</a:t>
            </a:r>
          </a:p>
          <a:p>
            <a:pPr lvl="1"/>
            <a:r>
              <a:rPr lang="en-US" sz="2200" dirty="0"/>
              <a:t>Wire trays in halls</a:t>
            </a:r>
          </a:p>
          <a:p>
            <a:pPr lvl="1"/>
            <a:r>
              <a:rPr lang="en-US" sz="2200" dirty="0"/>
              <a:t>Wide walls – 4” conduit from basement to attic</a:t>
            </a:r>
          </a:p>
          <a:p>
            <a:pPr lvl="1"/>
            <a:r>
              <a:rPr lang="en-US" sz="2200" dirty="0"/>
              <a:t>Indirect and soft lighting</a:t>
            </a:r>
          </a:p>
          <a:p>
            <a:pPr lvl="1"/>
            <a:r>
              <a:rPr lang="en-US" sz="2200" dirty="0"/>
              <a:t>Low sheen flooring</a:t>
            </a:r>
          </a:p>
          <a:p>
            <a:endParaRPr lang="en-US" dirty="0"/>
          </a:p>
        </p:txBody>
      </p:sp>
      <p:pic>
        <p:nvPicPr>
          <p:cNvPr id="5" name="Picture 4" descr="1st-floor-living-r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90900"/>
            <a:ext cx="4114800" cy="308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84439A-8BF0-6941-94C1-21E3C365A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4"/>
    </mc:Choice>
    <mc:Fallback>
      <p:transition spd="slow" advTm="3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Aware Home Laboratory</a:t>
            </a:r>
          </a:p>
        </p:txBody>
      </p:sp>
      <p:pic>
        <p:nvPicPr>
          <p:cNvPr id="5" name="Picture 2" descr="childrens-room"/>
          <p:cNvPicPr>
            <a:picLocks noChangeAspect="1" noChangeArrowheads="1"/>
          </p:cNvPicPr>
          <p:nvPr/>
        </p:nvPicPr>
        <p:blipFill>
          <a:blip r:embed="rId5"/>
          <a:srcRect b="14328"/>
          <a:stretch>
            <a:fillRect/>
          </a:stretch>
        </p:blipFill>
        <p:spPr bwMode="auto">
          <a:xfrm>
            <a:off x="2190750" y="4037013"/>
            <a:ext cx="4800600" cy="2733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4" descr="GregorysFamily"/>
          <p:cNvPicPr>
            <a:picLocks noChangeAspect="1" noChangeArrowheads="1"/>
          </p:cNvPicPr>
          <p:nvPr/>
        </p:nvPicPr>
        <p:blipFill>
          <a:blip r:embed="rId6">
            <a:lum bright="8000"/>
          </a:blip>
          <a:srcRect/>
          <a:stretch>
            <a:fillRect/>
          </a:stretch>
        </p:blipFill>
        <p:spPr bwMode="auto">
          <a:xfrm>
            <a:off x="339725" y="1450975"/>
            <a:ext cx="3886200" cy="2914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5" descr="1st_mast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8075" y="1450975"/>
            <a:ext cx="3884613" cy="291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F02A75-5A24-6B4E-BE6D-0734F245D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3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3"/>
    </mc:Choice>
    <mc:Fallback>
      <p:transition spd="slow" advTm="1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Designing Applications for People</a:t>
            </a:r>
          </a:p>
          <a:p>
            <a:pPr marL="908050" lvl="1"/>
            <a:r>
              <a:rPr lang="en-US" dirty="0"/>
              <a:t>Aging in Place</a:t>
            </a:r>
          </a:p>
          <a:p>
            <a:pPr marL="908050" lvl="1"/>
            <a:r>
              <a:rPr lang="en-US" dirty="0"/>
              <a:t>Tools for busy families</a:t>
            </a:r>
          </a:p>
          <a:p>
            <a:pPr marL="908050" lvl="1"/>
            <a:endParaRPr lang="en-US" dirty="0"/>
          </a:p>
          <a:p>
            <a:r>
              <a:rPr lang="en-US" dirty="0">
                <a:ea typeface="ＭＳ Ｐゴシック" charset="-128"/>
                <a:cs typeface="ＭＳ Ｐゴシック" charset="-128"/>
              </a:rPr>
              <a:t>Designing Technology “Building Blocks”</a:t>
            </a:r>
          </a:p>
          <a:p>
            <a:pPr marL="908050" lvl="1"/>
            <a:r>
              <a:rPr lang="en-US" dirty="0"/>
              <a:t>Infrastructure</a:t>
            </a:r>
          </a:p>
          <a:p>
            <a:pPr marL="908050" lvl="1"/>
            <a:r>
              <a:rPr lang="en-US" dirty="0"/>
              <a:t>Sensing	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1B6620-2FED-BD49-802D-0E2967D74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6"/>
    </mc:Choice>
    <mc:Fallback>
      <p:transition spd="slow" advTm="3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Aware Home Application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 First Floor - Aging in Place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Grandma </a:t>
            </a:r>
            <a:r>
              <a:rPr lang="en-US" sz="2200" dirty="0" err="1"/>
              <a:t>Burdell</a:t>
            </a:r>
            <a:r>
              <a:rPr lang="en-US" sz="2200" dirty="0"/>
              <a:t> (or Mom)</a:t>
            </a:r>
          </a:p>
          <a:p>
            <a:pPr marL="0" indent="0">
              <a:lnSpc>
                <a:spcPct val="90000"/>
              </a:lnSpc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90000"/>
              </a:lnSpc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 Second Floor – Busy Family</a:t>
            </a:r>
            <a:endParaRPr lang="en-US" sz="1800" dirty="0"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90000"/>
              </a:lnSpc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 (~2k miles away)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The </a:t>
            </a:r>
            <a:r>
              <a:rPr lang="en-US" sz="2200" dirty="0" err="1"/>
              <a:t>Burdell</a:t>
            </a:r>
            <a:r>
              <a:rPr lang="en-US" sz="2200" dirty="0"/>
              <a:t> family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“Sandwich generation” parents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Aging </a:t>
            </a:r>
            <a:r>
              <a:rPr lang="en-US" dirty="0" err="1"/>
              <a:t>parent(s</a:t>
            </a:r>
            <a:r>
              <a:rPr lang="en-US" dirty="0"/>
              <a:t>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Children with social or behavioral 								disorders</a:t>
            </a:r>
          </a:p>
          <a:p>
            <a:endParaRPr lang="en-US" dirty="0"/>
          </a:p>
        </p:txBody>
      </p:sp>
      <p:pic>
        <p:nvPicPr>
          <p:cNvPr id="5" name="Picture 4" descr="floorpla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752600"/>
            <a:ext cx="30416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6FAA04-DB91-0F45-B8ED-06217125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6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97"/>
    </mc:Choice>
    <mc:Fallback>
      <p:transition spd="slow" advTm="6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Digital Family Portrait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ea typeface="ＭＳ Ｐゴシック" charset="-128"/>
                <a:cs typeface="ＭＳ Ｐゴシック" charset="-128"/>
              </a:rPr>
              <a:t> Supports family communication</a:t>
            </a:r>
          </a:p>
          <a:p>
            <a:pPr lvl="1"/>
            <a:r>
              <a:rPr lang="en-US" sz="2200" dirty="0"/>
              <a:t>Peace of mind for remote</a:t>
            </a:r>
            <a:br>
              <a:rPr lang="en-US" sz="2200" dirty="0"/>
            </a:br>
            <a:r>
              <a:rPr lang="en-US" sz="2200" dirty="0"/>
              <a:t>family members</a:t>
            </a:r>
          </a:p>
          <a:p>
            <a:pPr lvl="1"/>
            <a:endParaRPr lang="en-US" sz="2200" dirty="0"/>
          </a:p>
          <a:p>
            <a:pPr marL="0" indent="0"/>
            <a:r>
              <a:rPr lang="en-US" sz="2400" dirty="0">
                <a:ea typeface="ＭＳ Ｐゴシック" charset="-128"/>
                <a:cs typeface="ＭＳ Ｐゴシック" charset="-128"/>
              </a:rPr>
              <a:t> Share just enough data </a:t>
            </a:r>
          </a:p>
          <a:p>
            <a:pPr lvl="1"/>
            <a:r>
              <a:rPr lang="en-US" sz="2200" dirty="0"/>
              <a:t>Activity detection using </a:t>
            </a:r>
            <a:br>
              <a:rPr lang="en-US" sz="2200" dirty="0"/>
            </a:br>
            <a:r>
              <a:rPr lang="en-US" sz="2200" dirty="0"/>
              <a:t>motion sensors</a:t>
            </a:r>
          </a:p>
          <a:p>
            <a:pPr lvl="1"/>
            <a:r>
              <a:rPr lang="en-US" sz="2200" dirty="0"/>
              <a:t>Weather conditions</a:t>
            </a:r>
          </a:p>
          <a:p>
            <a:pPr lvl="1"/>
            <a:r>
              <a:rPr lang="en-US" sz="2200" dirty="0"/>
              <a:t>Sunrise / Sunset</a:t>
            </a:r>
          </a:p>
          <a:p>
            <a:endParaRPr lang="en-US" dirty="0"/>
          </a:p>
        </p:txBody>
      </p:sp>
      <p:pic>
        <p:nvPicPr>
          <p:cNvPr id="5" name="Picture 4" descr="DFPfixedInterface_sm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625" y="4495800"/>
            <a:ext cx="1933575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5" descr="DFPinterfac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447800"/>
            <a:ext cx="2895600" cy="2924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00600" y="5105400"/>
            <a:ext cx="3733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0066FF"/>
              </a:buClr>
              <a:buFont typeface="Wingdings" charset="2"/>
              <a:buChar char="§"/>
            </a:pPr>
            <a:endParaRPr lang="en-US" sz="2600">
              <a:solidFill>
                <a:schemeClr val="bg1"/>
              </a:solidFill>
              <a:latin typeface="Verdana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66FF"/>
              </a:buClr>
              <a:buFont typeface="Wingdings" charset="2"/>
              <a:buNone/>
            </a:pPr>
            <a:endParaRPr lang="en-US" sz="26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10100" y="4460875"/>
            <a:ext cx="2057400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945C62-AB8B-8945-807D-9CEC91E202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69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96"/>
    </mc:Choice>
    <mc:Fallback>
      <p:transition spd="slow" advTm="4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Activity Characterization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ea typeface="ＭＳ Ｐゴシック" charset="-128"/>
                <a:cs typeface="ＭＳ Ｐゴシック" charset="-128"/>
              </a:rPr>
              <a:t> Using vision to produce high-resolution motion data</a:t>
            </a:r>
          </a:p>
          <a:p>
            <a:pPr lvl="1"/>
            <a:r>
              <a:rPr lang="en-US" sz="2200" dirty="0"/>
              <a:t>More accurate information</a:t>
            </a:r>
          </a:p>
          <a:p>
            <a:pPr lvl="1"/>
            <a:r>
              <a:rPr lang="en-US" sz="2200" dirty="0"/>
              <a:t>Better understanding of activity</a:t>
            </a:r>
          </a:p>
          <a:p>
            <a:endParaRPr lang="en-US" dirty="0"/>
          </a:p>
        </p:txBody>
      </p:sp>
      <p:pic>
        <p:nvPicPr>
          <p:cNvPr id="6" name="Tableau_Machine_Demo_2.avi" descr="BJ_HD:brian:AHRI presentations:AHRI-presentation:Presentations:Tableau_Machine_Demo_2.av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181600" y="2057400"/>
            <a:ext cx="3276600" cy="429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EAD46A-578B-6143-96C0-34BDB2853E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48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1"/>
    </mc:Choice>
    <mc:Fallback>
      <p:transition spd="slow" advTm="3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Memory Mirror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>
                <a:ea typeface="ＭＳ Ｐゴシック" charset="-128"/>
                <a:cs typeface="ＭＳ Ｐゴシック" charset="-128"/>
              </a:rPr>
              <a:t> Medication management</a:t>
            </a:r>
            <a:endParaRPr lang="en-US" sz="2200" dirty="0"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US" sz="2000" dirty="0"/>
              <a:t>RFID tags on medications</a:t>
            </a:r>
          </a:p>
          <a:p>
            <a:pPr lvl="1"/>
            <a:r>
              <a:rPr lang="en-US" sz="2000" dirty="0"/>
              <a:t>When last taken</a:t>
            </a:r>
          </a:p>
          <a:p>
            <a:pPr lvl="1"/>
            <a:r>
              <a:rPr lang="en-US" sz="2000" dirty="0"/>
              <a:t>Reminders</a:t>
            </a:r>
          </a:p>
          <a:p>
            <a:pPr lvl="1"/>
            <a:r>
              <a:rPr lang="en-US" sz="2000" dirty="0"/>
              <a:t>Help with reading label</a:t>
            </a:r>
          </a:p>
          <a:p>
            <a:pPr lvl="1"/>
            <a:r>
              <a:rPr lang="en-US" sz="2000" dirty="0"/>
              <a:t>Multi-user tracking</a:t>
            </a:r>
          </a:p>
          <a:p>
            <a:pPr lvl="1"/>
            <a:r>
              <a:rPr lang="en-US" sz="2000" dirty="0"/>
              <a:t>Caregiver connection</a:t>
            </a:r>
          </a:p>
          <a:p>
            <a:pPr marL="0" indent="0"/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newInterfaceMemMi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3819370"/>
            <a:ext cx="3505200" cy="2628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7" descr="memory_mirr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4706" y="1447800"/>
            <a:ext cx="2211387" cy="2277527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6624A2-5AE8-F14C-BF5C-9B4131143F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30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3"/>
    </mc:Choice>
    <mc:Fallback>
      <p:transition spd="slow" advTm="3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Cook’s Collage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873625" cy="5029200"/>
          </a:xfrm>
        </p:spPr>
        <p:txBody>
          <a:bodyPr/>
          <a:lstStyle/>
          <a:p>
            <a:pPr marL="0" indent="0"/>
            <a:r>
              <a:rPr lang="en-US" dirty="0">
                <a:ea typeface="ＭＳ Ｐゴシック" charset="-128"/>
                <a:cs typeface="ＭＳ Ｐゴシック" charset="-128"/>
              </a:rPr>
              <a:t> Record of recent past</a:t>
            </a:r>
          </a:p>
          <a:p>
            <a:pPr marL="0" indent="0"/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0" indent="0"/>
            <a:r>
              <a:rPr lang="en-US" dirty="0">
                <a:ea typeface="ＭＳ Ｐゴシック" charset="-128"/>
                <a:cs typeface="ＭＳ Ｐゴシック" charset="-128"/>
              </a:rPr>
              <a:t> Mitigate interruption and distraction</a:t>
            </a:r>
          </a:p>
          <a:p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181600" y="4419600"/>
            <a:ext cx="381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What Was I Cooking?</a:t>
            </a:r>
          </a:p>
        </p:txBody>
      </p:sp>
      <p:pic>
        <p:nvPicPr>
          <p:cNvPr id="6" name="Picture 6" descr="counter"/>
          <p:cNvPicPr>
            <a:picLocks noChangeAspect="1" noChangeArrowheads="1"/>
          </p:cNvPicPr>
          <p:nvPr/>
        </p:nvPicPr>
        <p:blipFill>
          <a:blip r:embed="rId6"/>
          <a:srcRect l="35535" t="9862" r="8018" b="25229"/>
          <a:stretch>
            <a:fillRect/>
          </a:stretch>
        </p:blipFill>
        <p:spPr bwMode="auto">
          <a:xfrm>
            <a:off x="5254625" y="1752600"/>
            <a:ext cx="3281363" cy="2587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5" descr="cc-large"/>
          <p:cNvPicPr>
            <a:picLocks noChangeAspect="1" noChangeArrowheads="1"/>
          </p:cNvPicPr>
          <p:nvPr/>
        </p:nvPicPr>
        <p:blipFill>
          <a:blip r:embed="rId7"/>
          <a:srcRect b="27777"/>
          <a:stretch>
            <a:fillRect/>
          </a:stretch>
        </p:blipFill>
        <p:spPr bwMode="auto">
          <a:xfrm>
            <a:off x="457200" y="3813175"/>
            <a:ext cx="426402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1F348B-EFB5-F549-9D7A-5112DE0B99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88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44"/>
    </mc:Choice>
    <mc:Fallback>
      <p:transition spd="slow" advTm="38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Gesture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5708650" cy="5029200"/>
          </a:xfrm>
        </p:spPr>
        <p:txBody>
          <a:bodyPr/>
          <a:lstStyle/>
          <a:p>
            <a:pPr lvl="1">
              <a:buSzPct val="80000"/>
              <a:buFont typeface="Wingdings 2" charset="2"/>
              <a:buChar char="¾"/>
            </a:pP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Use gestures to control devices</a:t>
            </a:r>
          </a:p>
          <a:p>
            <a:pPr lvl="1">
              <a:buSzPct val="80000"/>
              <a:buFont typeface="Wingdings 2" charset="2"/>
              <a:buChar char="¾"/>
            </a:pP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For people without dexterity to use typical remote</a:t>
            </a:r>
          </a:p>
          <a:p>
            <a:pPr lvl="1"/>
            <a:endParaRPr lang="en-US" dirty="0">
              <a:latin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00725" y="6038850"/>
            <a:ext cx="3429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 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Gesture Panel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etup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56" y="2800350"/>
            <a:ext cx="5136169" cy="3676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C1C301-99BA-CC4A-9239-19ECB30A28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8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91"/>
    </mc:Choice>
    <mc:Fallback>
      <p:transition spd="slow" advTm="4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PowerLine</a:t>
            </a:r>
            <a:r>
              <a:rPr lang="en-US" dirty="0"/>
              <a:t> Positioning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Low-cost, easy to deploy indoor sensing using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powerlines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581400"/>
            <a:ext cx="13382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3663" y="2971800"/>
            <a:ext cx="30813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505200"/>
            <a:ext cx="22860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DDD376-684D-1A4C-B8EA-4D02123A2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5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0"/>
    </mc:Choice>
    <mc:Fallback>
      <p:transition spd="slow" advTm="5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386013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Independence Is Important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599" cy="4562475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ea typeface="Times New Roman" charset="0"/>
                <a:cs typeface="Times New Roman" charset="0"/>
              </a:rPr>
              <a:t>“A primary goal of many older individuals is to maintain an independent lifestyle in their own home” </a:t>
            </a:r>
            <a:r>
              <a:rPr lang="en-US" sz="2000" dirty="0">
                <a:ea typeface="Times New Roman" charset="0"/>
                <a:cs typeface="Times New Roman" charset="0"/>
              </a:rPr>
              <a:t>(Willis, 1996)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ea typeface="Times New Roman" charset="0"/>
                <a:cs typeface="Times New Roman" charset="0"/>
              </a:rPr>
              <a:t>“Aging successfully will be difficult in homes not designed to meet changing needs and without access to appropriate technologies” </a:t>
            </a:r>
            <a:r>
              <a:rPr lang="en-US" sz="2000" dirty="0">
                <a:ea typeface="Times New Roman" charset="0"/>
                <a:cs typeface="Times New Roman" charset="0"/>
              </a:rPr>
              <a:t>(Coughlin, 1999)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ea typeface="Times New Roman" charset="0"/>
                <a:cs typeface="Times New Roman" charset="0"/>
              </a:rPr>
              <a:t>“Staying put is contingent on the livability of the dwelling unit” </a:t>
            </a:r>
            <a:r>
              <a:rPr lang="en-US" sz="2000" dirty="0">
                <a:ea typeface="Times New Roman" charset="0"/>
                <a:cs typeface="Times New Roman" charset="0"/>
              </a:rPr>
              <a:t>(Lawton, 1997, </a:t>
            </a:r>
            <a:r>
              <a:rPr lang="en-US" sz="2000" dirty="0" err="1">
                <a:ea typeface="Times New Roman" charset="0"/>
                <a:cs typeface="Times New Roman" charset="0"/>
              </a:rPr>
              <a:t>p</a:t>
            </a:r>
            <a:r>
              <a:rPr lang="en-US" sz="2000" dirty="0">
                <a:ea typeface="Times New Roman" charset="0"/>
                <a:cs typeface="Times New Roman" charset="0"/>
              </a:rPr>
              <a:t>. iii)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BA388C-7900-FB4A-9602-AE6B04CC7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5387"/>
      </p:ext>
    </p:extLst>
  </p:cSld>
  <p:clrMapOvr>
    <a:masterClrMapping/>
  </p:clrMapOvr>
  <p:transition advTm="412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Calibration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9792" r="21875" b="20833"/>
          <a:stretch>
            <a:fillRect/>
          </a:stretch>
        </p:blipFill>
        <p:spPr bwMode="auto">
          <a:xfrm>
            <a:off x="1206500" y="1905000"/>
            <a:ext cx="6705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B852AD-21C8-8549-A028-7FC197203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62"/>
    </mc:Choice>
    <mc:Fallback>
      <p:transition spd="slow" advTm="3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Power Event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Detecting use of electrical appliances and light switches using a single plug-in module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581400"/>
            <a:ext cx="35052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3352800"/>
            <a:ext cx="22860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A933EB-CF9B-F342-9510-5A72577C3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0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5"/>
    </mc:Choice>
    <mc:Fallback>
      <p:transition spd="slow" advTm="2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C411-242C-AF48-BE40-62B382DD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B29A-5962-8C4B-9702-7A414C9F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Georgia Tech Aware Home:</a:t>
            </a:r>
          </a:p>
          <a:p>
            <a:pPr lvl="1"/>
            <a:r>
              <a:rPr lang="en-US" dirty="0">
                <a:hlinkClick r:id="rId4"/>
              </a:rPr>
              <a:t>https://www.youtube.com/watch?v=CLmVLsszlGU</a:t>
            </a:r>
            <a:endParaRPr lang="en-US" dirty="0"/>
          </a:p>
          <a:p>
            <a:r>
              <a:rPr lang="en-US" dirty="0"/>
              <a:t>Aging in Place:</a:t>
            </a:r>
          </a:p>
          <a:p>
            <a:pPr lvl="1"/>
            <a:r>
              <a:rPr lang="en-US" dirty="0">
                <a:hlinkClick r:id="rId5"/>
              </a:rPr>
              <a:t>https://www.youtube.com/watch?v=iXC25jb5zck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https://www.youtube.com/watch?v=hXCLQKvHLY4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C3E8D-0C22-DF4F-8A60-735FA3E9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EC00A1-D472-6E43-B0B1-24E73E653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5"/>
    </mc:Choice>
    <mc:Fallback>
      <p:transition spd="slow" advTm="1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35B-5422-4944-84C1-6565265C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(Due 4/8, 9.25am 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645F0-AA2E-7541-829B-4A677F733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part of your brief summary of the reading assignment, add your responses to the following questions and submit via Sakai:</a:t>
            </a:r>
          </a:p>
          <a:p>
            <a:pPr lvl="1"/>
            <a:r>
              <a:rPr lang="en-US" dirty="0"/>
              <a:t>The reading assignment provides several definitions for smart homes (</a:t>
            </a:r>
            <a:r>
              <a:rPr lang="en-US" dirty="0" err="1"/>
              <a:t>Lutolf</a:t>
            </a:r>
            <a:r>
              <a:rPr lang="en-US" dirty="0"/>
              <a:t>, </a:t>
            </a:r>
            <a:r>
              <a:rPr lang="en-US" dirty="0" err="1"/>
              <a:t>Berlo</a:t>
            </a:r>
            <a:r>
              <a:rPr lang="en-US" dirty="0"/>
              <a:t>, Winkler, Briere, Intertek, etc.). Which of these definitions do you consider the most fitting and why?</a:t>
            </a:r>
          </a:p>
          <a:p>
            <a:pPr lvl="1"/>
            <a:r>
              <a:rPr lang="en-US" dirty="0"/>
              <a:t>The reading assignment mentions the terms “motes” and “X10”; describe both of them briefly.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E14BF-78E0-8F4E-B997-F829B8E6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533BC2-8BE2-414B-A08A-331214D46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3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0"/>
    </mc:Choice>
    <mc:Fallback>
      <p:transition spd="slow" advTm="1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Concept</a:t>
            </a:r>
            <a:endParaRPr lang="th-TH">
              <a:ea typeface="+mj-ea"/>
            </a:endParaRPr>
          </a:p>
        </p:txBody>
      </p:sp>
      <p:sp>
        <p:nvSpPr>
          <p:cNvPr id="2438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th-TH" sz="2900" dirty="0">
                <a:latin typeface="Arial" charset="0"/>
                <a:cs typeface="Angsana New" charset="0"/>
              </a:rPr>
              <a:t>The concept of </a:t>
            </a:r>
            <a:r>
              <a:rPr lang="en-US" sz="2900" b="1" dirty="0">
                <a:latin typeface="Arial" charset="0"/>
                <a:cs typeface="Angsana New" charset="0"/>
              </a:rPr>
              <a:t>Smart Home </a:t>
            </a:r>
            <a:r>
              <a:rPr lang="en-US" sz="2900" dirty="0">
                <a:latin typeface="Arial" charset="0"/>
                <a:cs typeface="Angsana New" charset="0"/>
              </a:rPr>
              <a:t>or Medical Home </a:t>
            </a:r>
            <a:r>
              <a:rPr lang="th-TH" sz="2900" dirty="0">
                <a:latin typeface="Arial" charset="0"/>
                <a:cs typeface="Angsana New" charset="0"/>
              </a:rPr>
              <a:t>aims at giving an autonomous life, in their own home, to people who would normally be placed in institutions: patients suffering from a chronic disease, handicapped people, and fragi</a:t>
            </a:r>
            <a:r>
              <a:rPr lang="en-US" sz="2900" dirty="0">
                <a:latin typeface="Arial" charset="0"/>
                <a:cs typeface="Angsana New" charset="0"/>
              </a:rPr>
              <a:t>l</a:t>
            </a:r>
            <a:r>
              <a:rPr lang="th-TH" sz="2900" dirty="0" err="1">
                <a:latin typeface="Arial" charset="0"/>
                <a:cs typeface="Angsana New" charset="0"/>
              </a:rPr>
              <a:t>e</a:t>
            </a:r>
            <a:r>
              <a:rPr lang="th-TH" sz="2900" dirty="0">
                <a:latin typeface="Arial" charset="0"/>
                <a:cs typeface="Angsana New" charset="0"/>
              </a:rPr>
              <a:t> </a:t>
            </a:r>
            <a:r>
              <a:rPr lang="th-TH" sz="2900" dirty="0" err="1">
                <a:latin typeface="Arial" charset="0"/>
                <a:cs typeface="Angsana New" charset="0"/>
              </a:rPr>
              <a:t>elderly</a:t>
            </a:r>
            <a:endParaRPr lang="th-TH" sz="2900" dirty="0">
              <a:latin typeface="Arial" charset="0"/>
              <a:cs typeface="Angsana New" charset="0"/>
            </a:endParaRPr>
          </a:p>
          <a:p>
            <a:pPr eaLnBrk="1" hangingPunct="1">
              <a:lnSpc>
                <a:spcPct val="90000"/>
              </a:lnSpc>
            </a:pPr>
            <a:endParaRPr lang="th-TH" dirty="0">
              <a:latin typeface="Arial" charset="0"/>
              <a:cs typeface="Angsana New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2737D3-866E-C848-83B6-E97DD05DD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2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57"/>
    </mc:Choice>
    <mc:Fallback>
      <p:transition spd="slow" advTm="1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Medical</a:t>
            </a:r>
          </a:p>
          <a:p>
            <a:pPr lvl="1"/>
            <a:r>
              <a:rPr lang="en-US" dirty="0"/>
              <a:t>Early diagnosis or detection of health problems (fall detection, dementia, etc.)</a:t>
            </a:r>
          </a:p>
          <a:p>
            <a:pPr lvl="1"/>
            <a:r>
              <a:rPr lang="en-US" dirty="0"/>
              <a:t>Detection of poor adherence or problems with regimens</a:t>
            </a:r>
          </a:p>
          <a:p>
            <a:pPr lvl="1"/>
            <a:r>
              <a:rPr lang="en-US" dirty="0"/>
              <a:t>Changes in sleep patterns, physiological parameters, cognitive abilities, etc.</a:t>
            </a:r>
          </a:p>
          <a:p>
            <a:r>
              <a:rPr lang="en-US" dirty="0"/>
              <a:t>Personal</a:t>
            </a:r>
          </a:p>
          <a:p>
            <a:pPr lvl="1"/>
            <a:r>
              <a:rPr lang="en-US" dirty="0"/>
              <a:t>Allow for independent living, avoid depression, etc.</a:t>
            </a:r>
          </a:p>
          <a:p>
            <a:pPr lvl="1"/>
            <a:r>
              <a:rPr lang="en-US" dirty="0"/>
              <a:t>“Aging in Place”</a:t>
            </a:r>
          </a:p>
          <a:p>
            <a:r>
              <a:rPr lang="en-US" dirty="0"/>
              <a:t>Economical</a:t>
            </a:r>
          </a:p>
          <a:p>
            <a:pPr lvl="1"/>
            <a:r>
              <a:rPr lang="en-US" dirty="0"/>
              <a:t>Earlier detection/treatment leads to lower cost</a:t>
            </a:r>
          </a:p>
          <a:p>
            <a:pPr lvl="1"/>
            <a:r>
              <a:rPr lang="en-US" dirty="0"/>
              <a:t>Can be achieved by constant monitoring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C49EDE-2E5F-6F48-A039-3A6E0BF1B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08"/>
    </mc:Choice>
    <mc:Fallback>
      <p:transition spd="slow" advTm="7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436E-0ADF-E04E-A206-6476787B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7A729-25A7-0D41-81A2-298470429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Sensors &amp; actuators integrated into everyday objects</a:t>
            </a:r>
          </a:p>
          <a:p>
            <a:r>
              <a:rPr lang="en-US" dirty="0"/>
              <a:t>Knowledge acquisition about inhabitant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99218-937B-6C48-94C4-E822853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927032-56E5-224F-B5C5-C0F39518E1E7}"/>
              </a:ext>
            </a:extLst>
          </p:cNvPr>
          <p:cNvGrpSpPr/>
          <p:nvPr/>
        </p:nvGrpSpPr>
        <p:grpSpPr>
          <a:xfrm>
            <a:off x="1577353" y="2743200"/>
            <a:ext cx="6141693" cy="3276600"/>
            <a:chOff x="1294991" y="2341210"/>
            <a:chExt cx="8183626" cy="4144004"/>
          </a:xfrm>
        </p:grpSpPr>
        <p:sp>
          <p:nvSpPr>
            <p:cNvPr id="6" name="Curved Down Arrow 5">
              <a:extLst>
                <a:ext uri="{FF2B5EF4-FFF2-40B4-BE49-F238E27FC236}">
                  <a16:creationId xmlns:a16="http://schemas.microsoft.com/office/drawing/2014/main" id="{ED26996F-DD30-E542-81DC-BB58793DC7AC}"/>
                </a:ext>
              </a:extLst>
            </p:cNvPr>
            <p:cNvSpPr/>
            <p:nvPr/>
          </p:nvSpPr>
          <p:spPr>
            <a:xfrm rot="10800000">
              <a:off x="2939771" y="5176581"/>
              <a:ext cx="4448316" cy="1308633"/>
            </a:xfrm>
            <a:prstGeom prst="curvedDownArrow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20" descr="house_000006894254Medium.jpg">
              <a:extLst>
                <a:ext uri="{FF2B5EF4-FFF2-40B4-BE49-F238E27FC236}">
                  <a16:creationId xmlns:a16="http://schemas.microsoft.com/office/drawing/2014/main" id="{9795A0EC-7F68-C241-8EFE-82C4C6131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04" t="2930" r="6276" b="7950"/>
            <a:stretch>
              <a:fillRect/>
            </a:stretch>
          </p:blipFill>
          <p:spPr bwMode="auto">
            <a:xfrm>
              <a:off x="6110011" y="3758896"/>
              <a:ext cx="2214563" cy="166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urved Down Arrow 7">
              <a:extLst>
                <a:ext uri="{FF2B5EF4-FFF2-40B4-BE49-F238E27FC236}">
                  <a16:creationId xmlns:a16="http://schemas.microsoft.com/office/drawing/2014/main" id="{334A15DB-6767-4746-BD6F-9A305086D0DC}"/>
                </a:ext>
              </a:extLst>
            </p:cNvPr>
            <p:cNvSpPr/>
            <p:nvPr/>
          </p:nvSpPr>
          <p:spPr>
            <a:xfrm>
              <a:off x="2939774" y="2341210"/>
              <a:ext cx="4837457" cy="1537317"/>
            </a:xfrm>
            <a:prstGeom prst="curvedDownArrow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74" descr="j0433905">
              <a:extLst>
                <a:ext uri="{FF2B5EF4-FFF2-40B4-BE49-F238E27FC236}">
                  <a16:creationId xmlns:a16="http://schemas.microsoft.com/office/drawing/2014/main" id="{758420EB-2585-2A4F-AED8-8CA386C18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58695" y="4304159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10" name="Picture 75" descr="j0433867">
              <a:extLst>
                <a:ext uri="{FF2B5EF4-FFF2-40B4-BE49-F238E27FC236}">
                  <a16:creationId xmlns:a16="http://schemas.microsoft.com/office/drawing/2014/main" id="{BD99E400-7054-C643-858F-21CA44FD0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92817" y="3867949"/>
              <a:ext cx="685800" cy="685800"/>
            </a:xfrm>
            <a:prstGeom prst="rect">
              <a:avLst/>
            </a:prstGeom>
            <a:noFill/>
          </p:spPr>
        </p:pic>
        <p:graphicFrame>
          <p:nvGraphicFramePr>
            <p:cNvPr id="11" name="Object 76">
              <a:extLst>
                <a:ext uri="{FF2B5EF4-FFF2-40B4-BE49-F238E27FC236}">
                  <a16:creationId xmlns:a16="http://schemas.microsoft.com/office/drawing/2014/main" id="{335FA029-3E8A-B74A-87D2-037A412BD2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24574" y="4086054"/>
            <a:ext cx="4572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3" name="Visio" r:id="rId9" imgW="1471803" imgH="1471612" progId="Visio.Drawing.11">
                    <p:embed/>
                  </p:oleObj>
                </mc:Choice>
                <mc:Fallback>
                  <p:oleObj name="Visio" r:id="rId9" imgW="1471803" imgH="1471612" progId="Visio.Drawing.11">
                    <p:embed/>
                    <p:pic>
                      <p:nvPicPr>
                        <p:cNvPr id="1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24574" y="4086054"/>
                          <a:ext cx="457200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" name="Picture 5" descr="lady-doorway_000005290530Medium.jpg">
              <a:extLst>
                <a:ext uri="{FF2B5EF4-FFF2-40B4-BE49-F238E27FC236}">
                  <a16:creationId xmlns:a16="http://schemas.microsoft.com/office/drawing/2014/main" id="{B5660B25-5533-9444-8008-5A02D1B9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 l="1768" r="20860"/>
            <a:stretch>
              <a:fillRect/>
            </a:stretch>
          </p:blipFill>
          <p:spPr bwMode="auto">
            <a:xfrm>
              <a:off x="2305949" y="3460164"/>
              <a:ext cx="1994421" cy="1724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CF97174F-FA9A-0D43-B375-E0D1CF5F9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991" y="3019693"/>
              <a:ext cx="1990036" cy="440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Lucida Sans" pitchFamily="34" charset="0"/>
                </a:rPr>
                <a:t>Environment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CA8C973-C3EE-7F46-A54D-88652E71A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5987" y="3322685"/>
              <a:ext cx="1579561" cy="389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Lucida Sans" pitchFamily="34" charset="0"/>
                </a:rPr>
                <a:t>Smart Home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7F11F2E5-6C68-CD47-9B40-DBAD8164D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1565" y="2464832"/>
              <a:ext cx="1755912" cy="661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Lucida Sans" pitchFamily="34" charset="0"/>
                </a:rPr>
                <a:t>Perceptions (sensors)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442F9716-30D5-B94E-98ED-FA789C683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4899" y="5612792"/>
              <a:ext cx="2179640" cy="74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Lucida Sans" pitchFamily="34" charset="0"/>
                </a:rPr>
                <a:t>Actions (controllers)</a:t>
              </a:r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E6FF0CA-A40C-AA4A-BFD6-543F5598A2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4"/>
    </mc:Choice>
    <mc:Fallback>
      <p:transition spd="slow" advTm="2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4F17-B3BA-324B-9EA2-31E912A7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Smart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0E17-E458-FA40-A586-A59F4A213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</a:t>
            </a:r>
          </a:p>
          <a:p>
            <a:pPr lvl="1"/>
            <a:r>
              <a:rPr lang="en-US" sz="2000" dirty="0" err="1"/>
              <a:t>TigerPlace</a:t>
            </a:r>
            <a:r>
              <a:rPr lang="en-US" sz="2000" dirty="0"/>
              <a:t> (U. of Missouri), Aware Home (Georgia Tech), CASAS (Washington State U.), Elite Care (OHSU, OR), </a:t>
            </a:r>
            <a:r>
              <a:rPr lang="en-US" sz="2000" dirty="0" err="1"/>
              <a:t>House_n</a:t>
            </a:r>
            <a:r>
              <a:rPr lang="en-US" sz="2000" dirty="0"/>
              <a:t> (MIT)</a:t>
            </a:r>
          </a:p>
          <a:p>
            <a:r>
              <a:rPr lang="en-US" sz="2400" dirty="0"/>
              <a:t>Asia</a:t>
            </a:r>
          </a:p>
          <a:p>
            <a:pPr lvl="1"/>
            <a:r>
              <a:rPr lang="en-US" sz="2000" dirty="0"/>
              <a:t>Welfare Techno House (Japan), Ubiquitous Home (Japan)</a:t>
            </a:r>
          </a:p>
          <a:p>
            <a:r>
              <a:rPr lang="en-US" sz="2400" dirty="0"/>
              <a:t>Europe</a:t>
            </a:r>
          </a:p>
          <a:p>
            <a:pPr lvl="1"/>
            <a:r>
              <a:rPr lang="en-US" sz="2000" dirty="0" err="1"/>
              <a:t>iDorm</a:t>
            </a:r>
            <a:r>
              <a:rPr lang="en-US" sz="2000" dirty="0"/>
              <a:t> (University of Essex), HIS (France)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8FEFD-050B-F546-A0F9-57540F47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C8D05-2A96-BF4A-BC38-BEAA5523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33490"/>
            <a:ext cx="2834893" cy="121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E270C-ACFF-DB48-8E9F-F58B6D90E5FD}"/>
              </a:ext>
            </a:extLst>
          </p:cNvPr>
          <p:cNvSpPr txBox="1"/>
          <p:nvPr/>
        </p:nvSpPr>
        <p:spPr>
          <a:xfrm>
            <a:off x="1310893" y="587439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 Takaoka Welfare Techno House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CE4AF0A-1FFE-9F45-86FB-27A32A8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93" y="4495800"/>
            <a:ext cx="1926329" cy="14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634F0-8790-BC4E-BB65-7534FA4B14E0}"/>
              </a:ext>
            </a:extLst>
          </p:cNvPr>
          <p:cNvSpPr txBox="1"/>
          <p:nvPr/>
        </p:nvSpPr>
        <p:spPr>
          <a:xfrm>
            <a:off x="6222041" y="5999303"/>
            <a:ext cx="189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Aware Home, </a:t>
            </a:r>
            <a:r>
              <a:rPr lang="en-US" sz="1400" dirty="0" err="1"/>
              <a:t>GaTech</a:t>
            </a:r>
            <a:endParaRPr lang="en-US" sz="1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E55B6B5-65E5-3245-BDF5-D1283EA5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93" y="4525504"/>
            <a:ext cx="1954159" cy="1464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B44A3F-D872-3C41-9E9B-324CE321A32C}"/>
              </a:ext>
            </a:extLst>
          </p:cNvPr>
          <p:cNvSpPr txBox="1"/>
          <p:nvPr/>
        </p:nvSpPr>
        <p:spPr>
          <a:xfrm>
            <a:off x="4612072" y="599930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CASAS, WSU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D6BC814-A7FC-D941-8062-59563C8FC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4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86"/>
    </mc:Choice>
    <mc:Fallback>
      <p:transition spd="slow" advTm="3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20F7-6BE2-3F44-81FA-D0C4D5F5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Homes: Tracking Inhabitant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2B78D-CEF3-614A-B306-9FB0EF0BB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PIR (Passive Infrared Sensor)</a:t>
            </a:r>
          </a:p>
          <a:p>
            <a:r>
              <a:rPr lang="en-US" sz="2400" dirty="0"/>
              <a:t>RFID</a:t>
            </a:r>
          </a:p>
          <a:p>
            <a:r>
              <a:rPr lang="en-US" sz="2400" dirty="0"/>
              <a:t>Ultrasonic</a:t>
            </a:r>
          </a:p>
          <a:p>
            <a:r>
              <a:rPr lang="en-US" sz="2400" dirty="0"/>
              <a:t>Pressure sensors (in beds, floor)</a:t>
            </a:r>
          </a:p>
          <a:p>
            <a:r>
              <a:rPr lang="en-US" sz="2400" dirty="0"/>
              <a:t>Contact switch sensors</a:t>
            </a:r>
          </a:p>
          <a:p>
            <a:r>
              <a:rPr lang="en-US" sz="2400" dirty="0"/>
              <a:t>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D1759-FFA2-C84A-BBBE-C082CB1E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1B28F4-3FCE-2E4B-8C61-8A9C73C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91" y="1517961"/>
            <a:ext cx="4162045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E7313-917B-D340-AF95-3AAD15C3B43A}"/>
              </a:ext>
            </a:extLst>
          </p:cNvPr>
          <p:cNvSpPr txBox="1"/>
          <p:nvPr/>
        </p:nvSpPr>
        <p:spPr>
          <a:xfrm>
            <a:off x="5992712" y="3514810"/>
            <a:ext cx="291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Floor Pressure Sensor. Noguchi et al. 2002</a:t>
            </a:r>
          </a:p>
        </p:txBody>
      </p:sp>
      <p:pic>
        <p:nvPicPr>
          <p:cNvPr id="7" name="Picture 2" descr="http://www.xscyz.com/images/PIR%20board.jpg">
            <a:extLst>
              <a:ext uri="{FF2B5EF4-FFF2-40B4-BE49-F238E27FC236}">
                <a16:creationId xmlns:a16="http://schemas.microsoft.com/office/drawing/2014/main" id="{84598496-EED2-2B49-B62C-4D6DD7C5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17877"/>
            <a:ext cx="14566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054AB6-ED89-6145-AECF-3EC5AD5FC0FC}"/>
              </a:ext>
            </a:extLst>
          </p:cNvPr>
          <p:cNvSpPr txBox="1"/>
          <p:nvPr/>
        </p:nvSpPr>
        <p:spPr>
          <a:xfrm>
            <a:off x="838200" y="583274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PIR</a:t>
            </a:r>
          </a:p>
        </p:txBody>
      </p:sp>
      <p:pic>
        <p:nvPicPr>
          <p:cNvPr id="9" name="Picture 4" descr="http://www2.ministries-online.org/biometrics/rfidlabel2.jpg">
            <a:extLst>
              <a:ext uri="{FF2B5EF4-FFF2-40B4-BE49-F238E27FC236}">
                <a16:creationId xmlns:a16="http://schemas.microsoft.com/office/drawing/2014/main" id="{E8F3810F-5354-1F40-9441-78F66950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24390"/>
            <a:ext cx="1545500" cy="15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4E8B6F-9994-BB40-AB71-2D52291858D1}"/>
              </a:ext>
            </a:extLst>
          </p:cNvPr>
          <p:cNvSpPr txBox="1"/>
          <p:nvPr/>
        </p:nvSpPr>
        <p:spPr>
          <a:xfrm>
            <a:off x="2670295" y="584440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RFID</a:t>
            </a:r>
          </a:p>
        </p:txBody>
      </p:sp>
      <p:pic>
        <p:nvPicPr>
          <p:cNvPr id="11" name="Picture 6" descr="http://cfnewsads.thomasnet.com/images/large/020/20032.jpg">
            <a:extLst>
              <a:ext uri="{FF2B5EF4-FFF2-40B4-BE49-F238E27FC236}">
                <a16:creationId xmlns:a16="http://schemas.microsoft.com/office/drawing/2014/main" id="{99C4F62B-6AF5-1949-A942-A5582197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1295904" cy="14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7825CB-5FF6-1446-99AE-710DD653E30B}"/>
              </a:ext>
            </a:extLst>
          </p:cNvPr>
          <p:cNvSpPr txBox="1"/>
          <p:nvPr/>
        </p:nvSpPr>
        <p:spPr>
          <a:xfrm>
            <a:off x="4191000" y="5756541"/>
            <a:ext cx="119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Ultrasonic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7C8A362-EBA7-C144-B7F9-B3D5CFF08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40"/>
    </mc:Choice>
    <mc:Fallback>
      <p:transition spd="slow" advTm="5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9321-6DF1-8B4B-AED2-59711374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Localization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47258-639F-0845-939F-A7052A4F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and Engineering - University of Notre Dame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93B095-2400-3746-89CA-E4C73539F3D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00200" y="2286000"/>
          <a:ext cx="60960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Disadvantage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Smart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Physical reconstruction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Infrared motion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Inaccurate, sensing motion (not presence)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Privacy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Infrared (active badge)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Direct sight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Ultrasonic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RFID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WiFi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Interference, inaccurate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9EAC7A-A7E3-3247-9128-7F2A79553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8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07"/>
    </mc:Choice>
    <mc:Fallback>
      <p:transition spd="slow" advTm="7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0.3|0.5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11854</TotalTime>
  <Words>1373</Words>
  <Application>Microsoft Macintosh PowerPoint</Application>
  <PresentationFormat>On-screen Show (4:3)</PresentationFormat>
  <Paragraphs>253</Paragraphs>
  <Slides>33</Slides>
  <Notes>24</Notes>
  <HiddenSlides>0</HiddenSlides>
  <MMClips>34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ＭＳ Ｐゴシック</vt:lpstr>
      <vt:lpstr>Angsana New</vt:lpstr>
      <vt:lpstr>Arial</vt:lpstr>
      <vt:lpstr>Calibri</vt:lpstr>
      <vt:lpstr>Cordia New</vt:lpstr>
      <vt:lpstr>Lucida Sans</vt:lpstr>
      <vt:lpstr>Segoe UI</vt:lpstr>
      <vt:lpstr>Tahoma</vt:lpstr>
      <vt:lpstr>Times New Roman</vt:lpstr>
      <vt:lpstr>Verdana</vt:lpstr>
      <vt:lpstr>Wingdings</vt:lpstr>
      <vt:lpstr>Wingdings 2</vt:lpstr>
      <vt:lpstr>Office Theme</vt:lpstr>
      <vt:lpstr>Visio</vt:lpstr>
      <vt:lpstr>Smart Health – CSE 40816</vt:lpstr>
      <vt:lpstr>Aging Society</vt:lpstr>
      <vt:lpstr>Independence Is Important</vt:lpstr>
      <vt:lpstr>Concept</vt:lpstr>
      <vt:lpstr>Reasons</vt:lpstr>
      <vt:lpstr>Smart Homes</vt:lpstr>
      <vt:lpstr>Examples of Smart Homes</vt:lpstr>
      <vt:lpstr>Smart Homes: Tracking Inhabitant</vt:lpstr>
      <vt:lpstr>Indoor Localization</vt:lpstr>
      <vt:lpstr>PowerPoint Presentation</vt:lpstr>
      <vt:lpstr>Sensor: Smart Floors</vt:lpstr>
      <vt:lpstr>Sensor: Smart Toilet</vt:lpstr>
      <vt:lpstr>Sensor: Ball Body Check</vt:lpstr>
      <vt:lpstr>Sensor: ECG Chair</vt:lpstr>
      <vt:lpstr>Sensor: Sleeping Disorders</vt:lpstr>
      <vt:lpstr>Georgia Tech’s Aware Home</vt:lpstr>
      <vt:lpstr>Georgia Tech’s Aware Home</vt:lpstr>
      <vt:lpstr>Georgia Tech’s Aware Home</vt:lpstr>
      <vt:lpstr>Georgia Tech’s Aware Home</vt:lpstr>
      <vt:lpstr>Georgia Tech’s Aware Home</vt:lpstr>
      <vt:lpstr>Aware Home Laboratory</vt:lpstr>
      <vt:lpstr>Research Areas</vt:lpstr>
      <vt:lpstr>Aware Home Application Themes</vt:lpstr>
      <vt:lpstr>Digital Family Portrait</vt:lpstr>
      <vt:lpstr>Activity Characterization</vt:lpstr>
      <vt:lpstr>Memory Mirror</vt:lpstr>
      <vt:lpstr>Cook’s Collage</vt:lpstr>
      <vt:lpstr>Gesture Technology</vt:lpstr>
      <vt:lpstr>PowerLine Positioning</vt:lpstr>
      <vt:lpstr>Calibration</vt:lpstr>
      <vt:lpstr>Power Event Detection</vt:lpstr>
      <vt:lpstr>Videos</vt:lpstr>
      <vt:lpstr>Assignment (Due 4/8, 9.25am EST)</vt:lpstr>
    </vt:vector>
  </TitlesOfParts>
  <Company>UND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Microsoft Office User</cp:lastModifiedBy>
  <cp:revision>223</cp:revision>
  <cp:lastPrinted>2011-09-06T19:09:31Z</cp:lastPrinted>
  <dcterms:created xsi:type="dcterms:W3CDTF">2009-08-27T17:37:13Z</dcterms:created>
  <dcterms:modified xsi:type="dcterms:W3CDTF">2020-04-02T15:06:24Z</dcterms:modified>
</cp:coreProperties>
</file>