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63333" autoAdjust="0"/>
  </p:normalViewPr>
  <p:slideViewPr>
    <p:cSldViewPr snapToGrid="0">
      <p:cViewPr varScale="1">
        <p:scale>
          <a:sx n="122" d="100"/>
          <a:sy n="122" d="100"/>
        </p:scale>
        <p:origin x="8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F262D-8DDD-42D2-AF51-2236F0D2DB46}" type="datetimeFigureOut">
              <a:rPr lang="en-US" smtClean="0"/>
              <a:t>4/16/20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1D964-D4A6-406D-BDB6-A80B2072475D}" type="slidenum">
              <a:rPr lang="en-US" smtClean="0"/>
              <a:t>‹#›</a:t>
            </a:fld>
            <a:endParaRPr lang="en-US"/>
          </a:p>
        </p:txBody>
      </p:sp>
    </p:spTree>
    <p:extLst>
      <p:ext uri="{BB962C8B-B14F-4D97-AF65-F5344CB8AC3E}">
        <p14:creationId xmlns:p14="http://schemas.microsoft.com/office/powerpoint/2010/main" val="38607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3</a:t>
            </a:fld>
            <a:endParaRPr lang="en-US"/>
          </a:p>
        </p:txBody>
      </p:sp>
    </p:spTree>
    <p:extLst>
      <p:ext uri="{BB962C8B-B14F-4D97-AF65-F5344CB8AC3E}">
        <p14:creationId xmlns:p14="http://schemas.microsoft.com/office/powerpoint/2010/main" val="72055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4</a:t>
            </a:fld>
            <a:endParaRPr lang="en-US"/>
          </a:p>
        </p:txBody>
      </p:sp>
    </p:spTree>
    <p:extLst>
      <p:ext uri="{BB962C8B-B14F-4D97-AF65-F5344CB8AC3E}">
        <p14:creationId xmlns:p14="http://schemas.microsoft.com/office/powerpoint/2010/main" val="185876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5</a:t>
            </a:fld>
            <a:endParaRPr lang="en-US"/>
          </a:p>
        </p:txBody>
      </p:sp>
    </p:spTree>
    <p:extLst>
      <p:ext uri="{BB962C8B-B14F-4D97-AF65-F5344CB8AC3E}">
        <p14:creationId xmlns:p14="http://schemas.microsoft.com/office/powerpoint/2010/main" val="185795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6</a:t>
            </a:fld>
            <a:endParaRPr lang="en-US"/>
          </a:p>
        </p:txBody>
      </p:sp>
    </p:spTree>
    <p:extLst>
      <p:ext uri="{BB962C8B-B14F-4D97-AF65-F5344CB8AC3E}">
        <p14:creationId xmlns:p14="http://schemas.microsoft.com/office/powerpoint/2010/main" val="271697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quadrant 1, the traditional EHR with a central server can be seen. This is the architecture which the other blockchain models are meant to replace or enhance, and what most are familiar with when it comes to web applications. Important vocabulary here is the Certificate Authority (CA), which in this context is “the infrastructure that generates, stores, manages, distributes in addition to revoking these keys and related information”</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7</a:t>
            </a:fld>
            <a:endParaRPr lang="en-US"/>
          </a:p>
        </p:txBody>
      </p:sp>
    </p:spTree>
    <p:extLst>
      <p:ext uri="{BB962C8B-B14F-4D97-AF65-F5344CB8AC3E}">
        <p14:creationId xmlns:p14="http://schemas.microsoft.com/office/powerpoint/2010/main" val="1061536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8</a:t>
            </a:fld>
            <a:endParaRPr lang="en-US"/>
          </a:p>
        </p:txBody>
      </p:sp>
    </p:spTree>
    <p:extLst>
      <p:ext uri="{BB962C8B-B14F-4D97-AF65-F5344CB8AC3E}">
        <p14:creationId xmlns:p14="http://schemas.microsoft.com/office/powerpoint/2010/main" val="2317429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Dubovitskaya</a:t>
            </a:r>
            <a:r>
              <a:rPr lang="en-US" sz="1200" b="0" i="0" u="none" strike="noStrike" kern="1200" dirty="0">
                <a:solidFill>
                  <a:schemeClr val="tx1"/>
                </a:solidFill>
                <a:effectLst/>
                <a:latin typeface="+mn-lt"/>
                <a:ea typeface="+mn-ea"/>
                <a:cs typeface="+mn-cs"/>
              </a:rPr>
              <a:t> et al developed “a secure and trustable EMR data management and sharing system” using Hyperledger fabric. What makes Hyperledger special is that it is a completely permissioned blockchain, which means exactly what it sounds like - its “membership services manage identity, privacy, and confidentiality on the network”</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This allows there to be separate power levels in the blockchain, for example patient and doctor.  “During the registration of a user as a Doctor, it is important to ensure that it is not a potential malicious user, but a qualified medical doctor. To verify this, the National Practitioner Data Bank could be consulted by the membership service”</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With this permissioned blockchain approach, consent and membership management for data transfer can be done using logic in the Hyperledger fabric chain code, and user authenticity is guaranteed</a:t>
            </a:r>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10</a:t>
            </a:fld>
            <a:endParaRPr lang="en-US"/>
          </a:p>
        </p:txBody>
      </p:sp>
    </p:spTree>
    <p:extLst>
      <p:ext uri="{BB962C8B-B14F-4D97-AF65-F5344CB8AC3E}">
        <p14:creationId xmlns:p14="http://schemas.microsoft.com/office/powerpoint/2010/main" val="176209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1D964-D4A6-406D-BDB6-A80B2072475D}" type="slidenum">
              <a:rPr lang="en-US" smtClean="0"/>
              <a:t>13</a:t>
            </a:fld>
            <a:endParaRPr lang="en-US"/>
          </a:p>
        </p:txBody>
      </p:sp>
    </p:spTree>
    <p:extLst>
      <p:ext uri="{BB962C8B-B14F-4D97-AF65-F5344CB8AC3E}">
        <p14:creationId xmlns:p14="http://schemas.microsoft.com/office/powerpoint/2010/main" val="353805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9E8DC56-473B-4D7F-B803-E917A9B10010}" type="datetimeFigureOut">
              <a:rPr lang="en-US" smtClean="0"/>
              <a:t>4/16/20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195824340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DC56-473B-4D7F-B803-E917A9B10010}" type="datetimeFigureOut">
              <a:rPr lang="en-US" smtClean="0"/>
              <a:t>4/16/20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102046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8DC56-473B-4D7F-B803-E917A9B10010}" type="datetimeFigureOut">
              <a:rPr lang="en-US" smtClean="0"/>
              <a:t>4/16/20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17012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E8DC56-473B-4D7F-B803-E917A9B10010}" type="datetimeFigureOut">
              <a:rPr lang="en-US" smtClean="0"/>
              <a:t>4/16/20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305846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9E8DC56-473B-4D7F-B803-E917A9B10010}" type="datetimeFigureOut">
              <a:rPr lang="en-US" smtClean="0"/>
              <a:t>4/16/20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40860708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9E8DC56-473B-4D7F-B803-E917A9B10010}" type="datetimeFigureOut">
              <a:rPr lang="en-US" smtClean="0"/>
              <a:t>4/16/20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118722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9E8DC56-473B-4D7F-B803-E917A9B10010}" type="datetimeFigureOut">
              <a:rPr lang="en-US" smtClean="0"/>
              <a:t>4/16/20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98A4A4-487E-481D-B655-D0B707090FC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155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E8DC56-473B-4D7F-B803-E917A9B10010}" type="datetimeFigureOut">
              <a:rPr lang="en-US" smtClean="0"/>
              <a:t>4/16/20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361521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8DC56-473B-4D7F-B803-E917A9B10010}" type="datetimeFigureOut">
              <a:rPr lang="en-US" smtClean="0"/>
              <a:t>4/16/20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333298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9E8DC56-473B-4D7F-B803-E917A9B10010}" type="datetimeFigureOut">
              <a:rPr lang="en-US" smtClean="0"/>
              <a:t>4/16/20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2530272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9E8DC56-473B-4D7F-B803-E917A9B10010}" type="datetimeFigureOut">
              <a:rPr lang="en-US" smtClean="0"/>
              <a:t>4/16/20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3898A4A4-487E-481D-B655-D0B707090FC9}" type="slidenum">
              <a:rPr lang="en-US" smtClean="0"/>
              <a:t>‹#›</a:t>
            </a:fld>
            <a:endParaRPr lang="en-US"/>
          </a:p>
        </p:txBody>
      </p:sp>
    </p:spTree>
    <p:extLst>
      <p:ext uri="{BB962C8B-B14F-4D97-AF65-F5344CB8AC3E}">
        <p14:creationId xmlns:p14="http://schemas.microsoft.com/office/powerpoint/2010/main" val="2343311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9E8DC56-473B-4D7F-B803-E917A9B10010}" type="datetimeFigureOut">
              <a:rPr lang="en-US" smtClean="0"/>
              <a:t>4/16/20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898A4A4-487E-481D-B655-D0B707090FC9}" type="slidenum">
              <a:rPr lang="en-US" smtClean="0"/>
              <a:t>‹#›</a:t>
            </a:fld>
            <a:endParaRPr lang="en-US"/>
          </a:p>
        </p:txBody>
      </p:sp>
    </p:spTree>
    <p:extLst>
      <p:ext uri="{BB962C8B-B14F-4D97-AF65-F5344CB8AC3E}">
        <p14:creationId xmlns:p14="http://schemas.microsoft.com/office/powerpoint/2010/main" val="1424276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4FD4-883F-4B60-B973-31B45797E6A0}"/>
              </a:ext>
            </a:extLst>
          </p:cNvPr>
          <p:cNvSpPr>
            <a:spLocks noGrp="1"/>
          </p:cNvSpPr>
          <p:nvPr>
            <p:ph type="ctrTitle"/>
          </p:nvPr>
        </p:nvSpPr>
        <p:spPr/>
        <p:txBody>
          <a:bodyPr/>
          <a:lstStyle/>
          <a:p>
            <a:r>
              <a:rPr lang="en-US" dirty="0"/>
              <a:t>Healthcare and Blockchain</a:t>
            </a:r>
          </a:p>
        </p:txBody>
      </p:sp>
      <p:sp>
        <p:nvSpPr>
          <p:cNvPr id="3" name="Subtitle 2">
            <a:extLst>
              <a:ext uri="{FF2B5EF4-FFF2-40B4-BE49-F238E27FC236}">
                <a16:creationId xmlns:a16="http://schemas.microsoft.com/office/drawing/2014/main" id="{0B984144-ED49-4318-9128-C29EFA7562EB}"/>
              </a:ext>
            </a:extLst>
          </p:cNvPr>
          <p:cNvSpPr>
            <a:spLocks noGrp="1"/>
          </p:cNvSpPr>
          <p:nvPr>
            <p:ph type="subTitle" idx="1"/>
          </p:nvPr>
        </p:nvSpPr>
        <p:spPr/>
        <p:txBody>
          <a:bodyPr>
            <a:normAutofit/>
          </a:bodyPr>
          <a:lstStyle/>
          <a:p>
            <a:r>
              <a:rPr lang="en-US" sz="2800" dirty="0"/>
              <a:t>Sean Michalec</a:t>
            </a:r>
          </a:p>
        </p:txBody>
      </p:sp>
      <p:pic>
        <p:nvPicPr>
          <p:cNvPr id="5" name="intro">
            <a:hlinkClick r:id="" action="ppaction://media"/>
            <a:extLst>
              <a:ext uri="{FF2B5EF4-FFF2-40B4-BE49-F238E27FC236}">
                <a16:creationId xmlns:a16="http://schemas.microsoft.com/office/drawing/2014/main" id="{65BCA82B-2F3A-439A-A43B-93A141B634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8243" y="5424955"/>
            <a:ext cx="487363" cy="487363"/>
          </a:xfrm>
          <a:prstGeom prst="rect">
            <a:avLst/>
          </a:prstGeom>
        </p:spPr>
      </p:pic>
    </p:spTree>
    <p:extLst>
      <p:ext uri="{BB962C8B-B14F-4D97-AF65-F5344CB8AC3E}">
        <p14:creationId xmlns:p14="http://schemas.microsoft.com/office/powerpoint/2010/main" val="20168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CA497-4206-4799-8B46-A327BEE5314F}"/>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dirty="0">
                <a:solidFill>
                  <a:srgbClr val="FFFFFF"/>
                </a:solidFill>
              </a:rPr>
              <a:t>Example from Research</a:t>
            </a:r>
          </a:p>
        </p:txBody>
      </p:sp>
      <p:sp>
        <p:nvSpPr>
          <p:cNvPr id="3" name="Content Placeholder 2">
            <a:extLst>
              <a:ext uri="{FF2B5EF4-FFF2-40B4-BE49-F238E27FC236}">
                <a16:creationId xmlns:a16="http://schemas.microsoft.com/office/drawing/2014/main" id="{BD9D326D-7961-40D4-ABD2-4A502BD7E2B6}"/>
              </a:ext>
            </a:extLst>
          </p:cNvPr>
          <p:cNvSpPr>
            <a:spLocks noGrp="1"/>
          </p:cNvSpPr>
          <p:nvPr>
            <p:ph idx="1"/>
          </p:nvPr>
        </p:nvSpPr>
        <p:spPr>
          <a:xfrm>
            <a:off x="5427946" y="1157605"/>
            <a:ext cx="5320696" cy="4053840"/>
          </a:xfrm>
        </p:spPr>
        <p:txBody>
          <a:bodyPr anchor="ctr">
            <a:normAutofit/>
          </a:bodyPr>
          <a:lstStyle/>
          <a:p>
            <a:r>
              <a:rPr lang="en-US" dirty="0"/>
              <a:t>Hyperledger Fabric chain code</a:t>
            </a:r>
          </a:p>
          <a:p>
            <a:pPr lvl="1"/>
            <a:r>
              <a:rPr lang="en-US" dirty="0"/>
              <a:t>Completely Permissioned</a:t>
            </a:r>
          </a:p>
          <a:p>
            <a:pPr lvl="1"/>
            <a:r>
              <a:rPr lang="en-US" dirty="0"/>
              <a:t>Membership Service</a:t>
            </a:r>
          </a:p>
          <a:p>
            <a:r>
              <a:rPr lang="en-US" dirty="0"/>
              <a:t>Patient has confidence in access control</a:t>
            </a:r>
          </a:p>
        </p:txBody>
      </p:sp>
      <p:pic>
        <p:nvPicPr>
          <p:cNvPr id="4" name="slide 8">
            <a:hlinkClick r:id="" action="ppaction://media"/>
            <a:extLst>
              <a:ext uri="{FF2B5EF4-FFF2-40B4-BE49-F238E27FC236}">
                <a16:creationId xmlns:a16="http://schemas.microsoft.com/office/drawing/2014/main" id="{F710C2CE-4603-4F47-8E42-CD65C73AD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6" name="Picture 5" descr="A close up of a sign&#10;&#10;Description automatically generated">
            <a:extLst>
              <a:ext uri="{FF2B5EF4-FFF2-40B4-BE49-F238E27FC236}">
                <a16:creationId xmlns:a16="http://schemas.microsoft.com/office/drawing/2014/main" id="{3C532E7D-B90B-487A-9BD7-B9A33F41D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055" y="4998718"/>
            <a:ext cx="4148336" cy="1158242"/>
          </a:xfrm>
          <a:prstGeom prst="rect">
            <a:avLst/>
          </a:prstGeom>
        </p:spPr>
      </p:pic>
    </p:spTree>
    <p:extLst>
      <p:ext uri="{BB962C8B-B14F-4D97-AF65-F5344CB8AC3E}">
        <p14:creationId xmlns:p14="http://schemas.microsoft.com/office/powerpoint/2010/main" val="36643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10533-8B8D-4964-8ACE-55183D5F837A}"/>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400" dirty="0">
                <a:solidFill>
                  <a:srgbClr val="FFFFFF"/>
                </a:solidFill>
              </a:rPr>
              <a:t>Blockchain in the Real World</a:t>
            </a:r>
          </a:p>
        </p:txBody>
      </p:sp>
      <p:sp>
        <p:nvSpPr>
          <p:cNvPr id="3" name="Content Placeholder 2">
            <a:extLst>
              <a:ext uri="{FF2B5EF4-FFF2-40B4-BE49-F238E27FC236}">
                <a16:creationId xmlns:a16="http://schemas.microsoft.com/office/drawing/2014/main" id="{CD185782-FC2A-4547-8042-040DCC9C913C}"/>
              </a:ext>
            </a:extLst>
          </p:cNvPr>
          <p:cNvSpPr>
            <a:spLocks noGrp="1"/>
          </p:cNvSpPr>
          <p:nvPr>
            <p:ph idx="1"/>
          </p:nvPr>
        </p:nvSpPr>
        <p:spPr>
          <a:xfrm>
            <a:off x="5610431" y="568363"/>
            <a:ext cx="5320696" cy="4053840"/>
          </a:xfrm>
        </p:spPr>
        <p:txBody>
          <a:bodyPr anchor="ctr">
            <a:normAutofit/>
          </a:bodyPr>
          <a:lstStyle/>
          <a:p>
            <a:r>
              <a:rPr lang="en-US" dirty="0"/>
              <a:t>Estonia’s Keyless Signature Infrastructure (KSI) blockchain</a:t>
            </a:r>
          </a:p>
          <a:p>
            <a:r>
              <a:rPr lang="en-US" dirty="0"/>
              <a:t>Hash-based integrity check and logging is used for Estonia’s electronic health records</a:t>
            </a:r>
          </a:p>
          <a:p>
            <a:r>
              <a:rPr lang="en-US" dirty="0"/>
              <a:t>Actual data is kept off-chain on a centralized server</a:t>
            </a:r>
          </a:p>
          <a:p>
            <a:pPr lvl="1"/>
            <a:r>
              <a:rPr lang="en-US" dirty="0"/>
              <a:t>Doctors across the country in different hospitals can have instant access to patient data, and patients have access to their own records as well as access logs</a:t>
            </a:r>
          </a:p>
        </p:txBody>
      </p:sp>
      <p:pic>
        <p:nvPicPr>
          <p:cNvPr id="4" name="slide 9">
            <a:hlinkClick r:id="" action="ppaction://media"/>
            <a:extLst>
              <a:ext uri="{FF2B5EF4-FFF2-40B4-BE49-F238E27FC236}">
                <a16:creationId xmlns:a16="http://schemas.microsoft.com/office/drawing/2014/main" id="{940E6C64-58F0-4AC5-95F2-E306E9C4C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4408618E-2510-4D2C-9F78-E2A56CA96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404" y="4297066"/>
            <a:ext cx="3974750" cy="2235797"/>
          </a:xfrm>
          <a:prstGeom prst="rect">
            <a:avLst/>
          </a:prstGeom>
        </p:spPr>
      </p:pic>
    </p:spTree>
    <p:extLst>
      <p:ext uri="{BB962C8B-B14F-4D97-AF65-F5344CB8AC3E}">
        <p14:creationId xmlns:p14="http://schemas.microsoft.com/office/powerpoint/2010/main" val="26041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10533-8B8D-4964-8ACE-55183D5F837A}"/>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400" dirty="0">
                <a:solidFill>
                  <a:srgbClr val="FFFFFF"/>
                </a:solidFill>
              </a:rPr>
              <a:t>Blockchain in the Real World</a:t>
            </a:r>
            <a:br>
              <a:rPr lang="en-US" sz="2400" dirty="0">
                <a:solidFill>
                  <a:srgbClr val="FFFFFF"/>
                </a:solidFill>
              </a:rPr>
            </a:br>
            <a:r>
              <a:rPr lang="en-US" sz="2400" dirty="0">
                <a:solidFill>
                  <a:srgbClr val="FFFFFF"/>
                </a:solidFill>
              </a:rPr>
              <a:t>(</a:t>
            </a:r>
            <a:r>
              <a:rPr lang="en-US" sz="2400" dirty="0" err="1">
                <a:solidFill>
                  <a:srgbClr val="FFFFFF"/>
                </a:solidFill>
              </a:rPr>
              <a:t>cont’D</a:t>
            </a:r>
            <a:r>
              <a:rPr lang="en-US" sz="2400" dirty="0">
                <a:solidFill>
                  <a:srgbClr val="FFFFFF"/>
                </a:solidFill>
              </a:rPr>
              <a:t>.)</a:t>
            </a:r>
          </a:p>
        </p:txBody>
      </p:sp>
      <p:sp>
        <p:nvSpPr>
          <p:cNvPr id="3" name="Content Placeholder 2">
            <a:extLst>
              <a:ext uri="{FF2B5EF4-FFF2-40B4-BE49-F238E27FC236}">
                <a16:creationId xmlns:a16="http://schemas.microsoft.com/office/drawing/2014/main" id="{CD185782-FC2A-4547-8042-040DCC9C913C}"/>
              </a:ext>
            </a:extLst>
          </p:cNvPr>
          <p:cNvSpPr>
            <a:spLocks noGrp="1"/>
          </p:cNvSpPr>
          <p:nvPr>
            <p:ph idx="1"/>
          </p:nvPr>
        </p:nvSpPr>
        <p:spPr>
          <a:xfrm>
            <a:off x="5591695" y="1402080"/>
            <a:ext cx="5320696" cy="4053840"/>
          </a:xfrm>
        </p:spPr>
        <p:txBody>
          <a:bodyPr anchor="ctr">
            <a:normAutofit/>
          </a:bodyPr>
          <a:lstStyle/>
          <a:p>
            <a:r>
              <a:rPr lang="en-US" dirty="0"/>
              <a:t>Fault: corruptible centralized data</a:t>
            </a:r>
          </a:p>
          <a:p>
            <a:r>
              <a:rPr lang="en-US" dirty="0"/>
              <a:t>KSI Blockchain assures integrity, but not accuracy</a:t>
            </a:r>
          </a:p>
          <a:p>
            <a:r>
              <a:rPr lang="en-US" dirty="0"/>
              <a:t>Estonia can use the data which has been checked for integrity for measuring health trends and tracking epidemics</a:t>
            </a:r>
          </a:p>
        </p:txBody>
      </p:sp>
      <p:pic>
        <p:nvPicPr>
          <p:cNvPr id="4" name="slide 10">
            <a:hlinkClick r:id="" action="ppaction://media"/>
            <a:extLst>
              <a:ext uri="{FF2B5EF4-FFF2-40B4-BE49-F238E27FC236}">
                <a16:creationId xmlns:a16="http://schemas.microsoft.com/office/drawing/2014/main" id="{A93BE5F7-2FC1-4601-8F26-B63BDD377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6674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A8A4-A2ED-43F6-8F5A-359E7C66FDF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DE5A9BE-B00E-4D85-8CB7-AE8E95773201}"/>
              </a:ext>
            </a:extLst>
          </p:cNvPr>
          <p:cNvSpPr>
            <a:spLocks noGrp="1"/>
          </p:cNvSpPr>
          <p:nvPr>
            <p:ph idx="1"/>
          </p:nvPr>
        </p:nvSpPr>
        <p:spPr/>
        <p:txBody>
          <a:bodyPr>
            <a:normAutofit/>
          </a:bodyPr>
          <a:lstStyle/>
          <a:p>
            <a:r>
              <a:rPr lang="en-US" dirty="0"/>
              <a:t>Blockchain can be used in the healthcare industry in order to protect patient and hospital data integrity.</a:t>
            </a:r>
          </a:p>
          <a:p>
            <a:r>
              <a:rPr lang="en-US" dirty="0"/>
              <a:t>The typical use-case is that of a centralized server with all patient data stored, along with a blockchain used to check data and access</a:t>
            </a:r>
          </a:p>
          <a:p>
            <a:r>
              <a:rPr lang="en-US" dirty="0"/>
              <a:t>Used to analyze trustworthy patient data and check for trends in the case of an epidemic</a:t>
            </a:r>
          </a:p>
          <a:p>
            <a:r>
              <a:rPr lang="en-US" dirty="0"/>
              <a:t>This architecture has been successfully implemented in Estonia since 2016</a:t>
            </a:r>
          </a:p>
          <a:p>
            <a:r>
              <a:rPr lang="en-US" dirty="0"/>
              <a:t>The main drawback is that it tends to be slow and not scale well for large data transactions</a:t>
            </a:r>
          </a:p>
        </p:txBody>
      </p:sp>
      <p:pic>
        <p:nvPicPr>
          <p:cNvPr id="4" name="slide 11">
            <a:hlinkClick r:id="" action="ppaction://media"/>
            <a:extLst>
              <a:ext uri="{FF2B5EF4-FFF2-40B4-BE49-F238E27FC236}">
                <a16:creationId xmlns:a16="http://schemas.microsoft.com/office/drawing/2014/main" id="{678C9DE8-FB8F-4F88-B501-120E651A7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986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E35A-DC7E-44AB-AAA5-D2B8FFBD8E84}"/>
              </a:ext>
            </a:extLst>
          </p:cNvPr>
          <p:cNvSpPr>
            <a:spLocks noGrp="1"/>
          </p:cNvSpPr>
          <p:nvPr>
            <p:ph type="title"/>
          </p:nvPr>
        </p:nvSpPr>
        <p:spPr>
          <a:xfrm>
            <a:off x="2231136" y="467418"/>
            <a:ext cx="7729728" cy="1188720"/>
          </a:xfrm>
          <a:solidFill>
            <a:srgbClr val="FFFFFF"/>
          </a:solidFill>
        </p:spPr>
        <p:txBody>
          <a:bodyPr>
            <a:normAutofit/>
          </a:bodyPr>
          <a:lstStyle/>
          <a:p>
            <a:r>
              <a:rPr lang="en-US"/>
              <a:t>Introduction</a:t>
            </a:r>
            <a:endParaRPr lang="en-US" dirty="0"/>
          </a:p>
        </p:txBody>
      </p:sp>
      <p:sp>
        <p:nvSpPr>
          <p:cNvPr id="3" name="Content Placeholder 2">
            <a:extLst>
              <a:ext uri="{FF2B5EF4-FFF2-40B4-BE49-F238E27FC236}">
                <a16:creationId xmlns:a16="http://schemas.microsoft.com/office/drawing/2014/main" id="{EE94B98F-768C-47A2-8F08-943FF80C8F9A}"/>
              </a:ext>
            </a:extLst>
          </p:cNvPr>
          <p:cNvSpPr>
            <a:spLocks noGrp="1"/>
          </p:cNvSpPr>
          <p:nvPr>
            <p:ph idx="1"/>
          </p:nvPr>
        </p:nvSpPr>
        <p:spPr>
          <a:xfrm>
            <a:off x="1706062" y="2291262"/>
            <a:ext cx="8779512" cy="2879256"/>
          </a:xfrm>
        </p:spPr>
        <p:txBody>
          <a:bodyPr>
            <a:normAutofit/>
          </a:bodyPr>
          <a:lstStyle/>
          <a:p>
            <a:r>
              <a:rPr lang="en-US">
                <a:solidFill>
                  <a:srgbClr val="404040"/>
                </a:solidFill>
              </a:rPr>
              <a:t>Electronic medical records and information management</a:t>
            </a:r>
          </a:p>
          <a:p>
            <a:r>
              <a:rPr lang="en-US">
                <a:solidFill>
                  <a:srgbClr val="404040"/>
                </a:solidFill>
              </a:rPr>
              <a:t>Sharing of patient information between hospitals</a:t>
            </a:r>
          </a:p>
          <a:p>
            <a:r>
              <a:rPr lang="en-US">
                <a:solidFill>
                  <a:srgbClr val="404040"/>
                </a:solidFill>
              </a:rPr>
              <a:t>Patient access to their own data</a:t>
            </a:r>
          </a:p>
          <a:p>
            <a:r>
              <a:rPr lang="en-US">
                <a:solidFill>
                  <a:srgbClr val="404040"/>
                </a:solidFill>
              </a:rPr>
              <a:t>Anonymous tracking of health trends across a population</a:t>
            </a:r>
          </a:p>
        </p:txBody>
      </p:sp>
      <p:pic>
        <p:nvPicPr>
          <p:cNvPr id="4" name="introduction slide">
            <a:hlinkClick r:id="" action="ppaction://media"/>
            <a:extLst>
              <a:ext uri="{FF2B5EF4-FFF2-40B4-BE49-F238E27FC236}">
                <a16:creationId xmlns:a16="http://schemas.microsoft.com/office/drawing/2014/main" id="{3DEB60B1-028B-4696-8C24-C383D8B3EB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9607" y="4926836"/>
            <a:ext cx="487363" cy="487363"/>
          </a:xfrm>
          <a:prstGeom prst="rect">
            <a:avLst/>
          </a:prstGeom>
        </p:spPr>
      </p:pic>
    </p:spTree>
    <p:extLst>
      <p:ext uri="{BB962C8B-B14F-4D97-AF65-F5344CB8AC3E}">
        <p14:creationId xmlns:p14="http://schemas.microsoft.com/office/powerpoint/2010/main" val="304379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74C27-B06D-4C3B-AD5B-32B7B841C3D5}"/>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Issue: Patient Data Sharing</a:t>
            </a:r>
          </a:p>
        </p:txBody>
      </p:sp>
      <p:sp>
        <p:nvSpPr>
          <p:cNvPr id="3" name="Content Placeholder 2">
            <a:extLst>
              <a:ext uri="{FF2B5EF4-FFF2-40B4-BE49-F238E27FC236}">
                <a16:creationId xmlns:a16="http://schemas.microsoft.com/office/drawing/2014/main" id="{641A964F-530E-4374-90D1-D5682A42AAE9}"/>
              </a:ext>
            </a:extLst>
          </p:cNvPr>
          <p:cNvSpPr>
            <a:spLocks noGrp="1"/>
          </p:cNvSpPr>
          <p:nvPr>
            <p:ph idx="1"/>
          </p:nvPr>
        </p:nvSpPr>
        <p:spPr>
          <a:xfrm>
            <a:off x="5591695" y="1402080"/>
            <a:ext cx="5320696" cy="4053840"/>
          </a:xfrm>
        </p:spPr>
        <p:txBody>
          <a:bodyPr anchor="ctr">
            <a:normAutofit/>
          </a:bodyPr>
          <a:lstStyle/>
          <a:p>
            <a:r>
              <a:rPr lang="en-US" dirty="0"/>
              <a:t>Current system</a:t>
            </a:r>
          </a:p>
          <a:p>
            <a:pPr lvl="1"/>
            <a:r>
              <a:rPr lang="en-US" dirty="0"/>
              <a:t>Patient signs document from first hospital</a:t>
            </a:r>
          </a:p>
          <a:p>
            <a:pPr lvl="1"/>
            <a:r>
              <a:rPr lang="en-US" dirty="0"/>
              <a:t>Hard copy from first hospital must be introduced to a new system</a:t>
            </a:r>
          </a:p>
          <a:p>
            <a:pPr lvl="1"/>
            <a:r>
              <a:rPr lang="en-US" dirty="0"/>
              <a:t>Issues of patient consent</a:t>
            </a:r>
          </a:p>
          <a:p>
            <a:pPr lvl="1"/>
            <a:r>
              <a:rPr lang="en-US" dirty="0"/>
              <a:t>Patient has little access control / cannot easily view the data</a:t>
            </a:r>
          </a:p>
          <a:p>
            <a:r>
              <a:rPr lang="en-US" dirty="0"/>
              <a:t>Typical solution</a:t>
            </a:r>
          </a:p>
          <a:p>
            <a:pPr lvl="1"/>
            <a:r>
              <a:rPr lang="en-US" dirty="0"/>
              <a:t>Centralized</a:t>
            </a:r>
          </a:p>
          <a:p>
            <a:pPr lvl="1"/>
            <a:r>
              <a:rPr lang="en-US" dirty="0"/>
              <a:t>Cloud-based web system</a:t>
            </a:r>
          </a:p>
        </p:txBody>
      </p:sp>
      <p:pic>
        <p:nvPicPr>
          <p:cNvPr id="4" name="slide 1">
            <a:hlinkClick r:id="" action="ppaction://media"/>
            <a:extLst>
              <a:ext uri="{FF2B5EF4-FFF2-40B4-BE49-F238E27FC236}">
                <a16:creationId xmlns:a16="http://schemas.microsoft.com/office/drawing/2014/main" id="{098AC471-3D5D-4001-B9B0-E7BF6C77D0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32607" y="5271516"/>
            <a:ext cx="487363" cy="487363"/>
          </a:xfrm>
          <a:prstGeom prst="rect">
            <a:avLst/>
          </a:prstGeom>
        </p:spPr>
      </p:pic>
    </p:spTree>
    <p:extLst>
      <p:ext uri="{BB962C8B-B14F-4D97-AF65-F5344CB8AC3E}">
        <p14:creationId xmlns:p14="http://schemas.microsoft.com/office/powerpoint/2010/main" val="25199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2A7D8-947D-496C-8678-5874072D790C}"/>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a:solidFill>
                  <a:srgbClr val="FFFFFF"/>
                </a:solidFill>
              </a:rPr>
              <a:t>Blockchain?</a:t>
            </a:r>
          </a:p>
        </p:txBody>
      </p:sp>
      <p:sp>
        <p:nvSpPr>
          <p:cNvPr id="3" name="Content Placeholder 2">
            <a:extLst>
              <a:ext uri="{FF2B5EF4-FFF2-40B4-BE49-F238E27FC236}">
                <a16:creationId xmlns:a16="http://schemas.microsoft.com/office/drawing/2014/main" id="{5F737E5E-42FE-465F-9811-D6196C94F086}"/>
              </a:ext>
            </a:extLst>
          </p:cNvPr>
          <p:cNvSpPr>
            <a:spLocks noGrp="1"/>
          </p:cNvSpPr>
          <p:nvPr>
            <p:ph idx="1"/>
          </p:nvPr>
        </p:nvSpPr>
        <p:spPr>
          <a:xfrm>
            <a:off x="5591695" y="1402080"/>
            <a:ext cx="5320696" cy="4053840"/>
          </a:xfrm>
        </p:spPr>
        <p:txBody>
          <a:bodyPr anchor="ctr">
            <a:normAutofit/>
          </a:bodyPr>
          <a:lstStyle/>
          <a:p>
            <a:r>
              <a:rPr lang="en-US" dirty="0"/>
              <a:t>Time stamped, immutable, decentralized ledger of transactions</a:t>
            </a:r>
          </a:p>
          <a:p>
            <a:r>
              <a:rPr lang="en-US" dirty="0"/>
              <a:t>Ethereum and Hyperledger fabric</a:t>
            </a:r>
          </a:p>
          <a:p>
            <a:pPr lvl="1"/>
            <a:r>
              <a:rPr lang="en-US" dirty="0"/>
              <a:t>“smart contracts” or “chain codes”</a:t>
            </a:r>
          </a:p>
          <a:p>
            <a:r>
              <a:rPr lang="en-US" dirty="0"/>
              <a:t>“gas fee”</a:t>
            </a:r>
          </a:p>
          <a:p>
            <a:pPr lvl="1"/>
            <a:r>
              <a:rPr lang="en-US" dirty="0"/>
              <a:t>the cost of a transaction in a smart contract</a:t>
            </a:r>
          </a:p>
        </p:txBody>
      </p:sp>
      <p:pic>
        <p:nvPicPr>
          <p:cNvPr id="4" name="slide 2">
            <a:hlinkClick r:id="" action="ppaction://media"/>
            <a:extLst>
              <a:ext uri="{FF2B5EF4-FFF2-40B4-BE49-F238E27FC236}">
                <a16:creationId xmlns:a16="http://schemas.microsoft.com/office/drawing/2014/main" id="{EEB9A562-E4E7-4919-B891-D2469FCF30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8462" y="4927602"/>
            <a:ext cx="487363" cy="48736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89EBC4DB-B203-4734-BDF3-248CEDC9C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739" y="335211"/>
            <a:ext cx="3070172" cy="1726972"/>
          </a:xfrm>
          <a:prstGeom prst="rect">
            <a:avLst/>
          </a:prstGeom>
        </p:spPr>
      </p:pic>
    </p:spTree>
    <p:extLst>
      <p:ext uri="{BB962C8B-B14F-4D97-AF65-F5344CB8AC3E}">
        <p14:creationId xmlns:p14="http://schemas.microsoft.com/office/powerpoint/2010/main" val="28446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AF1CF-E5F8-40B9-97A6-9CB4ABF86D5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a:solidFill>
                  <a:srgbClr val="FFFFFF"/>
                </a:solidFill>
              </a:rPr>
              <a:t>Blockchain.</a:t>
            </a:r>
          </a:p>
        </p:txBody>
      </p:sp>
      <p:sp>
        <p:nvSpPr>
          <p:cNvPr id="3" name="Content Placeholder 2">
            <a:extLst>
              <a:ext uri="{FF2B5EF4-FFF2-40B4-BE49-F238E27FC236}">
                <a16:creationId xmlns:a16="http://schemas.microsoft.com/office/drawing/2014/main" id="{FFFF3AB9-B836-45F6-B352-8FA20594F412}"/>
              </a:ext>
            </a:extLst>
          </p:cNvPr>
          <p:cNvSpPr>
            <a:spLocks noGrp="1"/>
          </p:cNvSpPr>
          <p:nvPr>
            <p:ph idx="1"/>
          </p:nvPr>
        </p:nvSpPr>
        <p:spPr>
          <a:xfrm>
            <a:off x="5591695" y="1402080"/>
            <a:ext cx="5320696" cy="4053840"/>
          </a:xfrm>
        </p:spPr>
        <p:txBody>
          <a:bodyPr anchor="ctr">
            <a:normAutofit/>
          </a:bodyPr>
          <a:lstStyle/>
          <a:p>
            <a:r>
              <a:rPr lang="en-US" dirty="0"/>
              <a:t>Decentralized access to patient data</a:t>
            </a:r>
          </a:p>
          <a:p>
            <a:r>
              <a:rPr lang="en-US" dirty="0"/>
              <a:t>Anonymous addresses</a:t>
            </a:r>
          </a:p>
          <a:p>
            <a:r>
              <a:rPr lang="en-US" dirty="0"/>
              <a:t>Ensure data Integrity</a:t>
            </a:r>
          </a:p>
          <a:p>
            <a:r>
              <a:rPr lang="en-US" dirty="0"/>
              <a:t>Issues?</a:t>
            </a:r>
          </a:p>
          <a:p>
            <a:pPr lvl="1"/>
            <a:r>
              <a:rPr lang="en-US" dirty="0"/>
              <a:t>Transaction time</a:t>
            </a:r>
          </a:p>
          <a:p>
            <a:pPr lvl="1"/>
            <a:r>
              <a:rPr lang="en-US" dirty="0"/>
              <a:t>Scalability</a:t>
            </a:r>
          </a:p>
        </p:txBody>
      </p:sp>
      <p:pic>
        <p:nvPicPr>
          <p:cNvPr id="4" name="slide 3">
            <a:hlinkClick r:id="" action="ppaction://media"/>
            <a:extLst>
              <a:ext uri="{FF2B5EF4-FFF2-40B4-BE49-F238E27FC236}">
                <a16:creationId xmlns:a16="http://schemas.microsoft.com/office/drawing/2014/main" id="{6DE1F7F7-5B25-4E05-83EC-637C867DC4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8361" y="4636808"/>
            <a:ext cx="487363" cy="487363"/>
          </a:xfrm>
          <a:prstGeom prst="rect">
            <a:avLst/>
          </a:prstGeom>
        </p:spPr>
      </p:pic>
      <p:pic>
        <p:nvPicPr>
          <p:cNvPr id="6" name="Picture 5" descr="A picture containing text, clock, drawing, sign&#10;&#10;Description automatically generated">
            <a:extLst>
              <a:ext uri="{FF2B5EF4-FFF2-40B4-BE49-F238E27FC236}">
                <a16:creationId xmlns:a16="http://schemas.microsoft.com/office/drawing/2014/main" id="{7AC6C77D-8A65-42E3-B118-51DA6BC8B9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784" y="4487171"/>
            <a:ext cx="4642243" cy="1937497"/>
          </a:xfrm>
          <a:prstGeom prst="rect">
            <a:avLst/>
          </a:prstGeom>
        </p:spPr>
      </p:pic>
    </p:spTree>
    <p:extLst>
      <p:ext uri="{BB962C8B-B14F-4D97-AF65-F5344CB8AC3E}">
        <p14:creationId xmlns:p14="http://schemas.microsoft.com/office/powerpoint/2010/main" val="14776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A326C8-448D-4C43-8628-35003404E348}"/>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dirty="0">
                <a:solidFill>
                  <a:srgbClr val="FFFFFF"/>
                </a:solidFill>
              </a:rPr>
              <a:t>Usage</a:t>
            </a:r>
          </a:p>
        </p:txBody>
      </p:sp>
      <p:sp>
        <p:nvSpPr>
          <p:cNvPr id="3" name="Content Placeholder 2">
            <a:extLst>
              <a:ext uri="{FF2B5EF4-FFF2-40B4-BE49-F238E27FC236}">
                <a16:creationId xmlns:a16="http://schemas.microsoft.com/office/drawing/2014/main" id="{3CB9596C-6D76-46C6-8FA5-35436551D397}"/>
              </a:ext>
            </a:extLst>
          </p:cNvPr>
          <p:cNvSpPr>
            <a:spLocks noGrp="1"/>
          </p:cNvSpPr>
          <p:nvPr>
            <p:ph idx="1"/>
          </p:nvPr>
        </p:nvSpPr>
        <p:spPr>
          <a:xfrm>
            <a:off x="5750860" y="640977"/>
            <a:ext cx="5320696" cy="4053840"/>
          </a:xfrm>
        </p:spPr>
        <p:txBody>
          <a:bodyPr anchor="ctr">
            <a:normAutofit/>
          </a:bodyPr>
          <a:lstStyle/>
          <a:p>
            <a:r>
              <a:rPr lang="en-US" dirty="0"/>
              <a:t>Solely for ensuring data integrity</a:t>
            </a:r>
          </a:p>
          <a:p>
            <a:r>
              <a:rPr lang="en-US" dirty="0"/>
              <a:t>A hash of the data is saved as an immutable timestamped transaction</a:t>
            </a:r>
          </a:p>
          <a:p>
            <a:r>
              <a:rPr lang="en-US" dirty="0"/>
              <a:t>Essentially an electronic health record (EHR)</a:t>
            </a:r>
          </a:p>
        </p:txBody>
      </p:sp>
      <p:pic>
        <p:nvPicPr>
          <p:cNvPr id="4" name="slide 4">
            <a:hlinkClick r:id="" action="ppaction://media"/>
            <a:extLst>
              <a:ext uri="{FF2B5EF4-FFF2-40B4-BE49-F238E27FC236}">
                <a16:creationId xmlns:a16="http://schemas.microsoft.com/office/drawing/2014/main" id="{16D51036-D425-4278-95DF-5F5CCEC57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6" name="Picture 5" descr="A close up of a sign&#10;&#10;Description automatically generated">
            <a:extLst>
              <a:ext uri="{FF2B5EF4-FFF2-40B4-BE49-F238E27FC236}">
                <a16:creationId xmlns:a16="http://schemas.microsoft.com/office/drawing/2014/main" id="{702877F0-DE29-480C-8487-3DBFB48A2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856" y="4141963"/>
            <a:ext cx="2253472" cy="2259106"/>
          </a:xfrm>
          <a:prstGeom prst="rect">
            <a:avLst/>
          </a:prstGeom>
        </p:spPr>
      </p:pic>
    </p:spTree>
    <p:extLst>
      <p:ext uri="{BB962C8B-B14F-4D97-AF65-F5344CB8AC3E}">
        <p14:creationId xmlns:p14="http://schemas.microsoft.com/office/powerpoint/2010/main" val="30249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B4A062-20BF-4A65-9754-EC9A8BB6A142}"/>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000" dirty="0">
                <a:solidFill>
                  <a:srgbClr val="FFFFFF"/>
                </a:solidFill>
              </a:rPr>
              <a:t>Architecture</a:t>
            </a:r>
          </a:p>
        </p:txBody>
      </p:sp>
      <p:pic>
        <p:nvPicPr>
          <p:cNvPr id="1026" name="Picture 2">
            <a:extLst>
              <a:ext uri="{FF2B5EF4-FFF2-40B4-BE49-F238E27FC236}">
                <a16:creationId xmlns:a16="http://schemas.microsoft.com/office/drawing/2014/main" id="{F183BC0E-91A6-4A8E-85E4-554252C74898}"/>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523" t="50091" r="52538" b="1496"/>
          <a:stretch/>
        </p:blipFill>
        <p:spPr bwMode="auto">
          <a:xfrm>
            <a:off x="5629391" y="640080"/>
            <a:ext cx="6022572" cy="5577840"/>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5">
            <a:hlinkClick r:id="" action="ppaction://media"/>
            <a:extLst>
              <a:ext uri="{FF2B5EF4-FFF2-40B4-BE49-F238E27FC236}">
                <a16:creationId xmlns:a16="http://schemas.microsoft.com/office/drawing/2014/main" id="{98A129B8-9A57-4E3F-ADF7-893DED1C62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449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248FC-5DBC-4E2E-82CB-7294BC2CDC2C}"/>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000" dirty="0">
                <a:solidFill>
                  <a:srgbClr val="FFFFFF"/>
                </a:solidFill>
              </a:rPr>
              <a:t>Architecture</a:t>
            </a:r>
          </a:p>
        </p:txBody>
      </p:sp>
      <p:pic>
        <p:nvPicPr>
          <p:cNvPr id="7" name="Picture 2">
            <a:extLst>
              <a:ext uri="{FF2B5EF4-FFF2-40B4-BE49-F238E27FC236}">
                <a16:creationId xmlns:a16="http://schemas.microsoft.com/office/drawing/2014/main" id="{127EF805-1BC8-4003-BFE4-23A4CA9296FF}"/>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145" t="627" r="53466" b="51549"/>
          <a:stretch/>
        </p:blipFill>
        <p:spPr bwMode="auto">
          <a:xfrm>
            <a:off x="5668877" y="595003"/>
            <a:ext cx="5943600" cy="5667994"/>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6">
            <a:hlinkClick r:id="" action="ppaction://media"/>
            <a:extLst>
              <a:ext uri="{FF2B5EF4-FFF2-40B4-BE49-F238E27FC236}">
                <a16:creationId xmlns:a16="http://schemas.microsoft.com/office/drawing/2014/main" id="{9DE674C2-DA22-4ACD-9C27-C817CCE6C3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552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4DC11-5F5B-4742-885F-D93C0DCDFFFA}"/>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400" dirty="0">
                <a:solidFill>
                  <a:srgbClr val="FFFFFF"/>
                </a:solidFill>
              </a:rPr>
              <a:t>Blockchain EHR MODEL</a:t>
            </a:r>
          </a:p>
        </p:txBody>
      </p:sp>
      <p:sp>
        <p:nvSpPr>
          <p:cNvPr id="3" name="Content Placeholder 2">
            <a:extLst>
              <a:ext uri="{FF2B5EF4-FFF2-40B4-BE49-F238E27FC236}">
                <a16:creationId xmlns:a16="http://schemas.microsoft.com/office/drawing/2014/main" id="{3A7CEF85-A899-43A8-A21A-B1C1AF68D714}"/>
              </a:ext>
            </a:extLst>
          </p:cNvPr>
          <p:cNvSpPr>
            <a:spLocks noGrp="1"/>
          </p:cNvSpPr>
          <p:nvPr>
            <p:ph idx="1"/>
          </p:nvPr>
        </p:nvSpPr>
        <p:spPr>
          <a:xfrm>
            <a:off x="5591695" y="1402080"/>
            <a:ext cx="5320696" cy="4053840"/>
          </a:xfrm>
        </p:spPr>
        <p:txBody>
          <a:bodyPr anchor="ctr">
            <a:normAutofit/>
          </a:bodyPr>
          <a:lstStyle/>
          <a:p>
            <a:r>
              <a:rPr lang="en-US" dirty="0"/>
              <a:t>Key generation is more obfuscated</a:t>
            </a:r>
          </a:p>
          <a:p>
            <a:r>
              <a:rPr lang="en-US" dirty="0"/>
              <a:t>Can be tracked if accessed or tampered with</a:t>
            </a:r>
          </a:p>
          <a:p>
            <a:r>
              <a:rPr lang="en-US" dirty="0"/>
              <a:t>Shared data is also hashed with a user’s secret key before uploaded</a:t>
            </a:r>
          </a:p>
          <a:p>
            <a:r>
              <a:rPr lang="en-US" dirty="0"/>
              <a:t>Every transaction that occurs on the blockchain is digitally signed</a:t>
            </a:r>
          </a:p>
        </p:txBody>
      </p:sp>
      <p:pic>
        <p:nvPicPr>
          <p:cNvPr id="4" name="slide 7">
            <a:hlinkClick r:id="" action="ppaction://media"/>
            <a:extLst>
              <a:ext uri="{FF2B5EF4-FFF2-40B4-BE49-F238E27FC236}">
                <a16:creationId xmlns:a16="http://schemas.microsoft.com/office/drawing/2014/main" id="{441D42E6-0DBA-4392-B305-AE9871CB95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980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TotalTime>
  <Words>653</Words>
  <Application>Microsoft Macintosh PowerPoint</Application>
  <PresentationFormat>Widescreen</PresentationFormat>
  <Paragraphs>70</Paragraphs>
  <Slides>13</Slides>
  <Notes>8</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Gill Sans MT</vt:lpstr>
      <vt:lpstr>Parcel</vt:lpstr>
      <vt:lpstr>Healthcare and Blockchain</vt:lpstr>
      <vt:lpstr>Introduction</vt:lpstr>
      <vt:lpstr>Issue: Patient Data Sharing</vt:lpstr>
      <vt:lpstr>Blockchain?</vt:lpstr>
      <vt:lpstr>Blockchain.</vt:lpstr>
      <vt:lpstr>Usage</vt:lpstr>
      <vt:lpstr>Architecture</vt:lpstr>
      <vt:lpstr>Architecture</vt:lpstr>
      <vt:lpstr>Blockchain EHR MODEL</vt:lpstr>
      <vt:lpstr>Example from Research</vt:lpstr>
      <vt:lpstr>Blockchain in the Real World</vt:lpstr>
      <vt:lpstr>Blockchain in the Real World (cont’D.)</vt:lpstr>
      <vt:lpstr>Summary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and Blockchain</dc:title>
  <dc:creator>Sean Michalec</dc:creator>
  <cp:lastModifiedBy>Christian Poellabauer</cp:lastModifiedBy>
  <cp:revision>9</cp:revision>
  <dcterms:created xsi:type="dcterms:W3CDTF">2020-04-14T17:11:06Z</dcterms:created>
  <dcterms:modified xsi:type="dcterms:W3CDTF">2020-04-16T20:36:03Z</dcterms:modified>
</cp:coreProperties>
</file>