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</p:sldMasterIdLst>
  <p:notesMasterIdLst>
    <p:notesMasterId r:id="rId15"/>
  </p:notesMasterIdLst>
  <p:sldIdLst>
    <p:sldId id="256" r:id="rId3"/>
    <p:sldId id="259" r:id="rId4"/>
    <p:sldId id="257" r:id="rId5"/>
    <p:sldId id="260" r:id="rId6"/>
    <p:sldId id="265" r:id="rId7"/>
    <p:sldId id="261" r:id="rId8"/>
    <p:sldId id="268" r:id="rId9"/>
    <p:sldId id="266" r:id="rId10"/>
    <p:sldId id="267" r:id="rId11"/>
    <p:sldId id="263" r:id="rId12"/>
    <p:sldId id="262" r:id="rId13"/>
    <p:sldId id="269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96"/>
  </p:normalViewPr>
  <p:slideViewPr>
    <p:cSldViewPr snapToGrid="0" snapToObjects="1">
      <p:cViewPr varScale="1">
        <p:scale>
          <a:sx n="102" d="100"/>
          <a:sy n="102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AA6AA-CB90-464B-BE1E-159C9C83DA17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F64D2-719A-7B44-B0B9-BAB066A7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F64D2-719A-7B44-B0B9-BAB066A700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01733" y="428267"/>
            <a:ext cx="6514000" cy="59088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47533" y="2475033"/>
            <a:ext cx="8210400" cy="11676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515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 &amp; 2 columns slide 1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78" name="Google Shape;78;p12"/>
          <p:cNvCxnSpPr/>
          <p:nvPr/>
        </p:nvCxnSpPr>
        <p:spPr>
          <a:xfrm>
            <a:off x="6067400" y="2588567"/>
            <a:ext cx="0" cy="2570000"/>
          </a:xfrm>
          <a:prstGeom prst="straightConnector1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366277" y="62175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/>
          </p:nvPr>
        </p:nvSpPr>
        <p:spPr>
          <a:xfrm>
            <a:off x="1484304" y="2868100"/>
            <a:ext cx="4226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ubTitle" idx="1"/>
          </p:nvPr>
        </p:nvSpPr>
        <p:spPr>
          <a:xfrm>
            <a:off x="1529704" y="3675367"/>
            <a:ext cx="413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ctrTitle" idx="2"/>
          </p:nvPr>
        </p:nvSpPr>
        <p:spPr>
          <a:xfrm>
            <a:off x="6424504" y="2868100"/>
            <a:ext cx="4226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ubTitle" idx="3"/>
          </p:nvPr>
        </p:nvSpPr>
        <p:spPr>
          <a:xfrm>
            <a:off x="6469904" y="3675367"/>
            <a:ext cx="413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title" idx="4"/>
          </p:nvPr>
        </p:nvSpPr>
        <p:spPr>
          <a:xfrm>
            <a:off x="-15800" y="1236100"/>
            <a:ext cx="12192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38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 &amp; 6 columns slide"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/>
          </p:nvPr>
        </p:nvSpPr>
        <p:spPr>
          <a:xfrm>
            <a:off x="1473801" y="3687467"/>
            <a:ext cx="2818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867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"/>
          </p:nvPr>
        </p:nvSpPr>
        <p:spPr>
          <a:xfrm>
            <a:off x="1307467" y="4494733"/>
            <a:ext cx="31508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ctrTitle" idx="2"/>
          </p:nvPr>
        </p:nvSpPr>
        <p:spPr>
          <a:xfrm>
            <a:off x="4646201" y="3687467"/>
            <a:ext cx="2818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867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3"/>
          </p:nvPr>
        </p:nvSpPr>
        <p:spPr>
          <a:xfrm>
            <a:off x="4559967" y="4494733"/>
            <a:ext cx="29904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ctrTitle" idx="4"/>
          </p:nvPr>
        </p:nvSpPr>
        <p:spPr>
          <a:xfrm>
            <a:off x="7840335" y="3687467"/>
            <a:ext cx="2818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867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5"/>
          </p:nvPr>
        </p:nvSpPr>
        <p:spPr>
          <a:xfrm>
            <a:off x="7840333" y="4494733"/>
            <a:ext cx="28180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6"/>
          </p:nvPr>
        </p:nvSpPr>
        <p:spPr>
          <a:xfrm>
            <a:off x="1031800" y="850767"/>
            <a:ext cx="102300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cxnSp>
        <p:nvCxnSpPr>
          <p:cNvPr id="107" name="Google Shape;107;p14"/>
          <p:cNvCxnSpPr/>
          <p:nvPr/>
        </p:nvCxnSpPr>
        <p:spPr>
          <a:xfrm>
            <a:off x="4458128" y="2136900"/>
            <a:ext cx="0" cy="3279600"/>
          </a:xfrm>
          <a:prstGeom prst="straightConnector1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4"/>
          <p:cNvCxnSpPr/>
          <p:nvPr/>
        </p:nvCxnSpPr>
        <p:spPr>
          <a:xfrm>
            <a:off x="7652261" y="2136900"/>
            <a:ext cx="0" cy="3279600"/>
          </a:xfrm>
          <a:prstGeom prst="straightConnector1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14"/>
          <p:cNvCxnSpPr/>
          <p:nvPr/>
        </p:nvCxnSpPr>
        <p:spPr>
          <a:xfrm>
            <a:off x="5645200" y="1493967"/>
            <a:ext cx="901600" cy="0"/>
          </a:xfrm>
          <a:prstGeom prst="straightConnector1">
            <a:avLst/>
          </a:prstGeom>
          <a:noFill/>
          <a:ln w="76200" cap="flat" cmpd="sng">
            <a:solidFill>
              <a:srgbClr val="81ECE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1400600" y="3890667"/>
            <a:ext cx="9390800" cy="0"/>
          </a:xfrm>
          <a:prstGeom prst="straightConnector1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" name="Google Shape;111;p14"/>
          <p:cNvSpPr txBox="1">
            <a:spLocks noGrp="1"/>
          </p:cNvSpPr>
          <p:nvPr>
            <p:ph type="ctrTitle" idx="7"/>
          </p:nvPr>
        </p:nvSpPr>
        <p:spPr>
          <a:xfrm>
            <a:off x="1473801" y="1915167"/>
            <a:ext cx="2818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867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8"/>
          </p:nvPr>
        </p:nvSpPr>
        <p:spPr>
          <a:xfrm>
            <a:off x="1430867" y="2722433"/>
            <a:ext cx="29040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ctrTitle" idx="9"/>
          </p:nvPr>
        </p:nvSpPr>
        <p:spPr>
          <a:xfrm>
            <a:off x="4646201" y="1915167"/>
            <a:ext cx="2818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867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3"/>
          </p:nvPr>
        </p:nvSpPr>
        <p:spPr>
          <a:xfrm>
            <a:off x="4603200" y="2722433"/>
            <a:ext cx="29040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ctrTitle" idx="14"/>
          </p:nvPr>
        </p:nvSpPr>
        <p:spPr>
          <a:xfrm>
            <a:off x="7840335" y="1915167"/>
            <a:ext cx="2818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867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5"/>
          </p:nvPr>
        </p:nvSpPr>
        <p:spPr>
          <a:xfrm>
            <a:off x="7775533" y="2722433"/>
            <a:ext cx="29476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142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 text &amp; some text slide"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3244400" y="4020433"/>
            <a:ext cx="57032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0" y="3288533"/>
            <a:ext cx="121920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4422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 number &amp; some text slide 2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hasCustomPrompt="1"/>
          </p:nvPr>
        </p:nvSpPr>
        <p:spPr>
          <a:xfrm>
            <a:off x="990600" y="1650800"/>
            <a:ext cx="103060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"/>
          </p:nvPr>
        </p:nvSpPr>
        <p:spPr>
          <a:xfrm>
            <a:off x="3244400" y="4020433"/>
            <a:ext cx="57032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1613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ome text slide 1">
  <p:cSld name="Numbers &amp; some text slide 1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 hasCustomPrompt="1"/>
          </p:nvPr>
        </p:nvSpPr>
        <p:spPr>
          <a:xfrm>
            <a:off x="990600" y="1110133"/>
            <a:ext cx="10306000" cy="11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2222767" y="1959333"/>
            <a:ext cx="77464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 idx="2" hasCustomPrompt="1"/>
          </p:nvPr>
        </p:nvSpPr>
        <p:spPr>
          <a:xfrm>
            <a:off x="990600" y="2608000"/>
            <a:ext cx="10306000" cy="11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3"/>
          </p:nvPr>
        </p:nvSpPr>
        <p:spPr>
          <a:xfrm>
            <a:off x="2222767" y="3457200"/>
            <a:ext cx="77464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4" hasCustomPrompt="1"/>
          </p:nvPr>
        </p:nvSpPr>
        <p:spPr>
          <a:xfrm>
            <a:off x="990600" y="4105867"/>
            <a:ext cx="10306000" cy="11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5"/>
          </p:nvPr>
        </p:nvSpPr>
        <p:spPr>
          <a:xfrm>
            <a:off x="2222767" y="4955067"/>
            <a:ext cx="77464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9443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FFFFF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3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Square with title and text">
    <p:bg>
      <p:bgPr>
        <a:solidFill>
          <a:srgbClr val="FFFFFF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542600" y="469600"/>
            <a:ext cx="5717200" cy="5748000"/>
          </a:xfrm>
          <a:prstGeom prst="rect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983800" y="1307013"/>
            <a:ext cx="4762000" cy="7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1"/>
          </p:nvPr>
        </p:nvSpPr>
        <p:spPr>
          <a:xfrm>
            <a:off x="983800" y="3015333"/>
            <a:ext cx="4808800" cy="2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44" name="Google Shape;144;p20"/>
          <p:cNvCxnSpPr/>
          <p:nvPr/>
        </p:nvCxnSpPr>
        <p:spPr>
          <a:xfrm>
            <a:off x="2937400" y="2129967"/>
            <a:ext cx="90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09668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Title and subtitle with cyan frame"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/>
        </p:nvSpPr>
        <p:spPr>
          <a:xfrm>
            <a:off x="6146600" y="-14867"/>
            <a:ext cx="6060400" cy="69584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834772" y="1307013"/>
            <a:ext cx="4762000" cy="7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1"/>
          </p:nvPr>
        </p:nvSpPr>
        <p:spPr>
          <a:xfrm>
            <a:off x="834772" y="3015333"/>
            <a:ext cx="4808800" cy="2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50" name="Google Shape;150;p21"/>
          <p:cNvCxnSpPr/>
          <p:nvPr/>
        </p:nvCxnSpPr>
        <p:spPr>
          <a:xfrm>
            <a:off x="983800" y="2129967"/>
            <a:ext cx="90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21"/>
          <p:cNvSpPr txBox="1">
            <a:spLocks noGrp="1"/>
          </p:cNvSpPr>
          <p:nvPr>
            <p:ph type="subTitle" idx="2"/>
          </p:nvPr>
        </p:nvSpPr>
        <p:spPr>
          <a:xfrm>
            <a:off x="6772405" y="3015333"/>
            <a:ext cx="4808800" cy="2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634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yan frame 1"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6933900" y="-14867"/>
            <a:ext cx="5273200" cy="69584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32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yan with title and text 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0" y="1369800"/>
            <a:ext cx="12192000" cy="41184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6261700" y="2300600"/>
            <a:ext cx="4074000" cy="1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subTitle" idx="1"/>
          </p:nvPr>
        </p:nvSpPr>
        <p:spPr>
          <a:xfrm>
            <a:off x="6261700" y="3786600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ldNum" idx="12"/>
          </p:nvPr>
        </p:nvSpPr>
        <p:spPr>
          <a:xfrm>
            <a:off x="11152944" y="56921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0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Main Content">
    <p:bg>
      <p:bgPr>
        <a:solidFill>
          <a:srgbClr val="FFFFF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6264367" y="253267"/>
            <a:ext cx="7081600" cy="1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6261632" y="2279256"/>
            <a:ext cx="4489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Google Shape;16;p3"/>
          <p:cNvSpPr/>
          <p:nvPr/>
        </p:nvSpPr>
        <p:spPr>
          <a:xfrm>
            <a:off x="6096000" y="572467"/>
            <a:ext cx="3696000" cy="8476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6261633" y="1598384"/>
            <a:ext cx="7081600" cy="9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3"/>
          </p:nvPr>
        </p:nvSpPr>
        <p:spPr>
          <a:xfrm>
            <a:off x="6261632" y="3782229"/>
            <a:ext cx="4489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4"/>
          </p:nvPr>
        </p:nvSpPr>
        <p:spPr>
          <a:xfrm>
            <a:off x="6261633" y="3101351"/>
            <a:ext cx="7081600" cy="9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5"/>
          </p:nvPr>
        </p:nvSpPr>
        <p:spPr>
          <a:xfrm>
            <a:off x="6261632" y="5289987"/>
            <a:ext cx="4489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6"/>
          </p:nvPr>
        </p:nvSpPr>
        <p:spPr>
          <a:xfrm>
            <a:off x="6261633" y="4604339"/>
            <a:ext cx="7081600" cy="9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0"/>
            <a:ext cx="3807600" cy="68580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4776300" y="1901567"/>
            <a:ext cx="1118400" cy="10932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4776300" y="3404533"/>
            <a:ext cx="1118400" cy="10932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4776300" y="4907500"/>
            <a:ext cx="1118400" cy="10932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7" hasCustomPrompt="1"/>
          </p:nvPr>
        </p:nvSpPr>
        <p:spPr>
          <a:xfrm>
            <a:off x="4496300" y="2024367"/>
            <a:ext cx="1678400" cy="8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8" hasCustomPrompt="1"/>
          </p:nvPr>
        </p:nvSpPr>
        <p:spPr>
          <a:xfrm>
            <a:off x="4496300" y="3527333"/>
            <a:ext cx="1678400" cy="8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9" hasCustomPrompt="1"/>
          </p:nvPr>
        </p:nvSpPr>
        <p:spPr>
          <a:xfrm>
            <a:off x="4496300" y="5030300"/>
            <a:ext cx="1678400" cy="8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63519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yan with title and text  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0" y="1369800"/>
            <a:ext cx="12192000" cy="41184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2173467" y="2300600"/>
            <a:ext cx="4074000" cy="1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2553867" y="3786600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11152944" y="56921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8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yan with 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/>
          <p:nvPr/>
        </p:nvSpPr>
        <p:spPr>
          <a:xfrm>
            <a:off x="-98200" y="-14867"/>
            <a:ext cx="12305200" cy="69584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5"/>
          <p:cNvSpPr/>
          <p:nvPr/>
        </p:nvSpPr>
        <p:spPr>
          <a:xfrm>
            <a:off x="1907200" y="871800"/>
            <a:ext cx="83776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5"/>
          <p:cNvSpPr/>
          <p:nvPr/>
        </p:nvSpPr>
        <p:spPr>
          <a:xfrm>
            <a:off x="1907200" y="1828600"/>
            <a:ext cx="1529600" cy="5320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3567867" y="1626713"/>
            <a:ext cx="5234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3567868" y="3397000"/>
            <a:ext cx="4181600" cy="2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537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Title slide with frame ">
    <p:bg>
      <p:bgPr>
        <a:solidFill>
          <a:srgbClr val="81ECEC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1044700" y="2317400"/>
            <a:ext cx="3394400" cy="22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75" name="Google Shape;175;p26"/>
          <p:cNvCxnSpPr/>
          <p:nvPr/>
        </p:nvCxnSpPr>
        <p:spPr>
          <a:xfrm>
            <a:off x="1225200" y="4682133"/>
            <a:ext cx="90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05920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Title with frame  1">
    <p:bg>
      <p:bgPr>
        <a:solidFill>
          <a:srgbClr val="81ECEC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1044700" y="828667"/>
            <a:ext cx="101576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8713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DB8E-3719-D640-A099-7B4619A3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8F363-4179-A842-89A8-CE71950EE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AF7CE-1561-3F49-B79D-5A619C07A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3812-0DDF-6144-B3D5-E768CA983ECA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7FCCC-3466-7F4C-9C89-A18B3D455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31B7D-E2AF-5547-84ED-1284060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5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25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275028" y="253267"/>
            <a:ext cx="7081600" cy="1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1272300" y="2279300"/>
            <a:ext cx="44896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Google Shape;33;p4"/>
          <p:cNvSpPr/>
          <p:nvPr/>
        </p:nvSpPr>
        <p:spPr>
          <a:xfrm>
            <a:off x="6902833" y="283867"/>
            <a:ext cx="4990400" cy="62456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6095996" y="5109900"/>
            <a:ext cx="1016000" cy="15580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5" name="Google Shape;35;p4"/>
          <p:cNvCxnSpPr/>
          <p:nvPr/>
        </p:nvCxnSpPr>
        <p:spPr>
          <a:xfrm>
            <a:off x="1425000" y="1786867"/>
            <a:ext cx="9016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249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Main Content 1 1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275031" y="4626067"/>
            <a:ext cx="4644000" cy="1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cxnSp>
        <p:nvCxnSpPr>
          <p:cNvPr id="39" name="Google Shape;39;p5"/>
          <p:cNvCxnSpPr/>
          <p:nvPr/>
        </p:nvCxnSpPr>
        <p:spPr>
          <a:xfrm>
            <a:off x="1425000" y="6159667"/>
            <a:ext cx="9016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4878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1_Title and subtitle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760063" y="1325200"/>
            <a:ext cx="4074000" cy="14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819700" y="3419700"/>
            <a:ext cx="38944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cxnSp>
        <p:nvCxnSpPr>
          <p:cNvPr id="44" name="Google Shape;44;p6"/>
          <p:cNvCxnSpPr/>
          <p:nvPr/>
        </p:nvCxnSpPr>
        <p:spPr>
          <a:xfrm>
            <a:off x="904700" y="2747433"/>
            <a:ext cx="90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2000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12192000" cy="12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1938733" y="2539900"/>
            <a:ext cx="7836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cxnSp>
        <p:nvCxnSpPr>
          <p:cNvPr id="55" name="Google Shape;55;p8"/>
          <p:cNvCxnSpPr/>
          <p:nvPr/>
        </p:nvCxnSpPr>
        <p:spPr>
          <a:xfrm>
            <a:off x="5645200" y="1631467"/>
            <a:ext cx="90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4888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12192000" cy="12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cxnSp>
        <p:nvCxnSpPr>
          <p:cNvPr id="60" name="Google Shape;60;p9"/>
          <p:cNvCxnSpPr/>
          <p:nvPr/>
        </p:nvCxnSpPr>
        <p:spPr>
          <a:xfrm>
            <a:off x="5645200" y="1631467"/>
            <a:ext cx="90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86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1_Title and subtitle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131867" y="1030800"/>
            <a:ext cx="5184000" cy="16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64" name="Google Shape;64;p10"/>
          <p:cNvSpPr/>
          <p:nvPr/>
        </p:nvSpPr>
        <p:spPr>
          <a:xfrm>
            <a:off x="0" y="0"/>
            <a:ext cx="56796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81EC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6131867" y="3957605"/>
            <a:ext cx="38944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66" name="Google Shape;66;p10"/>
          <p:cNvCxnSpPr/>
          <p:nvPr/>
        </p:nvCxnSpPr>
        <p:spPr>
          <a:xfrm>
            <a:off x="6370933" y="3707500"/>
            <a:ext cx="90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9223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 &amp; 2 columns slide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>
            <a:off x="542600" y="469600"/>
            <a:ext cx="11106800" cy="5748000"/>
          </a:xfrm>
          <a:prstGeom prst="rect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9" name="Google Shape;69;p11"/>
          <p:cNvCxnSpPr/>
          <p:nvPr/>
        </p:nvCxnSpPr>
        <p:spPr>
          <a:xfrm>
            <a:off x="6067400" y="2588567"/>
            <a:ext cx="0" cy="2570000"/>
          </a:xfrm>
          <a:prstGeom prst="straightConnector1">
            <a:avLst/>
          </a:prstGeom>
          <a:noFill/>
          <a:ln w="38100" cap="flat" cmpd="sng">
            <a:solidFill>
              <a:srgbClr val="81ECE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/>
          </p:nvPr>
        </p:nvSpPr>
        <p:spPr>
          <a:xfrm>
            <a:off x="1484304" y="2095400"/>
            <a:ext cx="4226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1484305" y="2902667"/>
            <a:ext cx="413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ctrTitle" idx="2"/>
          </p:nvPr>
        </p:nvSpPr>
        <p:spPr>
          <a:xfrm>
            <a:off x="6424504" y="2095400"/>
            <a:ext cx="42260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3"/>
          </p:nvPr>
        </p:nvSpPr>
        <p:spPr>
          <a:xfrm>
            <a:off x="6424505" y="2902667"/>
            <a:ext cx="413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 idx="4"/>
          </p:nvPr>
        </p:nvSpPr>
        <p:spPr>
          <a:xfrm>
            <a:off x="-15800" y="1236100"/>
            <a:ext cx="12192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156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4C0455A5-B5A9-1242-8800-B48BA417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139910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1389E36-78A1-463D-8298-A245913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233" y="2475033"/>
            <a:ext cx="8210400" cy="1167600"/>
          </a:xfrm>
        </p:spPr>
        <p:txBody>
          <a:bodyPr/>
          <a:lstStyle/>
          <a:p>
            <a:pPr algn="r"/>
            <a:r>
              <a:rPr lang="en-US" sz="7100" dirty="0"/>
              <a:t>Smart Thermometers</a:t>
            </a:r>
          </a:p>
        </p:txBody>
      </p:sp>
      <p:sp>
        <p:nvSpPr>
          <p:cNvPr id="6" name="Subtitle 6">
            <a:extLst>
              <a:ext uri="{FF2B5EF4-FFF2-40B4-BE49-F238E27FC236}">
                <a16:creationId xmlns:a16="http://schemas.microsoft.com/office/drawing/2014/main" id="{73994B68-6D85-D541-9285-C35FBC57ADC2}"/>
              </a:ext>
            </a:extLst>
          </p:cNvPr>
          <p:cNvSpPr txBox="1">
            <a:spLocks/>
          </p:cNvSpPr>
          <p:nvPr/>
        </p:nvSpPr>
        <p:spPr>
          <a:xfrm>
            <a:off x="7363264" y="3758861"/>
            <a:ext cx="2469967" cy="3898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Abadi MT Condensed Light" panose="020B0306030101010103" pitchFamily="34" charset="77"/>
              </a:rPr>
              <a:t>SOPHIE JOHNSON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B93CD5-29D9-AD45-9037-3956BF567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58AF7DE-3786-9049-AA6F-B64DF500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9"/>
    </mc:Choice>
    <mc:Fallback xmlns="">
      <p:transition spd="slow" advTm="1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D52523-BF4C-7C4A-A301-6A4894A68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513" y="1214239"/>
            <a:ext cx="8042974" cy="5270325"/>
          </a:xfrm>
          <a:prstGeom prst="rect">
            <a:avLst/>
          </a:prstGeom>
          <a:ln w="2857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F66E0C-8BC0-8C48-9BA2-801640024B40}"/>
              </a:ext>
            </a:extLst>
          </p:cNvPr>
          <p:cNvSpPr txBox="1">
            <a:spLocks/>
          </p:cNvSpPr>
          <p:nvPr/>
        </p:nvSpPr>
        <p:spPr>
          <a:xfrm>
            <a:off x="834772" y="539359"/>
            <a:ext cx="4762000" cy="770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76B95F-9C14-1041-B37E-0A7E115AF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33" y="373436"/>
            <a:ext cx="5299669" cy="638704"/>
          </a:xfrm>
        </p:spPr>
        <p:txBody>
          <a:bodyPr/>
          <a:lstStyle/>
          <a:p>
            <a:pPr algn="l"/>
            <a:r>
              <a:rPr lang="en-US" sz="2800" dirty="0" err="1">
                <a:solidFill>
                  <a:schemeClr val="tx1"/>
                </a:solidFill>
              </a:rPr>
              <a:t>Kinsa’s</a:t>
            </a:r>
            <a:r>
              <a:rPr lang="en-US" sz="2800" dirty="0">
                <a:solidFill>
                  <a:schemeClr val="tx1"/>
                </a:solidFill>
              </a:rPr>
              <a:t> US Health Weather Map</a:t>
            </a:r>
            <a:endParaRPr lang="en-US" sz="2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33E8BF-6D57-0640-855E-D6D287E70FA1}"/>
              </a:ext>
            </a:extLst>
          </p:cNvPr>
          <p:cNvSpPr/>
          <p:nvPr/>
        </p:nvSpPr>
        <p:spPr>
          <a:xfrm>
            <a:off x="2705622" y="2417523"/>
            <a:ext cx="676405" cy="67640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4E2A4B-CC21-5749-8279-7411FA34F91E}"/>
              </a:ext>
            </a:extLst>
          </p:cNvPr>
          <p:cNvSpPr/>
          <p:nvPr/>
        </p:nvSpPr>
        <p:spPr>
          <a:xfrm>
            <a:off x="7229605" y="5155246"/>
            <a:ext cx="1188720" cy="118872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4E131E-A78B-E745-A075-CF9CCB42BAC6}"/>
              </a:ext>
            </a:extLst>
          </p:cNvPr>
          <p:cNvSpPr/>
          <p:nvPr/>
        </p:nvSpPr>
        <p:spPr>
          <a:xfrm>
            <a:off x="8379913" y="3429000"/>
            <a:ext cx="734860" cy="75319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115571-ABE7-D749-AF9A-7522D822F68D}"/>
              </a:ext>
            </a:extLst>
          </p:cNvPr>
          <p:cNvSpPr/>
          <p:nvPr/>
        </p:nvSpPr>
        <p:spPr>
          <a:xfrm>
            <a:off x="7237795" y="3303740"/>
            <a:ext cx="586170" cy="60079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D1B41E-9D36-5E40-95B0-D251F438856C}"/>
              </a:ext>
            </a:extLst>
          </p:cNvPr>
          <p:cNvSpPr/>
          <p:nvPr/>
        </p:nvSpPr>
        <p:spPr>
          <a:xfrm>
            <a:off x="287866" y="279851"/>
            <a:ext cx="11616267" cy="62982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557AA44-40C1-3A41-95FA-61B8F7B12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98"/>
    </mc:Choice>
    <mc:Fallback xmlns="">
      <p:transition spd="slow" advTm="4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64A6454-4BB0-C941-A1D0-0E3447786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34" y="373436"/>
            <a:ext cx="4572000" cy="638704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Coronavirus Cases in the US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29CA0-90C3-DA48-A38D-C30E4EA9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1" t="4177" r="2756" b="5195"/>
          <a:stretch/>
        </p:blipFill>
        <p:spPr>
          <a:xfrm>
            <a:off x="2093763" y="1158766"/>
            <a:ext cx="8004474" cy="51293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80D645-A1D2-B441-8EEA-84067AD5FA67}"/>
              </a:ext>
            </a:extLst>
          </p:cNvPr>
          <p:cNvSpPr/>
          <p:nvPr/>
        </p:nvSpPr>
        <p:spPr>
          <a:xfrm>
            <a:off x="287866" y="279851"/>
            <a:ext cx="11616267" cy="62982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E3DD92-5FB9-4546-8F31-AC005E58FD8D}"/>
              </a:ext>
            </a:extLst>
          </p:cNvPr>
          <p:cNvSpPr/>
          <p:nvPr/>
        </p:nvSpPr>
        <p:spPr>
          <a:xfrm>
            <a:off x="2705622" y="1465547"/>
            <a:ext cx="676405" cy="67640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DDB4B8-4ECC-AD41-85F4-E8B024CB449A}"/>
              </a:ext>
            </a:extLst>
          </p:cNvPr>
          <p:cNvSpPr/>
          <p:nvPr/>
        </p:nvSpPr>
        <p:spPr>
          <a:xfrm>
            <a:off x="7755697" y="5029986"/>
            <a:ext cx="1188720" cy="118872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EF1CFD-DC16-8346-99FC-4DA57D5D652B}"/>
              </a:ext>
            </a:extLst>
          </p:cNvPr>
          <p:cNvSpPr/>
          <p:nvPr/>
        </p:nvSpPr>
        <p:spPr>
          <a:xfrm>
            <a:off x="8630433" y="2689966"/>
            <a:ext cx="734860" cy="75319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E27933-8728-A446-B305-A7C7D680229D}"/>
              </a:ext>
            </a:extLst>
          </p:cNvPr>
          <p:cNvSpPr/>
          <p:nvPr/>
        </p:nvSpPr>
        <p:spPr>
          <a:xfrm>
            <a:off x="7413159" y="2727544"/>
            <a:ext cx="586170" cy="60079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93D1E806-CBD6-E147-9676-F508C6778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57"/>
    </mc:Choice>
    <mc:Fallback xmlns="">
      <p:transition spd="slow" advTm="4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AAF6BA-AE9A-D746-9CEA-C846EBED4A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88CEB-929A-DA44-8C29-B4BD4BD679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28542" y="1568607"/>
            <a:ext cx="1659440" cy="1579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7338D-534F-A54D-9640-91AB8714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61010" y="2475033"/>
            <a:ext cx="2480784" cy="23617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E18E14-93B4-FC46-95C6-F3C001D04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0"/>
    </mc:Choice>
    <mc:Fallback xmlns="">
      <p:transition spd="slow" advTm="1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4E8B-A2A5-5A4A-82CD-675DFFE5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Annual Influenza Statistics in US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8F9CAFC0-0168-E147-A46F-8ED2A92A7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300" y="2279300"/>
            <a:ext cx="5179300" cy="3303600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Centers for Disease Control and Prevention estimates burden of flu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Estimates depend on data from 2010 - 2019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ABFEB1-933D-8D4D-B5C8-64C3959DE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b="13743"/>
          <a:stretch/>
        </p:blipFill>
        <p:spPr>
          <a:xfrm>
            <a:off x="7322554" y="1367766"/>
            <a:ext cx="4225979" cy="41224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5F6B28-9BD3-2A4B-A38A-07036AF93B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5416" y="4738587"/>
            <a:ext cx="1773767" cy="16886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BA79E6-2FCF-A54A-B107-D6B5AAE0AD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3869" y="4157887"/>
            <a:ext cx="609979" cy="580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B28980-A5DB-5742-B928-ECED72AB9B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38506" y="761622"/>
            <a:ext cx="1609046" cy="1531812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5F88C96-7E50-1248-86D7-52C78094F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1"/>
    </mc:Choice>
    <mc:Fallback xmlns="">
      <p:transition spd="slow" advTm="3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0C25DF2-06BA-804F-9C06-48011876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Symptoms of Influenza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417FB90-DA03-B94E-8B64-4F9AC708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1867" y="3957605"/>
            <a:ext cx="3894400" cy="3425328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Fever (+100° F)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Cough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Sore throat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Runny or stuffy nose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Muscle or body aches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Headaches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Fatigue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FFC677-66D8-324F-AF1A-E800EB079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208" y="1835200"/>
            <a:ext cx="2406650" cy="30805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ACF2EFE-7BEA-FD44-AF8B-A42643A28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0"/>
    </mc:Choice>
    <mc:Fallback xmlns="">
      <p:transition spd="slow" advTm="3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D062-4D19-DD49-940F-023D83F6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Kinsa</a:t>
            </a:r>
            <a:r>
              <a:rPr lang="en-US" sz="2800" dirty="0"/>
              <a:t> Smart Thermometer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D029D-3D64-194A-8263-45A8C5CDB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704" y="2404533"/>
            <a:ext cx="5752296" cy="3403599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Digital thermometer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Bluetooth connection to mobile device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Interactive app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Fever and symptom upload to cloud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Geocoding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Map display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9FB75-B930-8049-B3E5-8A3AABC03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979" y="1452327"/>
            <a:ext cx="4159249" cy="3953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23F97BE-EA57-E544-831D-AE14ED01FE6E}"/>
              </a:ext>
            </a:extLst>
          </p:cNvPr>
          <p:cNvSpPr/>
          <p:nvPr/>
        </p:nvSpPr>
        <p:spPr>
          <a:xfrm>
            <a:off x="9110132" y="1548940"/>
            <a:ext cx="1100668" cy="1104606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Years Old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DF1B05-C3A4-0F4F-BDCD-4B3E15D6EE3E}"/>
              </a:ext>
            </a:extLst>
          </p:cNvPr>
          <p:cNvSpPr/>
          <p:nvPr/>
        </p:nvSpPr>
        <p:spPr>
          <a:xfrm>
            <a:off x="10024532" y="2859764"/>
            <a:ext cx="1100668" cy="1104606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Fever</a:t>
            </a:r>
          </a:p>
          <a:p>
            <a:pPr algn="ctr"/>
            <a:r>
              <a:rPr lang="en-US" sz="1200" dirty="0"/>
              <a:t> + Cough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5D502A-61D6-8D42-903F-0B8BF3616794}"/>
              </a:ext>
            </a:extLst>
          </p:cNvPr>
          <p:cNvSpPr/>
          <p:nvPr/>
        </p:nvSpPr>
        <p:spPr>
          <a:xfrm>
            <a:off x="7975598" y="4119789"/>
            <a:ext cx="1100668" cy="1104606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102.1°</a:t>
            </a:r>
            <a:endParaRPr lang="en-US" sz="1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7B8A1BF-97DB-B74D-8C5D-33CD67109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6"/>
    </mc:Choice>
    <mc:Fallback xmlns="">
      <p:transition spd="slow" advTm="4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1DE1-20E9-5C4C-A52A-20E04EC4A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304" y="1722868"/>
            <a:ext cx="4226000" cy="859600"/>
          </a:xfrm>
        </p:spPr>
        <p:txBody>
          <a:bodyPr/>
          <a:lstStyle/>
          <a:p>
            <a:r>
              <a:rPr lang="en-US" dirty="0"/>
              <a:t>CDC Prediction Models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502E2-7C78-D744-96F8-F759A067B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38" y="2842004"/>
            <a:ext cx="4687896" cy="1433529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dirty="0"/>
              <a:t>Rely on reports with </a:t>
            </a:r>
            <a:r>
              <a:rPr lang="en-US" b="1" dirty="0">
                <a:solidFill>
                  <a:schemeClr val="tx1"/>
                </a:solidFill>
              </a:rPr>
              <a:t>1 to 2 week delay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dirty="0"/>
              <a:t>Potentially </a:t>
            </a:r>
            <a:r>
              <a:rPr lang="en-US" b="1" dirty="0">
                <a:solidFill>
                  <a:schemeClr val="tx1"/>
                </a:solidFill>
              </a:rPr>
              <a:t>miss key demographics </a:t>
            </a:r>
            <a:r>
              <a:rPr lang="en-US" dirty="0"/>
              <a:t>(geographic location, age, etc.)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C2712-F05C-444C-A6EB-48C2005B2B32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6424504" y="1722868"/>
            <a:ext cx="4226000" cy="859600"/>
          </a:xfrm>
        </p:spPr>
        <p:txBody>
          <a:bodyPr/>
          <a:lstStyle/>
          <a:p>
            <a:r>
              <a:rPr lang="en-US" dirty="0"/>
              <a:t>Smart Thermometers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FE7D825-1CD3-524C-8FF8-868D579AF5B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6172200" y="2818002"/>
            <a:ext cx="5242562" cy="3599732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Produce </a:t>
            </a:r>
            <a:r>
              <a:rPr lang="en-US" sz="2000" b="1" dirty="0">
                <a:solidFill>
                  <a:schemeClr val="tx1"/>
                </a:solidFill>
              </a:rPr>
              <a:t>real time </a:t>
            </a:r>
            <a:r>
              <a:rPr lang="en-US" sz="2000" dirty="0"/>
              <a:t>measurements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trends up to </a:t>
            </a:r>
            <a:r>
              <a:rPr lang="en-US" sz="2000" b="1" dirty="0">
                <a:solidFill>
                  <a:schemeClr val="tx1"/>
                </a:solidFill>
              </a:rPr>
              <a:t>2 weeks earlier </a:t>
            </a:r>
            <a:r>
              <a:rPr lang="en-US" sz="2000" dirty="0"/>
              <a:t>than CDC’s weekly </a:t>
            </a:r>
            <a:r>
              <a:rPr lang="en-US" sz="2000" dirty="0" err="1"/>
              <a:t>FluView</a:t>
            </a:r>
            <a:r>
              <a:rPr lang="en-US" sz="2000" dirty="0"/>
              <a:t> tracker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Accessible in </a:t>
            </a:r>
            <a:r>
              <a:rPr lang="en-US" sz="2000" b="1" dirty="0">
                <a:solidFill>
                  <a:schemeClr val="tx1"/>
                </a:solidFill>
              </a:rPr>
              <a:t>regions with fewer providers</a:t>
            </a:r>
            <a:r>
              <a:rPr lang="en-US" sz="2000" dirty="0"/>
              <a:t> that report to CDC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Collect data from </a:t>
            </a:r>
            <a:r>
              <a:rPr lang="en-US" sz="2000" b="1" dirty="0">
                <a:solidFill>
                  <a:schemeClr val="tx1"/>
                </a:solidFill>
              </a:rPr>
              <a:t>young adult population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CE578B-DDBC-234A-A168-AE576BA3A39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n-US" dirty="0"/>
              <a:t>Influenza Surveillance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8FEAC-4149-3041-AE8F-042A628233A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647" y="5238237"/>
            <a:ext cx="1439181" cy="137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50A42-FCC4-804C-9B37-E84DB208DB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34959" y="6110392"/>
            <a:ext cx="645677" cy="61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E9C2E4-2C4A-E14B-B2A3-5F327C4A06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43068" y="100391"/>
            <a:ext cx="1794932" cy="170877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CAF038E-C369-AD46-9860-41E32CE9A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0"/>
    </mc:Choice>
    <mc:Fallback xmlns="">
      <p:transition spd="slow" advTm="5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CCC0-3A8F-B04A-AACC-BC160ADD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72" y="1307013"/>
            <a:ext cx="4762000" cy="770800"/>
          </a:xfrm>
        </p:spPr>
        <p:txBody>
          <a:bodyPr/>
          <a:lstStyle/>
          <a:p>
            <a:r>
              <a:rPr lang="en-US" sz="2800" dirty="0"/>
              <a:t>Improved Influenza Surveillance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FC6B2-CC6A-9B4E-93ED-DD163154E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732" y="2539999"/>
            <a:ext cx="5774268" cy="4318001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University of Iowa study (2018)</a:t>
            </a:r>
          </a:p>
          <a:p>
            <a:pPr marL="939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Used 10 million temperature readings from 2015 to 2018</a:t>
            </a:r>
          </a:p>
          <a:p>
            <a:pPr marL="939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Improved state-level forecasts by 23.9% accuracy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UCSF Medical Science study (2020)</a:t>
            </a:r>
          </a:p>
          <a:p>
            <a:pPr marL="939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Combined temperature readings with records from the California Department of Public Health </a:t>
            </a:r>
          </a:p>
          <a:p>
            <a:pPr marL="939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Improved predictions of regional patterns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01F37-9096-D749-8FEE-AA861E3F9D5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38055" y="784315"/>
            <a:ext cx="1358717" cy="1293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7A5FC-72E9-4C4A-85AD-47E24A2AF7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7374" y="2077813"/>
            <a:ext cx="678795" cy="6462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E4AE633-60F9-C740-AC1F-2DCD56193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3"/>
    </mc:Choice>
    <mc:Fallback xmlns="">
      <p:transition spd="slow" advTm="4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A59F5-BE7C-674B-AA61-265B2D2F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AC3C7-D2F1-944C-B945-B8EAE860C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2573867"/>
            <a:ext cx="5300133" cy="3742266"/>
          </a:xfrm>
        </p:spPr>
        <p:txBody>
          <a:bodyPr/>
          <a:lstStyle/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Expensive ($35.99 - $69.99) so might not reach a representative sample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Decreased quality assurance due to crowdsourcing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Security and privacy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Adequate amount of data 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5AD027-EE45-5443-A51E-DCD6943CE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66" y="1803400"/>
            <a:ext cx="3251200" cy="3251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4A28E7F-5844-044C-BC67-581751BA0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1"/>
    </mc:Choice>
    <mc:Fallback xmlns="">
      <p:transition spd="slow" advTm="46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4608B14-0BD8-B047-881F-3B11F29D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67" y="253267"/>
            <a:ext cx="7081600" cy="1090394"/>
          </a:xfrm>
        </p:spPr>
        <p:txBody>
          <a:bodyPr/>
          <a:lstStyle/>
          <a:p>
            <a:r>
              <a:rPr lang="en-US" sz="2800" dirty="0"/>
              <a:t>Thermometer Count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AA8AEFA-5FDC-344F-9A69-096305A61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year after released in 2014…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3EBD0-26C1-EE42-8291-2E5588BD0D4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2800" dirty="0"/>
              <a:t>2,980 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52AE246-2567-054E-93F6-9634A94C1C3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6261631" y="3782229"/>
            <a:ext cx="5083701" cy="770800"/>
          </a:xfrm>
        </p:spPr>
        <p:txBody>
          <a:bodyPr/>
          <a:lstStyle/>
          <a:p>
            <a:r>
              <a:rPr lang="en-US" dirty="0"/>
              <a:t>generating millions of temperature readings annually…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3FECF7B-8D8C-1449-9002-6593A1A68FC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en-US" sz="2800" dirty="0"/>
              <a:t>450,000</a:t>
            </a: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2C17765C-26BC-4049-98F1-CEE8B384C96B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and the number is only growing…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C1395E-307F-4248-A6F0-7B3BDF7B2DEB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sz="2800" dirty="0"/>
              <a:t>1,000,000</a:t>
            </a:r>
            <a:r>
              <a:rPr lang="en-US" dirty="0"/>
              <a:t>+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32086D0-D8EA-5341-A8D4-6ADBC6B6026A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r>
              <a:rPr lang="en-US" b="0" dirty="0"/>
              <a:t>2015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7747307-C785-EF42-B43F-C84461AF1D58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r>
              <a:rPr lang="en-US" b="0" dirty="0"/>
              <a:t>2018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A5EC875-F5C6-9241-90ED-D9D5F9F1945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r>
              <a:rPr lang="en-US" b="0" dirty="0"/>
              <a:t>2020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A1D1C62-24BE-5B48-B59F-24ECB384F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1"/>
    </mc:Choice>
    <mc:Fallback xmlns="">
      <p:transition spd="slow" advTm="2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5113C9-E147-6344-AC50-E2E48F92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62" y="1325200"/>
            <a:ext cx="5742338" cy="1147067"/>
          </a:xfrm>
        </p:spPr>
        <p:txBody>
          <a:bodyPr/>
          <a:lstStyle/>
          <a:p>
            <a:r>
              <a:rPr lang="en-US" sz="2800" dirty="0"/>
              <a:t>Smart Thermometers and COVID-19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B3909D-2636-414A-9481-A9023BAD9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699" y="2997201"/>
            <a:ext cx="7291368" cy="2760132"/>
          </a:xfrm>
        </p:spPr>
        <p:txBody>
          <a:bodyPr/>
          <a:lstStyle/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Fever is most common symptom found in 90% of patients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Kinsa’s</a:t>
            </a:r>
            <a:r>
              <a:rPr lang="en-US" sz="2400" dirty="0"/>
              <a:t> smart thermometers have measured 5 years of expected influenza data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Anomalies in recent thermometer data suggest potential COVID-19 outbreaks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826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/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F0F2AB-D086-854A-9CA5-5BF45EDA2F13}"/>
              </a:ext>
            </a:extLst>
          </p:cNvPr>
          <p:cNvSpPr/>
          <p:nvPr/>
        </p:nvSpPr>
        <p:spPr>
          <a:xfrm>
            <a:off x="559366" y="1676400"/>
            <a:ext cx="7551701" cy="46228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97C54-366E-BE43-8A64-EE7F4EEAE3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52761" y="1089707"/>
            <a:ext cx="1659440" cy="1579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C3928F-4E11-2A48-AB8F-CF9D8F4FFD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85229" y="1996133"/>
            <a:ext cx="2480784" cy="236170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6510BE9-E242-CB4C-B04C-CD5A4FA79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7"/>
    </mc:Choice>
    <mc:Fallback xmlns="">
      <p:transition spd="slow" advTm="6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434343"/>
      </a:dk1>
      <a:lt1>
        <a:srgbClr val="FFFFFF"/>
      </a:lt1>
      <a:dk2>
        <a:srgbClr val="666666"/>
      </a:dk2>
      <a:lt2>
        <a:srgbClr val="999999"/>
      </a:lt2>
      <a:accent1>
        <a:srgbClr val="81ECEC"/>
      </a:accent1>
      <a:accent2>
        <a:srgbClr val="C0FFFC"/>
      </a:accent2>
      <a:accent3>
        <a:srgbClr val="0FB9B1"/>
      </a:accent3>
      <a:accent4>
        <a:srgbClr val="1E8A82"/>
      </a:accent4>
      <a:accent5>
        <a:srgbClr val="2BC7C7"/>
      </a:accent5>
      <a:accent6>
        <a:srgbClr val="B7ECE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296</Words>
  <Application>Microsoft Macintosh PowerPoint</Application>
  <PresentationFormat>Widescreen</PresentationFormat>
  <Paragraphs>79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Abadi MT Condensed Light</vt:lpstr>
      <vt:lpstr>Arial</vt:lpstr>
      <vt:lpstr>Arvo</vt:lpstr>
      <vt:lpstr>Bodoni</vt:lpstr>
      <vt:lpstr>Calibri</vt:lpstr>
      <vt:lpstr>Proxima Nova</vt:lpstr>
      <vt:lpstr>Proxima Nova Semibold</vt:lpstr>
      <vt:lpstr>Ubuntu</vt:lpstr>
      <vt:lpstr>Ubuntu Light</vt:lpstr>
      <vt:lpstr>Minimal Charm</vt:lpstr>
      <vt:lpstr>SlidesGo Final Pages</vt:lpstr>
      <vt:lpstr>Smart Thermometers</vt:lpstr>
      <vt:lpstr>Annual Influenza Statistics in US</vt:lpstr>
      <vt:lpstr>Symptoms of Influenza</vt:lpstr>
      <vt:lpstr>Kinsa Smart Thermometer</vt:lpstr>
      <vt:lpstr>CDC Prediction Models </vt:lpstr>
      <vt:lpstr>Improved Influenza Surveillance</vt:lpstr>
      <vt:lpstr>Challenges</vt:lpstr>
      <vt:lpstr>Thermometer Count</vt:lpstr>
      <vt:lpstr>Smart Thermometers and COVID-19</vt:lpstr>
      <vt:lpstr>Kinsa’s US Health Weather Map</vt:lpstr>
      <vt:lpstr>Coronavirus Cases in the US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Thermometers</dc:title>
  <dc:creator>Sophie Johnson</dc:creator>
  <cp:lastModifiedBy>Christian Poellabauer</cp:lastModifiedBy>
  <cp:revision>18</cp:revision>
  <dcterms:created xsi:type="dcterms:W3CDTF">2020-04-15T22:07:53Z</dcterms:created>
  <dcterms:modified xsi:type="dcterms:W3CDTF">2020-04-17T12:17:54Z</dcterms:modified>
</cp:coreProperties>
</file>