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1"/>
  </p:sldMasterIdLst>
  <p:notesMasterIdLst>
    <p:notesMasterId r:id="rId19"/>
  </p:notesMasterIdLst>
  <p:sldIdLst>
    <p:sldId id="256" r:id="rId2"/>
    <p:sldId id="257" r:id="rId3"/>
    <p:sldId id="261" r:id="rId4"/>
    <p:sldId id="273" r:id="rId5"/>
    <p:sldId id="259" r:id="rId6"/>
    <p:sldId id="258" r:id="rId7"/>
    <p:sldId id="260" r:id="rId8"/>
    <p:sldId id="264" r:id="rId9"/>
    <p:sldId id="268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/>
    <p:restoredTop sz="70541"/>
  </p:normalViewPr>
  <p:slideViewPr>
    <p:cSldViewPr snapToGrid="0" snapToObjects="1">
      <p:cViewPr varScale="1">
        <p:scale>
          <a:sx n="137" d="100"/>
          <a:sy n="137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D50A4-7FF8-C548-A16B-6810796BA48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48107-97F4-994E-A1F8-D85B148BC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56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44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67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8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86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17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08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29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08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6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78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93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60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82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2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4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18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48107-97F4-994E-A1F8-D85B148BC5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9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30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2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5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3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94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2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7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8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4/17/20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7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1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9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7" r:id="rId6"/>
    <p:sldLayoutId id="2147483752" r:id="rId7"/>
    <p:sldLayoutId id="2147483753" r:id="rId8"/>
    <p:sldLayoutId id="2147483754" r:id="rId9"/>
    <p:sldLayoutId id="2147483756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red.com/2012/01/lark-julia-hu-sleep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cpap.com/productpage/zeo-sleep-manager-pro-mobile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level1diagnostics.com/sleep-image/" TargetMode="External"/><Relationship Id="rId11" Type="http://schemas.openxmlformats.org/officeDocument/2006/relationships/hyperlink" Target="https://ouraring.com/" TargetMode="External"/><Relationship Id="rId5" Type="http://schemas.openxmlformats.org/officeDocument/2006/relationships/hyperlink" Target="http://mysleepapneatest.com/diagnosing-osa.aspx" TargetMode="External"/><Relationship Id="rId10" Type="http://schemas.openxmlformats.org/officeDocument/2006/relationships/hyperlink" Target="https://www.imedicalapps.com/2011/07/bodymedia-wearable-sensors-fight-obesity-epidemic-step-time/" TargetMode="External"/><Relationship Id="rId4" Type="http://schemas.openxmlformats.org/officeDocument/2006/relationships/notesSlide" Target="../notesSlides/notesSlide17.xml"/><Relationship Id="rId9" Type="http://schemas.openxmlformats.org/officeDocument/2006/relationships/hyperlink" Target="http://billvespa.com/wakemat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145D3-11E8-4F3F-828C-86FC8F594A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26" b="4674"/>
          <a:stretch/>
        </p:blipFill>
        <p:spPr>
          <a:xfrm>
            <a:off x="-2" y="-1"/>
            <a:ext cx="1219200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1264" y="524114"/>
            <a:ext cx="6288261" cy="1573149"/>
          </a:xfrm>
          <a:prstGeom prst="rect">
            <a:avLst/>
          </a:prstGeom>
          <a:solidFill>
            <a:schemeClr val="tx1">
              <a:alpha val="30000"/>
            </a:schemeClr>
          </a:solidFill>
          <a:ln w="12700">
            <a:noFill/>
          </a:ln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E0003-6A3F-0D43-8CE5-3BDDB6273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2160" y="718010"/>
            <a:ext cx="3212386" cy="1185353"/>
          </a:xfrm>
        </p:spPr>
        <p:txBody>
          <a:bodyPr anchor="ctr">
            <a:normAutofit fontScale="90000"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Wearable Consumer Sleep-Tracking Devices: An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0E0F66-65C5-894E-8770-7DAF056E6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00032" y="718009"/>
            <a:ext cx="2228641" cy="1185353"/>
          </a:xfrm>
        </p:spPr>
        <p:txBody>
          <a:bodyPr anchor="ctr">
            <a:norm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Marielle Gleason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00" y="98373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23376" y="1306113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F2A4FA-35ED-D145-8B95-E2BF26913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8"/>
    </mc:Choice>
    <mc:Fallback xmlns="">
      <p:transition spd="slow" advTm="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1C38-512C-0B42-A274-EC48F8D6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Lack of Theoretical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B696F-61D7-124E-8E51-0E142FFAE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“Fitbit Flex, Jawbone UP, and Innovative Sleep Solutions </a:t>
            </a:r>
            <a:r>
              <a:rPr lang="en-US" dirty="0" err="1"/>
              <a:t>SleepTracker</a:t>
            </a:r>
            <a:r>
              <a:rPr lang="en-US" dirty="0"/>
              <a:t> are assumed to be based on previous research but they </a:t>
            </a:r>
            <a:r>
              <a:rPr lang="en-US" b="1" dirty="0"/>
              <a:t>do not reveal their theoretical frameworks at all</a:t>
            </a:r>
            <a:r>
              <a:rPr lang="en-US" dirty="0"/>
              <a:t>.”</a:t>
            </a:r>
          </a:p>
          <a:p>
            <a:r>
              <a:rPr lang="en-US" dirty="0"/>
              <a:t>“</a:t>
            </a:r>
            <a:r>
              <a:rPr lang="en-US" dirty="0" err="1"/>
              <a:t>BodyMedia</a:t>
            </a:r>
            <a:r>
              <a:rPr lang="en-US" dirty="0"/>
              <a:t> has declared that its own theoretical background—embodied by an ANN-based proprietary algorithm with raw data gathered from all the sensors and certain derived measures—was based on a preliminary study and that it could not be presented in detail”</a:t>
            </a:r>
          </a:p>
          <a:p>
            <a:r>
              <a:rPr lang="en-US" dirty="0"/>
              <a:t>“Basis Band is known to detect the onset of sleep with decreased activity and lowered heart rate, but does not disclose its theoretical background."</a:t>
            </a:r>
          </a:p>
          <a:p>
            <a:r>
              <a:rPr lang="en-US" dirty="0"/>
              <a:t>“</a:t>
            </a:r>
            <a:r>
              <a:rPr lang="en-US" dirty="0" err="1"/>
              <a:t>Zeo</a:t>
            </a:r>
            <a:r>
              <a:rPr lang="en-US" dirty="0"/>
              <a:t> is known to use one channel of EEG, recorded at the sampling rate of 128Hz, to estimate sleep stage. Estimating sleep stage with multi-channel EEG has a well-established theoretical background."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CEE485-14EF-1C47-8141-C30CEC5F2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2"/>
    </mc:Choice>
    <mc:Fallback xmlns="">
      <p:transition spd="slow" advTm="36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A77B-B36F-364B-B205-1797DCB88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Fitbit and </a:t>
            </a:r>
            <a:r>
              <a:rPr lang="en-US" dirty="0" err="1"/>
              <a:t>BodyMedia</a:t>
            </a:r>
            <a:r>
              <a:rPr lang="en-US" dirty="0"/>
              <a:t>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5306F-17F2-3044-8236-A9C54600C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“In terms of total sleep time, total wake up time, and sleep efficiency, </a:t>
            </a:r>
            <a:r>
              <a:rPr lang="en-US" dirty="0" err="1"/>
              <a:t>BodyMedia</a:t>
            </a:r>
            <a:r>
              <a:rPr lang="en-US" dirty="0"/>
              <a:t> </a:t>
            </a:r>
            <a:r>
              <a:rPr lang="en-US" dirty="0" err="1"/>
              <a:t>SenseWear</a:t>
            </a:r>
            <a:r>
              <a:rPr lang="en-US" dirty="0"/>
              <a:t> Armband was reported to produce similar to PSG results, both in control patients and in OSA patients. This device was also reported to have high sleep/wake epoch-by-epoch agreement rate (79.9±1.6%) and high sensitivity of sleep estimation (88.7±1.5%). However the device could not estimate wake with high accuracy (specificity, 49.9±3.6%)”</a:t>
            </a:r>
          </a:p>
          <a:p>
            <a:r>
              <a:rPr lang="en-US" dirty="0"/>
              <a:t>“Montgomery-Downs et al. evaluated and compared the sleep/wake detection performance of Fitbit and standard actigraphy (Actiwatch-64, Philips Healthcare, Andover, MA). As a result, Fitbit and Actiwatch-64 showed 97.8% and 95.7% of agreement rates with PSG for sleep detection but 19.8% and 38.9% for wake detection, respectively.”</a:t>
            </a:r>
          </a:p>
          <a:p>
            <a:r>
              <a:rPr lang="en-US" dirty="0"/>
              <a:t>“Finally, both devices were found to consistently misidentify wake as sleep and thus overestimated both total sleep time and sleep efficiency.”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8652B9-CC07-9B41-8341-B5BA71668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1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57"/>
    </mc:Choice>
    <mc:Fallback xmlns="">
      <p:transition spd="slow" advTm="5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AE35-3060-E448-AB50-62C76C45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Zeo</a:t>
            </a:r>
            <a:r>
              <a:rPr lang="en-US" dirty="0"/>
              <a:t>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03097-692E-9B41-926F-338E3C0A1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Shambroom</a:t>
            </a:r>
            <a:r>
              <a:rPr lang="en-US" dirty="0"/>
              <a:t> et al. reported that </a:t>
            </a:r>
            <a:r>
              <a:rPr lang="en-US" dirty="0" err="1"/>
              <a:t>Zeo</a:t>
            </a:r>
            <a:r>
              <a:rPr lang="en-US" dirty="0"/>
              <a:t> was able to achieve better sleep/wake agreement rates (92.6% and 91.1%) than </a:t>
            </a:r>
            <a:r>
              <a:rPr lang="en-US" dirty="0" err="1"/>
              <a:t>actigraph</a:t>
            </a:r>
            <a:r>
              <a:rPr lang="en-US" dirty="0"/>
              <a:t> (86.3% and 85.7%) when each device’s sleep/wake scoring was compared with two experienced technician’s PSG scores. It also provided a good sleep stage agreement rate (75.8% and 74.75%) while an </a:t>
            </a:r>
            <a:r>
              <a:rPr lang="en-US" dirty="0" err="1"/>
              <a:t>actigraph</a:t>
            </a:r>
            <a:r>
              <a:rPr lang="en-US" dirty="0"/>
              <a:t> could hardly estimate sleep stage.”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60663D-6106-6D42-B8C3-41056C55C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8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41"/>
    </mc:Choice>
    <mc:Fallback xmlns="">
      <p:transition spd="slow" advTm="27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3362-8A0D-544A-9FA1-1DD18573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Fitbit study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5120C8-F486-AB44-9BC2-121A258FA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22295" y="2145578"/>
            <a:ext cx="8354674" cy="443810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6D57E8-D1F1-8A4D-9E55-2D4E5F29C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5"/>
    </mc:Choice>
    <mc:Fallback xmlns="">
      <p:transition spd="slow" advTm="17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64AC4-1F29-2F44-A20C-58F7D3AE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36" y="2839212"/>
            <a:ext cx="10168128" cy="1179576"/>
          </a:xfrm>
        </p:spPr>
        <p:txBody>
          <a:bodyPr/>
          <a:lstStyle/>
          <a:p>
            <a:pPr algn="ctr"/>
            <a:r>
              <a:rPr lang="en-US" dirty="0"/>
              <a:t>User Interaction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1EB263-A9BF-E744-9D44-FCB6FD9B5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7"/>
    </mc:Choice>
    <mc:Fallback xmlns="">
      <p:transition spd="slow" advTm="13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508C0-14C3-9643-B61B-F510901B4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Encountered by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FBDB1-39A3-DB47-B1AC-41A5EC762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Continuity</a:t>
            </a:r>
          </a:p>
          <a:p>
            <a:r>
              <a:rPr lang="en-US" dirty="0"/>
              <a:t>Trust</a:t>
            </a:r>
          </a:p>
          <a:p>
            <a:r>
              <a:rPr lang="en-US" dirty="0"/>
              <a:t>Data Manipulation</a:t>
            </a:r>
          </a:p>
          <a:p>
            <a:r>
              <a:rPr lang="en-US" dirty="0"/>
              <a:t>Data Interpretation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1600CE-047D-5945-AF54-32B8311C1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52"/>
    </mc:Choice>
    <mc:Fallback xmlns="">
      <p:transition spd="slow" advTm="62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FDAA-68BD-3546-8D5F-9E3B67F4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Address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BA354-EB2E-4F48-AD2E-4E07263CC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Tracking Continuity</a:t>
            </a:r>
          </a:p>
          <a:p>
            <a:pPr lvl="1"/>
            <a:r>
              <a:rPr lang="en-US" dirty="0"/>
              <a:t>Strike a balance between engagement and automation</a:t>
            </a:r>
          </a:p>
          <a:p>
            <a:r>
              <a:rPr lang="en-US" dirty="0"/>
              <a:t>Trust</a:t>
            </a:r>
          </a:p>
          <a:p>
            <a:pPr lvl="1"/>
            <a:r>
              <a:rPr lang="en-US" dirty="0"/>
              <a:t>Be transparent about how the devices work</a:t>
            </a:r>
          </a:p>
          <a:p>
            <a:r>
              <a:rPr lang="en-US" dirty="0"/>
              <a:t>Data Manipulation</a:t>
            </a:r>
          </a:p>
          <a:p>
            <a:pPr lvl="1"/>
            <a:r>
              <a:rPr lang="en-US" dirty="0"/>
              <a:t>Grant users ownership over their own data</a:t>
            </a:r>
          </a:p>
          <a:p>
            <a:r>
              <a:rPr lang="en-US" dirty="0"/>
              <a:t>Data Interpretation</a:t>
            </a:r>
          </a:p>
          <a:p>
            <a:pPr lvl="1"/>
            <a:r>
              <a:rPr lang="en-US" dirty="0"/>
              <a:t>Allow data flexibility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E17A26-0E0E-824E-8A6E-522F35036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3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44"/>
    </mc:Choice>
    <mc:Fallback xmlns="">
      <p:transition spd="slow" advTm="78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3D2A-9C86-B04E-9F90-50DA82FA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D157A-D94E-5047-813D-60941EC32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hlinkClick r:id="rId5"/>
              </a:rPr>
              <a:t>http://mysleepapneatest.com/diagnosing-osa.aspx</a:t>
            </a:r>
            <a:endParaRPr lang="en-US" dirty="0">
              <a:hlinkClick r:id="rId6"/>
            </a:endParaRPr>
          </a:p>
          <a:p>
            <a:r>
              <a:rPr lang="en-US" dirty="0">
                <a:hlinkClick r:id="rId6"/>
              </a:rPr>
              <a:t>https://level1diagnostics.com/sleep-image/</a:t>
            </a:r>
            <a:endParaRPr lang="en-US" dirty="0"/>
          </a:p>
          <a:p>
            <a:r>
              <a:rPr lang="en-US" dirty="0">
                <a:hlinkClick r:id="rId7"/>
              </a:rPr>
              <a:t>https://www.cpap.com/productpage/zeo-sleep-manager-pro-mobile</a:t>
            </a:r>
            <a:endParaRPr lang="en-US" dirty="0"/>
          </a:p>
          <a:p>
            <a:r>
              <a:rPr lang="en-US" dirty="0">
                <a:hlinkClick r:id="rId8"/>
              </a:rPr>
              <a:t>https://www.wired.com/2012/01/lark-julia-hu-sleep/</a:t>
            </a:r>
            <a:endParaRPr lang="en-US" dirty="0"/>
          </a:p>
          <a:p>
            <a:r>
              <a:rPr lang="en-US" dirty="0">
                <a:hlinkClick r:id="rId9"/>
              </a:rPr>
              <a:t>http://billvespa.com/wakemate</a:t>
            </a:r>
            <a:endParaRPr lang="en-US" dirty="0"/>
          </a:p>
          <a:p>
            <a:r>
              <a:rPr lang="en-US" dirty="0">
                <a:hlinkClick r:id="rId10"/>
              </a:rPr>
              <a:t>https://www.imedicalapps.com/2011/07/bodymedia-wearable-sensors-fight-obesity-epidemic-step-time/</a:t>
            </a:r>
            <a:endParaRPr lang="en-US" dirty="0"/>
          </a:p>
          <a:p>
            <a:r>
              <a:rPr lang="en-US" dirty="0">
                <a:hlinkClick r:id="rId11"/>
              </a:rPr>
              <a:t>https://ouraring.com/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2E93B5-6EF4-5649-8F00-D1F3EB638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"/>
    </mc:Choice>
    <mc:Fallback xmlns="">
      <p:transition spd="slow" advTm="4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9ABC-713A-3245-A9F7-DD1E2ABCF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Sleep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13AA9-E0D0-0A49-9D27-E178E63AA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Lack of adequate sleep leads to numerous short-term and long-term health issues</a:t>
            </a:r>
          </a:p>
          <a:p>
            <a:pPr lvl="1"/>
            <a:r>
              <a:rPr lang="en-US" dirty="0"/>
              <a:t>Effects can include weight gain, reduced concentration and productivity, depression, and weakened immune system</a:t>
            </a:r>
          </a:p>
          <a:p>
            <a:r>
              <a:rPr lang="en-US" dirty="0"/>
              <a:t>Despite its importance, often neglected in comparison to fitness and nutrition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604436-8D86-9945-9027-FAD8F8B3E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8"/>
    </mc:Choice>
    <mc:Fallback xmlns="">
      <p:transition spd="slow" advTm="29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CB3E-5790-A549-B074-2AC9EC34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Established Sleep-Tracking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334AF-C219-FE45-B24D-AAC59025C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4980432" cy="3694176"/>
          </a:xfrm>
        </p:spPr>
        <p:txBody>
          <a:bodyPr>
            <a:normAutofit/>
          </a:bodyPr>
          <a:lstStyle/>
          <a:p>
            <a:r>
              <a:rPr lang="en-US" dirty="0"/>
              <a:t>Polysomnography (PSG) test</a:t>
            </a:r>
          </a:p>
          <a:p>
            <a:pPr lvl="1"/>
            <a:r>
              <a:rPr lang="en-US" dirty="0"/>
              <a:t>Monitors sleep cycles in addition to physiological functions</a:t>
            </a:r>
          </a:p>
          <a:p>
            <a:pPr lvl="1"/>
            <a:r>
              <a:rPr lang="en-US" dirty="0"/>
              <a:t>Time-consuming and expensive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67918-F3A5-904A-8712-4D647FC80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056" y="2151726"/>
            <a:ext cx="3612376" cy="451165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1E7EA7-0CF8-7848-A161-24A38BB05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7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6"/>
    </mc:Choice>
    <mc:Fallback xmlns="">
      <p:transition spd="slow" advTm="12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8B919-4AC9-0046-945C-813868CA3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36" y="2839212"/>
            <a:ext cx="10168128" cy="1179576"/>
          </a:xfrm>
        </p:spPr>
        <p:txBody>
          <a:bodyPr/>
          <a:lstStyle/>
          <a:p>
            <a:pPr algn="ctr"/>
            <a:r>
              <a:rPr lang="en-US" dirty="0"/>
              <a:t>Consumer Wearable Devices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F59CEF-8B70-7748-A983-0B80756B7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0"/>
    </mc:Choice>
    <mc:Fallback xmlns="">
      <p:transition spd="slow" advTm="1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D204-E108-CA47-A3CD-173BDD794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685FB-375E-2343-B710-824D6397B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5"/>
            <a:ext cx="10168128" cy="2104584"/>
          </a:xfrm>
        </p:spPr>
        <p:txBody>
          <a:bodyPr/>
          <a:lstStyle/>
          <a:p>
            <a:r>
              <a:rPr lang="en-US" dirty="0"/>
              <a:t>Fitbit, Lark, </a:t>
            </a:r>
            <a:r>
              <a:rPr lang="en-US" dirty="0" err="1"/>
              <a:t>WakeMate</a:t>
            </a:r>
            <a:r>
              <a:rPr lang="en-US" dirty="0"/>
              <a:t>, Jawbone</a:t>
            </a:r>
          </a:p>
          <a:p>
            <a:pPr lvl="1"/>
            <a:r>
              <a:rPr lang="en-US" dirty="0"/>
              <a:t>Wrist-watch wearables</a:t>
            </a:r>
          </a:p>
          <a:p>
            <a:pPr lvl="1"/>
            <a:r>
              <a:rPr lang="en-US" dirty="0"/>
              <a:t>Provide information such as total sleep duration, sleep latency, and quality of sleep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D4EB3-93E6-7A4C-98A9-C4888029C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04" y="4631189"/>
            <a:ext cx="1440433" cy="1567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4BE207-C115-F348-A6DD-D6E7F82B3EF9}"/>
              </a:ext>
            </a:extLst>
          </p:cNvPr>
          <p:cNvSpPr txBox="1"/>
          <p:nvPr/>
        </p:nvSpPr>
        <p:spPr>
          <a:xfrm>
            <a:off x="1326115" y="6284044"/>
            <a:ext cx="72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Fitbit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986EE6-9182-BF41-9A5C-3CFEBBC11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261" y="4652820"/>
            <a:ext cx="2155216" cy="1724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A415D1-00BE-9A47-BA94-C8E83B249ECA}"/>
              </a:ext>
            </a:extLst>
          </p:cNvPr>
          <p:cNvSpPr txBox="1"/>
          <p:nvPr/>
        </p:nvSpPr>
        <p:spPr>
          <a:xfrm>
            <a:off x="4113123" y="6416035"/>
            <a:ext cx="62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3AD11-A046-C244-BC49-47E5505E68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939" y="4465686"/>
            <a:ext cx="2363813" cy="17334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265737-ECF8-AB40-9392-2E612DA048D7}"/>
              </a:ext>
            </a:extLst>
          </p:cNvPr>
          <p:cNvSpPr txBox="1"/>
          <p:nvPr/>
        </p:nvSpPr>
        <p:spPr>
          <a:xfrm>
            <a:off x="6939827" y="6294677"/>
            <a:ext cx="130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WakeMate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7F225D-9056-9645-B3AE-0694A8993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0997" y="4407280"/>
            <a:ext cx="2363813" cy="18767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9CBC09-AE64-644A-90E7-9E507E2CD20C}"/>
              </a:ext>
            </a:extLst>
          </p:cNvPr>
          <p:cNvSpPr txBox="1"/>
          <p:nvPr/>
        </p:nvSpPr>
        <p:spPr>
          <a:xfrm>
            <a:off x="9961699" y="6340843"/>
            <a:ext cx="114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Jawbone</a:t>
            </a:r>
          </a:p>
          <a:p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D062043-9A34-DA4C-BCCB-9D06F850D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0"/>
    </mc:Choice>
    <mc:Fallback xmlns="">
      <p:transition spd="slow" advTm="1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E61E-FB74-CF46-BA56-8A6BBAD4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E0FE8-35AE-1047-BB07-BE5FFE0DF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297271"/>
            <a:ext cx="10168128" cy="2093976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Zeo</a:t>
            </a:r>
          </a:p>
          <a:p>
            <a:pPr lvl="1"/>
            <a:r>
              <a:rPr lang="en-US"/>
              <a:t>Utilizes a headband to collect EEG and EMG signals from the forehead area, classifying a 30-second epoch into one of three sleep categories: light NREM, deep NREM, and REM</a:t>
            </a:r>
          </a:p>
          <a:p>
            <a:r>
              <a:rPr lang="en-US"/>
              <a:t>SleepImage</a:t>
            </a:r>
          </a:p>
          <a:p>
            <a:pPr lvl="1"/>
            <a:r>
              <a:rPr lang="en-US"/>
              <a:t>Collects ECG signals, actigraphy, and body movements through a wire electrode attached to the chest with sticky pads</a:t>
            </a:r>
            <a:endParaRPr lang="en-US" dirty="0"/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548499A2-1E8E-944A-AD37-46EB00B175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781"/>
          <a:stretch/>
        </p:blipFill>
        <p:spPr>
          <a:xfrm>
            <a:off x="2163969" y="4290780"/>
            <a:ext cx="2245143" cy="2018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458CF-A67E-924F-BBCB-38928CC6D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3943" y="4215384"/>
            <a:ext cx="2093976" cy="2093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91432A-0ECD-A944-BC18-46EAA10239C9}"/>
              </a:ext>
            </a:extLst>
          </p:cNvPr>
          <p:cNvSpPr txBox="1"/>
          <p:nvPr/>
        </p:nvSpPr>
        <p:spPr>
          <a:xfrm>
            <a:off x="2965213" y="6266829"/>
            <a:ext cx="58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Zeo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063E61-91C3-4846-A441-F56A3BBD3092}"/>
              </a:ext>
            </a:extLst>
          </p:cNvPr>
          <p:cNvSpPr txBox="1"/>
          <p:nvPr/>
        </p:nvSpPr>
        <p:spPr>
          <a:xfrm>
            <a:off x="7418618" y="6309359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SleepImage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ED901E-F721-F049-8FF3-06E3B54DA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3"/>
    </mc:Choice>
    <mc:Fallback xmlns="">
      <p:transition spd="slow" advTm="2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C07D-0275-0548-95E3-2110FBD36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10045-D2F1-EA46-9A2F-F8B7F1D3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71" y="2210592"/>
            <a:ext cx="10168128" cy="1872311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BodyMedia</a:t>
            </a:r>
            <a:r>
              <a:rPr lang="en-US" dirty="0"/>
              <a:t> </a:t>
            </a:r>
            <a:r>
              <a:rPr lang="en-US" dirty="0" err="1"/>
              <a:t>SenseWear</a:t>
            </a:r>
            <a:r>
              <a:rPr lang="en-US" dirty="0"/>
              <a:t> Armband</a:t>
            </a:r>
          </a:p>
          <a:p>
            <a:pPr lvl="1"/>
            <a:r>
              <a:rPr lang="en-US" dirty="0"/>
              <a:t>Employs an accelerometer, heat flux, temperature, and galvanic skin response to collect information about the user’s sleep </a:t>
            </a:r>
          </a:p>
          <a:p>
            <a:r>
              <a:rPr lang="en-US" dirty="0"/>
              <a:t>OURA Ring</a:t>
            </a:r>
          </a:p>
          <a:p>
            <a:pPr lvl="1"/>
            <a:r>
              <a:rPr lang="en-US" dirty="0"/>
              <a:t>Smart ring that utilizes infrared LEDs, a 3D accelerometer and gyroscope, and a body temperature sensor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EFED3-51C8-3B40-B36D-94E358830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957" y="4013893"/>
            <a:ext cx="1996452" cy="2402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98BEB-6393-6F48-B9DE-659CD934A4E4}"/>
              </a:ext>
            </a:extLst>
          </p:cNvPr>
          <p:cNvSpPr txBox="1"/>
          <p:nvPr/>
        </p:nvSpPr>
        <p:spPr>
          <a:xfrm>
            <a:off x="1912304" y="6431429"/>
            <a:ext cx="3298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BodyMedia</a:t>
            </a:r>
            <a:r>
              <a:rPr lang="en-US" sz="1600" dirty="0"/>
              <a:t> </a:t>
            </a:r>
            <a:r>
              <a:rPr lang="en-US" sz="1600" dirty="0" err="1"/>
              <a:t>SenseWear</a:t>
            </a:r>
            <a:r>
              <a:rPr lang="en-US" sz="1600" dirty="0"/>
              <a:t> Armband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1D4C02-1EB5-C24D-A1DB-09CEBB1769E2}"/>
              </a:ext>
            </a:extLst>
          </p:cNvPr>
          <p:cNvSpPr txBox="1"/>
          <p:nvPr/>
        </p:nvSpPr>
        <p:spPr>
          <a:xfrm>
            <a:off x="7881078" y="6416041"/>
            <a:ext cx="1373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OURA Ring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29B0E-6F75-9E46-A711-7BEB75904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863" y="3846184"/>
            <a:ext cx="2737565" cy="25852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6EF0A05-EEDC-274F-BB2B-9BC26605F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1"/>
    </mc:Choice>
    <mc:Fallback xmlns="">
      <p:transition spd="slow" advTm="18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E421A-0623-394A-AC26-D44C44E1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BA650-8079-2E44-9A60-3322BF537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4817399" cy="3199762"/>
          </a:xfrm>
        </p:spPr>
        <p:txBody>
          <a:bodyPr>
            <a:normAutofit/>
          </a:bodyPr>
          <a:lstStyle/>
          <a:p>
            <a:r>
              <a:rPr lang="en-US" dirty="0" err="1"/>
              <a:t>Hexoskin</a:t>
            </a:r>
            <a:endParaRPr lang="en-US" dirty="0"/>
          </a:p>
          <a:p>
            <a:pPr lvl="1"/>
            <a:r>
              <a:rPr lang="en-US" dirty="0"/>
              <a:t>Smart shirt that measures heart rate, heart rate variability, total sleep time, and body movement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8F969B-C6DC-9F45-92C8-6AFC8F7C4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458" y="2293616"/>
            <a:ext cx="4385504" cy="407953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729116-0F2E-4545-9E4A-69BD9BFBD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8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8"/>
    </mc:Choice>
    <mc:Fallback xmlns="">
      <p:transition spd="slow" advTm="12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BC2-35B4-7844-BADE-B4E32538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36" y="2839212"/>
            <a:ext cx="10168128" cy="1179576"/>
          </a:xfrm>
        </p:spPr>
        <p:txBody>
          <a:bodyPr/>
          <a:lstStyle/>
          <a:p>
            <a:r>
              <a:rPr lang="en-US" dirty="0"/>
              <a:t>Problems with Accuracy and Effectiveness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188862-9D9D-364B-840E-8C025B6AA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3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1"/>
    </mc:Choice>
    <mc:Fallback xmlns="">
      <p:transition spd="slow" advTm="6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413224"/>
      </a:dk2>
      <a:lt2>
        <a:srgbClr val="E2E8E8"/>
      </a:lt2>
      <a:accent1>
        <a:srgbClr val="C69996"/>
      </a:accent1>
      <a:accent2>
        <a:srgbClr val="BA9B7F"/>
      </a:accent2>
      <a:accent3>
        <a:srgbClr val="A9A580"/>
      </a:accent3>
      <a:accent4>
        <a:srgbClr val="99AA74"/>
      </a:accent4>
      <a:accent5>
        <a:srgbClr val="8DAC82"/>
      </a:accent5>
      <a:accent6>
        <a:srgbClr val="78AF80"/>
      </a:accent6>
      <a:hlink>
        <a:srgbClr val="578D91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754</Words>
  <Application>Microsoft Macintosh PowerPoint</Application>
  <PresentationFormat>Widescreen</PresentationFormat>
  <Paragraphs>90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Avenir Next LT Pro</vt:lpstr>
      <vt:lpstr>Calibri</vt:lpstr>
      <vt:lpstr>AccentBoxVTI</vt:lpstr>
      <vt:lpstr>Wearable Consumer Sleep-Tracking Devices: An Overview</vt:lpstr>
      <vt:lpstr>Importance of Sleep</vt:lpstr>
      <vt:lpstr>Established Sleep-Tracking Methods</vt:lpstr>
      <vt:lpstr>Consumer Wearable Devices</vt:lpstr>
      <vt:lpstr>Examples</vt:lpstr>
      <vt:lpstr>Examples</vt:lpstr>
      <vt:lpstr>Examples</vt:lpstr>
      <vt:lpstr>Examples</vt:lpstr>
      <vt:lpstr>Problems with Accuracy and Effectiveness</vt:lpstr>
      <vt:lpstr>Lack of Theoretical Frameworks</vt:lpstr>
      <vt:lpstr>Fitbit and BodyMedia studies</vt:lpstr>
      <vt:lpstr>Zeo study</vt:lpstr>
      <vt:lpstr>Fitbit study</vt:lpstr>
      <vt:lpstr>User Interaction</vt:lpstr>
      <vt:lpstr>Challenges Encountered by Users</vt:lpstr>
      <vt:lpstr>Ways to Address</vt:lpstr>
      <vt:lpstr>References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Wearable Consumer Sleep-Tracking Devices: An Overview</dc:title>
  <dc:creator>Marielle Gleason</dc:creator>
  <cp:lastModifiedBy>Christian Poellabauer</cp:lastModifiedBy>
  <cp:revision>21</cp:revision>
  <dcterms:created xsi:type="dcterms:W3CDTF">2020-04-14T16:21:44Z</dcterms:created>
  <dcterms:modified xsi:type="dcterms:W3CDTF">2020-04-17T12:34:23Z</dcterms:modified>
</cp:coreProperties>
</file>