
<file path=[Content_Types].xml><?xml version="1.0" encoding="utf-8"?>
<Types xmlns="http://schemas.openxmlformats.org/package/2006/content-types">
  <Default Extension="png" ContentType="image/png"/>
  <Default Extension="bin" ContentType="application/vnd.openxmlformats-officedocument.oleObject"/>
  <Default Extension="svg" ContentType="image/svg+xml"/>
  <Default Extension="emf" ContentType="image/x-emf"/>
  <Default Extension="m4a" ContentType="audio/mp4"/>
  <Default Extension="jpeg" ContentType="image/jpeg"/>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1"/>
  </p:notesMasterIdLst>
  <p:sldIdLst>
    <p:sldId id="257" r:id="rId2"/>
    <p:sldId id="309" r:id="rId3"/>
    <p:sldId id="291" r:id="rId4"/>
    <p:sldId id="313" r:id="rId5"/>
    <p:sldId id="351" r:id="rId6"/>
    <p:sldId id="312" r:id="rId7"/>
    <p:sldId id="314" r:id="rId8"/>
    <p:sldId id="350" r:id="rId9"/>
    <p:sldId id="288" r:id="rId1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79A0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24" autoAdjust="0"/>
    <p:restoredTop sz="78288" autoAdjust="0"/>
  </p:normalViewPr>
  <p:slideViewPr>
    <p:cSldViewPr snapToGrid="0">
      <p:cViewPr varScale="1">
        <p:scale>
          <a:sx n="141" d="100"/>
          <a:sy n="141" d="100"/>
        </p:scale>
        <p:origin x="200" y="44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8.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4918365-B6B4-4E35-8507-6D7C986C52B7}" type="datetimeFigureOut">
              <a:rPr lang="en-US" smtClean="0"/>
              <a:t>4/17/20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62A4017-0948-4F84-BF46-F4C16E74FB57}" type="slidenum">
              <a:rPr lang="en-US" smtClean="0"/>
              <a:t>‹#›</a:t>
            </a:fld>
            <a:endParaRPr lang="en-US"/>
          </a:p>
        </p:txBody>
      </p:sp>
    </p:spTree>
    <p:extLst>
      <p:ext uri="{BB962C8B-B14F-4D97-AF65-F5344CB8AC3E}">
        <p14:creationId xmlns:p14="http://schemas.microsoft.com/office/powerpoint/2010/main" val="3939262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6A149DD-AFC0-49F5-9F12-00D58632F41B}" type="slidenum">
              <a:rPr lang="en-US" smtClean="0"/>
              <a:t>1</a:t>
            </a:fld>
            <a:endParaRPr lang="en-US"/>
          </a:p>
        </p:txBody>
      </p:sp>
    </p:spTree>
    <p:extLst>
      <p:ext uri="{BB962C8B-B14F-4D97-AF65-F5344CB8AC3E}">
        <p14:creationId xmlns:p14="http://schemas.microsoft.com/office/powerpoint/2010/main" val="11061300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Can take 60 minutes just to aggregate information to write prescription</a:t>
            </a:r>
          </a:p>
          <a:p>
            <a:r>
              <a:rPr lang="en-US" dirty="0"/>
              <a:t>Doctor sit in front of computer for 4 hours post-rounds (2-3 hours) – takes time away from patient</a:t>
            </a:r>
          </a:p>
          <a:p>
            <a:endParaRPr lang="en-US" dirty="0"/>
          </a:p>
        </p:txBody>
      </p:sp>
      <p:sp>
        <p:nvSpPr>
          <p:cNvPr id="4" name="Slide Number Placeholder 3"/>
          <p:cNvSpPr>
            <a:spLocks noGrp="1"/>
          </p:cNvSpPr>
          <p:nvPr>
            <p:ph type="sldNum" sz="quarter" idx="5"/>
          </p:nvPr>
        </p:nvSpPr>
        <p:spPr/>
        <p:txBody>
          <a:bodyPr/>
          <a:lstStyle/>
          <a:p>
            <a:fld id="{76A149DD-AFC0-49F5-9F12-00D58632F41B}" type="slidenum">
              <a:rPr lang="en-US" smtClean="0"/>
              <a:t>2</a:t>
            </a:fld>
            <a:endParaRPr lang="en-US"/>
          </a:p>
        </p:txBody>
      </p:sp>
    </p:spTree>
    <p:extLst>
      <p:ext uri="{BB962C8B-B14F-4D97-AF65-F5344CB8AC3E}">
        <p14:creationId xmlns:p14="http://schemas.microsoft.com/office/powerpoint/2010/main" val="35691624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Can take 60 minutes just to aggregate information to write prescription</a:t>
            </a:r>
          </a:p>
          <a:p>
            <a:r>
              <a:rPr lang="en-US" dirty="0"/>
              <a:t>Doctor sit in front of computer for 4 hours post-rounds (2-3 hours) – takes time away from patient</a:t>
            </a:r>
          </a:p>
          <a:p>
            <a:endParaRPr lang="en-US" dirty="0"/>
          </a:p>
        </p:txBody>
      </p:sp>
      <p:sp>
        <p:nvSpPr>
          <p:cNvPr id="4" name="Slide Number Placeholder 3"/>
          <p:cNvSpPr>
            <a:spLocks noGrp="1"/>
          </p:cNvSpPr>
          <p:nvPr>
            <p:ph type="sldNum" sz="quarter" idx="5"/>
          </p:nvPr>
        </p:nvSpPr>
        <p:spPr/>
        <p:txBody>
          <a:bodyPr/>
          <a:lstStyle/>
          <a:p>
            <a:fld id="{C62A4017-0948-4F84-BF46-F4C16E74FB57}" type="slidenum">
              <a:rPr lang="en-US" smtClean="0"/>
              <a:t>3</a:t>
            </a:fld>
            <a:endParaRPr lang="en-US"/>
          </a:p>
        </p:txBody>
      </p:sp>
    </p:spTree>
    <p:extLst>
      <p:ext uri="{BB962C8B-B14F-4D97-AF65-F5344CB8AC3E}">
        <p14:creationId xmlns:p14="http://schemas.microsoft.com/office/powerpoint/2010/main" val="17693462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NP: “Outcomes must show where data pulled from to be believed - will be relied on if based on data. Can see use for neonatal scores and disease onset prediction”</a:t>
            </a:r>
          </a:p>
        </p:txBody>
      </p:sp>
      <p:sp>
        <p:nvSpPr>
          <p:cNvPr id="4" name="Slide Number Placeholder 3"/>
          <p:cNvSpPr>
            <a:spLocks noGrp="1"/>
          </p:cNvSpPr>
          <p:nvPr>
            <p:ph type="sldNum" sz="quarter" idx="5"/>
          </p:nvPr>
        </p:nvSpPr>
        <p:spPr/>
        <p:txBody>
          <a:bodyPr/>
          <a:lstStyle/>
          <a:p>
            <a:fld id="{76A149DD-AFC0-49F5-9F12-00D58632F41B}" type="slidenum">
              <a:rPr lang="en-US" smtClean="0"/>
              <a:t>4</a:t>
            </a:fld>
            <a:endParaRPr lang="en-US"/>
          </a:p>
        </p:txBody>
      </p:sp>
    </p:spTree>
    <p:extLst>
      <p:ext uri="{BB962C8B-B14F-4D97-AF65-F5344CB8AC3E}">
        <p14:creationId xmlns:p14="http://schemas.microsoft.com/office/powerpoint/2010/main" val="29793233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err="1">
                <a:solidFill>
                  <a:schemeClr val="tx1"/>
                </a:solidFill>
                <a:effectLst/>
                <a:latin typeface="+mn-lt"/>
                <a:ea typeface="+mn-ea"/>
                <a:cs typeface="+mn-cs"/>
              </a:rPr>
              <a:t>iCHR</a:t>
            </a:r>
            <a:r>
              <a:rPr lang="en-US" sz="1200" b="0" i="0" kern="1200" dirty="0">
                <a:solidFill>
                  <a:schemeClr val="tx1"/>
                </a:solidFill>
                <a:effectLst/>
                <a:latin typeface="+mn-lt"/>
                <a:ea typeface="+mn-ea"/>
                <a:cs typeface="+mn-cs"/>
              </a:rPr>
              <a:t> offers a seamless, secure (256 bit HTTPS) and sustainable solution to reduce child mortality. </a:t>
            </a:r>
          </a:p>
          <a:p>
            <a:r>
              <a:rPr lang="en-US" sz="1200" b="0" i="0" kern="1200" dirty="0">
                <a:solidFill>
                  <a:schemeClr val="tx1"/>
                </a:solidFill>
                <a:effectLst/>
                <a:latin typeface="+mn-lt"/>
                <a:ea typeface="+mn-ea"/>
                <a:cs typeface="+mn-cs"/>
              </a:rPr>
              <a:t>HL7 protocol enabling integration with hospital's HIS/EMR system</a:t>
            </a:r>
          </a:p>
          <a:p>
            <a:r>
              <a:rPr lang="en-US" sz="1200" b="0" i="0" kern="1200" dirty="0">
                <a:solidFill>
                  <a:schemeClr val="tx1"/>
                </a:solidFill>
                <a:effectLst/>
                <a:latin typeface="+mn-lt"/>
                <a:ea typeface="+mn-ea"/>
                <a:cs typeface="+mn-cs"/>
              </a:rPr>
              <a:t>Java (Enterprise Service Bus and Hibernate) based web portal for doctors and mobile application for parents, enhancing doctor-parent engagement. </a:t>
            </a:r>
          </a:p>
          <a:p>
            <a:r>
              <a:rPr lang="en-US" sz="1200" b="0" i="0" kern="1200" dirty="0" err="1">
                <a:solidFill>
                  <a:schemeClr val="tx1"/>
                </a:solidFill>
                <a:effectLst/>
                <a:latin typeface="+mn-lt"/>
                <a:ea typeface="+mn-ea"/>
                <a:cs typeface="+mn-cs"/>
              </a:rPr>
              <a:t>highchart</a:t>
            </a:r>
            <a:r>
              <a:rPr lang="en-US" sz="1200" b="0" i="0" kern="1200" dirty="0">
                <a:solidFill>
                  <a:schemeClr val="tx1"/>
                </a:solidFill>
                <a:effectLst/>
                <a:latin typeface="+mn-lt"/>
                <a:ea typeface="+mn-ea"/>
                <a:cs typeface="+mn-cs"/>
              </a:rPr>
              <a:t> to automate chart preparation and provides access of data via Push Notification (GCM and APNS) </a:t>
            </a:r>
          </a:p>
          <a:p>
            <a:r>
              <a:rPr lang="en-US" sz="1200" b="0" i="0" kern="1200" dirty="0">
                <a:solidFill>
                  <a:schemeClr val="tx1"/>
                </a:solidFill>
                <a:effectLst/>
                <a:latin typeface="+mn-lt"/>
                <a:ea typeface="+mn-ea"/>
                <a:cs typeface="+mn-cs"/>
              </a:rPr>
              <a:t>offers a seamless, secure (256 bit HTTPS) and sustainable solution to reduce child mortality</a:t>
            </a:r>
            <a:endParaRPr lang="en-US" dirty="0"/>
          </a:p>
        </p:txBody>
      </p:sp>
      <p:sp>
        <p:nvSpPr>
          <p:cNvPr id="4" name="Slide Number Placeholder 3"/>
          <p:cNvSpPr>
            <a:spLocks noGrp="1"/>
          </p:cNvSpPr>
          <p:nvPr>
            <p:ph type="sldNum" sz="quarter" idx="5"/>
          </p:nvPr>
        </p:nvSpPr>
        <p:spPr/>
        <p:txBody>
          <a:bodyPr/>
          <a:lstStyle/>
          <a:p>
            <a:fld id="{76A149DD-AFC0-49F5-9F12-00D58632F41B}" type="slidenum">
              <a:rPr lang="en-US" smtClean="0"/>
              <a:t>5</a:t>
            </a:fld>
            <a:endParaRPr lang="en-US"/>
          </a:p>
        </p:txBody>
      </p:sp>
    </p:spTree>
    <p:extLst>
      <p:ext uri="{BB962C8B-B14F-4D97-AF65-F5344CB8AC3E}">
        <p14:creationId xmlns:p14="http://schemas.microsoft.com/office/powerpoint/2010/main" val="8499864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F6F57E1-DB2D-40BF-A23C-0D17D8DDB99D}" type="slidenum">
              <a:rPr lang="en-US" altLang="en-US" smtClean="0"/>
              <a:pPr/>
              <a:t>6</a:t>
            </a:fld>
            <a:endParaRPr lang="en-US" altLang="en-US"/>
          </a:p>
        </p:txBody>
      </p:sp>
    </p:spTree>
    <p:extLst>
      <p:ext uri="{BB962C8B-B14F-4D97-AF65-F5344CB8AC3E}">
        <p14:creationId xmlns:p14="http://schemas.microsoft.com/office/powerpoint/2010/main" val="39677282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Neonatal Researcher: “NICU-specific features needed since EMR is not, hospitals collecting more data so interest in and using data is growing, ppl want to use data more effectively, next move is into ICU settings.”</a:t>
            </a:r>
          </a:p>
        </p:txBody>
      </p:sp>
      <p:sp>
        <p:nvSpPr>
          <p:cNvPr id="4" name="Slide Number Placeholder 3"/>
          <p:cNvSpPr>
            <a:spLocks noGrp="1"/>
          </p:cNvSpPr>
          <p:nvPr>
            <p:ph type="sldNum" sz="quarter" idx="10"/>
          </p:nvPr>
        </p:nvSpPr>
        <p:spPr/>
        <p:txBody>
          <a:bodyPr/>
          <a:lstStyle/>
          <a:p>
            <a:fld id="{7F6F57E1-DB2D-40BF-A23C-0D17D8DDB99D}" type="slidenum">
              <a:rPr lang="en-US" altLang="en-US" smtClean="0"/>
              <a:pPr/>
              <a:t>7</a:t>
            </a:fld>
            <a:endParaRPr lang="en-US" altLang="en-US"/>
          </a:p>
        </p:txBody>
      </p:sp>
    </p:spTree>
    <p:extLst>
      <p:ext uri="{BB962C8B-B14F-4D97-AF65-F5344CB8AC3E}">
        <p14:creationId xmlns:p14="http://schemas.microsoft.com/office/powerpoint/2010/main" val="9296172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 </a:t>
            </a:r>
          </a:p>
          <a:p>
            <a:r>
              <a:rPr lang="en-US" sz="1200" b="0" i="0" u="none" strike="noStrike" kern="1200" dirty="0">
                <a:solidFill>
                  <a:schemeClr val="tx1"/>
                </a:solidFill>
                <a:effectLst/>
                <a:latin typeface="+mn-lt"/>
                <a:ea typeface="+mn-ea"/>
                <a:cs typeface="+mn-cs"/>
              </a:rPr>
              <a:t>Solution is not an EMR platform itself, but is an analytics platform on top/integrated with an EMR solution, so it should see similar, proportional adoption, if not more since EMR had to take time to change paper to electronic, once hospitals implement EMR technology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Franklin Gothic Book" panose="020B0503020102020204" pitchFamily="34" charset="0"/>
              </a:rPr>
              <a:t>Stage 5/6/7 medical record fully electronic </a:t>
            </a:r>
            <a:r>
              <a:rPr lang="en-US" sz="1200" dirty="0">
                <a:latin typeface="Franklin Gothic Book" panose="020B0503020102020204" pitchFamily="34" charset="0"/>
                <a:sym typeface="Wingdings" panose="05000000000000000000" pitchFamily="2" charset="2"/>
              </a:rPr>
              <a:t> CPOE CDS closed loop </a:t>
            </a:r>
            <a:r>
              <a:rPr lang="en-US" sz="1200" dirty="0" err="1">
                <a:latin typeface="Franklin Gothic Book" panose="020B0503020102020204" pitchFamily="34" charset="0"/>
                <a:sym typeface="Wingdings" panose="05000000000000000000" pitchFamily="2" charset="2"/>
              </a:rPr>
              <a:t>admisnitration</a:t>
            </a:r>
            <a:r>
              <a:rPr lang="en-US" sz="1200" dirty="0">
                <a:latin typeface="Franklin Gothic Book" panose="020B0503020102020204" pitchFamily="34" charset="0"/>
                <a:sym typeface="Wingdings" panose="05000000000000000000" pitchFamily="2" charset="2"/>
              </a:rPr>
              <a:t> </a:t>
            </a:r>
            <a:r>
              <a:rPr lang="en-US" sz="1200" dirty="0">
                <a:latin typeface="Franklin Gothic Book" panose="020B0503020102020204" pitchFamily="34" charset="0"/>
              </a:rPr>
              <a:t> = fully implemented closed-loop medication administration, identification technology, computerized physician order entry (CPOE), clinical decision support with compliance alerts, and medical image digitization</a:t>
            </a:r>
            <a:r>
              <a:rPr lang="en-US" sz="1200" baseline="30000" dirty="0">
                <a:latin typeface="Franklin Gothic Book" panose="020B0503020102020204" pitchFamily="34" charset="0"/>
              </a:rPr>
              <a:t>1</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Franklin Gothic Book" panose="020B0503020102020204" pitchFamily="34" charset="0"/>
              </a:rPr>
              <a:t>Stage 7 EMR is too advanced with possible EMR software capability to perform NICU specific functions. Stage 4 and below, would not be early adopters in software field. US adoption is 65.9% and Canadian adoption is 5.6% </a:t>
            </a:r>
            <a:r>
              <a:rPr lang="en-US" sz="1200" baseline="30000" dirty="0">
                <a:latin typeface="Franklin Gothic Book" panose="020B0503020102020204" pitchFamily="34" charset="0"/>
              </a:rPr>
              <a:t>2 </a:t>
            </a:r>
            <a:r>
              <a:rPr lang="en-US" sz="1200" baseline="0" dirty="0">
                <a:latin typeface="Franklin Gothic Book" panose="020B0503020102020204" pitchFamily="34" charset="0"/>
              </a:rPr>
              <a:t>5/6/7 72.4% and 5.9%</a:t>
            </a:r>
            <a:r>
              <a:rPr lang="en-US" sz="1200" baseline="30000" dirty="0">
                <a:latin typeface="Franklin Gothic Book" panose="020B0503020102020204" pitchFamily="34" charset="0"/>
              </a:rPr>
              <a:t> </a:t>
            </a:r>
            <a:endParaRPr lang="en-US" sz="1200" dirty="0">
              <a:latin typeface="Franklin Gothic Book" panose="020B05030201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Franklin Gothic Book" panose="020B0503020102020204" pitchFamily="34" charset="0"/>
            </a:endParaRPr>
          </a:p>
          <a:p>
            <a:endParaRPr lang="en-US" dirty="0"/>
          </a:p>
        </p:txBody>
      </p:sp>
      <p:sp>
        <p:nvSpPr>
          <p:cNvPr id="4" name="Slide Number Placeholder 3"/>
          <p:cNvSpPr>
            <a:spLocks noGrp="1"/>
          </p:cNvSpPr>
          <p:nvPr>
            <p:ph type="sldNum" sz="quarter" idx="10"/>
          </p:nvPr>
        </p:nvSpPr>
        <p:spPr/>
        <p:txBody>
          <a:bodyPr/>
          <a:lstStyle/>
          <a:p>
            <a:fld id="{7F6F57E1-DB2D-40BF-A23C-0D17D8DDB99D}" type="slidenum">
              <a:rPr lang="en-US" altLang="en-US" smtClean="0"/>
              <a:pPr/>
              <a:t>8</a:t>
            </a:fld>
            <a:endParaRPr lang="en-US" altLang="en-US"/>
          </a:p>
        </p:txBody>
      </p:sp>
    </p:spTree>
    <p:extLst>
      <p:ext uri="{BB962C8B-B14F-4D97-AF65-F5344CB8AC3E}">
        <p14:creationId xmlns:p14="http://schemas.microsoft.com/office/powerpoint/2010/main" val="11950823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6.emf"/><Relationship Id="rId4" Type="http://schemas.openxmlformats.org/officeDocument/2006/relationships/image" Target="../media/image5.png"/></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DD81D5-3D2A-4499-A4CA-0DD7D6E92A7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5D4D957-3E2F-4C01-B484-BE198F8B3F0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0D3209F-CA71-4778-860B-08F4EA07667C}"/>
              </a:ext>
            </a:extLst>
          </p:cNvPr>
          <p:cNvSpPr>
            <a:spLocks noGrp="1"/>
          </p:cNvSpPr>
          <p:nvPr>
            <p:ph type="dt" sz="half" idx="10"/>
          </p:nvPr>
        </p:nvSpPr>
        <p:spPr/>
        <p:txBody>
          <a:bodyPr/>
          <a:lstStyle/>
          <a:p>
            <a:fld id="{4C1B61DE-ACCA-40A4-AADB-2764F1DEBE5F}" type="datetimeFigureOut">
              <a:rPr lang="en-US" smtClean="0"/>
              <a:t>4/17/20</a:t>
            </a:fld>
            <a:endParaRPr lang="en-US"/>
          </a:p>
        </p:txBody>
      </p:sp>
      <p:sp>
        <p:nvSpPr>
          <p:cNvPr id="5" name="Footer Placeholder 4">
            <a:extLst>
              <a:ext uri="{FF2B5EF4-FFF2-40B4-BE49-F238E27FC236}">
                <a16:creationId xmlns:a16="http://schemas.microsoft.com/office/drawing/2014/main" id="{3B550EBD-E461-4712-9F8A-46B7926C6D8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D188F71-A94A-42AB-A746-B962FC9E7C5A}"/>
              </a:ext>
            </a:extLst>
          </p:cNvPr>
          <p:cNvSpPr>
            <a:spLocks noGrp="1"/>
          </p:cNvSpPr>
          <p:nvPr>
            <p:ph type="sldNum" sz="quarter" idx="12"/>
          </p:nvPr>
        </p:nvSpPr>
        <p:spPr/>
        <p:txBody>
          <a:bodyPr/>
          <a:lstStyle/>
          <a:p>
            <a:fld id="{56F2F826-F457-47B5-8A01-663FE5330369}" type="slidenum">
              <a:rPr lang="en-US" smtClean="0"/>
              <a:t>‹#›</a:t>
            </a:fld>
            <a:endParaRPr lang="en-US"/>
          </a:p>
        </p:txBody>
      </p:sp>
    </p:spTree>
    <p:extLst>
      <p:ext uri="{BB962C8B-B14F-4D97-AF65-F5344CB8AC3E}">
        <p14:creationId xmlns:p14="http://schemas.microsoft.com/office/powerpoint/2010/main" val="15096671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566ADB-DE01-4C5B-9077-8F224C8609A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C339EE5-E26D-48F3-BF98-93F55C36BA9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C0D5F5F-CDD4-4DB4-98CA-717FC0142FFE}"/>
              </a:ext>
            </a:extLst>
          </p:cNvPr>
          <p:cNvSpPr>
            <a:spLocks noGrp="1"/>
          </p:cNvSpPr>
          <p:nvPr>
            <p:ph type="dt" sz="half" idx="10"/>
          </p:nvPr>
        </p:nvSpPr>
        <p:spPr/>
        <p:txBody>
          <a:bodyPr/>
          <a:lstStyle/>
          <a:p>
            <a:fld id="{4C1B61DE-ACCA-40A4-AADB-2764F1DEBE5F}" type="datetimeFigureOut">
              <a:rPr lang="en-US" smtClean="0"/>
              <a:t>4/17/20</a:t>
            </a:fld>
            <a:endParaRPr lang="en-US"/>
          </a:p>
        </p:txBody>
      </p:sp>
      <p:sp>
        <p:nvSpPr>
          <p:cNvPr id="5" name="Footer Placeholder 4">
            <a:extLst>
              <a:ext uri="{FF2B5EF4-FFF2-40B4-BE49-F238E27FC236}">
                <a16:creationId xmlns:a16="http://schemas.microsoft.com/office/drawing/2014/main" id="{344AF447-57CE-44DB-8BA5-66E74E4C16E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B0CCCF5-2C59-46E3-A913-55438CFAECAB}"/>
              </a:ext>
            </a:extLst>
          </p:cNvPr>
          <p:cNvSpPr>
            <a:spLocks noGrp="1"/>
          </p:cNvSpPr>
          <p:nvPr>
            <p:ph type="sldNum" sz="quarter" idx="12"/>
          </p:nvPr>
        </p:nvSpPr>
        <p:spPr/>
        <p:txBody>
          <a:bodyPr/>
          <a:lstStyle/>
          <a:p>
            <a:fld id="{56F2F826-F457-47B5-8A01-663FE5330369}" type="slidenum">
              <a:rPr lang="en-US" smtClean="0"/>
              <a:t>‹#›</a:t>
            </a:fld>
            <a:endParaRPr lang="en-US"/>
          </a:p>
        </p:txBody>
      </p:sp>
    </p:spTree>
    <p:extLst>
      <p:ext uri="{BB962C8B-B14F-4D97-AF65-F5344CB8AC3E}">
        <p14:creationId xmlns:p14="http://schemas.microsoft.com/office/powerpoint/2010/main" val="39931748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43E89CE-0A0C-4505-A40E-B2EBFAA8A07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7A07B6E-3A32-493B-BC34-D08E61537A5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619641B-2E88-4F90-B9ED-420594497A42}"/>
              </a:ext>
            </a:extLst>
          </p:cNvPr>
          <p:cNvSpPr>
            <a:spLocks noGrp="1"/>
          </p:cNvSpPr>
          <p:nvPr>
            <p:ph type="dt" sz="half" idx="10"/>
          </p:nvPr>
        </p:nvSpPr>
        <p:spPr/>
        <p:txBody>
          <a:bodyPr/>
          <a:lstStyle/>
          <a:p>
            <a:fld id="{4C1B61DE-ACCA-40A4-AADB-2764F1DEBE5F}" type="datetimeFigureOut">
              <a:rPr lang="en-US" smtClean="0"/>
              <a:t>4/17/20</a:t>
            </a:fld>
            <a:endParaRPr lang="en-US"/>
          </a:p>
        </p:txBody>
      </p:sp>
      <p:sp>
        <p:nvSpPr>
          <p:cNvPr id="5" name="Footer Placeholder 4">
            <a:extLst>
              <a:ext uri="{FF2B5EF4-FFF2-40B4-BE49-F238E27FC236}">
                <a16:creationId xmlns:a16="http://schemas.microsoft.com/office/drawing/2014/main" id="{003E62BB-16EE-4E4B-8DB1-8B439945BCB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3039C0B-32F6-40FC-85E0-B613B9233737}"/>
              </a:ext>
            </a:extLst>
          </p:cNvPr>
          <p:cNvSpPr>
            <a:spLocks noGrp="1"/>
          </p:cNvSpPr>
          <p:nvPr>
            <p:ph type="sldNum" sz="quarter" idx="12"/>
          </p:nvPr>
        </p:nvSpPr>
        <p:spPr/>
        <p:txBody>
          <a:bodyPr/>
          <a:lstStyle/>
          <a:p>
            <a:fld id="{56F2F826-F457-47B5-8A01-663FE5330369}" type="slidenum">
              <a:rPr lang="en-US" smtClean="0"/>
              <a:t>‹#›</a:t>
            </a:fld>
            <a:endParaRPr lang="en-US"/>
          </a:p>
        </p:txBody>
      </p:sp>
    </p:spTree>
    <p:extLst>
      <p:ext uri="{BB962C8B-B14F-4D97-AF65-F5344CB8AC3E}">
        <p14:creationId xmlns:p14="http://schemas.microsoft.com/office/powerpoint/2010/main" val="93531179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01-Title/white X">
    <p:spTree>
      <p:nvGrpSpPr>
        <p:cNvPr id="1" name=""/>
        <p:cNvGrpSpPr/>
        <p:nvPr/>
      </p:nvGrpSpPr>
      <p:grpSpPr>
        <a:xfrm>
          <a:off x="0" y="0"/>
          <a:ext cx="0" cy="0"/>
          <a:chOff x="0" y="0"/>
          <a:chExt cx="0" cy="0"/>
        </a:xfrm>
      </p:grpSpPr>
      <p:pic>
        <p:nvPicPr>
          <p:cNvPr id="6" name="Picture 1" descr="PPT 3-RGB-16-9-01.png">
            <a:extLst>
              <a:ext uri="{FF2B5EF4-FFF2-40B4-BE49-F238E27FC236}">
                <a16:creationId xmlns:a16="http://schemas.microsoft.com/office/drawing/2014/main" id="{A0BFF13E-6734-4BAA-9C88-44586329160D}"/>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0" y="0"/>
            <a:ext cx="12190241" cy="685800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3587813A-3CE2-4176-A1F0-3359A24685FD}"/>
              </a:ext>
            </a:extLst>
          </p:cNvPr>
          <p:cNvSpPr>
            <a:spLocks noGrp="1"/>
          </p:cNvSpPr>
          <p:nvPr>
            <p:ph type="title" hasCustomPrompt="1"/>
          </p:nvPr>
        </p:nvSpPr>
        <p:spPr>
          <a:xfrm>
            <a:off x="3536121" y="2498400"/>
            <a:ext cx="5095327" cy="1803600"/>
          </a:xfrm>
        </p:spPr>
        <p:txBody>
          <a:bodyPr anchor="ctr"/>
          <a:lstStyle>
            <a:lvl1pPr algn="ctr">
              <a:defRPr cap="none" baseline="0"/>
            </a:lvl1pPr>
          </a:lstStyle>
          <a:p>
            <a:r>
              <a:rPr lang="en-GB" dirty="0"/>
              <a:t>Add presentation title over 2 lines max</a:t>
            </a:r>
          </a:p>
        </p:txBody>
      </p:sp>
      <p:sp>
        <p:nvSpPr>
          <p:cNvPr id="3" name="Date Placeholder 2">
            <a:extLst>
              <a:ext uri="{FF2B5EF4-FFF2-40B4-BE49-F238E27FC236}">
                <a16:creationId xmlns:a16="http://schemas.microsoft.com/office/drawing/2014/main" id="{84B35E01-1F2E-454F-BE87-40E120ECC886}"/>
              </a:ext>
            </a:extLst>
          </p:cNvPr>
          <p:cNvSpPr>
            <a:spLocks noGrp="1"/>
          </p:cNvSpPr>
          <p:nvPr>
            <p:ph type="dt" sz="half" idx="10"/>
          </p:nvPr>
        </p:nvSpPr>
        <p:spPr>
          <a:xfrm>
            <a:off x="1" y="6994399"/>
            <a:ext cx="2742327" cy="365125"/>
          </a:xfrm>
        </p:spPr>
        <p:txBody>
          <a:bodyPr/>
          <a:lstStyle/>
          <a:p>
            <a:fld id="{55E2FAF9-4688-4986-8004-1353C395F593}" type="datetime1">
              <a:rPr lang="en-GB" smtClean="0"/>
              <a:t>17/04/2020</a:t>
            </a:fld>
            <a:endParaRPr lang="en-GB"/>
          </a:p>
        </p:txBody>
      </p:sp>
      <p:sp>
        <p:nvSpPr>
          <p:cNvPr id="4" name="Footer Placeholder 3">
            <a:extLst>
              <a:ext uri="{FF2B5EF4-FFF2-40B4-BE49-F238E27FC236}">
                <a16:creationId xmlns:a16="http://schemas.microsoft.com/office/drawing/2014/main" id="{9B25E139-CA08-4F93-8905-5288CCF25428}"/>
              </a:ext>
            </a:extLst>
          </p:cNvPr>
          <p:cNvSpPr>
            <a:spLocks noGrp="1"/>
          </p:cNvSpPr>
          <p:nvPr>
            <p:ph type="ftr" sz="quarter" idx="11"/>
          </p:nvPr>
        </p:nvSpPr>
        <p:spPr>
          <a:xfrm>
            <a:off x="2812333" y="6994399"/>
            <a:ext cx="8870697" cy="365125"/>
          </a:xfrm>
        </p:spPr>
        <p:txBody>
          <a:bodyPr/>
          <a:lstStyle/>
          <a:p>
            <a:r>
              <a:rPr lang="en-GB"/>
              <a:t>Baxter Confidential — Do not distribute without prior approval   |</a:t>
            </a:r>
            <a:endParaRPr lang="en-GB" dirty="0"/>
          </a:p>
        </p:txBody>
      </p:sp>
      <p:sp>
        <p:nvSpPr>
          <p:cNvPr id="5" name="Slide Number Placeholder 4">
            <a:extLst>
              <a:ext uri="{FF2B5EF4-FFF2-40B4-BE49-F238E27FC236}">
                <a16:creationId xmlns:a16="http://schemas.microsoft.com/office/drawing/2014/main" id="{B8CF74B0-8C8C-49B1-9762-2D4D29C6A4A8}"/>
              </a:ext>
            </a:extLst>
          </p:cNvPr>
          <p:cNvSpPr>
            <a:spLocks noGrp="1"/>
          </p:cNvSpPr>
          <p:nvPr>
            <p:ph type="sldNum" sz="quarter" idx="12"/>
          </p:nvPr>
        </p:nvSpPr>
        <p:spPr>
          <a:xfrm>
            <a:off x="11695846" y="6994399"/>
            <a:ext cx="496929" cy="365125"/>
          </a:xfrm>
        </p:spPr>
        <p:txBody>
          <a:bodyPr/>
          <a:lstStyle/>
          <a:p>
            <a:fld id="{F6081757-ABDE-4199-B3FC-2440AF6F2047}" type="slidenum">
              <a:rPr lang="en-GB" smtClean="0"/>
              <a:pPr/>
              <a:t>‹#›</a:t>
            </a:fld>
            <a:endParaRPr lang="en-GB"/>
          </a:p>
        </p:txBody>
      </p:sp>
      <p:sp>
        <p:nvSpPr>
          <p:cNvPr id="14" name="Text Placeholder 10">
            <a:extLst>
              <a:ext uri="{FF2B5EF4-FFF2-40B4-BE49-F238E27FC236}">
                <a16:creationId xmlns:a16="http://schemas.microsoft.com/office/drawing/2014/main" id="{201AA7FA-5A46-4F1E-A7C8-5EC281D31661}"/>
              </a:ext>
            </a:extLst>
          </p:cNvPr>
          <p:cNvSpPr>
            <a:spLocks noGrp="1"/>
          </p:cNvSpPr>
          <p:nvPr>
            <p:ph type="body" sz="quarter" idx="13" hasCustomPrompt="1"/>
          </p:nvPr>
        </p:nvSpPr>
        <p:spPr>
          <a:xfrm>
            <a:off x="3338069" y="4424400"/>
            <a:ext cx="5487829" cy="457200"/>
          </a:xfrm>
          <a:prstGeom prst="rect">
            <a:avLst/>
          </a:prstGeom>
        </p:spPr>
        <p:txBody>
          <a:bodyPr lIns="0" tIns="0" rIns="0" bIns="0" anchor="t" anchorCtr="0">
            <a:normAutofit/>
          </a:bodyPr>
          <a:lstStyle>
            <a:lvl1pPr marL="0" indent="0" algn="ctr">
              <a:buNone/>
              <a:defRPr sz="2400" baseline="0">
                <a:solidFill>
                  <a:schemeClr val="tx1"/>
                </a:solidFill>
                <a:latin typeface="+mn-lt"/>
              </a:defRPr>
            </a:lvl1pPr>
            <a:lvl2pPr algn="ctr">
              <a:defRPr sz="1600">
                <a:latin typeface="Franklin Gothic Book" panose="020B0503020102020204" pitchFamily="34" charset="0"/>
              </a:defRPr>
            </a:lvl2pPr>
            <a:lvl3pPr algn="ctr">
              <a:defRPr sz="1600">
                <a:latin typeface="Franklin Gothic Book" panose="020B0503020102020204" pitchFamily="34" charset="0"/>
              </a:defRPr>
            </a:lvl3pPr>
            <a:lvl4pPr algn="ctr">
              <a:defRPr sz="1600">
                <a:latin typeface="Franklin Gothic Book" panose="020B0503020102020204" pitchFamily="34" charset="0"/>
              </a:defRPr>
            </a:lvl4pPr>
            <a:lvl5pPr algn="ctr">
              <a:defRPr sz="1600">
                <a:latin typeface="Franklin Gothic Book" panose="020B0503020102020204" pitchFamily="34" charset="0"/>
              </a:defRPr>
            </a:lvl5pPr>
          </a:lstStyle>
          <a:p>
            <a:pPr lvl="0"/>
            <a:r>
              <a:rPr lang="en-US" dirty="0"/>
              <a:t>Click to edit Presenter name(s)</a:t>
            </a:r>
          </a:p>
        </p:txBody>
      </p:sp>
      <p:sp>
        <p:nvSpPr>
          <p:cNvPr id="15" name="Text Placeholder 10">
            <a:extLst>
              <a:ext uri="{FF2B5EF4-FFF2-40B4-BE49-F238E27FC236}">
                <a16:creationId xmlns:a16="http://schemas.microsoft.com/office/drawing/2014/main" id="{9AF50801-3C22-4DA1-9672-327FBB6E0729}"/>
              </a:ext>
            </a:extLst>
          </p:cNvPr>
          <p:cNvSpPr>
            <a:spLocks noGrp="1"/>
          </p:cNvSpPr>
          <p:nvPr>
            <p:ph type="body" sz="quarter" idx="14" hasCustomPrompt="1"/>
          </p:nvPr>
        </p:nvSpPr>
        <p:spPr>
          <a:xfrm>
            <a:off x="3338069" y="5000400"/>
            <a:ext cx="5487829" cy="457200"/>
          </a:xfrm>
          <a:prstGeom prst="rect">
            <a:avLst/>
          </a:prstGeom>
        </p:spPr>
        <p:txBody>
          <a:bodyPr lIns="0" tIns="0" rIns="0" bIns="0" anchor="t" anchorCtr="0">
            <a:normAutofit/>
          </a:bodyPr>
          <a:lstStyle>
            <a:lvl1pPr marL="0" indent="0" algn="ctr">
              <a:buNone/>
              <a:defRPr sz="2400" baseline="0">
                <a:solidFill>
                  <a:schemeClr val="tx1"/>
                </a:solidFill>
                <a:latin typeface="+mn-lt"/>
              </a:defRPr>
            </a:lvl1pPr>
            <a:lvl2pPr algn="ctr">
              <a:defRPr sz="1600">
                <a:latin typeface="Franklin Gothic Book" panose="020B0503020102020204" pitchFamily="34" charset="0"/>
              </a:defRPr>
            </a:lvl2pPr>
            <a:lvl3pPr algn="ctr">
              <a:defRPr sz="1600">
                <a:latin typeface="Franklin Gothic Book" panose="020B0503020102020204" pitchFamily="34" charset="0"/>
              </a:defRPr>
            </a:lvl3pPr>
            <a:lvl4pPr algn="ctr">
              <a:defRPr sz="1600">
                <a:latin typeface="Franklin Gothic Book" panose="020B0503020102020204" pitchFamily="34" charset="0"/>
              </a:defRPr>
            </a:lvl4pPr>
            <a:lvl5pPr algn="ctr">
              <a:defRPr sz="1600">
                <a:latin typeface="Franklin Gothic Book" panose="020B0503020102020204" pitchFamily="34" charset="0"/>
              </a:defRPr>
            </a:lvl5pPr>
          </a:lstStyle>
          <a:p>
            <a:pPr lvl="0"/>
            <a:r>
              <a:rPr lang="en-US" dirty="0"/>
              <a:t>Click to edit Date</a:t>
            </a:r>
          </a:p>
        </p:txBody>
      </p:sp>
      <p:pic>
        <p:nvPicPr>
          <p:cNvPr id="16" name="Picture 15">
            <a:extLst>
              <a:ext uri="{FF2B5EF4-FFF2-40B4-BE49-F238E27FC236}">
                <a16:creationId xmlns:a16="http://schemas.microsoft.com/office/drawing/2014/main" id="{5F0E8413-B23B-4887-A1F9-5DEC6D6B738B}"/>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5036861" y="1800000"/>
            <a:ext cx="2090245" cy="464378"/>
          </a:xfrm>
          <a:prstGeom prst="rect">
            <a:avLst/>
          </a:prstGeom>
        </p:spPr>
      </p:pic>
    </p:spTree>
    <p:extLst>
      <p:ext uri="{BB962C8B-B14F-4D97-AF65-F5344CB8AC3E}">
        <p14:creationId xmlns:p14="http://schemas.microsoft.com/office/powerpoint/2010/main" val="33623345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39">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0-Content/Text/X/Center">
    <p:spTree>
      <p:nvGrpSpPr>
        <p:cNvPr id="1" name=""/>
        <p:cNvGrpSpPr/>
        <p:nvPr/>
      </p:nvGrpSpPr>
      <p:grpSpPr>
        <a:xfrm>
          <a:off x="0" y="0"/>
          <a:ext cx="0" cy="0"/>
          <a:chOff x="0" y="0"/>
          <a:chExt cx="0" cy="0"/>
        </a:xfrm>
      </p:grpSpPr>
      <p:pic>
        <p:nvPicPr>
          <p:cNvPr id="4" name="Picture 6" descr="background-05.png"/>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2" y="0"/>
            <a:ext cx="12189885" cy="685800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5" name="Picture 7" descr="footer box-05.png"/>
          <p:cNvPicPr>
            <a:picLocks noChangeAspect="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1" y="6489700"/>
            <a:ext cx="1219041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7" descr="header box-05.png"/>
          <p:cNvPicPr>
            <a:picLocks noChangeAspect="1"/>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1" y="3"/>
            <a:ext cx="12190413" cy="1300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itle 8"/>
          <p:cNvSpPr>
            <a:spLocks noGrp="1"/>
          </p:cNvSpPr>
          <p:nvPr>
            <p:ph type="title" hasCustomPrompt="1"/>
          </p:nvPr>
        </p:nvSpPr>
        <p:spPr>
          <a:xfrm>
            <a:off x="598362" y="237744"/>
            <a:ext cx="10975658" cy="498598"/>
          </a:xfrm>
          <a:prstGeom prst="rect">
            <a:avLst/>
          </a:prstGeom>
        </p:spPr>
        <p:txBody>
          <a:bodyPr lIns="0" tIns="0" rIns="0" bIns="0" anchor="t" anchorCtr="0">
            <a:spAutoFit/>
          </a:bodyPr>
          <a:lstStyle>
            <a:lvl1pPr algn="l">
              <a:defRPr sz="3599" baseline="0">
                <a:solidFill>
                  <a:srgbClr val="54585A"/>
                </a:solidFill>
                <a:latin typeface="Franklin Gothic Medium" panose="020B0603020102020204" pitchFamily="34" charset="0"/>
              </a:defRPr>
            </a:lvl1pPr>
          </a:lstStyle>
          <a:p>
            <a:r>
              <a:rPr lang="en-US" dirty="0"/>
              <a:t>Click to edit Content Title Slide</a:t>
            </a:r>
          </a:p>
        </p:txBody>
      </p:sp>
      <p:sp>
        <p:nvSpPr>
          <p:cNvPr id="10" name="Text Placeholder 2"/>
          <p:cNvSpPr>
            <a:spLocks noGrp="1"/>
          </p:cNvSpPr>
          <p:nvPr>
            <p:ph type="body" sz="quarter" idx="13" hasCustomPrompt="1"/>
          </p:nvPr>
        </p:nvSpPr>
        <p:spPr>
          <a:xfrm>
            <a:off x="598362" y="1507521"/>
            <a:ext cx="10975658" cy="1456809"/>
          </a:xfrm>
          <a:prstGeom prst="rect">
            <a:avLst/>
          </a:prstGeom>
        </p:spPr>
        <p:txBody>
          <a:bodyPr wrap="square" lIns="91440">
            <a:spAutoFit/>
          </a:bodyPr>
          <a:lstStyle>
            <a:lvl1pPr marL="0" indent="0">
              <a:buNone/>
              <a:defRPr sz="1600" b="0">
                <a:latin typeface="Franklin Gothic Book" panose="020B0503020102020204" pitchFamily="34" charset="0"/>
              </a:defRPr>
            </a:lvl1pPr>
            <a:lvl2pPr marL="457063" indent="-228531" defTabSz="457063">
              <a:buFont typeface="Arial" panose="020B0604020202020204" pitchFamily="34" charset="0"/>
              <a:buChar char="•"/>
              <a:tabLst>
                <a:tab pos="457063" algn="l"/>
                <a:tab pos="914126" algn="l"/>
                <a:tab pos="1371189" algn="l"/>
                <a:tab pos="1828251" algn="l"/>
                <a:tab pos="2285314" algn="l"/>
              </a:tabLst>
              <a:defRPr sz="1600">
                <a:latin typeface="Franklin Gothic Book" panose="020B0503020102020204" pitchFamily="34" charset="0"/>
              </a:defRPr>
            </a:lvl2pPr>
            <a:lvl3pPr marL="685594" indent="-228531">
              <a:buFont typeface="Courier New" panose="02070309020205020404" pitchFamily="49" charset="0"/>
              <a:buChar char="o"/>
              <a:defRPr sz="1600">
                <a:latin typeface="Franklin Gothic Book" panose="020B0503020102020204" pitchFamily="34" charset="0"/>
              </a:defRPr>
            </a:lvl3pPr>
            <a:lvl4pPr marL="1005538" indent="-274238">
              <a:defRPr sz="1600">
                <a:latin typeface="Franklin Gothic Book" panose="020B0503020102020204" pitchFamily="34" charset="0"/>
              </a:defRPr>
            </a:lvl4pPr>
            <a:lvl5pPr marL="1279776" indent="-274238">
              <a:defRPr sz="1600">
                <a:latin typeface="Franklin Gothic Book" panose="020B05030201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2" name="Picture 11" descr="BaxterLogo_blue.ai">
            <a:extLst>
              <a:ext uri="{FF2B5EF4-FFF2-40B4-BE49-F238E27FC236}">
                <a16:creationId xmlns:a16="http://schemas.microsoft.com/office/drawing/2014/main" id="{728531C3-2949-4318-94FE-7F11F47E210F}"/>
              </a:ext>
            </a:extLst>
          </p:cNvPr>
          <p:cNvPicPr>
            <a:picLocks noChangeAspect="1"/>
          </p:cNvPicPr>
          <p:nvPr userDrawn="1"/>
        </p:nvPicPr>
        <p:blipFill>
          <a:blip r:embed="rId5" cstate="email">
            <a:extLst>
              <a:ext uri="{28A0092B-C50C-407E-A947-70E740481C1C}">
                <a14:useLocalDpi xmlns:a14="http://schemas.microsoft.com/office/drawing/2010/main"/>
              </a:ext>
            </a:extLst>
          </a:blip>
          <a:srcRect/>
          <a:stretch>
            <a:fillRect/>
          </a:stretch>
        </p:blipFill>
        <p:spPr bwMode="auto">
          <a:xfrm>
            <a:off x="188964" y="6575428"/>
            <a:ext cx="936869" cy="19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p:cNvSpPr/>
          <p:nvPr userDrawn="1"/>
        </p:nvSpPr>
        <p:spPr>
          <a:xfrm>
            <a:off x="1946873" y="6492249"/>
            <a:ext cx="9977588" cy="365760"/>
          </a:xfrm>
          <a:prstGeom prst="rect">
            <a:avLst/>
          </a:prstGeom>
          <a:noFill/>
          <a:ln w="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r"/>
            <a:r>
              <a:rPr lang="en-US" altLang="en-US" sz="1100" dirty="0">
                <a:solidFill>
                  <a:schemeClr val="tx1"/>
                </a:solidFill>
              </a:rPr>
              <a:t>Baxter Confidential — Do not distribute without prior approval</a:t>
            </a:r>
            <a:r>
              <a:rPr lang="en-US" sz="1100" dirty="0">
                <a:solidFill>
                  <a:schemeClr val="tx1"/>
                </a:solidFill>
              </a:rPr>
              <a:t>   |</a:t>
            </a:r>
          </a:p>
        </p:txBody>
      </p:sp>
      <p:sp>
        <p:nvSpPr>
          <p:cNvPr id="13" name="Rectangle 12"/>
          <p:cNvSpPr/>
          <p:nvPr userDrawn="1"/>
        </p:nvSpPr>
        <p:spPr>
          <a:xfrm>
            <a:off x="11677510" y="6479178"/>
            <a:ext cx="493905" cy="365760"/>
          </a:xfrm>
          <a:prstGeom prst="rect">
            <a:avLst/>
          </a:prstGeom>
          <a:noFill/>
          <a:ln w="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r"/>
            <a:fld id="{D703207A-176F-499B-B3F5-689368ECEE5D}" type="slidenum">
              <a:rPr lang="en-US" sz="1200" smtClean="0">
                <a:solidFill>
                  <a:schemeClr val="tx1"/>
                </a:solidFill>
                <a:latin typeface="Arial" panose="020B0604020202020204" pitchFamily="34" charset="0"/>
                <a:cs typeface="Arial" panose="020B0604020202020204" pitchFamily="34" charset="0"/>
              </a:rPr>
              <a:pPr algn="r"/>
              <a:t>‹#›</a:t>
            </a:fld>
            <a:endParaRPr lang="en-US" sz="120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030292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08-Divider/blue X">
    <p:bg>
      <p:bgPr>
        <a:solidFill>
          <a:schemeClr val="bg1"/>
        </a:solidFill>
        <a:effectLst/>
      </p:bgPr>
    </p:bg>
    <p:spTree>
      <p:nvGrpSpPr>
        <p:cNvPr id="1" name=""/>
        <p:cNvGrpSpPr/>
        <p:nvPr/>
      </p:nvGrpSpPr>
      <p:grpSpPr>
        <a:xfrm>
          <a:off x="0" y="0"/>
          <a:ext cx="0" cy="0"/>
          <a:chOff x="0" y="0"/>
          <a:chExt cx="0" cy="0"/>
        </a:xfrm>
      </p:grpSpPr>
      <p:pic>
        <p:nvPicPr>
          <p:cNvPr id="8" name="Picture 9" descr="background-11.png">
            <a:extLst>
              <a:ext uri="{FF2B5EF4-FFF2-40B4-BE49-F238E27FC236}">
                <a16:creationId xmlns:a16="http://schemas.microsoft.com/office/drawing/2014/main" id="{DC26BEC8-82EA-49F4-A721-A92FFD9CBF6C}"/>
              </a:ext>
            </a:extLst>
          </p:cNvPr>
          <p:cNvPicPr>
            <a:picLocks/>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127" y="0"/>
            <a:ext cx="12192127" cy="685800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3587813A-3CE2-4176-A1F0-3359A24685FD}"/>
              </a:ext>
            </a:extLst>
          </p:cNvPr>
          <p:cNvSpPr>
            <a:spLocks noGrp="1"/>
          </p:cNvSpPr>
          <p:nvPr>
            <p:ph type="title" hasCustomPrompt="1"/>
          </p:nvPr>
        </p:nvSpPr>
        <p:spPr bwMode="gray">
          <a:xfrm>
            <a:off x="1443976" y="2257200"/>
            <a:ext cx="9409250" cy="658800"/>
          </a:xfrm>
        </p:spPr>
        <p:txBody>
          <a:bodyPr anchor="b"/>
          <a:lstStyle>
            <a:lvl1pPr algn="ctr">
              <a:defRPr>
                <a:solidFill>
                  <a:schemeClr val="bg1"/>
                </a:solidFill>
              </a:defRPr>
            </a:lvl1pPr>
          </a:lstStyle>
          <a:p>
            <a:r>
              <a:rPr lang="en-GB"/>
              <a:t>Click to edit Divider slide title</a:t>
            </a:r>
          </a:p>
        </p:txBody>
      </p:sp>
      <p:sp>
        <p:nvSpPr>
          <p:cNvPr id="3" name="Date Placeholder 2">
            <a:extLst>
              <a:ext uri="{FF2B5EF4-FFF2-40B4-BE49-F238E27FC236}">
                <a16:creationId xmlns:a16="http://schemas.microsoft.com/office/drawing/2014/main" id="{84B35E01-1F2E-454F-BE87-40E120ECC886}"/>
              </a:ext>
            </a:extLst>
          </p:cNvPr>
          <p:cNvSpPr>
            <a:spLocks noGrp="1"/>
          </p:cNvSpPr>
          <p:nvPr>
            <p:ph type="dt" sz="half" idx="10"/>
          </p:nvPr>
        </p:nvSpPr>
        <p:spPr>
          <a:xfrm>
            <a:off x="1" y="6994399"/>
            <a:ext cx="2742327" cy="365125"/>
          </a:xfrm>
        </p:spPr>
        <p:txBody>
          <a:bodyPr/>
          <a:lstStyle/>
          <a:p>
            <a:fld id="{28C77159-423D-4A3D-BCA4-E5FD4CD80797}" type="datetime1">
              <a:rPr lang="en-GB" smtClean="0"/>
              <a:t>17/04/2020</a:t>
            </a:fld>
            <a:endParaRPr lang="en-GB"/>
          </a:p>
        </p:txBody>
      </p:sp>
      <p:sp>
        <p:nvSpPr>
          <p:cNvPr id="4" name="Footer Placeholder 3">
            <a:extLst>
              <a:ext uri="{FF2B5EF4-FFF2-40B4-BE49-F238E27FC236}">
                <a16:creationId xmlns:a16="http://schemas.microsoft.com/office/drawing/2014/main" id="{9B25E139-CA08-4F93-8905-5288CCF25428}"/>
              </a:ext>
            </a:extLst>
          </p:cNvPr>
          <p:cNvSpPr>
            <a:spLocks noGrp="1"/>
          </p:cNvSpPr>
          <p:nvPr>
            <p:ph type="ftr" sz="quarter" idx="11"/>
          </p:nvPr>
        </p:nvSpPr>
        <p:spPr>
          <a:xfrm>
            <a:off x="2812333" y="6994399"/>
            <a:ext cx="8870697" cy="365125"/>
          </a:xfrm>
        </p:spPr>
        <p:txBody>
          <a:bodyPr/>
          <a:lstStyle/>
          <a:p>
            <a:r>
              <a:rPr lang="en-GB"/>
              <a:t>Baxter Confidential — Do not distribute without prior approval   |</a:t>
            </a:r>
          </a:p>
        </p:txBody>
      </p:sp>
      <p:sp>
        <p:nvSpPr>
          <p:cNvPr id="5" name="Slide Number Placeholder 4">
            <a:extLst>
              <a:ext uri="{FF2B5EF4-FFF2-40B4-BE49-F238E27FC236}">
                <a16:creationId xmlns:a16="http://schemas.microsoft.com/office/drawing/2014/main" id="{B8CF74B0-8C8C-49B1-9762-2D4D29C6A4A8}"/>
              </a:ext>
            </a:extLst>
          </p:cNvPr>
          <p:cNvSpPr>
            <a:spLocks noGrp="1"/>
          </p:cNvSpPr>
          <p:nvPr>
            <p:ph type="sldNum" sz="quarter" idx="12"/>
          </p:nvPr>
        </p:nvSpPr>
        <p:spPr>
          <a:xfrm>
            <a:off x="11695846" y="6994399"/>
            <a:ext cx="496929" cy="365125"/>
          </a:xfrm>
        </p:spPr>
        <p:txBody>
          <a:bodyPr/>
          <a:lstStyle/>
          <a:p>
            <a:fld id="{F6081757-ABDE-4199-B3FC-2440AF6F2047}" type="slidenum">
              <a:rPr lang="en-GB" smtClean="0"/>
              <a:pPr/>
              <a:t>‹#›</a:t>
            </a:fld>
            <a:endParaRPr lang="en-GB"/>
          </a:p>
        </p:txBody>
      </p:sp>
      <p:sp>
        <p:nvSpPr>
          <p:cNvPr id="14" name="Text Placeholder 10">
            <a:extLst>
              <a:ext uri="{FF2B5EF4-FFF2-40B4-BE49-F238E27FC236}">
                <a16:creationId xmlns:a16="http://schemas.microsoft.com/office/drawing/2014/main" id="{201AA7FA-5A46-4F1E-A7C8-5EC281D31661}"/>
              </a:ext>
            </a:extLst>
          </p:cNvPr>
          <p:cNvSpPr>
            <a:spLocks noGrp="1"/>
          </p:cNvSpPr>
          <p:nvPr>
            <p:ph type="body" sz="quarter" idx="13" hasCustomPrompt="1"/>
          </p:nvPr>
        </p:nvSpPr>
        <p:spPr bwMode="gray">
          <a:xfrm>
            <a:off x="3748576" y="3148016"/>
            <a:ext cx="4684820" cy="457200"/>
          </a:xfrm>
          <a:prstGeom prst="rect">
            <a:avLst/>
          </a:prstGeom>
        </p:spPr>
        <p:txBody>
          <a:bodyPr lIns="0" tIns="64800" rIns="0" bIns="0" anchor="t" anchorCtr="0">
            <a:normAutofit/>
          </a:bodyPr>
          <a:lstStyle>
            <a:lvl1pPr marL="0" indent="0" algn="ctr">
              <a:buNone/>
              <a:defRPr sz="1800" baseline="0">
                <a:solidFill>
                  <a:schemeClr val="bg1"/>
                </a:solidFill>
                <a:latin typeface="+mn-lt"/>
              </a:defRPr>
            </a:lvl1pPr>
            <a:lvl2pPr algn="ctr">
              <a:defRPr sz="1600">
                <a:latin typeface="Franklin Gothic Book" panose="020B0503020102020204" pitchFamily="34" charset="0"/>
              </a:defRPr>
            </a:lvl2pPr>
            <a:lvl3pPr algn="ctr">
              <a:defRPr sz="1600">
                <a:latin typeface="Franklin Gothic Book" panose="020B0503020102020204" pitchFamily="34" charset="0"/>
              </a:defRPr>
            </a:lvl3pPr>
            <a:lvl4pPr algn="ctr">
              <a:defRPr sz="1600">
                <a:latin typeface="Franklin Gothic Book" panose="020B0503020102020204" pitchFamily="34" charset="0"/>
              </a:defRPr>
            </a:lvl4pPr>
            <a:lvl5pPr algn="ctr">
              <a:defRPr sz="1600">
                <a:latin typeface="Franklin Gothic Book" panose="020B0503020102020204" pitchFamily="34" charset="0"/>
              </a:defRPr>
            </a:lvl5pPr>
          </a:lstStyle>
          <a:p>
            <a:pPr lvl="0"/>
            <a:r>
              <a:rPr lang="en-US"/>
              <a:t>Click to edit Divider subtitle</a:t>
            </a:r>
          </a:p>
        </p:txBody>
      </p:sp>
    </p:spTree>
    <p:extLst>
      <p:ext uri="{BB962C8B-B14F-4D97-AF65-F5344CB8AC3E}">
        <p14:creationId xmlns:p14="http://schemas.microsoft.com/office/powerpoint/2010/main" val="35253615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39">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48CADF-74A7-47B9-97DD-B7B58F7E36C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91B3319-39A6-4558-A78A-9F41C8F670B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C3C7A7C-4E8D-49D2-80ED-28DC976BA494}"/>
              </a:ext>
            </a:extLst>
          </p:cNvPr>
          <p:cNvSpPr>
            <a:spLocks noGrp="1"/>
          </p:cNvSpPr>
          <p:nvPr>
            <p:ph type="dt" sz="half" idx="10"/>
          </p:nvPr>
        </p:nvSpPr>
        <p:spPr/>
        <p:txBody>
          <a:bodyPr/>
          <a:lstStyle/>
          <a:p>
            <a:fld id="{4C1B61DE-ACCA-40A4-AADB-2764F1DEBE5F}" type="datetimeFigureOut">
              <a:rPr lang="en-US" smtClean="0"/>
              <a:t>4/17/20</a:t>
            </a:fld>
            <a:endParaRPr lang="en-US"/>
          </a:p>
        </p:txBody>
      </p:sp>
      <p:sp>
        <p:nvSpPr>
          <p:cNvPr id="5" name="Footer Placeholder 4">
            <a:extLst>
              <a:ext uri="{FF2B5EF4-FFF2-40B4-BE49-F238E27FC236}">
                <a16:creationId xmlns:a16="http://schemas.microsoft.com/office/drawing/2014/main" id="{DD006CC1-78EF-4ECE-8A85-AA1267D4BB2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578C093-6ED8-4A92-9248-D1C724BE4A37}"/>
              </a:ext>
            </a:extLst>
          </p:cNvPr>
          <p:cNvSpPr>
            <a:spLocks noGrp="1"/>
          </p:cNvSpPr>
          <p:nvPr>
            <p:ph type="sldNum" sz="quarter" idx="12"/>
          </p:nvPr>
        </p:nvSpPr>
        <p:spPr/>
        <p:txBody>
          <a:bodyPr/>
          <a:lstStyle/>
          <a:p>
            <a:fld id="{56F2F826-F457-47B5-8A01-663FE5330369}" type="slidenum">
              <a:rPr lang="en-US" smtClean="0"/>
              <a:t>‹#›</a:t>
            </a:fld>
            <a:endParaRPr lang="en-US"/>
          </a:p>
        </p:txBody>
      </p:sp>
    </p:spTree>
    <p:extLst>
      <p:ext uri="{BB962C8B-B14F-4D97-AF65-F5344CB8AC3E}">
        <p14:creationId xmlns:p14="http://schemas.microsoft.com/office/powerpoint/2010/main" val="16370388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8D5CD4-C817-40A2-8D4A-BC9D2249FB8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75EB7D2-AE45-4171-9A7D-13CC19C7D89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B343C7D-4976-496C-BA26-42FFB297CC2B}"/>
              </a:ext>
            </a:extLst>
          </p:cNvPr>
          <p:cNvSpPr>
            <a:spLocks noGrp="1"/>
          </p:cNvSpPr>
          <p:nvPr>
            <p:ph type="dt" sz="half" idx="10"/>
          </p:nvPr>
        </p:nvSpPr>
        <p:spPr/>
        <p:txBody>
          <a:bodyPr/>
          <a:lstStyle/>
          <a:p>
            <a:fld id="{4C1B61DE-ACCA-40A4-AADB-2764F1DEBE5F}" type="datetimeFigureOut">
              <a:rPr lang="en-US" smtClean="0"/>
              <a:t>4/17/20</a:t>
            </a:fld>
            <a:endParaRPr lang="en-US"/>
          </a:p>
        </p:txBody>
      </p:sp>
      <p:sp>
        <p:nvSpPr>
          <p:cNvPr id="5" name="Footer Placeholder 4">
            <a:extLst>
              <a:ext uri="{FF2B5EF4-FFF2-40B4-BE49-F238E27FC236}">
                <a16:creationId xmlns:a16="http://schemas.microsoft.com/office/drawing/2014/main" id="{CC1D0BFF-A6A2-44CE-A854-890DC7B35D0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686BE06-2E41-4D03-BF31-345A4904C767}"/>
              </a:ext>
            </a:extLst>
          </p:cNvPr>
          <p:cNvSpPr>
            <a:spLocks noGrp="1"/>
          </p:cNvSpPr>
          <p:nvPr>
            <p:ph type="sldNum" sz="quarter" idx="12"/>
          </p:nvPr>
        </p:nvSpPr>
        <p:spPr/>
        <p:txBody>
          <a:bodyPr/>
          <a:lstStyle/>
          <a:p>
            <a:fld id="{56F2F826-F457-47B5-8A01-663FE5330369}" type="slidenum">
              <a:rPr lang="en-US" smtClean="0"/>
              <a:t>‹#›</a:t>
            </a:fld>
            <a:endParaRPr lang="en-US"/>
          </a:p>
        </p:txBody>
      </p:sp>
    </p:spTree>
    <p:extLst>
      <p:ext uri="{BB962C8B-B14F-4D97-AF65-F5344CB8AC3E}">
        <p14:creationId xmlns:p14="http://schemas.microsoft.com/office/powerpoint/2010/main" val="42370273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98774A-9083-45A5-BBD7-72C33711659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894C91E-069A-43C8-8B52-3111FEA733F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4D8B121-4ACE-4B48-9312-7C07AD8F9B8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1798C28-59D8-4793-A05A-6C3DB5D10BC5}"/>
              </a:ext>
            </a:extLst>
          </p:cNvPr>
          <p:cNvSpPr>
            <a:spLocks noGrp="1"/>
          </p:cNvSpPr>
          <p:nvPr>
            <p:ph type="dt" sz="half" idx="10"/>
          </p:nvPr>
        </p:nvSpPr>
        <p:spPr/>
        <p:txBody>
          <a:bodyPr/>
          <a:lstStyle/>
          <a:p>
            <a:fld id="{4C1B61DE-ACCA-40A4-AADB-2764F1DEBE5F}" type="datetimeFigureOut">
              <a:rPr lang="en-US" smtClean="0"/>
              <a:t>4/17/20</a:t>
            </a:fld>
            <a:endParaRPr lang="en-US"/>
          </a:p>
        </p:txBody>
      </p:sp>
      <p:sp>
        <p:nvSpPr>
          <p:cNvPr id="6" name="Footer Placeholder 5">
            <a:extLst>
              <a:ext uri="{FF2B5EF4-FFF2-40B4-BE49-F238E27FC236}">
                <a16:creationId xmlns:a16="http://schemas.microsoft.com/office/drawing/2014/main" id="{40ED2D44-C48B-4A55-9F46-CA4AF1B0267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3388ED7-D8CD-4E5D-B032-6B255ABCC0E1}"/>
              </a:ext>
            </a:extLst>
          </p:cNvPr>
          <p:cNvSpPr>
            <a:spLocks noGrp="1"/>
          </p:cNvSpPr>
          <p:nvPr>
            <p:ph type="sldNum" sz="quarter" idx="12"/>
          </p:nvPr>
        </p:nvSpPr>
        <p:spPr/>
        <p:txBody>
          <a:bodyPr/>
          <a:lstStyle/>
          <a:p>
            <a:fld id="{56F2F826-F457-47B5-8A01-663FE5330369}" type="slidenum">
              <a:rPr lang="en-US" smtClean="0"/>
              <a:t>‹#›</a:t>
            </a:fld>
            <a:endParaRPr lang="en-US"/>
          </a:p>
        </p:txBody>
      </p:sp>
    </p:spTree>
    <p:extLst>
      <p:ext uri="{BB962C8B-B14F-4D97-AF65-F5344CB8AC3E}">
        <p14:creationId xmlns:p14="http://schemas.microsoft.com/office/powerpoint/2010/main" val="31247804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56102C-45FA-49A6-82BE-48AC2B7C941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A1243F4-5038-4A7E-9FCA-A7482491358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90539F9-58FE-4345-B3E7-D4484FA0572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F5B37E8-BFD5-4B17-B9E8-3F8E055FC7A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5226CC4-9AA4-4FF7-816E-DA9E57E815B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8F44AB2-DF33-4B4E-88AF-B0630F5553CF}"/>
              </a:ext>
            </a:extLst>
          </p:cNvPr>
          <p:cNvSpPr>
            <a:spLocks noGrp="1"/>
          </p:cNvSpPr>
          <p:nvPr>
            <p:ph type="dt" sz="half" idx="10"/>
          </p:nvPr>
        </p:nvSpPr>
        <p:spPr/>
        <p:txBody>
          <a:bodyPr/>
          <a:lstStyle/>
          <a:p>
            <a:fld id="{4C1B61DE-ACCA-40A4-AADB-2764F1DEBE5F}" type="datetimeFigureOut">
              <a:rPr lang="en-US" smtClean="0"/>
              <a:t>4/17/20</a:t>
            </a:fld>
            <a:endParaRPr lang="en-US"/>
          </a:p>
        </p:txBody>
      </p:sp>
      <p:sp>
        <p:nvSpPr>
          <p:cNvPr id="8" name="Footer Placeholder 7">
            <a:extLst>
              <a:ext uri="{FF2B5EF4-FFF2-40B4-BE49-F238E27FC236}">
                <a16:creationId xmlns:a16="http://schemas.microsoft.com/office/drawing/2014/main" id="{DC523FEB-333F-4243-BC20-32F0AAC5090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49D4E08-4E64-454F-B9D5-EDD4C82EEC1F}"/>
              </a:ext>
            </a:extLst>
          </p:cNvPr>
          <p:cNvSpPr>
            <a:spLocks noGrp="1"/>
          </p:cNvSpPr>
          <p:nvPr>
            <p:ph type="sldNum" sz="quarter" idx="12"/>
          </p:nvPr>
        </p:nvSpPr>
        <p:spPr/>
        <p:txBody>
          <a:bodyPr/>
          <a:lstStyle/>
          <a:p>
            <a:fld id="{56F2F826-F457-47B5-8A01-663FE5330369}" type="slidenum">
              <a:rPr lang="en-US" smtClean="0"/>
              <a:t>‹#›</a:t>
            </a:fld>
            <a:endParaRPr lang="en-US"/>
          </a:p>
        </p:txBody>
      </p:sp>
    </p:spTree>
    <p:extLst>
      <p:ext uri="{BB962C8B-B14F-4D97-AF65-F5344CB8AC3E}">
        <p14:creationId xmlns:p14="http://schemas.microsoft.com/office/powerpoint/2010/main" val="39848483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B20778-8EED-4668-9765-B9D2132D723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FD44192-068D-4EDB-97D8-C1F000F54861}"/>
              </a:ext>
            </a:extLst>
          </p:cNvPr>
          <p:cNvSpPr>
            <a:spLocks noGrp="1"/>
          </p:cNvSpPr>
          <p:nvPr>
            <p:ph type="dt" sz="half" idx="10"/>
          </p:nvPr>
        </p:nvSpPr>
        <p:spPr/>
        <p:txBody>
          <a:bodyPr/>
          <a:lstStyle/>
          <a:p>
            <a:fld id="{4C1B61DE-ACCA-40A4-AADB-2764F1DEBE5F}" type="datetimeFigureOut">
              <a:rPr lang="en-US" smtClean="0"/>
              <a:t>4/17/20</a:t>
            </a:fld>
            <a:endParaRPr lang="en-US"/>
          </a:p>
        </p:txBody>
      </p:sp>
      <p:sp>
        <p:nvSpPr>
          <p:cNvPr id="4" name="Footer Placeholder 3">
            <a:extLst>
              <a:ext uri="{FF2B5EF4-FFF2-40B4-BE49-F238E27FC236}">
                <a16:creationId xmlns:a16="http://schemas.microsoft.com/office/drawing/2014/main" id="{D5C7FE32-3DA7-45EE-B6B0-E414FCAF0A8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D6C7729-48BC-4D97-8F6E-C48698131C1C}"/>
              </a:ext>
            </a:extLst>
          </p:cNvPr>
          <p:cNvSpPr>
            <a:spLocks noGrp="1"/>
          </p:cNvSpPr>
          <p:nvPr>
            <p:ph type="sldNum" sz="quarter" idx="12"/>
          </p:nvPr>
        </p:nvSpPr>
        <p:spPr/>
        <p:txBody>
          <a:bodyPr/>
          <a:lstStyle/>
          <a:p>
            <a:fld id="{56F2F826-F457-47B5-8A01-663FE5330369}" type="slidenum">
              <a:rPr lang="en-US" smtClean="0"/>
              <a:t>‹#›</a:t>
            </a:fld>
            <a:endParaRPr lang="en-US"/>
          </a:p>
        </p:txBody>
      </p:sp>
    </p:spTree>
    <p:extLst>
      <p:ext uri="{BB962C8B-B14F-4D97-AF65-F5344CB8AC3E}">
        <p14:creationId xmlns:p14="http://schemas.microsoft.com/office/powerpoint/2010/main" val="25911076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846E046-9025-4293-B1AE-AC207CDAA37E}"/>
              </a:ext>
            </a:extLst>
          </p:cNvPr>
          <p:cNvSpPr>
            <a:spLocks noGrp="1"/>
          </p:cNvSpPr>
          <p:nvPr>
            <p:ph type="dt" sz="half" idx="10"/>
          </p:nvPr>
        </p:nvSpPr>
        <p:spPr/>
        <p:txBody>
          <a:bodyPr/>
          <a:lstStyle/>
          <a:p>
            <a:fld id="{4C1B61DE-ACCA-40A4-AADB-2764F1DEBE5F}" type="datetimeFigureOut">
              <a:rPr lang="en-US" smtClean="0"/>
              <a:t>4/17/20</a:t>
            </a:fld>
            <a:endParaRPr lang="en-US"/>
          </a:p>
        </p:txBody>
      </p:sp>
      <p:sp>
        <p:nvSpPr>
          <p:cNvPr id="3" name="Footer Placeholder 2">
            <a:extLst>
              <a:ext uri="{FF2B5EF4-FFF2-40B4-BE49-F238E27FC236}">
                <a16:creationId xmlns:a16="http://schemas.microsoft.com/office/drawing/2014/main" id="{B2DA6E45-CE4E-4B03-B9F1-58ACBF33A13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C0262E-7A99-47D8-9E33-494074DC0321}"/>
              </a:ext>
            </a:extLst>
          </p:cNvPr>
          <p:cNvSpPr>
            <a:spLocks noGrp="1"/>
          </p:cNvSpPr>
          <p:nvPr>
            <p:ph type="sldNum" sz="quarter" idx="12"/>
          </p:nvPr>
        </p:nvSpPr>
        <p:spPr/>
        <p:txBody>
          <a:bodyPr/>
          <a:lstStyle/>
          <a:p>
            <a:fld id="{56F2F826-F457-47B5-8A01-663FE5330369}" type="slidenum">
              <a:rPr lang="en-US" smtClean="0"/>
              <a:t>‹#›</a:t>
            </a:fld>
            <a:endParaRPr lang="en-US"/>
          </a:p>
        </p:txBody>
      </p:sp>
    </p:spTree>
    <p:extLst>
      <p:ext uri="{BB962C8B-B14F-4D97-AF65-F5344CB8AC3E}">
        <p14:creationId xmlns:p14="http://schemas.microsoft.com/office/powerpoint/2010/main" val="32583522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E655F5-8834-4C76-B1A5-0A73937ABE4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3EEEFB4-065A-4EFB-93B7-7907FA08854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6950CC8-9432-4CDE-8C1C-B6D21CD5CBD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3B5E446-0E92-463F-BF4F-B6012185C7AA}"/>
              </a:ext>
            </a:extLst>
          </p:cNvPr>
          <p:cNvSpPr>
            <a:spLocks noGrp="1"/>
          </p:cNvSpPr>
          <p:nvPr>
            <p:ph type="dt" sz="half" idx="10"/>
          </p:nvPr>
        </p:nvSpPr>
        <p:spPr/>
        <p:txBody>
          <a:bodyPr/>
          <a:lstStyle/>
          <a:p>
            <a:fld id="{4C1B61DE-ACCA-40A4-AADB-2764F1DEBE5F}" type="datetimeFigureOut">
              <a:rPr lang="en-US" smtClean="0"/>
              <a:t>4/17/20</a:t>
            </a:fld>
            <a:endParaRPr lang="en-US"/>
          </a:p>
        </p:txBody>
      </p:sp>
      <p:sp>
        <p:nvSpPr>
          <p:cNvPr id="6" name="Footer Placeholder 5">
            <a:extLst>
              <a:ext uri="{FF2B5EF4-FFF2-40B4-BE49-F238E27FC236}">
                <a16:creationId xmlns:a16="http://schemas.microsoft.com/office/drawing/2014/main" id="{2CE76795-2979-4E78-B771-C00DD82A28B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3B2C149-8EE1-4CA7-BF25-1B77FB9CDCD8}"/>
              </a:ext>
            </a:extLst>
          </p:cNvPr>
          <p:cNvSpPr>
            <a:spLocks noGrp="1"/>
          </p:cNvSpPr>
          <p:nvPr>
            <p:ph type="sldNum" sz="quarter" idx="12"/>
          </p:nvPr>
        </p:nvSpPr>
        <p:spPr/>
        <p:txBody>
          <a:bodyPr/>
          <a:lstStyle/>
          <a:p>
            <a:fld id="{56F2F826-F457-47B5-8A01-663FE5330369}" type="slidenum">
              <a:rPr lang="en-US" smtClean="0"/>
              <a:t>‹#›</a:t>
            </a:fld>
            <a:endParaRPr lang="en-US"/>
          </a:p>
        </p:txBody>
      </p:sp>
    </p:spTree>
    <p:extLst>
      <p:ext uri="{BB962C8B-B14F-4D97-AF65-F5344CB8AC3E}">
        <p14:creationId xmlns:p14="http://schemas.microsoft.com/office/powerpoint/2010/main" val="35665242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D895B9-AD6C-47ED-BEED-DA672A89728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BAADAEC-F3A4-445E-82B7-F18617C50E9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BD50FD4-36A3-4ABB-9F18-F50E37A94D8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D8374F2-E7C9-4AD9-8022-E96CA28DE290}"/>
              </a:ext>
            </a:extLst>
          </p:cNvPr>
          <p:cNvSpPr>
            <a:spLocks noGrp="1"/>
          </p:cNvSpPr>
          <p:nvPr>
            <p:ph type="dt" sz="half" idx="10"/>
          </p:nvPr>
        </p:nvSpPr>
        <p:spPr/>
        <p:txBody>
          <a:bodyPr/>
          <a:lstStyle/>
          <a:p>
            <a:fld id="{4C1B61DE-ACCA-40A4-AADB-2764F1DEBE5F}" type="datetimeFigureOut">
              <a:rPr lang="en-US" smtClean="0"/>
              <a:t>4/17/20</a:t>
            </a:fld>
            <a:endParaRPr lang="en-US"/>
          </a:p>
        </p:txBody>
      </p:sp>
      <p:sp>
        <p:nvSpPr>
          <p:cNvPr id="6" name="Footer Placeholder 5">
            <a:extLst>
              <a:ext uri="{FF2B5EF4-FFF2-40B4-BE49-F238E27FC236}">
                <a16:creationId xmlns:a16="http://schemas.microsoft.com/office/drawing/2014/main" id="{45221115-A4E0-4D17-9AB9-CF11984FF13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2225879-7E34-4D01-8709-7CFAEB90B4C4}"/>
              </a:ext>
            </a:extLst>
          </p:cNvPr>
          <p:cNvSpPr>
            <a:spLocks noGrp="1"/>
          </p:cNvSpPr>
          <p:nvPr>
            <p:ph type="sldNum" sz="quarter" idx="12"/>
          </p:nvPr>
        </p:nvSpPr>
        <p:spPr/>
        <p:txBody>
          <a:bodyPr/>
          <a:lstStyle/>
          <a:p>
            <a:fld id="{56F2F826-F457-47B5-8A01-663FE5330369}" type="slidenum">
              <a:rPr lang="en-US" smtClean="0"/>
              <a:t>‹#›</a:t>
            </a:fld>
            <a:endParaRPr lang="en-US"/>
          </a:p>
        </p:txBody>
      </p:sp>
    </p:spTree>
    <p:extLst>
      <p:ext uri="{BB962C8B-B14F-4D97-AF65-F5344CB8AC3E}">
        <p14:creationId xmlns:p14="http://schemas.microsoft.com/office/powerpoint/2010/main" val="19318814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4FA42F9-2170-4468-A0BA-A24EF401E0F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C05ABA3-D621-493A-BA4A-49FAE0AB552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DB33217-3991-43AF-BB82-27EF15F9674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C1B61DE-ACCA-40A4-AADB-2764F1DEBE5F}" type="datetimeFigureOut">
              <a:rPr lang="en-US" smtClean="0"/>
              <a:t>4/17/20</a:t>
            </a:fld>
            <a:endParaRPr lang="en-US"/>
          </a:p>
        </p:txBody>
      </p:sp>
      <p:sp>
        <p:nvSpPr>
          <p:cNvPr id="5" name="Footer Placeholder 4">
            <a:extLst>
              <a:ext uri="{FF2B5EF4-FFF2-40B4-BE49-F238E27FC236}">
                <a16:creationId xmlns:a16="http://schemas.microsoft.com/office/drawing/2014/main" id="{9F3E00E8-984A-4E0B-8F76-5606F22822F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A688193-0C16-4168-8B8C-E35306500A8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F2F826-F457-47B5-8A01-663FE5330369}" type="slidenum">
              <a:rPr lang="en-US" smtClean="0"/>
              <a:t>‹#›</a:t>
            </a:fld>
            <a:endParaRPr lang="en-US"/>
          </a:p>
        </p:txBody>
      </p:sp>
    </p:spTree>
    <p:extLst>
      <p:ext uri="{BB962C8B-B14F-4D97-AF65-F5344CB8AC3E}">
        <p14:creationId xmlns:p14="http://schemas.microsoft.com/office/powerpoint/2010/main" val="152187678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oleObject" Target="../embeddings/oleObject1.bin"/><Relationship Id="rId3" Type="http://schemas.openxmlformats.org/officeDocument/2006/relationships/tags" Target="../tags/tag2.xml"/><Relationship Id="rId7" Type="http://schemas.openxmlformats.org/officeDocument/2006/relationships/notesSlide" Target="../notesSlides/notesSlide1.xml"/><Relationship Id="rId2" Type="http://schemas.openxmlformats.org/officeDocument/2006/relationships/tags" Target="../tags/tag1.xml"/><Relationship Id="rId1" Type="http://schemas.openxmlformats.org/officeDocument/2006/relationships/vmlDrawing" Target="../drawings/vmlDrawing1.vml"/><Relationship Id="rId6" Type="http://schemas.openxmlformats.org/officeDocument/2006/relationships/slideLayout" Target="../slideLayouts/slideLayout12.xml"/><Relationship Id="rId5" Type="http://schemas.openxmlformats.org/officeDocument/2006/relationships/audio" Target="../media/media1.m4a"/><Relationship Id="rId10" Type="http://schemas.openxmlformats.org/officeDocument/2006/relationships/image" Target="../media/image9.png"/><Relationship Id="rId4" Type="http://schemas.microsoft.com/office/2007/relationships/media" Target="../media/media1.m4a"/><Relationship Id="rId9" Type="http://schemas.openxmlformats.org/officeDocument/2006/relationships/image" Target="../media/image8.emf"/></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9.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9.png"/><Relationship Id="rId5" Type="http://schemas.openxmlformats.org/officeDocument/2006/relationships/image" Target="../media/image11.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9.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9.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14.jpg"/><Relationship Id="rId5" Type="http://schemas.openxmlformats.org/officeDocument/2006/relationships/image" Target="../media/image12.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8" Type="http://schemas.openxmlformats.org/officeDocument/2006/relationships/image" Target="../media/image18.svg"/><Relationship Id="rId13" Type="http://schemas.openxmlformats.org/officeDocument/2006/relationships/image" Target="../media/image23.png"/><Relationship Id="rId3" Type="http://schemas.openxmlformats.org/officeDocument/2006/relationships/slideLayout" Target="../slideLayouts/slideLayout13.xml"/><Relationship Id="rId7" Type="http://schemas.openxmlformats.org/officeDocument/2006/relationships/image" Target="../media/image17.png"/><Relationship Id="rId12" Type="http://schemas.openxmlformats.org/officeDocument/2006/relationships/image" Target="../media/image22.svg"/><Relationship Id="rId17" Type="http://schemas.openxmlformats.org/officeDocument/2006/relationships/image" Target="../media/image9.png"/><Relationship Id="rId2" Type="http://schemas.openxmlformats.org/officeDocument/2006/relationships/audio" Target="../media/media6.m4a"/><Relationship Id="rId16" Type="http://schemas.openxmlformats.org/officeDocument/2006/relationships/image" Target="../media/image26.svg"/><Relationship Id="rId1" Type="http://schemas.microsoft.com/office/2007/relationships/media" Target="../media/media6.m4a"/><Relationship Id="rId6" Type="http://schemas.openxmlformats.org/officeDocument/2006/relationships/image" Target="../media/image16.svg"/><Relationship Id="rId11" Type="http://schemas.openxmlformats.org/officeDocument/2006/relationships/image" Target="../media/image21.png"/><Relationship Id="rId5" Type="http://schemas.openxmlformats.org/officeDocument/2006/relationships/image" Target="../media/image15.png"/><Relationship Id="rId15" Type="http://schemas.openxmlformats.org/officeDocument/2006/relationships/image" Target="../media/image25.png"/><Relationship Id="rId10" Type="http://schemas.openxmlformats.org/officeDocument/2006/relationships/image" Target="../media/image20.svg"/><Relationship Id="rId4" Type="http://schemas.openxmlformats.org/officeDocument/2006/relationships/notesSlide" Target="../notesSlides/notesSlide6.xml"/><Relationship Id="rId9" Type="http://schemas.openxmlformats.org/officeDocument/2006/relationships/image" Target="../media/image19.png"/><Relationship Id="rId14" Type="http://schemas.openxmlformats.org/officeDocument/2006/relationships/image" Target="../media/image24.svg"/></Relationships>
</file>

<file path=ppt/slides/_rels/slide7.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13.xml"/><Relationship Id="rId7" Type="http://schemas.openxmlformats.org/officeDocument/2006/relationships/image" Target="../media/image29.jpe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9.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2"/>
            </p:custDataLst>
          </p:nvPr>
        </p:nvGraphicFramePr>
        <p:xfrm>
          <a:off x="3176" y="1588"/>
          <a:ext cx="1588" cy="1588"/>
        </p:xfrm>
        <a:graphic>
          <a:graphicData uri="http://schemas.openxmlformats.org/presentationml/2006/ole">
            <mc:AlternateContent xmlns:mc="http://schemas.openxmlformats.org/markup-compatibility/2006">
              <mc:Choice xmlns:v="urn:schemas-microsoft-com:vml" Requires="v">
                <p:oleObj spid="_x0000_s1042" name="think-cell Slide" r:id="rId8" imgW="270" imgH="270" progId="TCLayout.ActiveDocument.1">
                  <p:embed/>
                </p:oleObj>
              </mc:Choice>
              <mc:Fallback>
                <p:oleObj name="think-cell Slide" r:id="rId8" imgW="270" imgH="270" progId="TCLayout.ActiveDocument.1">
                  <p:embed/>
                  <p:pic>
                    <p:nvPicPr>
                      <p:cNvPr id="8" name="Object 7" hidden="1"/>
                      <p:cNvPicPr/>
                      <p:nvPr/>
                    </p:nvPicPr>
                    <p:blipFill>
                      <a:blip r:embed="rId9"/>
                      <a:stretch>
                        <a:fillRect/>
                      </a:stretch>
                    </p:blipFill>
                    <p:spPr>
                      <a:xfrm>
                        <a:off x="3176" y="1588"/>
                        <a:ext cx="1588" cy="1588"/>
                      </a:xfrm>
                      <a:prstGeom prst="rect">
                        <a:avLst/>
                      </a:prstGeom>
                    </p:spPr>
                  </p:pic>
                </p:oleObj>
              </mc:Fallback>
            </mc:AlternateContent>
          </a:graphicData>
        </a:graphic>
      </p:graphicFrame>
      <p:sp>
        <p:nvSpPr>
          <p:cNvPr id="7" name="Rectangle 6" hidden="1"/>
          <p:cNvSpPr/>
          <p:nvPr>
            <p:custDataLst>
              <p:tags r:id="rId3"/>
            </p:custDataLst>
          </p:nvPr>
        </p:nvSpPr>
        <p:spPr>
          <a:xfrm>
            <a:off x="1588" y="0"/>
            <a:ext cx="158750" cy="1587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lnSpc>
                <a:spcPct val="90000"/>
              </a:lnSpc>
            </a:pPr>
            <a:endParaRPr lang="en-GB" sz="3600" dirty="0" err="1">
              <a:latin typeface="Franklin Gothic Medium" panose="020B0603020102020204" pitchFamily="34" charset="0"/>
              <a:ea typeface="+mj-ea"/>
              <a:cs typeface="+mj-cs"/>
              <a:sym typeface="Franklin Gothic Medium" panose="020B0603020102020204" pitchFamily="34" charset="0"/>
            </a:endParaRPr>
          </a:p>
        </p:txBody>
      </p:sp>
      <p:sp>
        <p:nvSpPr>
          <p:cNvPr id="2" name="Title 1">
            <a:extLst>
              <a:ext uri="{FF2B5EF4-FFF2-40B4-BE49-F238E27FC236}">
                <a16:creationId xmlns:a16="http://schemas.microsoft.com/office/drawing/2014/main" id="{29EAE839-E509-4CE6-A4E1-D20ECCA7FFD8}"/>
              </a:ext>
            </a:extLst>
          </p:cNvPr>
          <p:cNvSpPr>
            <a:spLocks noGrp="1"/>
          </p:cNvSpPr>
          <p:nvPr>
            <p:ph type="title"/>
          </p:nvPr>
        </p:nvSpPr>
        <p:spPr>
          <a:xfrm>
            <a:off x="3536124" y="2527200"/>
            <a:ext cx="5095327" cy="1803600"/>
          </a:xfrm>
        </p:spPr>
        <p:txBody>
          <a:bodyPr>
            <a:normAutofit/>
          </a:bodyPr>
          <a:lstStyle/>
          <a:p>
            <a:r>
              <a:rPr lang="en-GB" sz="3200" dirty="0">
                <a:solidFill>
                  <a:schemeClr val="accent1">
                    <a:lumMod val="50000"/>
                  </a:schemeClr>
                </a:solidFill>
                <a:latin typeface="Franklin Gothic Book" panose="020B0503020102020204" pitchFamily="34" charset="0"/>
              </a:rPr>
              <a:t>Neonatal Nutrition</a:t>
            </a:r>
            <a:br>
              <a:rPr lang="en-GB" sz="3200" dirty="0">
                <a:solidFill>
                  <a:schemeClr val="accent1">
                    <a:lumMod val="50000"/>
                  </a:schemeClr>
                </a:solidFill>
                <a:latin typeface="Franklin Gothic Book" panose="020B0503020102020204" pitchFamily="34" charset="0"/>
              </a:rPr>
            </a:br>
            <a:r>
              <a:rPr lang="en-GB" sz="3200" dirty="0">
                <a:solidFill>
                  <a:schemeClr val="accent1">
                    <a:lumMod val="50000"/>
                  </a:schemeClr>
                </a:solidFill>
                <a:latin typeface="Franklin Gothic Book" panose="020B0503020102020204" pitchFamily="34" charset="0"/>
              </a:rPr>
              <a:t>Ecosystem: </a:t>
            </a:r>
            <a:br>
              <a:rPr lang="en-GB" sz="3200" dirty="0">
                <a:solidFill>
                  <a:schemeClr val="accent1">
                    <a:lumMod val="50000"/>
                  </a:schemeClr>
                </a:solidFill>
                <a:latin typeface="Franklin Gothic Book" panose="020B0503020102020204" pitchFamily="34" charset="0"/>
              </a:rPr>
            </a:br>
            <a:r>
              <a:rPr lang="en-GB" sz="3200" dirty="0">
                <a:solidFill>
                  <a:schemeClr val="accent1">
                    <a:lumMod val="50000"/>
                  </a:schemeClr>
                </a:solidFill>
                <a:latin typeface="Franklin Gothic Book" panose="020B0503020102020204" pitchFamily="34" charset="0"/>
              </a:rPr>
              <a:t>A Software Solution</a:t>
            </a:r>
          </a:p>
        </p:txBody>
      </p:sp>
      <p:sp>
        <p:nvSpPr>
          <p:cNvPr id="5" name="TextBox 4"/>
          <p:cNvSpPr txBox="1"/>
          <p:nvPr/>
        </p:nvSpPr>
        <p:spPr bwMode="gray">
          <a:xfrm>
            <a:off x="4678322" y="4702110"/>
            <a:ext cx="2810933" cy="400110"/>
          </a:xfrm>
          <a:prstGeom prst="rect">
            <a:avLst/>
          </a:prstGeom>
          <a:noFill/>
        </p:spPr>
        <p:txBody>
          <a:bodyPr wrap="square" rtlCol="0">
            <a:spAutoFit/>
          </a:bodyPr>
          <a:lstStyle/>
          <a:p>
            <a:pPr algn="ctr"/>
            <a:r>
              <a:rPr lang="en-US" sz="2000" b="1" dirty="0">
                <a:solidFill>
                  <a:schemeClr val="accent1">
                    <a:lumMod val="50000"/>
                  </a:schemeClr>
                </a:solidFill>
              </a:rPr>
              <a:t>Michelle Feely</a:t>
            </a:r>
          </a:p>
        </p:txBody>
      </p:sp>
      <p:sp>
        <p:nvSpPr>
          <p:cNvPr id="9" name="TextBox 8">
            <a:extLst>
              <a:ext uri="{FF2B5EF4-FFF2-40B4-BE49-F238E27FC236}">
                <a16:creationId xmlns:a16="http://schemas.microsoft.com/office/drawing/2014/main" id="{CDD27A02-061E-40F0-A33D-B1363175846F}"/>
              </a:ext>
            </a:extLst>
          </p:cNvPr>
          <p:cNvSpPr txBox="1"/>
          <p:nvPr/>
        </p:nvSpPr>
        <p:spPr>
          <a:xfrm>
            <a:off x="5075812" y="1785920"/>
            <a:ext cx="1978132" cy="473954"/>
          </a:xfrm>
          <a:prstGeom prst="rect">
            <a:avLst/>
          </a:prstGeom>
          <a:solidFill>
            <a:srgbClr val="FFFFFF"/>
          </a:solidFill>
        </p:spPr>
        <p:txBody>
          <a:bodyPr wrap="square" rtlCol="0">
            <a:spAutoFit/>
          </a:bodyPr>
          <a:lstStyle/>
          <a:p>
            <a:endParaRPr lang="en-US" dirty="0"/>
          </a:p>
        </p:txBody>
      </p:sp>
      <p:pic>
        <p:nvPicPr>
          <p:cNvPr id="10" name="Slide1">
            <a:hlinkClick r:id="" action="ppaction://media"/>
            <a:extLst>
              <a:ext uri="{FF2B5EF4-FFF2-40B4-BE49-F238E27FC236}">
                <a16:creationId xmlns:a16="http://schemas.microsoft.com/office/drawing/2014/main" id="{DE734F51-1E6F-4662-995E-AA6B3276D818}"/>
              </a:ext>
            </a:extLst>
          </p:cNvPr>
          <p:cNvPicPr>
            <a:picLocks noChangeAspect="1"/>
          </p:cNvPicPr>
          <p:nvPr>
            <a:audioFile r:link="rId5"/>
            <p:extLst>
              <p:ext uri="{DAA4B4D4-6D71-4841-9C94-3DE7FCFB9230}">
                <p14:media xmlns:p14="http://schemas.microsoft.com/office/powerpoint/2010/main" r:embed="rId4"/>
              </p:ext>
            </p:extLst>
          </p:nvPr>
        </p:nvPicPr>
        <p:blipFill>
          <a:blip r:embed="rId10"/>
          <a:stretch>
            <a:fillRect/>
          </a:stretch>
        </p:blipFill>
        <p:spPr>
          <a:xfrm>
            <a:off x="11549017" y="6282509"/>
            <a:ext cx="406400" cy="406400"/>
          </a:xfrm>
          <a:prstGeom prst="rect">
            <a:avLst/>
          </a:prstGeom>
        </p:spPr>
      </p:pic>
    </p:spTree>
    <p:extLst>
      <p:ext uri="{BB962C8B-B14F-4D97-AF65-F5344CB8AC3E}">
        <p14:creationId xmlns:p14="http://schemas.microsoft.com/office/powerpoint/2010/main" val="36269443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042"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DA159226-508F-4F28-BEFD-757CE99527B3}"/>
              </a:ext>
            </a:extLst>
          </p:cNvPr>
          <p:cNvSpPr>
            <a:spLocks noGrp="1"/>
          </p:cNvSpPr>
          <p:nvPr>
            <p:ph type="title"/>
          </p:nvPr>
        </p:nvSpPr>
        <p:spPr>
          <a:xfrm>
            <a:off x="120112" y="183759"/>
            <a:ext cx="10972800" cy="553998"/>
          </a:xfrm>
        </p:spPr>
        <p:txBody>
          <a:bodyPr/>
          <a:lstStyle/>
          <a:p>
            <a:r>
              <a:rPr lang="en-US" sz="4000" b="1" dirty="0">
                <a:solidFill>
                  <a:schemeClr val="accent1">
                    <a:lumMod val="50000"/>
                  </a:schemeClr>
                </a:solidFill>
                <a:latin typeface="Franklin Gothic Book" panose="020B0503020102020204" pitchFamily="34" charset="0"/>
                <a:cs typeface="Arial" panose="020B0604020202020204" pitchFamily="34" charset="0"/>
              </a:rPr>
              <a:t>Background</a:t>
            </a:r>
          </a:p>
        </p:txBody>
      </p:sp>
      <p:sp>
        <p:nvSpPr>
          <p:cNvPr id="6" name="TextBox 5">
            <a:extLst>
              <a:ext uri="{FF2B5EF4-FFF2-40B4-BE49-F238E27FC236}">
                <a16:creationId xmlns:a16="http://schemas.microsoft.com/office/drawing/2014/main" id="{5C3FEE2C-034C-429C-8BE9-6AC46D3CCB85}"/>
              </a:ext>
            </a:extLst>
          </p:cNvPr>
          <p:cNvSpPr txBox="1"/>
          <p:nvPr/>
        </p:nvSpPr>
        <p:spPr>
          <a:xfrm>
            <a:off x="7973105" y="6482059"/>
            <a:ext cx="3714750" cy="369332"/>
          </a:xfrm>
          <a:prstGeom prst="rect">
            <a:avLst/>
          </a:prstGeom>
          <a:solidFill>
            <a:srgbClr val="FFFFFF"/>
          </a:solidFill>
        </p:spPr>
        <p:txBody>
          <a:bodyPr wrap="square" rtlCol="0">
            <a:spAutoFit/>
          </a:bodyPr>
          <a:lstStyle/>
          <a:p>
            <a:endParaRPr lang="en-US" dirty="0"/>
          </a:p>
        </p:txBody>
      </p:sp>
      <p:pic>
        <p:nvPicPr>
          <p:cNvPr id="5" name="Picture 4">
            <a:extLst>
              <a:ext uri="{FF2B5EF4-FFF2-40B4-BE49-F238E27FC236}">
                <a16:creationId xmlns:a16="http://schemas.microsoft.com/office/drawing/2014/main" id="{D1DD9F69-67ED-47DC-A423-F9CC23E1090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0112" y="1495168"/>
            <a:ext cx="4973113" cy="3963810"/>
          </a:xfrm>
          <a:prstGeom prst="rect">
            <a:avLst/>
          </a:prstGeom>
        </p:spPr>
      </p:pic>
      <p:pic>
        <p:nvPicPr>
          <p:cNvPr id="8" name="Picture 7">
            <a:extLst>
              <a:ext uri="{FF2B5EF4-FFF2-40B4-BE49-F238E27FC236}">
                <a16:creationId xmlns:a16="http://schemas.microsoft.com/office/drawing/2014/main" id="{A1EA2209-2F82-4A76-9E70-88762B66D53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58881" y="941156"/>
            <a:ext cx="4613007" cy="4750855"/>
          </a:xfrm>
          <a:prstGeom prst="rect">
            <a:avLst/>
          </a:prstGeom>
        </p:spPr>
      </p:pic>
      <p:sp>
        <p:nvSpPr>
          <p:cNvPr id="9" name="Text Placeholder 2">
            <a:extLst>
              <a:ext uri="{FF2B5EF4-FFF2-40B4-BE49-F238E27FC236}">
                <a16:creationId xmlns:a16="http://schemas.microsoft.com/office/drawing/2014/main" id="{510D47B6-CB39-4815-BE87-7A7A3894A6FE}"/>
              </a:ext>
            </a:extLst>
          </p:cNvPr>
          <p:cNvSpPr>
            <a:spLocks noGrp="1"/>
          </p:cNvSpPr>
          <p:nvPr>
            <p:ph type="body" sz="quarter" idx="13"/>
          </p:nvPr>
        </p:nvSpPr>
        <p:spPr>
          <a:xfrm>
            <a:off x="886526" y="5844562"/>
            <a:ext cx="3560913" cy="395309"/>
          </a:xfrm>
        </p:spPr>
        <p:txBody>
          <a:bodyPr/>
          <a:lstStyle/>
          <a:p>
            <a:r>
              <a:rPr lang="en-US" sz="2400" dirty="0">
                <a:solidFill>
                  <a:srgbClr val="002060"/>
                </a:solidFill>
                <a:cs typeface="Calibri Light" panose="020F0302020204030204" pitchFamily="34" charset="0"/>
              </a:rPr>
              <a:t>Neonate Care Ecosystem</a:t>
            </a:r>
            <a:endParaRPr lang="en-US" sz="2400" dirty="0"/>
          </a:p>
        </p:txBody>
      </p:sp>
      <p:sp>
        <p:nvSpPr>
          <p:cNvPr id="10" name="Text Placeholder 2">
            <a:extLst>
              <a:ext uri="{FF2B5EF4-FFF2-40B4-BE49-F238E27FC236}">
                <a16:creationId xmlns:a16="http://schemas.microsoft.com/office/drawing/2014/main" id="{28E1797A-C931-48A2-B675-E403F09EBDC7}"/>
              </a:ext>
            </a:extLst>
          </p:cNvPr>
          <p:cNvSpPr txBox="1">
            <a:spLocks/>
          </p:cNvSpPr>
          <p:nvPr/>
        </p:nvSpPr>
        <p:spPr>
          <a:xfrm>
            <a:off x="7685451" y="5829850"/>
            <a:ext cx="4629363" cy="424732"/>
          </a:xfrm>
          <a:prstGeom prst="rect">
            <a:avLst/>
          </a:prstGeom>
        </p:spPr>
        <p:txBody>
          <a:bodyPr vert="horz" wrap="square" lIns="91440" tIns="45720" rIns="91440" bIns="45720" rtlCol="0">
            <a:spAutoFit/>
          </a:bodyPr>
          <a:lstStyle>
            <a:lvl1pPr marL="0" indent="0" algn="l" defTabSz="914400" rtl="0" eaLnBrk="1" latinLnBrk="0" hangingPunct="1">
              <a:lnSpc>
                <a:spcPct val="90000"/>
              </a:lnSpc>
              <a:spcBef>
                <a:spcPts val="1000"/>
              </a:spcBef>
              <a:buFont typeface="Arial" panose="020B0604020202020204" pitchFamily="34" charset="0"/>
              <a:buNone/>
              <a:defRPr sz="1600" b="0" kern="1200">
                <a:solidFill>
                  <a:schemeClr val="tx1"/>
                </a:solidFill>
                <a:latin typeface="Franklin Gothic Book" panose="020B0503020102020204" pitchFamily="34" charset="0"/>
                <a:ea typeface="+mn-ea"/>
                <a:cs typeface="+mn-cs"/>
              </a:defRPr>
            </a:lvl1pPr>
            <a:lvl2pPr marL="457063" indent="-228531" algn="l" defTabSz="457063" rtl="0" eaLnBrk="1" latinLnBrk="0" hangingPunct="1">
              <a:lnSpc>
                <a:spcPct val="90000"/>
              </a:lnSpc>
              <a:spcBef>
                <a:spcPts val="500"/>
              </a:spcBef>
              <a:buFont typeface="Arial" panose="020B0604020202020204" pitchFamily="34" charset="0"/>
              <a:buChar char="•"/>
              <a:tabLst>
                <a:tab pos="457063" algn="l"/>
                <a:tab pos="914126" algn="l"/>
                <a:tab pos="1371189" algn="l"/>
                <a:tab pos="1828251" algn="l"/>
                <a:tab pos="2285314" algn="l"/>
              </a:tabLst>
              <a:defRPr sz="1600" kern="1200">
                <a:solidFill>
                  <a:schemeClr val="tx1"/>
                </a:solidFill>
                <a:latin typeface="Franklin Gothic Book" panose="020B0503020102020204" pitchFamily="34" charset="0"/>
                <a:ea typeface="+mn-ea"/>
                <a:cs typeface="+mn-cs"/>
              </a:defRPr>
            </a:lvl2pPr>
            <a:lvl3pPr marL="685594" indent="-228531" algn="l" defTabSz="914400" rtl="0" eaLnBrk="1" latinLnBrk="0" hangingPunct="1">
              <a:lnSpc>
                <a:spcPct val="90000"/>
              </a:lnSpc>
              <a:spcBef>
                <a:spcPts val="500"/>
              </a:spcBef>
              <a:buFont typeface="Courier New" panose="02070309020205020404" pitchFamily="49" charset="0"/>
              <a:buChar char="o"/>
              <a:defRPr sz="1600" kern="1200">
                <a:solidFill>
                  <a:schemeClr val="tx1"/>
                </a:solidFill>
                <a:latin typeface="Franklin Gothic Book" panose="020B0503020102020204" pitchFamily="34" charset="0"/>
                <a:ea typeface="+mn-ea"/>
                <a:cs typeface="+mn-cs"/>
              </a:defRPr>
            </a:lvl3pPr>
            <a:lvl4pPr marL="1005538" indent="-274238"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Franklin Gothic Book" panose="020B0503020102020204" pitchFamily="34" charset="0"/>
                <a:ea typeface="+mn-ea"/>
                <a:cs typeface="+mn-cs"/>
              </a:defRPr>
            </a:lvl4pPr>
            <a:lvl5pPr marL="1279776" indent="-274238"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Franklin Gothic Book" panose="020B05030201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solidFill>
                  <a:srgbClr val="002060"/>
                </a:solidFill>
                <a:cs typeface="Calibri Light" panose="020F0302020204030204" pitchFamily="34" charset="0"/>
              </a:rPr>
              <a:t>NICU Professionals Cycle of Care</a:t>
            </a:r>
            <a:endParaRPr lang="en-US" sz="2400" dirty="0"/>
          </a:p>
        </p:txBody>
      </p:sp>
      <p:sp>
        <p:nvSpPr>
          <p:cNvPr id="2" name="Rectangle 1">
            <a:extLst>
              <a:ext uri="{FF2B5EF4-FFF2-40B4-BE49-F238E27FC236}">
                <a16:creationId xmlns:a16="http://schemas.microsoft.com/office/drawing/2014/main" id="{63A91C08-24B7-4B5B-9561-5DEDA60E69D5}"/>
              </a:ext>
            </a:extLst>
          </p:cNvPr>
          <p:cNvSpPr/>
          <p:nvPr/>
        </p:nvSpPr>
        <p:spPr>
          <a:xfrm>
            <a:off x="4836696" y="2284412"/>
            <a:ext cx="2518608" cy="2240613"/>
          </a:xfrm>
          <a:prstGeom prst="rect">
            <a:avLst/>
          </a:prstGeom>
          <a:ln w="12700">
            <a:noFill/>
          </a:ln>
        </p:spPr>
        <p:txBody>
          <a:bodyPr wrap="square">
            <a:spAutoFit/>
          </a:bodyPr>
          <a:lstStyle/>
          <a:p>
            <a:pPr marL="285750" lvl="0" indent="-285750" algn="ctr">
              <a:lnSpc>
                <a:spcPct val="150000"/>
              </a:lnSpc>
              <a:buClr>
                <a:srgbClr val="002060"/>
              </a:buClr>
              <a:buFont typeface="Wingdings" panose="05000000000000000000" pitchFamily="2" charset="2"/>
              <a:buChar char="§"/>
            </a:pPr>
            <a:r>
              <a:rPr lang="en-US" sz="2400" dirty="0">
                <a:latin typeface="Franklin Gothic Book" panose="020B0503020102020204" pitchFamily="34" charset="0"/>
              </a:rPr>
              <a:t>Neonatologists</a:t>
            </a:r>
          </a:p>
          <a:p>
            <a:pPr marL="285750" lvl="0" indent="-285750" algn="ctr">
              <a:lnSpc>
                <a:spcPct val="150000"/>
              </a:lnSpc>
              <a:buClr>
                <a:srgbClr val="002060"/>
              </a:buClr>
              <a:buFont typeface="Wingdings" panose="05000000000000000000" pitchFamily="2" charset="2"/>
              <a:buChar char="§"/>
            </a:pPr>
            <a:r>
              <a:rPr lang="en-US" sz="2400" dirty="0">
                <a:latin typeface="Franklin Gothic Book" panose="020B0503020102020204" pitchFamily="34" charset="0"/>
              </a:rPr>
              <a:t>NICU Nurses</a:t>
            </a:r>
          </a:p>
          <a:p>
            <a:pPr marL="285750" lvl="0" indent="-285750" algn="ctr">
              <a:lnSpc>
                <a:spcPct val="150000"/>
              </a:lnSpc>
              <a:buClr>
                <a:srgbClr val="002060"/>
              </a:buClr>
              <a:buFont typeface="Wingdings" panose="05000000000000000000" pitchFamily="2" charset="2"/>
              <a:buChar char="§"/>
            </a:pPr>
            <a:r>
              <a:rPr lang="en-US" sz="2400" dirty="0">
                <a:latin typeface="Franklin Gothic Book" panose="020B0503020102020204" pitchFamily="34" charset="0"/>
              </a:rPr>
              <a:t>Pharmacists</a:t>
            </a:r>
          </a:p>
          <a:p>
            <a:pPr marL="285750" lvl="0" indent="-285750" algn="ctr">
              <a:lnSpc>
                <a:spcPct val="150000"/>
              </a:lnSpc>
              <a:buClr>
                <a:srgbClr val="002060"/>
              </a:buClr>
              <a:buFont typeface="Wingdings" panose="05000000000000000000" pitchFamily="2" charset="2"/>
              <a:buChar char="§"/>
            </a:pPr>
            <a:r>
              <a:rPr lang="en-US" sz="2400" dirty="0">
                <a:latin typeface="Franklin Gothic Book" panose="020B0503020102020204" pitchFamily="34" charset="0"/>
              </a:rPr>
              <a:t>Dieticians</a:t>
            </a:r>
          </a:p>
        </p:txBody>
      </p:sp>
      <p:sp>
        <p:nvSpPr>
          <p:cNvPr id="11" name="Text Placeholder 2">
            <a:extLst>
              <a:ext uri="{FF2B5EF4-FFF2-40B4-BE49-F238E27FC236}">
                <a16:creationId xmlns:a16="http://schemas.microsoft.com/office/drawing/2014/main" id="{E949BA69-AFA7-4D92-BB65-5BDDA11363CB}"/>
              </a:ext>
            </a:extLst>
          </p:cNvPr>
          <p:cNvSpPr txBox="1">
            <a:spLocks/>
          </p:cNvSpPr>
          <p:nvPr/>
        </p:nvSpPr>
        <p:spPr>
          <a:xfrm>
            <a:off x="4940273" y="1859680"/>
            <a:ext cx="2311453" cy="424732"/>
          </a:xfrm>
          <a:prstGeom prst="rect">
            <a:avLst/>
          </a:prstGeom>
        </p:spPr>
        <p:txBody>
          <a:bodyPr vert="horz" wrap="square" lIns="91440" tIns="45720" rIns="91440" bIns="45720" rtlCol="0">
            <a:spAutoFit/>
          </a:bodyPr>
          <a:lstStyle>
            <a:lvl1pPr marL="0" indent="0" algn="l" defTabSz="914400" rtl="0" eaLnBrk="1" latinLnBrk="0" hangingPunct="1">
              <a:lnSpc>
                <a:spcPct val="90000"/>
              </a:lnSpc>
              <a:spcBef>
                <a:spcPts val="1000"/>
              </a:spcBef>
              <a:buFont typeface="Arial" panose="020B0604020202020204" pitchFamily="34" charset="0"/>
              <a:buNone/>
              <a:defRPr sz="1600" b="0" kern="1200">
                <a:solidFill>
                  <a:schemeClr val="tx1"/>
                </a:solidFill>
                <a:latin typeface="Franklin Gothic Book" panose="020B0503020102020204" pitchFamily="34" charset="0"/>
                <a:ea typeface="+mn-ea"/>
                <a:cs typeface="+mn-cs"/>
              </a:defRPr>
            </a:lvl1pPr>
            <a:lvl2pPr marL="457063" indent="-228531" algn="l" defTabSz="457063" rtl="0" eaLnBrk="1" latinLnBrk="0" hangingPunct="1">
              <a:lnSpc>
                <a:spcPct val="90000"/>
              </a:lnSpc>
              <a:spcBef>
                <a:spcPts val="500"/>
              </a:spcBef>
              <a:buFont typeface="Arial" panose="020B0604020202020204" pitchFamily="34" charset="0"/>
              <a:buChar char="•"/>
              <a:tabLst>
                <a:tab pos="457063" algn="l"/>
                <a:tab pos="914126" algn="l"/>
                <a:tab pos="1371189" algn="l"/>
                <a:tab pos="1828251" algn="l"/>
                <a:tab pos="2285314" algn="l"/>
              </a:tabLst>
              <a:defRPr sz="1600" kern="1200">
                <a:solidFill>
                  <a:schemeClr val="tx1"/>
                </a:solidFill>
                <a:latin typeface="Franklin Gothic Book" panose="020B0503020102020204" pitchFamily="34" charset="0"/>
                <a:ea typeface="+mn-ea"/>
                <a:cs typeface="+mn-cs"/>
              </a:defRPr>
            </a:lvl2pPr>
            <a:lvl3pPr marL="685594" indent="-228531" algn="l" defTabSz="914400" rtl="0" eaLnBrk="1" latinLnBrk="0" hangingPunct="1">
              <a:lnSpc>
                <a:spcPct val="90000"/>
              </a:lnSpc>
              <a:spcBef>
                <a:spcPts val="500"/>
              </a:spcBef>
              <a:buFont typeface="Courier New" panose="02070309020205020404" pitchFamily="49" charset="0"/>
              <a:buChar char="o"/>
              <a:defRPr sz="1600" kern="1200">
                <a:solidFill>
                  <a:schemeClr val="tx1"/>
                </a:solidFill>
                <a:latin typeface="Franklin Gothic Book" panose="020B0503020102020204" pitchFamily="34" charset="0"/>
                <a:ea typeface="+mn-ea"/>
                <a:cs typeface="+mn-cs"/>
              </a:defRPr>
            </a:lvl3pPr>
            <a:lvl4pPr marL="1005538" indent="-274238"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Franklin Gothic Book" panose="020B0503020102020204" pitchFamily="34" charset="0"/>
                <a:ea typeface="+mn-ea"/>
                <a:cs typeface="+mn-cs"/>
              </a:defRPr>
            </a:lvl4pPr>
            <a:lvl5pPr marL="1279776" indent="-274238"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Franklin Gothic Book" panose="020B05030201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b="1" dirty="0">
                <a:solidFill>
                  <a:schemeClr val="accent1">
                    <a:lumMod val="50000"/>
                  </a:schemeClr>
                </a:solidFill>
                <a:cs typeface="Calibri Light" panose="020F0302020204030204" pitchFamily="34" charset="0"/>
              </a:rPr>
              <a:t>STAKEHOLDERS</a:t>
            </a:r>
            <a:endParaRPr lang="en-US" sz="2400" b="1" dirty="0">
              <a:solidFill>
                <a:schemeClr val="accent1">
                  <a:lumMod val="50000"/>
                </a:schemeClr>
              </a:solidFill>
            </a:endParaRPr>
          </a:p>
        </p:txBody>
      </p:sp>
      <p:sp>
        <p:nvSpPr>
          <p:cNvPr id="12" name="TextBox 11">
            <a:extLst>
              <a:ext uri="{FF2B5EF4-FFF2-40B4-BE49-F238E27FC236}">
                <a16:creationId xmlns:a16="http://schemas.microsoft.com/office/drawing/2014/main" id="{8BB4C58D-00C1-4FCD-B367-6F33C29D9010}"/>
              </a:ext>
            </a:extLst>
          </p:cNvPr>
          <p:cNvSpPr txBox="1"/>
          <p:nvPr/>
        </p:nvSpPr>
        <p:spPr>
          <a:xfrm>
            <a:off x="0" y="6482059"/>
            <a:ext cx="3714750" cy="369332"/>
          </a:xfrm>
          <a:prstGeom prst="rect">
            <a:avLst/>
          </a:prstGeom>
          <a:solidFill>
            <a:srgbClr val="FFFFFF"/>
          </a:solidFill>
        </p:spPr>
        <p:txBody>
          <a:bodyPr wrap="square" rtlCol="0">
            <a:spAutoFit/>
          </a:bodyPr>
          <a:lstStyle/>
          <a:p>
            <a:endParaRPr lang="en-US" dirty="0"/>
          </a:p>
        </p:txBody>
      </p:sp>
      <p:pic>
        <p:nvPicPr>
          <p:cNvPr id="3" name="Slide2">
            <a:hlinkClick r:id="" action="ppaction://media"/>
            <a:extLst>
              <a:ext uri="{FF2B5EF4-FFF2-40B4-BE49-F238E27FC236}">
                <a16:creationId xmlns:a16="http://schemas.microsoft.com/office/drawing/2014/main" id="{6D4EE79A-422E-42BF-BDF3-849295A3804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092912" y="6346701"/>
            <a:ext cx="406400" cy="406400"/>
          </a:xfrm>
          <a:prstGeom prst="rect">
            <a:avLst/>
          </a:prstGeom>
        </p:spPr>
      </p:pic>
    </p:spTree>
    <p:extLst>
      <p:ext uri="{BB962C8B-B14F-4D97-AF65-F5344CB8AC3E}">
        <p14:creationId xmlns:p14="http://schemas.microsoft.com/office/powerpoint/2010/main" val="662766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564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BF42C59-A38D-46A8-9DF6-973A18937305}"/>
              </a:ext>
            </a:extLst>
          </p:cNvPr>
          <p:cNvSpPr>
            <a:spLocks noGrp="1"/>
          </p:cNvSpPr>
          <p:nvPr>
            <p:ph type="body" sz="quarter" idx="13"/>
          </p:nvPr>
        </p:nvSpPr>
        <p:spPr>
          <a:xfrm>
            <a:off x="2771955" y="862416"/>
            <a:ext cx="9420045" cy="2803844"/>
          </a:xfrm>
        </p:spPr>
        <p:txBody>
          <a:bodyPr/>
          <a:lstStyle/>
          <a:p>
            <a:r>
              <a:rPr lang="en-US" sz="2400" b="1" dirty="0">
                <a:solidFill>
                  <a:schemeClr val="accent1">
                    <a:lumMod val="50000"/>
                  </a:schemeClr>
                </a:solidFill>
                <a:cs typeface="Calibri Light" panose="020F0302020204030204" pitchFamily="34" charset="0"/>
              </a:rPr>
              <a:t>Defined Unmet Needs:</a:t>
            </a:r>
          </a:p>
          <a:p>
            <a:pPr marL="457200" indent="-457200">
              <a:buClr>
                <a:srgbClr val="002060"/>
              </a:buClr>
              <a:buAutoNum type="arabicPeriod"/>
            </a:pPr>
            <a:r>
              <a:rPr lang="en-US" sz="2400" dirty="0">
                <a:cs typeface="Calibri Light" panose="020F0302020204030204" pitchFamily="34" charset="0"/>
              </a:rPr>
              <a:t>Aggregate physiological &amp; biological values of pre-term to provide  holistic view of patient status to Healthcare Professionals.</a:t>
            </a:r>
          </a:p>
          <a:p>
            <a:pPr marL="457200" indent="-457200">
              <a:buClr>
                <a:srgbClr val="002060"/>
              </a:buClr>
              <a:buAutoNum type="arabicPeriod"/>
            </a:pPr>
            <a:r>
              <a:rPr lang="en-US" sz="2400" dirty="0">
                <a:cs typeface="Calibri Light" panose="020F0302020204030204" pitchFamily="34" charset="0"/>
              </a:rPr>
              <a:t>Support prescription procedure for NICU team to reduce daily time of nutrition management.</a:t>
            </a:r>
          </a:p>
          <a:p>
            <a:pPr marL="457200" indent="-457200">
              <a:buClr>
                <a:srgbClr val="002060"/>
              </a:buClr>
              <a:buFont typeface="+mj-lt"/>
              <a:buAutoNum type="arabicPeriod"/>
            </a:pPr>
            <a:r>
              <a:rPr lang="en-US" sz="2400" dirty="0">
                <a:cs typeface="Calibri Light" panose="020F0302020204030204" pitchFamily="34" charset="0"/>
              </a:rPr>
              <a:t>Accurately diagnose feeding disorders in infants to allow early intervention &amp; reduce associated adverse consequences.</a:t>
            </a:r>
            <a:endParaRPr lang="en-US" sz="2400" baseline="30000" dirty="0">
              <a:cs typeface="Calibri Light" panose="020F0302020204030204" pitchFamily="34" charset="0"/>
            </a:endParaRPr>
          </a:p>
        </p:txBody>
      </p:sp>
      <p:sp>
        <p:nvSpPr>
          <p:cNvPr id="4" name="Title 2">
            <a:extLst>
              <a:ext uri="{FF2B5EF4-FFF2-40B4-BE49-F238E27FC236}">
                <a16:creationId xmlns:a16="http://schemas.microsoft.com/office/drawing/2014/main" id="{DA159226-508F-4F28-BEFD-757CE99527B3}"/>
              </a:ext>
            </a:extLst>
          </p:cNvPr>
          <p:cNvSpPr>
            <a:spLocks noGrp="1"/>
          </p:cNvSpPr>
          <p:nvPr>
            <p:ph type="title"/>
          </p:nvPr>
        </p:nvSpPr>
        <p:spPr>
          <a:xfrm>
            <a:off x="120112" y="183759"/>
            <a:ext cx="10972800" cy="553998"/>
          </a:xfrm>
        </p:spPr>
        <p:txBody>
          <a:bodyPr/>
          <a:lstStyle/>
          <a:p>
            <a:r>
              <a:rPr lang="en-US" sz="4000" b="1" dirty="0">
                <a:solidFill>
                  <a:schemeClr val="accent1">
                    <a:lumMod val="50000"/>
                  </a:schemeClr>
                </a:solidFill>
                <a:latin typeface="Franklin Gothic Book" panose="020B0503020102020204" pitchFamily="34" charset="0"/>
                <a:cs typeface="Arial" panose="020B0604020202020204" pitchFamily="34" charset="0"/>
              </a:rPr>
              <a:t>Needs</a:t>
            </a:r>
          </a:p>
        </p:txBody>
      </p:sp>
      <p:sp>
        <p:nvSpPr>
          <p:cNvPr id="6" name="TextBox 5">
            <a:extLst>
              <a:ext uri="{FF2B5EF4-FFF2-40B4-BE49-F238E27FC236}">
                <a16:creationId xmlns:a16="http://schemas.microsoft.com/office/drawing/2014/main" id="{5C3FEE2C-034C-429C-8BE9-6AC46D3CCB85}"/>
              </a:ext>
            </a:extLst>
          </p:cNvPr>
          <p:cNvSpPr txBox="1"/>
          <p:nvPr/>
        </p:nvSpPr>
        <p:spPr>
          <a:xfrm>
            <a:off x="7973105" y="6482059"/>
            <a:ext cx="3714750" cy="369332"/>
          </a:xfrm>
          <a:prstGeom prst="rect">
            <a:avLst/>
          </a:prstGeom>
          <a:solidFill>
            <a:srgbClr val="FFFFFF"/>
          </a:solidFill>
        </p:spPr>
        <p:txBody>
          <a:bodyPr wrap="square" rtlCol="0">
            <a:spAutoFit/>
          </a:bodyPr>
          <a:lstStyle/>
          <a:p>
            <a:endParaRPr lang="en-US" dirty="0"/>
          </a:p>
        </p:txBody>
      </p:sp>
      <p:pic>
        <p:nvPicPr>
          <p:cNvPr id="7" name="Picture 6">
            <a:extLst>
              <a:ext uri="{FF2B5EF4-FFF2-40B4-BE49-F238E27FC236}">
                <a16:creationId xmlns:a16="http://schemas.microsoft.com/office/drawing/2014/main" id="{DEC5B0C0-9A91-414D-8AE0-6F44C0CEDB5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0065" y="994014"/>
            <a:ext cx="2466930" cy="2540648"/>
          </a:xfrm>
          <a:prstGeom prst="rect">
            <a:avLst/>
          </a:prstGeom>
        </p:spPr>
      </p:pic>
      <p:sp>
        <p:nvSpPr>
          <p:cNvPr id="2" name="Rectangle 1">
            <a:extLst>
              <a:ext uri="{FF2B5EF4-FFF2-40B4-BE49-F238E27FC236}">
                <a16:creationId xmlns:a16="http://schemas.microsoft.com/office/drawing/2014/main" id="{1EBCA6AE-330D-4AEA-8710-344134C54FC1}"/>
              </a:ext>
            </a:extLst>
          </p:cNvPr>
          <p:cNvSpPr/>
          <p:nvPr/>
        </p:nvSpPr>
        <p:spPr>
          <a:xfrm>
            <a:off x="120112" y="4233742"/>
            <a:ext cx="12071888" cy="1754326"/>
          </a:xfrm>
          <a:prstGeom prst="rect">
            <a:avLst/>
          </a:prstGeom>
        </p:spPr>
        <p:txBody>
          <a:bodyPr wrap="square">
            <a:spAutoFit/>
          </a:bodyPr>
          <a:lstStyle/>
          <a:p>
            <a:pPr algn="ctr"/>
            <a:r>
              <a:rPr lang="en-US" sz="3600" b="1" dirty="0">
                <a:solidFill>
                  <a:srgbClr val="AA6A02"/>
                </a:solidFill>
                <a:cs typeface="Calibri Light" panose="020F0302020204030204" pitchFamily="34" charset="0"/>
              </a:rPr>
              <a:t>GOAL</a:t>
            </a:r>
          </a:p>
          <a:p>
            <a:pPr algn="ctr"/>
            <a:r>
              <a:rPr lang="en-US" sz="2400" dirty="0">
                <a:latin typeface="Franklin Gothic Book" panose="020B0503020102020204" pitchFamily="34" charset="0"/>
              </a:rPr>
              <a:t>Analyze a relevant technology that extracts &amp; centralizes multiple data from neonates in real-time, allowing more effective management of clinicians overall workflow and improving neonatal care. </a:t>
            </a:r>
          </a:p>
        </p:txBody>
      </p:sp>
      <p:cxnSp>
        <p:nvCxnSpPr>
          <p:cNvPr id="9" name="Straight Arrow Connector 8">
            <a:extLst>
              <a:ext uri="{FF2B5EF4-FFF2-40B4-BE49-F238E27FC236}">
                <a16:creationId xmlns:a16="http://schemas.microsoft.com/office/drawing/2014/main" id="{37263675-9A77-4D3C-9DE4-D2228FF87EF5}"/>
              </a:ext>
            </a:extLst>
          </p:cNvPr>
          <p:cNvCxnSpPr/>
          <p:nvPr/>
        </p:nvCxnSpPr>
        <p:spPr>
          <a:xfrm>
            <a:off x="6096000" y="3753106"/>
            <a:ext cx="0" cy="596472"/>
          </a:xfrm>
          <a:prstGeom prst="straightConnector1">
            <a:avLst/>
          </a:prstGeom>
          <a:ln w="57150">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DA37649F-3E02-4B1B-B708-FA8D0C1CF23B}"/>
              </a:ext>
            </a:extLst>
          </p:cNvPr>
          <p:cNvSpPr txBox="1"/>
          <p:nvPr/>
        </p:nvSpPr>
        <p:spPr>
          <a:xfrm>
            <a:off x="0" y="6482059"/>
            <a:ext cx="3714750" cy="369332"/>
          </a:xfrm>
          <a:prstGeom prst="rect">
            <a:avLst/>
          </a:prstGeom>
          <a:solidFill>
            <a:srgbClr val="FFFFFF"/>
          </a:solidFill>
        </p:spPr>
        <p:txBody>
          <a:bodyPr wrap="square" rtlCol="0">
            <a:spAutoFit/>
          </a:bodyPr>
          <a:lstStyle/>
          <a:p>
            <a:endParaRPr lang="en-US" dirty="0"/>
          </a:p>
        </p:txBody>
      </p:sp>
      <p:pic>
        <p:nvPicPr>
          <p:cNvPr id="10" name="Slide3">
            <a:hlinkClick r:id="" action="ppaction://media"/>
            <a:extLst>
              <a:ext uri="{FF2B5EF4-FFF2-40B4-BE49-F238E27FC236}">
                <a16:creationId xmlns:a16="http://schemas.microsoft.com/office/drawing/2014/main" id="{153DD6DE-B910-48E4-8F30-367DD34FB55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84655" y="5988068"/>
            <a:ext cx="406400" cy="406400"/>
          </a:xfrm>
          <a:prstGeom prst="rect">
            <a:avLst/>
          </a:prstGeom>
        </p:spPr>
      </p:pic>
    </p:spTree>
    <p:extLst>
      <p:ext uri="{BB962C8B-B14F-4D97-AF65-F5344CB8AC3E}">
        <p14:creationId xmlns:p14="http://schemas.microsoft.com/office/powerpoint/2010/main" val="1237341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2928"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DEB082E1-4A71-40CE-902C-B643B60A037A}"/>
              </a:ext>
            </a:extLst>
          </p:cNvPr>
          <p:cNvSpPr txBox="1"/>
          <p:nvPr/>
        </p:nvSpPr>
        <p:spPr>
          <a:xfrm>
            <a:off x="7981950" y="6488668"/>
            <a:ext cx="3714750" cy="369332"/>
          </a:xfrm>
          <a:prstGeom prst="rect">
            <a:avLst/>
          </a:prstGeom>
          <a:solidFill>
            <a:srgbClr val="FFFFFF"/>
          </a:solidFill>
        </p:spPr>
        <p:txBody>
          <a:bodyPr wrap="square" rtlCol="0">
            <a:spAutoFit/>
          </a:bodyPr>
          <a:lstStyle/>
          <a:p>
            <a:endParaRPr lang="en-US" dirty="0"/>
          </a:p>
        </p:txBody>
      </p:sp>
      <p:pic>
        <p:nvPicPr>
          <p:cNvPr id="8" name="Picture 7">
            <a:extLst>
              <a:ext uri="{FF2B5EF4-FFF2-40B4-BE49-F238E27FC236}">
                <a16:creationId xmlns:a16="http://schemas.microsoft.com/office/drawing/2014/main" id="{4445DC09-5242-4E2F-A199-7AF8B907640F}"/>
              </a:ext>
            </a:extLst>
          </p:cNvPr>
          <p:cNvPicPr>
            <a:picLocks noChangeAspect="1"/>
          </p:cNvPicPr>
          <p:nvPr/>
        </p:nvPicPr>
        <p:blipFill rotWithShape="1">
          <a:blip r:embed="rId5"/>
          <a:srcRect l="4919" t="21247" r="77031" b="67349"/>
          <a:stretch/>
        </p:blipFill>
        <p:spPr>
          <a:xfrm>
            <a:off x="133349" y="177892"/>
            <a:ext cx="2200556" cy="738651"/>
          </a:xfrm>
          <a:prstGeom prst="rect">
            <a:avLst/>
          </a:prstGeom>
        </p:spPr>
      </p:pic>
      <p:pic>
        <p:nvPicPr>
          <p:cNvPr id="9" name="Picture 8">
            <a:extLst>
              <a:ext uri="{FF2B5EF4-FFF2-40B4-BE49-F238E27FC236}">
                <a16:creationId xmlns:a16="http://schemas.microsoft.com/office/drawing/2014/main" id="{FB5CA7A5-2B56-411E-B42F-E9C5B08D5CE6}"/>
              </a:ext>
            </a:extLst>
          </p:cNvPr>
          <p:cNvPicPr>
            <a:picLocks noChangeAspect="1"/>
          </p:cNvPicPr>
          <p:nvPr/>
        </p:nvPicPr>
        <p:blipFill rotWithShape="1">
          <a:blip r:embed="rId6"/>
          <a:srcRect l="9976" t="29457" r="43488" b="14883"/>
          <a:stretch/>
        </p:blipFill>
        <p:spPr>
          <a:xfrm>
            <a:off x="5555607" y="1145011"/>
            <a:ext cx="6503043" cy="4375155"/>
          </a:xfrm>
          <a:prstGeom prst="rect">
            <a:avLst/>
          </a:prstGeom>
        </p:spPr>
      </p:pic>
      <p:sp>
        <p:nvSpPr>
          <p:cNvPr id="10" name="TextBox 9">
            <a:extLst>
              <a:ext uri="{FF2B5EF4-FFF2-40B4-BE49-F238E27FC236}">
                <a16:creationId xmlns:a16="http://schemas.microsoft.com/office/drawing/2014/main" id="{6E914B69-6232-480B-97E4-4A47FF617F7D}"/>
              </a:ext>
            </a:extLst>
          </p:cNvPr>
          <p:cNvSpPr txBox="1"/>
          <p:nvPr/>
        </p:nvSpPr>
        <p:spPr>
          <a:xfrm>
            <a:off x="133349" y="1145011"/>
            <a:ext cx="5962649" cy="4647426"/>
          </a:xfrm>
          <a:prstGeom prst="rect">
            <a:avLst/>
          </a:prstGeom>
          <a:noFill/>
        </p:spPr>
        <p:txBody>
          <a:bodyPr wrap="square" rtlCol="0">
            <a:spAutoFit/>
          </a:bodyPr>
          <a:lstStyle/>
          <a:p>
            <a:endParaRPr lang="en-US" sz="2400" b="1" dirty="0">
              <a:solidFill>
                <a:schemeClr val="accent1">
                  <a:lumMod val="50000"/>
                </a:schemeClr>
              </a:solidFill>
              <a:latin typeface="Franklin Gothic Book" panose="020B0503020102020204" pitchFamily="34" charset="0"/>
            </a:endParaRPr>
          </a:p>
          <a:p>
            <a:r>
              <a:rPr lang="en-US" sz="2400" b="1" dirty="0">
                <a:solidFill>
                  <a:schemeClr val="accent1">
                    <a:lumMod val="50000"/>
                  </a:schemeClr>
                </a:solidFill>
                <a:latin typeface="Franklin Gothic Book" panose="020B0503020102020204" pitchFamily="34" charset="0"/>
              </a:rPr>
              <a:t>Architecture:</a:t>
            </a:r>
          </a:p>
          <a:p>
            <a:pPr marL="342900" indent="-342900">
              <a:buClr>
                <a:schemeClr val="accent1">
                  <a:lumMod val="50000"/>
                </a:schemeClr>
              </a:buClr>
              <a:buFont typeface="+mj-lt"/>
              <a:buAutoNum type="arabicPeriod"/>
            </a:pPr>
            <a:r>
              <a:rPr lang="en-US" sz="2400" dirty="0">
                <a:latin typeface="Franklin Gothic Book" panose="020B0503020102020204" pitchFamily="34" charset="0"/>
              </a:rPr>
              <a:t>Machine Data Integration</a:t>
            </a:r>
          </a:p>
          <a:p>
            <a:pPr marL="342900" indent="-342900">
              <a:buClr>
                <a:schemeClr val="accent1">
                  <a:lumMod val="50000"/>
                </a:schemeClr>
              </a:buClr>
              <a:buFont typeface="+mj-lt"/>
              <a:buAutoNum type="arabicPeriod"/>
            </a:pPr>
            <a:r>
              <a:rPr lang="en-US" sz="2400" dirty="0">
                <a:latin typeface="Franklin Gothic Book" panose="020B0503020102020204" pitchFamily="34" charset="0"/>
              </a:rPr>
              <a:t>Clinical Interface</a:t>
            </a:r>
          </a:p>
          <a:p>
            <a:pPr marL="342900" indent="-342900">
              <a:buClr>
                <a:schemeClr val="accent1">
                  <a:lumMod val="50000"/>
                </a:schemeClr>
              </a:buClr>
              <a:buFont typeface="+mj-lt"/>
              <a:buAutoNum type="arabicPeriod"/>
            </a:pPr>
            <a:r>
              <a:rPr lang="en-US" sz="2400" dirty="0">
                <a:latin typeface="Franklin Gothic Book" panose="020B0503020102020204" pitchFamily="34" charset="0"/>
              </a:rPr>
              <a:t>Data Analytics Engine</a:t>
            </a:r>
            <a:endParaRPr lang="en-US" sz="2400" baseline="30000" dirty="0">
              <a:latin typeface="Franklin Gothic Book" panose="020B0503020102020204" pitchFamily="34" charset="0"/>
            </a:endParaRPr>
          </a:p>
          <a:p>
            <a:pPr marL="742950" lvl="1" indent="-285750">
              <a:buClr>
                <a:schemeClr val="accent1">
                  <a:lumMod val="50000"/>
                </a:schemeClr>
              </a:buClr>
              <a:buFont typeface="Wingdings" panose="05000000000000000000" pitchFamily="2" charset="2"/>
              <a:buChar char="§"/>
            </a:pPr>
            <a:endParaRPr lang="en-US" sz="2400" baseline="30000" dirty="0">
              <a:latin typeface="Franklin Gothic Book" panose="020B0503020102020204" pitchFamily="34" charset="0"/>
            </a:endParaRPr>
          </a:p>
          <a:p>
            <a:pPr>
              <a:buClr>
                <a:schemeClr val="accent1">
                  <a:lumMod val="50000"/>
                </a:schemeClr>
              </a:buClr>
            </a:pPr>
            <a:r>
              <a:rPr lang="en-US" sz="2400" b="1" dirty="0">
                <a:solidFill>
                  <a:srgbClr val="AA6A02"/>
                </a:solidFill>
                <a:latin typeface="Franklin Gothic Book" panose="020B0503020102020204" pitchFamily="34" charset="0"/>
              </a:rPr>
              <a:t>Functions:</a:t>
            </a:r>
          </a:p>
          <a:p>
            <a:pPr marL="342900" indent="-342900">
              <a:buClr>
                <a:srgbClr val="AA6A02"/>
              </a:buClr>
              <a:buFont typeface="+mj-lt"/>
              <a:buAutoNum type="arabicPeriod"/>
            </a:pPr>
            <a:r>
              <a:rPr lang="en-US" sz="2400" dirty="0">
                <a:latin typeface="Franklin Gothic Book" panose="020B0503020102020204" pitchFamily="34" charset="0"/>
              </a:rPr>
              <a:t>Digitization of Clinical Investigation</a:t>
            </a:r>
          </a:p>
          <a:p>
            <a:pPr marL="342900" indent="-342900">
              <a:buClr>
                <a:srgbClr val="AA6A02"/>
              </a:buClr>
              <a:buFont typeface="+mj-lt"/>
              <a:buAutoNum type="arabicPeriod"/>
            </a:pPr>
            <a:r>
              <a:rPr lang="en-US" sz="2400" dirty="0">
                <a:latin typeface="Franklin Gothic Book" panose="020B0503020102020204" pitchFamily="34" charset="0"/>
              </a:rPr>
              <a:t>Neonatal Calculators</a:t>
            </a:r>
          </a:p>
          <a:p>
            <a:pPr marL="342900" indent="-342900">
              <a:buClr>
                <a:srgbClr val="AA6A02"/>
              </a:buClr>
              <a:buFont typeface="+mj-lt"/>
              <a:buAutoNum type="arabicPeriod"/>
            </a:pPr>
            <a:r>
              <a:rPr lang="en-US" sz="2400" dirty="0">
                <a:latin typeface="Franklin Gothic Book" panose="020B0503020102020204" pitchFamily="34" charset="0"/>
              </a:rPr>
              <a:t>Neonatal Scores-based RT Alarms</a:t>
            </a:r>
          </a:p>
          <a:p>
            <a:pPr marL="342900" indent="-342900">
              <a:buClr>
                <a:srgbClr val="AA6A02"/>
              </a:buClr>
              <a:buFont typeface="+mj-lt"/>
              <a:buAutoNum type="arabicPeriod"/>
            </a:pPr>
            <a:r>
              <a:rPr lang="en-US" sz="2400" dirty="0">
                <a:latin typeface="Franklin Gothic Book" panose="020B0503020102020204" pitchFamily="34" charset="0"/>
              </a:rPr>
              <a:t>Deep Learning based Analytical Model for Early Prediction of Disease Onset</a:t>
            </a:r>
          </a:p>
          <a:p>
            <a:pPr marL="342900" indent="-342900">
              <a:buClr>
                <a:srgbClr val="AA6A02"/>
              </a:buClr>
              <a:buFont typeface="+mj-lt"/>
              <a:buAutoNum type="arabicPeriod"/>
            </a:pPr>
            <a:endParaRPr lang="en-US" sz="2400" baseline="30000" dirty="0">
              <a:latin typeface="Franklin Gothic Book" panose="020B0503020102020204" pitchFamily="34" charset="0"/>
            </a:endParaRPr>
          </a:p>
        </p:txBody>
      </p:sp>
      <p:sp>
        <p:nvSpPr>
          <p:cNvPr id="7" name="TextBox 6">
            <a:extLst>
              <a:ext uri="{FF2B5EF4-FFF2-40B4-BE49-F238E27FC236}">
                <a16:creationId xmlns:a16="http://schemas.microsoft.com/office/drawing/2014/main" id="{383AEF92-D032-473D-AFCB-D49005F2649E}"/>
              </a:ext>
            </a:extLst>
          </p:cNvPr>
          <p:cNvSpPr txBox="1"/>
          <p:nvPr/>
        </p:nvSpPr>
        <p:spPr>
          <a:xfrm>
            <a:off x="0" y="6482059"/>
            <a:ext cx="3714750" cy="369332"/>
          </a:xfrm>
          <a:prstGeom prst="rect">
            <a:avLst/>
          </a:prstGeom>
          <a:solidFill>
            <a:srgbClr val="FFFFFF"/>
          </a:solidFill>
        </p:spPr>
        <p:txBody>
          <a:bodyPr wrap="square" rtlCol="0">
            <a:spAutoFit/>
          </a:bodyPr>
          <a:lstStyle/>
          <a:p>
            <a:endParaRPr lang="en-US" dirty="0"/>
          </a:p>
        </p:txBody>
      </p:sp>
      <p:pic>
        <p:nvPicPr>
          <p:cNvPr id="2" name="slide4">
            <a:hlinkClick r:id="" action="ppaction://media"/>
            <a:extLst>
              <a:ext uri="{FF2B5EF4-FFF2-40B4-BE49-F238E27FC236}">
                <a16:creationId xmlns:a16="http://schemas.microsoft.com/office/drawing/2014/main" id="{A459F972-E676-440B-9E2E-C754995ADF2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93500" y="5942874"/>
            <a:ext cx="406400" cy="406400"/>
          </a:xfrm>
          <a:prstGeom prst="rect">
            <a:avLst/>
          </a:prstGeom>
        </p:spPr>
      </p:pic>
    </p:spTree>
    <p:extLst>
      <p:ext uri="{BB962C8B-B14F-4D97-AF65-F5344CB8AC3E}">
        <p14:creationId xmlns:p14="http://schemas.microsoft.com/office/powerpoint/2010/main" val="163796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740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DEB082E1-4A71-40CE-902C-B643B60A037A}"/>
              </a:ext>
            </a:extLst>
          </p:cNvPr>
          <p:cNvSpPr txBox="1"/>
          <p:nvPr/>
        </p:nvSpPr>
        <p:spPr>
          <a:xfrm>
            <a:off x="7981950" y="6488668"/>
            <a:ext cx="3714750" cy="369332"/>
          </a:xfrm>
          <a:prstGeom prst="rect">
            <a:avLst/>
          </a:prstGeom>
          <a:solidFill>
            <a:srgbClr val="FFFFFF"/>
          </a:solidFill>
        </p:spPr>
        <p:txBody>
          <a:bodyPr wrap="square" rtlCol="0">
            <a:spAutoFit/>
          </a:bodyPr>
          <a:lstStyle/>
          <a:p>
            <a:endParaRPr lang="en-US" dirty="0"/>
          </a:p>
        </p:txBody>
      </p:sp>
      <p:pic>
        <p:nvPicPr>
          <p:cNvPr id="8" name="Picture 7">
            <a:extLst>
              <a:ext uri="{FF2B5EF4-FFF2-40B4-BE49-F238E27FC236}">
                <a16:creationId xmlns:a16="http://schemas.microsoft.com/office/drawing/2014/main" id="{4445DC09-5242-4E2F-A199-7AF8B907640F}"/>
              </a:ext>
            </a:extLst>
          </p:cNvPr>
          <p:cNvPicPr>
            <a:picLocks noChangeAspect="1"/>
          </p:cNvPicPr>
          <p:nvPr/>
        </p:nvPicPr>
        <p:blipFill rotWithShape="1">
          <a:blip r:embed="rId5"/>
          <a:srcRect l="4919" t="21247" r="77031" b="67349"/>
          <a:stretch/>
        </p:blipFill>
        <p:spPr>
          <a:xfrm>
            <a:off x="133349" y="177892"/>
            <a:ext cx="2200556" cy="738651"/>
          </a:xfrm>
          <a:prstGeom prst="rect">
            <a:avLst/>
          </a:prstGeom>
        </p:spPr>
      </p:pic>
      <p:sp>
        <p:nvSpPr>
          <p:cNvPr id="10" name="TextBox 9">
            <a:extLst>
              <a:ext uri="{FF2B5EF4-FFF2-40B4-BE49-F238E27FC236}">
                <a16:creationId xmlns:a16="http://schemas.microsoft.com/office/drawing/2014/main" id="{6E914B69-6232-480B-97E4-4A47FF617F7D}"/>
              </a:ext>
            </a:extLst>
          </p:cNvPr>
          <p:cNvSpPr txBox="1"/>
          <p:nvPr/>
        </p:nvSpPr>
        <p:spPr>
          <a:xfrm>
            <a:off x="133348" y="1043730"/>
            <a:ext cx="3424049" cy="5139869"/>
          </a:xfrm>
          <a:prstGeom prst="rect">
            <a:avLst/>
          </a:prstGeom>
          <a:noFill/>
        </p:spPr>
        <p:txBody>
          <a:bodyPr wrap="square" rtlCol="0">
            <a:spAutoFit/>
          </a:bodyPr>
          <a:lstStyle/>
          <a:p>
            <a:r>
              <a:rPr lang="en-US" sz="2400" b="1" dirty="0">
                <a:solidFill>
                  <a:srgbClr val="00B6F6"/>
                </a:solidFill>
                <a:latin typeface="Franklin Gothic Book" panose="020B0503020102020204" pitchFamily="34" charset="0"/>
              </a:rPr>
              <a:t>Software:</a:t>
            </a:r>
          </a:p>
          <a:p>
            <a:pPr marL="457200" indent="-457200">
              <a:buClr>
                <a:srgbClr val="00B0F0"/>
              </a:buClr>
              <a:buFont typeface="+mj-lt"/>
              <a:buAutoNum type="arabicPeriod"/>
            </a:pPr>
            <a:r>
              <a:rPr lang="en-US" sz="2400" dirty="0">
                <a:latin typeface="Franklin Gothic Book" panose="020B0503020102020204" pitchFamily="34" charset="0"/>
              </a:rPr>
              <a:t>Integrated Child Health Record cloud (</a:t>
            </a:r>
            <a:r>
              <a:rPr lang="en-US" sz="2400" dirty="0" err="1">
                <a:latin typeface="Franklin Gothic Book" panose="020B0503020102020204" pitchFamily="34" charset="0"/>
              </a:rPr>
              <a:t>iCHRcloud</a:t>
            </a:r>
            <a:r>
              <a:rPr lang="en-US" sz="2400" dirty="0">
                <a:latin typeface="Franklin Gothic Book" panose="020B0503020102020204" pitchFamily="34" charset="0"/>
              </a:rPr>
              <a:t>)</a:t>
            </a:r>
            <a:endParaRPr lang="en-US" sz="2400" b="1" dirty="0">
              <a:solidFill>
                <a:srgbClr val="00B6F6"/>
              </a:solidFill>
              <a:latin typeface="Franklin Gothic Book" panose="020B0503020102020204" pitchFamily="34" charset="0"/>
            </a:endParaRPr>
          </a:p>
          <a:p>
            <a:endParaRPr lang="en-US" sz="2400" b="1" dirty="0">
              <a:solidFill>
                <a:srgbClr val="F79A03"/>
              </a:solidFill>
              <a:latin typeface="Franklin Gothic Book" panose="020B0503020102020204" pitchFamily="34" charset="0"/>
            </a:endParaRPr>
          </a:p>
          <a:p>
            <a:r>
              <a:rPr lang="en-US" sz="2400" b="1" dirty="0">
                <a:solidFill>
                  <a:srgbClr val="F79A03"/>
                </a:solidFill>
                <a:latin typeface="Franklin Gothic Book" panose="020B0503020102020204" pitchFamily="34" charset="0"/>
              </a:rPr>
              <a:t>Hardware:</a:t>
            </a:r>
          </a:p>
          <a:p>
            <a:pPr marL="457200" indent="-457200">
              <a:buClr>
                <a:srgbClr val="F79A03"/>
              </a:buClr>
              <a:buAutoNum type="arabicPeriod"/>
            </a:pPr>
            <a:r>
              <a:rPr lang="en-US" sz="2400" dirty="0">
                <a:latin typeface="Franklin Gothic Book" panose="020B0503020102020204" pitchFamily="34" charset="0"/>
              </a:rPr>
              <a:t>Intel Edison</a:t>
            </a:r>
          </a:p>
          <a:p>
            <a:pPr marL="457200" indent="-457200">
              <a:buClr>
                <a:srgbClr val="F79A03"/>
              </a:buClr>
              <a:buAutoNum type="arabicPeriod"/>
            </a:pPr>
            <a:r>
              <a:rPr lang="en-US" sz="2400" dirty="0" err="1">
                <a:latin typeface="Franklin Gothic Book" panose="020B0503020102020204" pitchFamily="34" charset="0"/>
              </a:rPr>
              <a:t>Beaglebone</a:t>
            </a:r>
            <a:endParaRPr lang="en-US" sz="2400" dirty="0">
              <a:latin typeface="Franklin Gothic Book" panose="020B0503020102020204" pitchFamily="34" charset="0"/>
            </a:endParaRPr>
          </a:p>
          <a:p>
            <a:pPr marL="457200" indent="-457200">
              <a:buClr>
                <a:srgbClr val="00B0F0"/>
              </a:buClr>
              <a:buAutoNum type="arabicPeriod"/>
            </a:pPr>
            <a:endParaRPr lang="en-US" sz="2400" baseline="30000" dirty="0">
              <a:latin typeface="Franklin Gothic Book" panose="020B0503020102020204" pitchFamily="34" charset="0"/>
            </a:endParaRPr>
          </a:p>
          <a:p>
            <a:pPr marL="342900" indent="-342900">
              <a:buClr>
                <a:schemeClr val="accent1">
                  <a:lumMod val="50000"/>
                </a:schemeClr>
              </a:buClr>
              <a:buFont typeface="Wingdings" panose="05000000000000000000" pitchFamily="2" charset="2"/>
              <a:buChar char="à"/>
            </a:pPr>
            <a:r>
              <a:rPr lang="en-US" sz="2400" dirty="0">
                <a:latin typeface="Franklin Gothic Book" panose="020B0503020102020204" pitchFamily="34" charset="0"/>
                <a:sym typeface="Wingdings" panose="05000000000000000000" pitchFamily="2" charset="2"/>
              </a:rPr>
              <a:t>HL7</a:t>
            </a:r>
          </a:p>
          <a:p>
            <a:pPr marL="342900" indent="-342900">
              <a:buClr>
                <a:schemeClr val="accent1">
                  <a:lumMod val="50000"/>
                </a:schemeClr>
              </a:buClr>
              <a:buFont typeface="Wingdings" panose="05000000000000000000" pitchFamily="2" charset="2"/>
              <a:buChar char="à"/>
            </a:pPr>
            <a:r>
              <a:rPr lang="en-US" sz="2400" dirty="0">
                <a:latin typeface="Franklin Gothic Book" panose="020B0503020102020204" pitchFamily="34" charset="0"/>
                <a:sym typeface="Wingdings" panose="05000000000000000000" pitchFamily="2" charset="2"/>
              </a:rPr>
              <a:t>Java-based web portal</a:t>
            </a:r>
          </a:p>
          <a:p>
            <a:pPr marL="342900" indent="-342900">
              <a:buClr>
                <a:schemeClr val="accent1">
                  <a:lumMod val="50000"/>
                </a:schemeClr>
              </a:buClr>
              <a:buFont typeface="Wingdings" panose="05000000000000000000" pitchFamily="2" charset="2"/>
              <a:buChar char="à"/>
            </a:pPr>
            <a:r>
              <a:rPr lang="en-US" sz="2400" dirty="0" err="1">
                <a:latin typeface="Franklin Gothic Book" panose="020B0503020102020204" pitchFamily="34" charset="0"/>
                <a:sym typeface="Wingdings" panose="05000000000000000000" pitchFamily="2" charset="2"/>
              </a:rPr>
              <a:t>Highchart</a:t>
            </a:r>
            <a:endParaRPr lang="en-US" sz="2400" dirty="0">
              <a:latin typeface="Franklin Gothic Book" panose="020B0503020102020204" pitchFamily="34" charset="0"/>
              <a:sym typeface="Wingdings" panose="05000000000000000000" pitchFamily="2" charset="2"/>
            </a:endParaRPr>
          </a:p>
          <a:p>
            <a:pPr marL="342900" indent="-342900">
              <a:buClr>
                <a:schemeClr val="accent1">
                  <a:lumMod val="50000"/>
                </a:schemeClr>
              </a:buClr>
              <a:buFont typeface="Wingdings" panose="05000000000000000000" pitchFamily="2" charset="2"/>
              <a:buChar char="à"/>
            </a:pPr>
            <a:r>
              <a:rPr lang="en-US" sz="2400" dirty="0">
                <a:latin typeface="Franklin Gothic Book" panose="020B0503020102020204" pitchFamily="34" charset="0"/>
                <a:sym typeface="Wingdings" panose="05000000000000000000" pitchFamily="2" charset="2"/>
              </a:rPr>
              <a:t>256 bit HTTPS communication </a:t>
            </a:r>
            <a:r>
              <a:rPr lang="en-US" sz="2400" baseline="30000" dirty="0">
                <a:latin typeface="Franklin Gothic Book" panose="020B0503020102020204" pitchFamily="34" charset="0"/>
                <a:sym typeface="Wingdings" panose="05000000000000000000" pitchFamily="2" charset="2"/>
              </a:rPr>
              <a:t> </a:t>
            </a:r>
          </a:p>
        </p:txBody>
      </p:sp>
      <p:pic>
        <p:nvPicPr>
          <p:cNvPr id="3" name="Picture 2">
            <a:extLst>
              <a:ext uri="{FF2B5EF4-FFF2-40B4-BE49-F238E27FC236}">
                <a16:creationId xmlns:a16="http://schemas.microsoft.com/office/drawing/2014/main" id="{74252E4F-A495-418C-84BC-D38D47513BB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557398" y="811110"/>
            <a:ext cx="8324359" cy="5235779"/>
          </a:xfrm>
          <a:prstGeom prst="rect">
            <a:avLst/>
          </a:prstGeom>
        </p:spPr>
      </p:pic>
      <p:sp>
        <p:nvSpPr>
          <p:cNvPr id="11" name="TextBox 10">
            <a:extLst>
              <a:ext uri="{FF2B5EF4-FFF2-40B4-BE49-F238E27FC236}">
                <a16:creationId xmlns:a16="http://schemas.microsoft.com/office/drawing/2014/main" id="{81109186-894D-4D50-8650-240275E5D617}"/>
              </a:ext>
            </a:extLst>
          </p:cNvPr>
          <p:cNvSpPr txBox="1"/>
          <p:nvPr/>
        </p:nvSpPr>
        <p:spPr>
          <a:xfrm>
            <a:off x="0" y="6482059"/>
            <a:ext cx="3714750" cy="369332"/>
          </a:xfrm>
          <a:prstGeom prst="rect">
            <a:avLst/>
          </a:prstGeom>
          <a:solidFill>
            <a:srgbClr val="FFFFFF"/>
          </a:solidFill>
        </p:spPr>
        <p:txBody>
          <a:bodyPr wrap="square" rtlCol="0">
            <a:spAutoFit/>
          </a:bodyPr>
          <a:lstStyle/>
          <a:p>
            <a:endParaRPr lang="en-US" dirty="0"/>
          </a:p>
        </p:txBody>
      </p:sp>
      <p:pic>
        <p:nvPicPr>
          <p:cNvPr id="4" name="Slide5">
            <a:hlinkClick r:id="" action="ppaction://media"/>
            <a:extLst>
              <a:ext uri="{FF2B5EF4-FFF2-40B4-BE49-F238E27FC236}">
                <a16:creationId xmlns:a16="http://schemas.microsoft.com/office/drawing/2014/main" id="{32BFCA51-0AAF-4D2D-B9B5-5D319547D8E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75357" y="6014232"/>
            <a:ext cx="406400" cy="406400"/>
          </a:xfrm>
          <a:prstGeom prst="rect">
            <a:avLst/>
          </a:prstGeom>
        </p:spPr>
      </p:pic>
    </p:spTree>
    <p:extLst>
      <p:ext uri="{BB962C8B-B14F-4D97-AF65-F5344CB8AC3E}">
        <p14:creationId xmlns:p14="http://schemas.microsoft.com/office/powerpoint/2010/main" val="1863894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720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93458C5-0EDA-4E3C-8863-51805AA14D97}"/>
              </a:ext>
            </a:extLst>
          </p:cNvPr>
          <p:cNvSpPr txBox="1"/>
          <p:nvPr/>
        </p:nvSpPr>
        <p:spPr>
          <a:xfrm>
            <a:off x="7981950" y="6488668"/>
            <a:ext cx="3714750" cy="369332"/>
          </a:xfrm>
          <a:prstGeom prst="rect">
            <a:avLst/>
          </a:prstGeom>
          <a:solidFill>
            <a:srgbClr val="FFFFFF"/>
          </a:solidFill>
        </p:spPr>
        <p:txBody>
          <a:bodyPr wrap="square" rtlCol="0">
            <a:spAutoFit/>
          </a:bodyPr>
          <a:lstStyle/>
          <a:p>
            <a:endParaRPr lang="en-US" dirty="0"/>
          </a:p>
        </p:txBody>
      </p:sp>
      <p:sp>
        <p:nvSpPr>
          <p:cNvPr id="8" name="Title 2">
            <a:extLst>
              <a:ext uri="{FF2B5EF4-FFF2-40B4-BE49-F238E27FC236}">
                <a16:creationId xmlns:a16="http://schemas.microsoft.com/office/drawing/2014/main" id="{A70E8CBC-7AFD-4348-8BE1-22B18B7D98CB}"/>
              </a:ext>
            </a:extLst>
          </p:cNvPr>
          <p:cNvSpPr>
            <a:spLocks noGrp="1"/>
          </p:cNvSpPr>
          <p:nvPr>
            <p:ph type="title"/>
          </p:nvPr>
        </p:nvSpPr>
        <p:spPr>
          <a:xfrm>
            <a:off x="120112" y="183759"/>
            <a:ext cx="10972800" cy="553998"/>
          </a:xfrm>
        </p:spPr>
        <p:txBody>
          <a:bodyPr/>
          <a:lstStyle/>
          <a:p>
            <a:r>
              <a:rPr lang="en-US" sz="4000" b="1" dirty="0" err="1">
                <a:solidFill>
                  <a:schemeClr val="accent1">
                    <a:lumMod val="50000"/>
                  </a:schemeClr>
                </a:solidFill>
                <a:latin typeface="Franklin Gothic Book" panose="020B0503020102020204" pitchFamily="34" charset="0"/>
                <a:cs typeface="Arial" panose="020B0604020202020204" pitchFamily="34" charset="0"/>
              </a:rPr>
              <a:t>iNICU</a:t>
            </a:r>
            <a:r>
              <a:rPr lang="en-US" sz="4000" b="1" dirty="0">
                <a:solidFill>
                  <a:schemeClr val="accent1">
                    <a:lumMod val="50000"/>
                  </a:schemeClr>
                </a:solidFill>
                <a:latin typeface="Franklin Gothic Book" panose="020B0503020102020204" pitchFamily="34" charset="0"/>
                <a:cs typeface="Arial" panose="020B0604020202020204" pitchFamily="34" charset="0"/>
              </a:rPr>
              <a:t> Features</a:t>
            </a:r>
          </a:p>
        </p:txBody>
      </p:sp>
      <p:sp>
        <p:nvSpPr>
          <p:cNvPr id="30" name="Text Placeholder 2">
            <a:extLst>
              <a:ext uri="{FF2B5EF4-FFF2-40B4-BE49-F238E27FC236}">
                <a16:creationId xmlns:a16="http://schemas.microsoft.com/office/drawing/2014/main" id="{6770376A-2DC7-4430-8FE4-E0318F3EDFD6}"/>
              </a:ext>
            </a:extLst>
          </p:cNvPr>
          <p:cNvSpPr>
            <a:spLocks noGrp="1"/>
          </p:cNvSpPr>
          <p:nvPr>
            <p:ph type="body" sz="quarter" idx="13"/>
          </p:nvPr>
        </p:nvSpPr>
        <p:spPr>
          <a:xfrm>
            <a:off x="424491" y="5946393"/>
            <a:ext cx="11343018" cy="411406"/>
          </a:xfrm>
        </p:spPr>
        <p:txBody>
          <a:bodyPr/>
          <a:lstStyle/>
          <a:p>
            <a:r>
              <a:rPr lang="en-US" sz="2400" dirty="0">
                <a:solidFill>
                  <a:srgbClr val="002060"/>
                </a:solidFill>
                <a:cs typeface="Calibri Light" panose="020F0302020204030204" pitchFamily="34" charset="0"/>
              </a:rPr>
              <a:t>●</a:t>
            </a:r>
            <a:r>
              <a:rPr lang="en-US" sz="2400" dirty="0">
                <a:cs typeface="Calibri Light" panose="020F0302020204030204" pitchFamily="34" charset="0"/>
              </a:rPr>
              <a:t>Regulatory Compliance  </a:t>
            </a:r>
            <a:r>
              <a:rPr lang="en-US" sz="2400" dirty="0">
                <a:solidFill>
                  <a:srgbClr val="002060"/>
                </a:solidFill>
                <a:cs typeface="Calibri Light" panose="020F0302020204030204" pitchFamily="34" charset="0"/>
              </a:rPr>
              <a:t>● </a:t>
            </a:r>
            <a:r>
              <a:rPr lang="en-US" sz="2400" dirty="0">
                <a:cs typeface="Calibri Light" panose="020F0302020204030204" pitchFamily="34" charset="0"/>
              </a:rPr>
              <a:t>Authentication  </a:t>
            </a:r>
            <a:r>
              <a:rPr lang="en-US" sz="2400" dirty="0">
                <a:solidFill>
                  <a:srgbClr val="002060"/>
                </a:solidFill>
                <a:cs typeface="Calibri Light" panose="020F0302020204030204" pitchFamily="34" charset="0"/>
              </a:rPr>
              <a:t>● </a:t>
            </a:r>
            <a:r>
              <a:rPr lang="en-US" sz="2400" dirty="0">
                <a:cs typeface="Calibri Light" panose="020F0302020204030204" pitchFamily="34" charset="0"/>
              </a:rPr>
              <a:t>Support  </a:t>
            </a:r>
            <a:r>
              <a:rPr lang="en-US" sz="2400" dirty="0">
                <a:solidFill>
                  <a:srgbClr val="002060"/>
                </a:solidFill>
                <a:cs typeface="Calibri Light" panose="020F0302020204030204" pitchFamily="34" charset="0"/>
              </a:rPr>
              <a:t>● </a:t>
            </a:r>
            <a:r>
              <a:rPr lang="en-US" sz="2400" dirty="0">
                <a:cs typeface="Calibri Light" panose="020F0302020204030204" pitchFamily="34" charset="0"/>
              </a:rPr>
              <a:t>Easy-to-Use</a:t>
            </a:r>
            <a:r>
              <a:rPr lang="en-US" dirty="0">
                <a:solidFill>
                  <a:srgbClr val="002060"/>
                </a:solidFill>
                <a:cs typeface="Calibri Light" panose="020F0302020204030204" pitchFamily="34" charset="0"/>
              </a:rPr>
              <a:t>  </a:t>
            </a:r>
            <a:r>
              <a:rPr lang="en-US" sz="2400" dirty="0">
                <a:solidFill>
                  <a:srgbClr val="002060"/>
                </a:solidFill>
                <a:cs typeface="Calibri Light" panose="020F0302020204030204" pitchFamily="34" charset="0"/>
              </a:rPr>
              <a:t>● </a:t>
            </a:r>
            <a:r>
              <a:rPr lang="en-US" sz="2400" dirty="0">
                <a:cs typeface="Calibri Light" panose="020F0302020204030204" pitchFamily="34" charset="0"/>
              </a:rPr>
              <a:t>Tech Readiness</a:t>
            </a:r>
            <a:endParaRPr lang="en-US" sz="2400" dirty="0"/>
          </a:p>
        </p:txBody>
      </p:sp>
      <p:grpSp>
        <p:nvGrpSpPr>
          <p:cNvPr id="41" name="Group 40">
            <a:extLst>
              <a:ext uri="{FF2B5EF4-FFF2-40B4-BE49-F238E27FC236}">
                <a16:creationId xmlns:a16="http://schemas.microsoft.com/office/drawing/2014/main" id="{93594812-4C66-4BB1-841D-619ACFC2F9B2}"/>
              </a:ext>
            </a:extLst>
          </p:cNvPr>
          <p:cNvGrpSpPr/>
          <p:nvPr/>
        </p:nvGrpSpPr>
        <p:grpSpPr>
          <a:xfrm>
            <a:off x="124960" y="1316777"/>
            <a:ext cx="12067040" cy="4050596"/>
            <a:chOff x="120112" y="737757"/>
            <a:chExt cx="12067040" cy="4050596"/>
          </a:xfrm>
        </p:grpSpPr>
        <p:sp>
          <p:nvSpPr>
            <p:cNvPr id="3" name="TextBox 2">
              <a:extLst>
                <a:ext uri="{FF2B5EF4-FFF2-40B4-BE49-F238E27FC236}">
                  <a16:creationId xmlns:a16="http://schemas.microsoft.com/office/drawing/2014/main" id="{45D48312-2AC6-43F3-BAA8-E9CEEAAAD5BE}"/>
                </a:ext>
              </a:extLst>
            </p:cNvPr>
            <p:cNvSpPr txBox="1"/>
            <p:nvPr/>
          </p:nvSpPr>
          <p:spPr>
            <a:xfrm>
              <a:off x="120112" y="737757"/>
              <a:ext cx="4829811" cy="4050596"/>
            </a:xfrm>
            <a:prstGeom prst="rect">
              <a:avLst/>
            </a:prstGeom>
            <a:noFill/>
          </p:spPr>
          <p:txBody>
            <a:bodyPr wrap="square" rtlCol="0">
              <a:spAutoFit/>
            </a:bodyPr>
            <a:lstStyle/>
            <a:p>
              <a:pPr>
                <a:lnSpc>
                  <a:spcPct val="200000"/>
                </a:lnSpc>
              </a:pPr>
              <a:r>
                <a:rPr lang="en-US" sz="2200" b="1" dirty="0">
                  <a:latin typeface="Franklin Gothic Book" panose="020B0503020102020204" pitchFamily="34" charset="0"/>
                </a:rPr>
                <a:t>Interoperability &amp; EMR Integration</a:t>
              </a:r>
            </a:p>
            <a:p>
              <a:pPr>
                <a:lnSpc>
                  <a:spcPct val="200000"/>
                </a:lnSpc>
              </a:pPr>
              <a:r>
                <a:rPr lang="en-US" sz="2200" b="1" dirty="0">
                  <a:latin typeface="Franklin Gothic Book" panose="020B0503020102020204" pitchFamily="34" charset="0"/>
                </a:rPr>
                <a:t>Real-time Monitoring &amp; Alerts</a:t>
              </a:r>
            </a:p>
            <a:p>
              <a:pPr>
                <a:lnSpc>
                  <a:spcPct val="200000"/>
                </a:lnSpc>
              </a:pPr>
              <a:r>
                <a:rPr lang="en-US" sz="2200" b="1" dirty="0">
                  <a:latin typeface="Franklin Gothic Book" panose="020B0503020102020204" pitchFamily="34" charset="0"/>
                </a:rPr>
                <a:t>Nutrition &amp; Medication Calculators</a:t>
              </a:r>
            </a:p>
            <a:p>
              <a:pPr>
                <a:lnSpc>
                  <a:spcPct val="200000"/>
                </a:lnSpc>
              </a:pPr>
              <a:r>
                <a:rPr lang="en-US" sz="2200" b="1" dirty="0">
                  <a:latin typeface="Franklin Gothic Book" panose="020B0503020102020204" pitchFamily="34" charset="0"/>
                </a:rPr>
                <a:t>Neonate Health Timeline</a:t>
              </a:r>
            </a:p>
            <a:p>
              <a:pPr>
                <a:lnSpc>
                  <a:spcPct val="200000"/>
                </a:lnSpc>
              </a:pPr>
              <a:r>
                <a:rPr lang="en-US" sz="2200" b="1" dirty="0">
                  <a:latin typeface="Franklin Gothic Book" panose="020B0503020102020204" pitchFamily="34" charset="0"/>
                </a:rPr>
                <a:t>Pattern Analysis/Predictive Analytics</a:t>
              </a:r>
            </a:p>
            <a:p>
              <a:pPr>
                <a:lnSpc>
                  <a:spcPct val="200000"/>
                </a:lnSpc>
              </a:pPr>
              <a:r>
                <a:rPr lang="en-US" sz="2200" b="1" dirty="0">
                  <a:latin typeface="Franklin Gothic Book" panose="020B0503020102020204" pitchFamily="34" charset="0"/>
                </a:rPr>
                <a:t>Specialized UIs &amp; Workflow Digitization</a:t>
              </a:r>
            </a:p>
          </p:txBody>
        </p:sp>
        <p:pic>
          <p:nvPicPr>
            <p:cNvPr id="11" name="Graphic 10" descr="Link">
              <a:extLst>
                <a:ext uri="{FF2B5EF4-FFF2-40B4-BE49-F238E27FC236}">
                  <a16:creationId xmlns:a16="http://schemas.microsoft.com/office/drawing/2014/main" id="{5A66008C-8F1A-4BD3-BD6E-6188B0E567D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771118" y="964690"/>
              <a:ext cx="489308" cy="489308"/>
            </a:xfrm>
            <a:prstGeom prst="rect">
              <a:avLst/>
            </a:prstGeom>
          </p:spPr>
        </p:pic>
        <p:pic>
          <p:nvPicPr>
            <p:cNvPr id="13" name="Graphic 12" descr="Heart with pulse">
              <a:extLst>
                <a:ext uri="{FF2B5EF4-FFF2-40B4-BE49-F238E27FC236}">
                  <a16:creationId xmlns:a16="http://schemas.microsoft.com/office/drawing/2014/main" id="{D2418535-2768-4E2F-82D4-334EF3D92E26}"/>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766935" y="1633476"/>
              <a:ext cx="489308" cy="489308"/>
            </a:xfrm>
            <a:prstGeom prst="rect">
              <a:avLst/>
            </a:prstGeom>
          </p:spPr>
        </p:pic>
        <p:pic>
          <p:nvPicPr>
            <p:cNvPr id="15" name="Graphic 14" descr="Calculator">
              <a:extLst>
                <a:ext uri="{FF2B5EF4-FFF2-40B4-BE49-F238E27FC236}">
                  <a16:creationId xmlns:a16="http://schemas.microsoft.com/office/drawing/2014/main" id="{DF753EA8-69BB-4883-A2C2-9F62DB394410}"/>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771118" y="2283801"/>
              <a:ext cx="489308" cy="489308"/>
            </a:xfrm>
            <a:prstGeom prst="rect">
              <a:avLst/>
            </a:prstGeom>
          </p:spPr>
        </p:pic>
        <p:pic>
          <p:nvPicPr>
            <p:cNvPr id="17" name="Graphic 16" descr="Clock">
              <a:extLst>
                <a:ext uri="{FF2B5EF4-FFF2-40B4-BE49-F238E27FC236}">
                  <a16:creationId xmlns:a16="http://schemas.microsoft.com/office/drawing/2014/main" id="{F83989B6-8431-491E-AF09-A5B517563CB8}"/>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5771118" y="2905239"/>
              <a:ext cx="489308" cy="489308"/>
            </a:xfrm>
            <a:prstGeom prst="rect">
              <a:avLst/>
            </a:prstGeom>
          </p:spPr>
        </p:pic>
        <p:pic>
          <p:nvPicPr>
            <p:cNvPr id="19" name="Graphic 18" descr="Bar graph with upward trend">
              <a:extLst>
                <a:ext uri="{FF2B5EF4-FFF2-40B4-BE49-F238E27FC236}">
                  <a16:creationId xmlns:a16="http://schemas.microsoft.com/office/drawing/2014/main" id="{FD4632B7-37D0-4245-A0F1-01DEAA53BCBA}"/>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5771118" y="3550593"/>
              <a:ext cx="489307" cy="489307"/>
            </a:xfrm>
            <a:prstGeom prst="rect">
              <a:avLst/>
            </a:prstGeom>
          </p:spPr>
        </p:pic>
        <p:pic>
          <p:nvPicPr>
            <p:cNvPr id="21" name="Graphic 20" descr="Doctor">
              <a:extLst>
                <a:ext uri="{FF2B5EF4-FFF2-40B4-BE49-F238E27FC236}">
                  <a16:creationId xmlns:a16="http://schemas.microsoft.com/office/drawing/2014/main" id="{1E33462B-7DAE-4F1D-AECC-98AC09F7CA54}"/>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5771118" y="4275757"/>
              <a:ext cx="489308" cy="489308"/>
            </a:xfrm>
            <a:prstGeom prst="rect">
              <a:avLst/>
            </a:prstGeom>
          </p:spPr>
        </p:pic>
        <p:cxnSp>
          <p:nvCxnSpPr>
            <p:cNvPr id="32" name="Straight Arrow Connector 31">
              <a:extLst>
                <a:ext uri="{FF2B5EF4-FFF2-40B4-BE49-F238E27FC236}">
                  <a16:creationId xmlns:a16="http://schemas.microsoft.com/office/drawing/2014/main" id="{DC680839-EC91-44F2-AC3D-3D821599F5B9}"/>
                </a:ext>
              </a:extLst>
            </p:cNvPr>
            <p:cNvCxnSpPr/>
            <p:nvPr/>
          </p:nvCxnSpPr>
          <p:spPr>
            <a:xfrm>
              <a:off x="4293704" y="1209344"/>
              <a:ext cx="1312808" cy="0"/>
            </a:xfrm>
            <a:prstGeom prst="straightConnector1">
              <a:avLst/>
            </a:prstGeom>
            <a:ln w="28575">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776D3AC1-77D8-43A1-944F-B2FF9B1C3294}"/>
                </a:ext>
              </a:extLst>
            </p:cNvPr>
            <p:cNvCxnSpPr>
              <a:cxnSpLocks/>
            </p:cNvCxnSpPr>
            <p:nvPr/>
          </p:nvCxnSpPr>
          <p:spPr>
            <a:xfrm>
              <a:off x="4837043" y="1878130"/>
              <a:ext cx="769469" cy="0"/>
            </a:xfrm>
            <a:prstGeom prst="straightConnector1">
              <a:avLst/>
            </a:prstGeom>
            <a:ln w="28575">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81498FA8-71B8-48A7-AC36-7531A71C8C17}"/>
                </a:ext>
              </a:extLst>
            </p:cNvPr>
            <p:cNvCxnSpPr/>
            <p:nvPr/>
          </p:nvCxnSpPr>
          <p:spPr>
            <a:xfrm>
              <a:off x="4293704" y="3214914"/>
              <a:ext cx="1312808" cy="0"/>
            </a:xfrm>
            <a:prstGeom prst="straightConnector1">
              <a:avLst/>
            </a:prstGeom>
            <a:ln w="28575">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9F6EE027-95FA-4611-8173-3828736FEB20}"/>
                </a:ext>
              </a:extLst>
            </p:cNvPr>
            <p:cNvCxnSpPr>
              <a:cxnSpLocks/>
            </p:cNvCxnSpPr>
            <p:nvPr/>
          </p:nvCxnSpPr>
          <p:spPr>
            <a:xfrm>
              <a:off x="4797657" y="2528455"/>
              <a:ext cx="769469" cy="0"/>
            </a:xfrm>
            <a:prstGeom prst="straightConnector1">
              <a:avLst/>
            </a:prstGeom>
            <a:ln w="28575">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47849E2E-4B61-4DBE-94D5-2A9A67C953A5}"/>
                </a:ext>
              </a:extLst>
            </p:cNvPr>
            <p:cNvCxnSpPr>
              <a:cxnSpLocks/>
            </p:cNvCxnSpPr>
            <p:nvPr/>
          </p:nvCxnSpPr>
          <p:spPr>
            <a:xfrm>
              <a:off x="4797656" y="3914515"/>
              <a:ext cx="769469" cy="0"/>
            </a:xfrm>
            <a:prstGeom prst="straightConnector1">
              <a:avLst/>
            </a:prstGeom>
            <a:ln w="28575">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6D9C8293-42BE-46B7-B2BE-A56FE9B2A59A}"/>
                </a:ext>
              </a:extLst>
            </p:cNvPr>
            <p:cNvCxnSpPr>
              <a:cxnSpLocks/>
            </p:cNvCxnSpPr>
            <p:nvPr/>
          </p:nvCxnSpPr>
          <p:spPr>
            <a:xfrm>
              <a:off x="4837043" y="4520411"/>
              <a:ext cx="730082" cy="0"/>
            </a:xfrm>
            <a:prstGeom prst="straightConnector1">
              <a:avLst/>
            </a:prstGeom>
            <a:ln w="28575">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65C498FC-6FC5-416C-B1E3-53C1BDB9356E}"/>
                </a:ext>
              </a:extLst>
            </p:cNvPr>
            <p:cNvSpPr txBox="1"/>
            <p:nvPr/>
          </p:nvSpPr>
          <p:spPr>
            <a:xfrm>
              <a:off x="6265503" y="737757"/>
              <a:ext cx="5921649" cy="4050596"/>
            </a:xfrm>
            <a:prstGeom prst="rect">
              <a:avLst/>
            </a:prstGeom>
            <a:noFill/>
          </p:spPr>
          <p:txBody>
            <a:bodyPr wrap="square" rtlCol="0">
              <a:spAutoFit/>
            </a:bodyPr>
            <a:lstStyle/>
            <a:p>
              <a:pPr>
                <a:lnSpc>
                  <a:spcPct val="200000"/>
                </a:lnSpc>
              </a:pPr>
              <a:r>
                <a:rPr lang="en-US" sz="2200" dirty="0">
                  <a:latin typeface="Franklin Gothic Book" panose="020B0503020102020204" pitchFamily="34" charset="0"/>
                </a:rPr>
                <a:t>Central hub of data, simplified sharing</a:t>
              </a:r>
            </a:p>
            <a:p>
              <a:pPr>
                <a:lnSpc>
                  <a:spcPct val="200000"/>
                </a:lnSpc>
              </a:pPr>
              <a:r>
                <a:rPr lang="en-US" sz="2200" dirty="0">
                  <a:latin typeface="Franklin Gothic Book" panose="020B0503020102020204" pitchFamily="34" charset="0"/>
                </a:rPr>
                <a:t>Continuous adaptation &amp; remote monitoring </a:t>
              </a:r>
            </a:p>
            <a:p>
              <a:pPr>
                <a:lnSpc>
                  <a:spcPct val="200000"/>
                </a:lnSpc>
              </a:pPr>
              <a:r>
                <a:rPr lang="en-US" sz="2200" dirty="0">
                  <a:latin typeface="Franklin Gothic Book" panose="020B0503020102020204" pitchFamily="34" charset="0"/>
                </a:rPr>
                <a:t>Decrease human error, over/under prescribing</a:t>
              </a:r>
            </a:p>
            <a:p>
              <a:pPr>
                <a:lnSpc>
                  <a:spcPct val="200000"/>
                </a:lnSpc>
              </a:pPr>
              <a:r>
                <a:rPr lang="en-US" sz="2200" dirty="0">
                  <a:latin typeface="Franklin Gothic Book" panose="020B0503020102020204" pitchFamily="34" charset="0"/>
                </a:rPr>
                <a:t>Provides holistic view of patient status </a:t>
              </a:r>
            </a:p>
            <a:p>
              <a:pPr>
                <a:lnSpc>
                  <a:spcPct val="200000"/>
                </a:lnSpc>
              </a:pPr>
              <a:r>
                <a:rPr lang="en-US" sz="2200" dirty="0">
                  <a:latin typeface="Franklin Gothic Book" panose="020B0503020102020204" pitchFamily="34" charset="0"/>
                </a:rPr>
                <a:t>Identifies errors, at-risk neonates, disease onset</a:t>
              </a:r>
            </a:p>
            <a:p>
              <a:pPr>
                <a:lnSpc>
                  <a:spcPct val="200000"/>
                </a:lnSpc>
              </a:pPr>
              <a:r>
                <a:rPr lang="en-US" sz="2200" dirty="0">
                  <a:latin typeface="Franklin Gothic Book" panose="020B0503020102020204" pitchFamily="34" charset="0"/>
                </a:rPr>
                <a:t>Increases nurse productivity </a:t>
              </a:r>
            </a:p>
          </p:txBody>
        </p:sp>
      </p:grpSp>
      <p:sp>
        <p:nvSpPr>
          <p:cNvPr id="42" name="Title 2">
            <a:extLst>
              <a:ext uri="{FF2B5EF4-FFF2-40B4-BE49-F238E27FC236}">
                <a16:creationId xmlns:a16="http://schemas.microsoft.com/office/drawing/2014/main" id="{529AE8A0-1B91-44B3-9F60-03891B421715}"/>
              </a:ext>
            </a:extLst>
          </p:cNvPr>
          <p:cNvSpPr txBox="1">
            <a:spLocks/>
          </p:cNvSpPr>
          <p:nvPr/>
        </p:nvSpPr>
        <p:spPr>
          <a:xfrm>
            <a:off x="85575" y="977137"/>
            <a:ext cx="3852543" cy="443198"/>
          </a:xfrm>
          <a:prstGeom prst="rect">
            <a:avLst/>
          </a:prstGeom>
        </p:spPr>
        <p:txBody>
          <a:bodyPr vert="horz" wrap="square" lIns="0" tIns="0" rIns="0" bIns="0" rtlCol="0" anchor="t" anchorCtr="0">
            <a:spAutoFit/>
          </a:bodyPr>
          <a:lstStyle>
            <a:lvl1pPr algn="l" defTabSz="914400" rtl="0" eaLnBrk="1" latinLnBrk="0" hangingPunct="1">
              <a:lnSpc>
                <a:spcPct val="90000"/>
              </a:lnSpc>
              <a:spcBef>
                <a:spcPct val="0"/>
              </a:spcBef>
              <a:buNone/>
              <a:defRPr sz="3599" kern="1200" baseline="0">
                <a:solidFill>
                  <a:srgbClr val="54585A"/>
                </a:solidFill>
                <a:latin typeface="Franklin Gothic Medium" panose="020B0603020102020204" pitchFamily="34" charset="0"/>
                <a:ea typeface="+mj-ea"/>
                <a:cs typeface="+mj-cs"/>
              </a:defRPr>
            </a:lvl1pPr>
          </a:lstStyle>
          <a:p>
            <a:pPr algn="ctr"/>
            <a:r>
              <a:rPr lang="en-US" sz="3200" b="1" dirty="0">
                <a:solidFill>
                  <a:srgbClr val="CB8103"/>
                </a:solidFill>
                <a:latin typeface="Franklin Gothic Book" panose="020B0503020102020204" pitchFamily="34" charset="0"/>
                <a:cs typeface="Arial" panose="020B0604020202020204" pitchFamily="34" charset="0"/>
              </a:rPr>
              <a:t>Feature</a:t>
            </a:r>
          </a:p>
        </p:txBody>
      </p:sp>
      <p:sp>
        <p:nvSpPr>
          <p:cNvPr id="43" name="Title 2">
            <a:extLst>
              <a:ext uri="{FF2B5EF4-FFF2-40B4-BE49-F238E27FC236}">
                <a16:creationId xmlns:a16="http://schemas.microsoft.com/office/drawing/2014/main" id="{1BE031DD-F245-4C37-B77B-05CC26E18DD4}"/>
              </a:ext>
            </a:extLst>
          </p:cNvPr>
          <p:cNvSpPr txBox="1">
            <a:spLocks/>
          </p:cNvSpPr>
          <p:nvPr/>
        </p:nvSpPr>
        <p:spPr>
          <a:xfrm>
            <a:off x="6724996" y="953731"/>
            <a:ext cx="3852543" cy="443198"/>
          </a:xfrm>
          <a:prstGeom prst="rect">
            <a:avLst/>
          </a:prstGeom>
        </p:spPr>
        <p:txBody>
          <a:bodyPr vert="horz" wrap="square" lIns="0" tIns="0" rIns="0" bIns="0" rtlCol="0" anchor="t" anchorCtr="0">
            <a:spAutoFit/>
          </a:bodyPr>
          <a:lstStyle>
            <a:lvl1pPr algn="l" defTabSz="914400" rtl="0" eaLnBrk="1" latinLnBrk="0" hangingPunct="1">
              <a:lnSpc>
                <a:spcPct val="90000"/>
              </a:lnSpc>
              <a:spcBef>
                <a:spcPct val="0"/>
              </a:spcBef>
              <a:buNone/>
              <a:defRPr sz="3599" kern="1200" baseline="0">
                <a:solidFill>
                  <a:srgbClr val="54585A"/>
                </a:solidFill>
                <a:latin typeface="Franklin Gothic Medium" panose="020B0603020102020204" pitchFamily="34" charset="0"/>
                <a:ea typeface="+mj-ea"/>
                <a:cs typeface="+mj-cs"/>
              </a:defRPr>
            </a:lvl1pPr>
          </a:lstStyle>
          <a:p>
            <a:pPr algn="ctr"/>
            <a:r>
              <a:rPr lang="en-US" sz="3200" b="1" dirty="0">
                <a:solidFill>
                  <a:srgbClr val="CB8103"/>
                </a:solidFill>
                <a:latin typeface="Franklin Gothic Book" panose="020B0503020102020204" pitchFamily="34" charset="0"/>
                <a:cs typeface="Arial" panose="020B0604020202020204" pitchFamily="34" charset="0"/>
              </a:rPr>
              <a:t>Provided Value</a:t>
            </a:r>
          </a:p>
        </p:txBody>
      </p:sp>
      <p:sp>
        <p:nvSpPr>
          <p:cNvPr id="22" name="TextBox 21">
            <a:extLst>
              <a:ext uri="{FF2B5EF4-FFF2-40B4-BE49-F238E27FC236}">
                <a16:creationId xmlns:a16="http://schemas.microsoft.com/office/drawing/2014/main" id="{FB09FD63-B879-46DB-815F-1D4829CC1543}"/>
              </a:ext>
            </a:extLst>
          </p:cNvPr>
          <p:cNvSpPr txBox="1"/>
          <p:nvPr/>
        </p:nvSpPr>
        <p:spPr>
          <a:xfrm>
            <a:off x="0" y="6482059"/>
            <a:ext cx="3714750" cy="369332"/>
          </a:xfrm>
          <a:prstGeom prst="rect">
            <a:avLst/>
          </a:prstGeom>
          <a:solidFill>
            <a:srgbClr val="FFFFFF"/>
          </a:solidFill>
        </p:spPr>
        <p:txBody>
          <a:bodyPr wrap="square" rtlCol="0">
            <a:spAutoFit/>
          </a:bodyPr>
          <a:lstStyle/>
          <a:p>
            <a:endParaRPr lang="en-US" dirty="0"/>
          </a:p>
        </p:txBody>
      </p:sp>
      <p:pic>
        <p:nvPicPr>
          <p:cNvPr id="4" name="Slide6">
            <a:hlinkClick r:id="" action="ppaction://media"/>
            <a:extLst>
              <a:ext uri="{FF2B5EF4-FFF2-40B4-BE49-F238E27FC236}">
                <a16:creationId xmlns:a16="http://schemas.microsoft.com/office/drawing/2014/main" id="{8E71C12A-C98E-4A7A-8C75-08AC51AB5B32}"/>
              </a:ext>
            </a:extLst>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11696700" y="6011134"/>
            <a:ext cx="406400" cy="406400"/>
          </a:xfrm>
          <a:prstGeom prst="rect">
            <a:avLst/>
          </a:prstGeom>
        </p:spPr>
      </p:pic>
    </p:spTree>
    <p:extLst>
      <p:ext uri="{BB962C8B-B14F-4D97-AF65-F5344CB8AC3E}">
        <p14:creationId xmlns:p14="http://schemas.microsoft.com/office/powerpoint/2010/main" val="1876629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124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93458C5-0EDA-4E3C-8863-51805AA14D97}"/>
              </a:ext>
            </a:extLst>
          </p:cNvPr>
          <p:cNvSpPr txBox="1"/>
          <p:nvPr/>
        </p:nvSpPr>
        <p:spPr>
          <a:xfrm>
            <a:off x="7981950" y="6488668"/>
            <a:ext cx="3714750" cy="369332"/>
          </a:xfrm>
          <a:prstGeom prst="rect">
            <a:avLst/>
          </a:prstGeom>
          <a:solidFill>
            <a:srgbClr val="FFFFFF"/>
          </a:solidFill>
        </p:spPr>
        <p:txBody>
          <a:bodyPr wrap="square" rtlCol="0">
            <a:spAutoFit/>
          </a:bodyPr>
          <a:lstStyle/>
          <a:p>
            <a:endParaRPr lang="en-US" dirty="0"/>
          </a:p>
        </p:txBody>
      </p:sp>
      <p:sp>
        <p:nvSpPr>
          <p:cNvPr id="8" name="Title 2">
            <a:extLst>
              <a:ext uri="{FF2B5EF4-FFF2-40B4-BE49-F238E27FC236}">
                <a16:creationId xmlns:a16="http://schemas.microsoft.com/office/drawing/2014/main" id="{A70E8CBC-7AFD-4348-8BE1-22B18B7D98CB}"/>
              </a:ext>
            </a:extLst>
          </p:cNvPr>
          <p:cNvSpPr>
            <a:spLocks noGrp="1"/>
          </p:cNvSpPr>
          <p:nvPr>
            <p:ph type="title"/>
          </p:nvPr>
        </p:nvSpPr>
        <p:spPr>
          <a:xfrm>
            <a:off x="120112" y="183759"/>
            <a:ext cx="10972800" cy="553998"/>
          </a:xfrm>
        </p:spPr>
        <p:txBody>
          <a:bodyPr/>
          <a:lstStyle/>
          <a:p>
            <a:r>
              <a:rPr lang="en-US" sz="4000" b="1" dirty="0" err="1">
                <a:solidFill>
                  <a:schemeClr val="accent1">
                    <a:lumMod val="50000"/>
                  </a:schemeClr>
                </a:solidFill>
                <a:latin typeface="Franklin Gothic Book" panose="020B0503020102020204" pitchFamily="34" charset="0"/>
                <a:cs typeface="Arial" panose="020B0604020202020204" pitchFamily="34" charset="0"/>
              </a:rPr>
              <a:t>iNICU</a:t>
            </a:r>
            <a:r>
              <a:rPr lang="en-US" sz="4000" b="1" dirty="0">
                <a:solidFill>
                  <a:schemeClr val="accent1">
                    <a:lumMod val="50000"/>
                  </a:schemeClr>
                </a:solidFill>
                <a:latin typeface="Franklin Gothic Book" panose="020B0503020102020204" pitchFamily="34" charset="0"/>
                <a:cs typeface="Arial" panose="020B0604020202020204" pitchFamily="34" charset="0"/>
              </a:rPr>
              <a:t> Interface</a:t>
            </a:r>
          </a:p>
        </p:txBody>
      </p:sp>
      <p:pic>
        <p:nvPicPr>
          <p:cNvPr id="25" name="Picture 24" descr="Fig. 3">
            <a:extLst>
              <a:ext uri="{FF2B5EF4-FFF2-40B4-BE49-F238E27FC236}">
                <a16:creationId xmlns:a16="http://schemas.microsoft.com/office/drawing/2014/main" id="{68AD6735-789D-4E69-AF6F-9266096D5FA0}"/>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73331" y="737757"/>
            <a:ext cx="5194935" cy="3068320"/>
          </a:xfrm>
          <a:prstGeom prst="rect">
            <a:avLst/>
          </a:prstGeom>
          <a:noFill/>
          <a:ln w="12700">
            <a:solidFill>
              <a:srgbClr val="002060"/>
            </a:solidFill>
          </a:ln>
        </p:spPr>
      </p:pic>
      <p:pic>
        <p:nvPicPr>
          <p:cNvPr id="27" name="Picture 26">
            <a:extLst>
              <a:ext uri="{FF2B5EF4-FFF2-40B4-BE49-F238E27FC236}">
                <a16:creationId xmlns:a16="http://schemas.microsoft.com/office/drawing/2014/main" id="{20270712-EAF5-45FA-B9E2-7BBC95C9F62F}"/>
              </a:ext>
            </a:extLst>
          </p:cNvPr>
          <p:cNvPicPr/>
          <p:nvPr/>
        </p:nvPicPr>
        <p:blipFill>
          <a:blip r:embed="rId6">
            <a:extLst>
              <a:ext uri="{28A0092B-C50C-407E-A947-70E740481C1C}">
                <a14:useLocalDpi xmlns:a14="http://schemas.microsoft.com/office/drawing/2010/main" val="0"/>
              </a:ext>
            </a:extLst>
          </a:blip>
          <a:srcRect/>
          <a:stretch>
            <a:fillRect/>
          </a:stretch>
        </p:blipFill>
        <p:spPr bwMode="auto">
          <a:xfrm>
            <a:off x="6718766" y="183759"/>
            <a:ext cx="5207000" cy="6111875"/>
          </a:xfrm>
          <a:prstGeom prst="rect">
            <a:avLst/>
          </a:prstGeom>
          <a:noFill/>
          <a:ln w="12700">
            <a:solidFill>
              <a:schemeClr val="accent1">
                <a:lumMod val="50000"/>
              </a:schemeClr>
            </a:solidFill>
          </a:ln>
        </p:spPr>
      </p:pic>
      <p:sp>
        <p:nvSpPr>
          <p:cNvPr id="6" name="Rectangle 5">
            <a:extLst>
              <a:ext uri="{FF2B5EF4-FFF2-40B4-BE49-F238E27FC236}">
                <a16:creationId xmlns:a16="http://schemas.microsoft.com/office/drawing/2014/main" id="{F14D77DD-64B9-4AC4-8C8C-FCD45C4B9984}"/>
              </a:ext>
            </a:extLst>
          </p:cNvPr>
          <p:cNvSpPr/>
          <p:nvPr/>
        </p:nvSpPr>
        <p:spPr>
          <a:xfrm>
            <a:off x="6354725" y="6235826"/>
            <a:ext cx="6096000" cy="312650"/>
          </a:xfrm>
          <a:prstGeom prst="rect">
            <a:avLst/>
          </a:prstGeom>
        </p:spPr>
        <p:txBody>
          <a:bodyPr>
            <a:spAutoFit/>
          </a:bodyPr>
          <a:lstStyle/>
          <a:p>
            <a:pPr algn="ctr">
              <a:lnSpc>
                <a:spcPct val="107000"/>
              </a:lnSpc>
            </a:pPr>
            <a:r>
              <a:rPr lang="en-US" sz="1400" dirty="0">
                <a:latin typeface="Calibri" panose="020F0502020204030204" pitchFamily="34" charset="0"/>
                <a:ea typeface="SimSun" panose="02010600030101010101" pitchFamily="2" charset="-122"/>
                <a:cs typeface="Calibri" panose="020F0502020204030204" pitchFamily="34" charset="0"/>
              </a:rPr>
              <a:t>Doctor’s panel with expanded Jaundice Assessment screen</a:t>
            </a:r>
            <a:endParaRPr lang="en-US" sz="2400" dirty="0">
              <a:effectLst/>
              <a:latin typeface="Calibri" panose="020F0502020204030204" pitchFamily="34" charset="0"/>
              <a:ea typeface="SimSun" panose="02010600030101010101" pitchFamily="2" charset="-122"/>
              <a:cs typeface="Times New Roman" panose="02020603050405020304" pitchFamily="18" charset="0"/>
            </a:endParaRPr>
          </a:p>
        </p:txBody>
      </p:sp>
      <p:sp>
        <p:nvSpPr>
          <p:cNvPr id="10" name="Rectangle 9">
            <a:extLst>
              <a:ext uri="{FF2B5EF4-FFF2-40B4-BE49-F238E27FC236}">
                <a16:creationId xmlns:a16="http://schemas.microsoft.com/office/drawing/2014/main" id="{3508BF17-F5C1-496F-A06E-7B21E29C950D}"/>
              </a:ext>
            </a:extLst>
          </p:cNvPr>
          <p:cNvSpPr/>
          <p:nvPr/>
        </p:nvSpPr>
        <p:spPr>
          <a:xfrm>
            <a:off x="-23453" y="3806077"/>
            <a:ext cx="1561646" cy="523220"/>
          </a:xfrm>
          <a:prstGeom prst="rect">
            <a:avLst/>
          </a:prstGeom>
        </p:spPr>
        <p:txBody>
          <a:bodyPr wrap="none">
            <a:spAutoFit/>
          </a:bodyPr>
          <a:lstStyle/>
          <a:p>
            <a:r>
              <a:rPr lang="en-US" sz="1400" dirty="0">
                <a:latin typeface="Calibri" panose="020F0502020204030204" pitchFamily="34" charset="0"/>
                <a:ea typeface="SimSun" panose="02010600030101010101" pitchFamily="2" charset="-122"/>
              </a:rPr>
              <a:t>Patient dashboard </a:t>
            </a:r>
          </a:p>
          <a:p>
            <a:r>
              <a:rPr lang="en-US" sz="1400" dirty="0">
                <a:latin typeface="Calibri" panose="020F0502020204030204" pitchFamily="34" charset="0"/>
                <a:ea typeface="SimSun" panose="02010600030101010101" pitchFamily="2" charset="-122"/>
              </a:rPr>
              <a:t>view</a:t>
            </a:r>
            <a:endParaRPr lang="en-US" sz="1400" dirty="0"/>
          </a:p>
        </p:txBody>
      </p:sp>
      <p:sp>
        <p:nvSpPr>
          <p:cNvPr id="11" name="TextBox 10">
            <a:extLst>
              <a:ext uri="{FF2B5EF4-FFF2-40B4-BE49-F238E27FC236}">
                <a16:creationId xmlns:a16="http://schemas.microsoft.com/office/drawing/2014/main" id="{4B1B3BCE-BDC4-4772-8598-28521E793088}"/>
              </a:ext>
            </a:extLst>
          </p:cNvPr>
          <p:cNvSpPr txBox="1"/>
          <p:nvPr/>
        </p:nvSpPr>
        <p:spPr>
          <a:xfrm>
            <a:off x="0" y="6482059"/>
            <a:ext cx="3714750" cy="369332"/>
          </a:xfrm>
          <a:prstGeom prst="rect">
            <a:avLst/>
          </a:prstGeom>
          <a:solidFill>
            <a:srgbClr val="FFFFFF"/>
          </a:solidFill>
        </p:spPr>
        <p:txBody>
          <a:bodyPr wrap="square" rtlCol="0">
            <a:spAutoFit/>
          </a:bodyPr>
          <a:lstStyle/>
          <a:p>
            <a:endParaRPr lang="en-US" dirty="0"/>
          </a:p>
        </p:txBody>
      </p:sp>
      <p:pic>
        <p:nvPicPr>
          <p:cNvPr id="26" name="Picture 25">
            <a:extLst>
              <a:ext uri="{FF2B5EF4-FFF2-40B4-BE49-F238E27FC236}">
                <a16:creationId xmlns:a16="http://schemas.microsoft.com/office/drawing/2014/main" id="{71EE7B79-2DD1-485A-AD2C-CE9F48470EF9}"/>
              </a:ext>
            </a:extLst>
          </p:cNvPr>
          <p:cNvPicPr/>
          <p:nvPr/>
        </p:nvPicPr>
        <p:blipFill>
          <a:blip r:embed="rId7">
            <a:extLst>
              <a:ext uri="{28A0092B-C50C-407E-A947-70E740481C1C}">
                <a14:useLocalDpi xmlns:a14="http://schemas.microsoft.com/office/drawing/2010/main" val="0"/>
              </a:ext>
            </a:extLst>
          </a:blip>
          <a:srcRect/>
          <a:stretch>
            <a:fillRect/>
          </a:stretch>
        </p:blipFill>
        <p:spPr bwMode="auto">
          <a:xfrm>
            <a:off x="1658451" y="2773918"/>
            <a:ext cx="4940057" cy="3714750"/>
          </a:xfrm>
          <a:prstGeom prst="rect">
            <a:avLst/>
          </a:prstGeom>
          <a:noFill/>
          <a:ln w="12700">
            <a:solidFill>
              <a:schemeClr val="accent1">
                <a:lumMod val="50000"/>
              </a:schemeClr>
            </a:solidFill>
          </a:ln>
        </p:spPr>
      </p:pic>
      <p:sp>
        <p:nvSpPr>
          <p:cNvPr id="9" name="Rectangle 8">
            <a:extLst>
              <a:ext uri="{FF2B5EF4-FFF2-40B4-BE49-F238E27FC236}">
                <a16:creationId xmlns:a16="http://schemas.microsoft.com/office/drawing/2014/main" id="{22B59885-1750-4E0F-9147-F202BD31D691}"/>
              </a:ext>
            </a:extLst>
          </p:cNvPr>
          <p:cNvSpPr/>
          <p:nvPr/>
        </p:nvSpPr>
        <p:spPr>
          <a:xfrm>
            <a:off x="2580362" y="6056907"/>
            <a:ext cx="3169009" cy="307777"/>
          </a:xfrm>
          <a:prstGeom prst="rect">
            <a:avLst/>
          </a:prstGeom>
        </p:spPr>
        <p:txBody>
          <a:bodyPr wrap="none">
            <a:spAutoFit/>
          </a:bodyPr>
          <a:lstStyle/>
          <a:p>
            <a:r>
              <a:rPr lang="en-US" sz="1400" dirty="0">
                <a:latin typeface="Calibri" panose="020F0502020204030204" pitchFamily="34" charset="0"/>
                <a:ea typeface="SimSun" panose="02010600030101010101" pitchFamily="2" charset="-122"/>
              </a:rPr>
              <a:t>Individual patient laboratory test records</a:t>
            </a:r>
            <a:endParaRPr lang="en-US" sz="1400" dirty="0"/>
          </a:p>
        </p:txBody>
      </p:sp>
      <p:pic>
        <p:nvPicPr>
          <p:cNvPr id="3" name="Slide7">
            <a:hlinkClick r:id="" action="ppaction://media"/>
            <a:extLst>
              <a:ext uri="{FF2B5EF4-FFF2-40B4-BE49-F238E27FC236}">
                <a16:creationId xmlns:a16="http://schemas.microsoft.com/office/drawing/2014/main" id="{315C2C5A-D283-4F59-B6DD-780CA7B24E43}"/>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666220" y="6056907"/>
            <a:ext cx="406400" cy="406400"/>
          </a:xfrm>
          <a:prstGeom prst="rect">
            <a:avLst/>
          </a:prstGeom>
        </p:spPr>
      </p:pic>
    </p:spTree>
    <p:extLst>
      <p:ext uri="{BB962C8B-B14F-4D97-AF65-F5344CB8AC3E}">
        <p14:creationId xmlns:p14="http://schemas.microsoft.com/office/powerpoint/2010/main" val="2048431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423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93458C5-0EDA-4E3C-8863-51805AA14D97}"/>
              </a:ext>
            </a:extLst>
          </p:cNvPr>
          <p:cNvSpPr txBox="1"/>
          <p:nvPr/>
        </p:nvSpPr>
        <p:spPr>
          <a:xfrm>
            <a:off x="7981950" y="6488668"/>
            <a:ext cx="3714750" cy="369332"/>
          </a:xfrm>
          <a:prstGeom prst="rect">
            <a:avLst/>
          </a:prstGeom>
          <a:solidFill>
            <a:srgbClr val="FFFFFF"/>
          </a:solidFill>
        </p:spPr>
        <p:txBody>
          <a:bodyPr wrap="square" rtlCol="0">
            <a:spAutoFit/>
          </a:bodyPr>
          <a:lstStyle/>
          <a:p>
            <a:endParaRPr lang="en-US" dirty="0"/>
          </a:p>
        </p:txBody>
      </p:sp>
      <p:sp>
        <p:nvSpPr>
          <p:cNvPr id="6" name="Title 2">
            <a:extLst>
              <a:ext uri="{FF2B5EF4-FFF2-40B4-BE49-F238E27FC236}">
                <a16:creationId xmlns:a16="http://schemas.microsoft.com/office/drawing/2014/main" id="{11EADE87-CB3B-4E31-8F5A-BB0F12A98299}"/>
              </a:ext>
            </a:extLst>
          </p:cNvPr>
          <p:cNvSpPr txBox="1">
            <a:spLocks/>
          </p:cNvSpPr>
          <p:nvPr/>
        </p:nvSpPr>
        <p:spPr>
          <a:xfrm>
            <a:off x="215362" y="153863"/>
            <a:ext cx="10972800" cy="553998"/>
          </a:xfrm>
          <a:prstGeom prst="rect">
            <a:avLst/>
          </a:prstGeom>
        </p:spPr>
        <p:txBody>
          <a:bodyPr vert="horz" lIns="0" tIns="0" rIns="0" bIns="0" rtlCol="0" anchor="t" anchorCtr="0">
            <a:spAutoFit/>
          </a:bodyPr>
          <a:lstStyle>
            <a:lvl1pPr algn="l" defTabSz="914400" rtl="0" eaLnBrk="1" latinLnBrk="0" hangingPunct="1">
              <a:lnSpc>
                <a:spcPct val="90000"/>
              </a:lnSpc>
              <a:spcBef>
                <a:spcPct val="0"/>
              </a:spcBef>
              <a:buNone/>
              <a:defRPr sz="3599" kern="1200" baseline="0">
                <a:solidFill>
                  <a:srgbClr val="54585A"/>
                </a:solidFill>
                <a:latin typeface="Franklin Gothic Medium" panose="020B0603020102020204" pitchFamily="34" charset="0"/>
                <a:ea typeface="+mj-ea"/>
                <a:cs typeface="+mj-cs"/>
              </a:defRPr>
            </a:lvl1pPr>
          </a:lstStyle>
          <a:p>
            <a:r>
              <a:rPr lang="en-US" sz="4000" b="1" dirty="0">
                <a:solidFill>
                  <a:schemeClr val="accent1">
                    <a:lumMod val="50000"/>
                  </a:schemeClr>
                </a:solidFill>
                <a:latin typeface="Franklin Gothic Book" panose="020B0503020102020204" pitchFamily="34" charset="0"/>
                <a:cs typeface="Arial" panose="020B0604020202020204" pitchFamily="34" charset="0"/>
              </a:rPr>
              <a:t>Future Work</a:t>
            </a:r>
          </a:p>
        </p:txBody>
      </p:sp>
      <p:sp>
        <p:nvSpPr>
          <p:cNvPr id="7" name="TextBox 6">
            <a:extLst>
              <a:ext uri="{FF2B5EF4-FFF2-40B4-BE49-F238E27FC236}">
                <a16:creationId xmlns:a16="http://schemas.microsoft.com/office/drawing/2014/main" id="{BFCA10EA-FEED-4C27-92EA-904296BDD3E5}"/>
              </a:ext>
            </a:extLst>
          </p:cNvPr>
          <p:cNvSpPr txBox="1"/>
          <p:nvPr/>
        </p:nvSpPr>
        <p:spPr>
          <a:xfrm>
            <a:off x="215362" y="707861"/>
            <a:ext cx="11329671" cy="5170646"/>
          </a:xfrm>
          <a:prstGeom prst="rect">
            <a:avLst/>
          </a:prstGeom>
          <a:noFill/>
        </p:spPr>
        <p:txBody>
          <a:bodyPr wrap="square" rtlCol="0">
            <a:spAutoFit/>
          </a:bodyPr>
          <a:lstStyle/>
          <a:p>
            <a:r>
              <a:rPr lang="en-US" sz="2400" b="1" dirty="0">
                <a:solidFill>
                  <a:srgbClr val="002060"/>
                </a:solidFill>
                <a:latin typeface="Franklin Gothic Book" panose="020B0503020102020204" pitchFamily="34" charset="0"/>
              </a:rPr>
              <a:t>To evaluate the validity of </a:t>
            </a:r>
            <a:r>
              <a:rPr lang="en-US" sz="2400" b="1" dirty="0" err="1">
                <a:solidFill>
                  <a:srgbClr val="002060"/>
                </a:solidFill>
                <a:latin typeface="Franklin Gothic Book" panose="020B0503020102020204" pitchFamily="34" charset="0"/>
              </a:rPr>
              <a:t>iNICU</a:t>
            </a:r>
            <a:r>
              <a:rPr lang="en-US" sz="2400" b="1" dirty="0">
                <a:solidFill>
                  <a:srgbClr val="002060"/>
                </a:solidFill>
                <a:latin typeface="Franklin Gothic Book" panose="020B0503020102020204" pitchFamily="34" charset="0"/>
              </a:rPr>
              <a:t>, the questions below are suggested for future work: </a:t>
            </a:r>
          </a:p>
          <a:p>
            <a:endParaRPr lang="en-US" b="1" dirty="0">
              <a:solidFill>
                <a:srgbClr val="002060"/>
              </a:solidFill>
              <a:latin typeface="Franklin Gothic Book" panose="020B0503020102020204" pitchFamily="34" charset="0"/>
            </a:endParaRPr>
          </a:p>
          <a:p>
            <a:pPr marL="342900" indent="-342900">
              <a:buClr>
                <a:srgbClr val="002060"/>
              </a:buClr>
              <a:buFont typeface="Wingdings" panose="05000000000000000000" pitchFamily="2" charset="2"/>
              <a:buChar char="§"/>
            </a:pPr>
            <a:r>
              <a:rPr lang="en-US" sz="2400" dirty="0">
                <a:latin typeface="Franklin Gothic Book" panose="020B0503020102020204" pitchFamily="34" charset="0"/>
              </a:rPr>
              <a:t>How extensive is the EMR-</a:t>
            </a:r>
            <a:r>
              <a:rPr lang="en-US" sz="2400" dirty="0" err="1">
                <a:latin typeface="Franklin Gothic Book" panose="020B0503020102020204" pitchFamily="34" charset="0"/>
              </a:rPr>
              <a:t>iNICU</a:t>
            </a:r>
            <a:r>
              <a:rPr lang="en-US" sz="2400" dirty="0">
                <a:latin typeface="Franklin Gothic Book" panose="020B0503020102020204" pitchFamily="34" charset="0"/>
              </a:rPr>
              <a:t> field mapping process? </a:t>
            </a:r>
          </a:p>
          <a:p>
            <a:pPr marL="800100" lvl="1" indent="-342900">
              <a:buClr>
                <a:srgbClr val="002060"/>
              </a:buClr>
              <a:buFont typeface="Wingdings" panose="05000000000000000000" pitchFamily="2" charset="2"/>
              <a:buChar char="§"/>
            </a:pPr>
            <a:r>
              <a:rPr lang="en-US" sz="2400" dirty="0">
                <a:latin typeface="Franklin Gothic Book" panose="020B0503020102020204" pitchFamily="34" charset="0"/>
              </a:rPr>
              <a:t>If EMR updates, will fields need to be re-mapped?</a:t>
            </a:r>
          </a:p>
          <a:p>
            <a:pPr marL="342900" indent="-342900">
              <a:buClr>
                <a:srgbClr val="002060"/>
              </a:buClr>
              <a:buFont typeface="Wingdings" panose="05000000000000000000" pitchFamily="2" charset="2"/>
              <a:buChar char="§"/>
            </a:pPr>
            <a:r>
              <a:rPr lang="en-US" sz="2400" dirty="0">
                <a:latin typeface="Franklin Gothic Book" panose="020B0503020102020204" pitchFamily="34" charset="0"/>
              </a:rPr>
              <a:t>Does </a:t>
            </a:r>
            <a:r>
              <a:rPr lang="en-US" sz="2400" dirty="0" err="1">
                <a:latin typeface="Franklin Gothic Book" panose="020B0503020102020204" pitchFamily="34" charset="0"/>
              </a:rPr>
              <a:t>iNICU</a:t>
            </a:r>
            <a:r>
              <a:rPr lang="en-US" sz="2400" dirty="0">
                <a:latin typeface="Franklin Gothic Book" panose="020B0503020102020204" pitchFamily="34" charset="0"/>
              </a:rPr>
              <a:t> have the ability to adapt the platform to fit into current hospital workflows?</a:t>
            </a:r>
          </a:p>
          <a:p>
            <a:pPr marL="342900" indent="-342900">
              <a:buClr>
                <a:srgbClr val="002060"/>
              </a:buClr>
              <a:buFont typeface="Wingdings" panose="05000000000000000000" pitchFamily="2" charset="2"/>
              <a:buChar char="§"/>
            </a:pPr>
            <a:r>
              <a:rPr lang="en-US" sz="2400" dirty="0">
                <a:latin typeface="Franklin Gothic Book" panose="020B0503020102020204" pitchFamily="34" charset="0"/>
              </a:rPr>
              <a:t>What clinical results exist/ are in testing for neonate/pre-term population?</a:t>
            </a:r>
          </a:p>
          <a:p>
            <a:pPr marL="800100" lvl="1" indent="-342900">
              <a:buClr>
                <a:srgbClr val="002060"/>
              </a:buClr>
              <a:buFont typeface="Wingdings" panose="05000000000000000000" pitchFamily="2" charset="2"/>
              <a:buChar char="§"/>
            </a:pPr>
            <a:r>
              <a:rPr lang="en-US" sz="2400" dirty="0">
                <a:latin typeface="Franklin Gothic Book" panose="020B0503020102020204" pitchFamily="34" charset="0"/>
              </a:rPr>
              <a:t>What variability exists in accuracy of predicting each disease?</a:t>
            </a:r>
          </a:p>
          <a:p>
            <a:pPr marL="342900" indent="-342900">
              <a:buClr>
                <a:srgbClr val="002060"/>
              </a:buClr>
              <a:buFont typeface="Wingdings" panose="05000000000000000000" pitchFamily="2" charset="2"/>
              <a:buChar char="§"/>
            </a:pPr>
            <a:r>
              <a:rPr lang="en-US" sz="2400" dirty="0">
                <a:latin typeface="Franklin Gothic Book" panose="020B0503020102020204" pitchFamily="34" charset="0"/>
              </a:rPr>
              <a:t>Color-coded dashboard per neonate risk level: What factors determine the risk level? </a:t>
            </a:r>
          </a:p>
          <a:p>
            <a:pPr marL="800100" lvl="1" indent="-342900">
              <a:buClr>
                <a:srgbClr val="002060"/>
              </a:buClr>
              <a:buFont typeface="Wingdings" panose="05000000000000000000" pitchFamily="2" charset="2"/>
              <a:buChar char="§"/>
            </a:pPr>
            <a:r>
              <a:rPr lang="en-US" sz="2400" dirty="0">
                <a:latin typeface="Franklin Gothic Book" panose="020B0503020102020204" pitchFamily="34" charset="0"/>
              </a:rPr>
              <a:t>What legal risk exists for the Baxter/</a:t>
            </a:r>
            <a:r>
              <a:rPr lang="en-US" sz="2400" dirty="0" err="1">
                <a:latin typeface="Franklin Gothic Book" panose="020B0503020102020204" pitchFamily="34" charset="0"/>
              </a:rPr>
              <a:t>iNICU</a:t>
            </a:r>
            <a:r>
              <a:rPr lang="en-US" sz="2400" dirty="0">
                <a:latin typeface="Franklin Gothic Book" panose="020B0503020102020204" pitchFamily="34" charset="0"/>
              </a:rPr>
              <a:t> if “low-risk” patient dies? </a:t>
            </a:r>
          </a:p>
          <a:p>
            <a:pPr marL="342900" indent="-342900">
              <a:buClr>
                <a:srgbClr val="002060"/>
              </a:buClr>
              <a:buFont typeface="Wingdings" panose="05000000000000000000" pitchFamily="2" charset="2"/>
              <a:buChar char="§"/>
            </a:pPr>
            <a:r>
              <a:rPr lang="en-US" sz="2400" dirty="0">
                <a:latin typeface="Franklin Gothic Book" panose="020B0503020102020204" pitchFamily="34" charset="0"/>
              </a:rPr>
              <a:t>What is the deep learning network that drives the algorithm and how explainable is it to end-users? </a:t>
            </a:r>
          </a:p>
          <a:p>
            <a:pPr marL="342900" indent="-342900">
              <a:buClr>
                <a:srgbClr val="002060"/>
              </a:buClr>
              <a:buFont typeface="Wingdings" panose="05000000000000000000" pitchFamily="2" charset="2"/>
              <a:buChar char="§"/>
            </a:pPr>
            <a:r>
              <a:rPr lang="en-US" sz="2400" dirty="0">
                <a:latin typeface="Franklin Gothic Book" panose="020B0503020102020204" pitchFamily="34" charset="0"/>
              </a:rPr>
              <a:t>How are the neonatal calculators updated as medication/nutrition metrics change? </a:t>
            </a:r>
          </a:p>
        </p:txBody>
      </p:sp>
      <p:sp>
        <p:nvSpPr>
          <p:cNvPr id="8" name="TextBox 7">
            <a:extLst>
              <a:ext uri="{FF2B5EF4-FFF2-40B4-BE49-F238E27FC236}">
                <a16:creationId xmlns:a16="http://schemas.microsoft.com/office/drawing/2014/main" id="{A50B6C24-F7F0-4C60-876A-8F0350C5EC7B}"/>
              </a:ext>
            </a:extLst>
          </p:cNvPr>
          <p:cNvSpPr txBox="1"/>
          <p:nvPr/>
        </p:nvSpPr>
        <p:spPr>
          <a:xfrm>
            <a:off x="0" y="6482059"/>
            <a:ext cx="3714750" cy="369332"/>
          </a:xfrm>
          <a:prstGeom prst="rect">
            <a:avLst/>
          </a:prstGeom>
          <a:solidFill>
            <a:srgbClr val="FFFFFF"/>
          </a:solidFill>
        </p:spPr>
        <p:txBody>
          <a:bodyPr wrap="square" rtlCol="0">
            <a:spAutoFit/>
          </a:bodyPr>
          <a:lstStyle/>
          <a:p>
            <a:endParaRPr lang="en-US" dirty="0"/>
          </a:p>
        </p:txBody>
      </p:sp>
      <p:pic>
        <p:nvPicPr>
          <p:cNvPr id="2" name="Slide8">
            <a:hlinkClick r:id="" action="ppaction://media"/>
            <a:extLst>
              <a:ext uri="{FF2B5EF4-FFF2-40B4-BE49-F238E27FC236}">
                <a16:creationId xmlns:a16="http://schemas.microsoft.com/office/drawing/2014/main" id="{5219CDF7-CB12-415A-B55A-C37CC8BB217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96700" y="5908542"/>
            <a:ext cx="406400" cy="406400"/>
          </a:xfrm>
          <a:prstGeom prst="rect">
            <a:avLst/>
          </a:prstGeom>
        </p:spPr>
      </p:pic>
    </p:spTree>
    <p:extLst>
      <p:ext uri="{BB962C8B-B14F-4D97-AF65-F5344CB8AC3E}">
        <p14:creationId xmlns:p14="http://schemas.microsoft.com/office/powerpoint/2010/main" val="2423877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076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91375" y="2266725"/>
            <a:ext cx="9409250" cy="658800"/>
          </a:xfrm>
        </p:spPr>
        <p:txBody>
          <a:bodyPr>
            <a:normAutofit/>
          </a:bodyPr>
          <a:lstStyle/>
          <a:p>
            <a:r>
              <a:rPr lang="en-US" sz="3200" b="1" dirty="0">
                <a:latin typeface="Franklin Gothic Book" panose="020B0503020102020204" pitchFamily="34" charset="0"/>
              </a:rPr>
              <a:t>Thank You!</a:t>
            </a:r>
          </a:p>
        </p:txBody>
      </p:sp>
      <p:sp>
        <p:nvSpPr>
          <p:cNvPr id="3" name="Footer Placeholder 2"/>
          <p:cNvSpPr>
            <a:spLocks noGrp="1"/>
          </p:cNvSpPr>
          <p:nvPr>
            <p:ph type="ftr" sz="quarter" idx="11"/>
          </p:nvPr>
        </p:nvSpPr>
        <p:spPr/>
        <p:txBody>
          <a:bodyPr/>
          <a:lstStyle/>
          <a:p>
            <a:r>
              <a:rPr lang="en-GB"/>
              <a:t>Baxter Confidential — Do not distribute without prior approval   |</a:t>
            </a:r>
          </a:p>
        </p:txBody>
      </p:sp>
      <p:sp>
        <p:nvSpPr>
          <p:cNvPr id="4" name="Slide Number Placeholder 3"/>
          <p:cNvSpPr>
            <a:spLocks noGrp="1"/>
          </p:cNvSpPr>
          <p:nvPr>
            <p:ph type="sldNum" sz="quarter" idx="12"/>
          </p:nvPr>
        </p:nvSpPr>
        <p:spPr/>
        <p:txBody>
          <a:bodyPr/>
          <a:lstStyle/>
          <a:p>
            <a:fld id="{F6081757-ABDE-4199-B3FC-2440AF6F2047}" type="slidenum">
              <a:rPr lang="en-GB" smtClean="0"/>
              <a:pPr/>
              <a:t>9</a:t>
            </a:fld>
            <a:endParaRPr lang="en-GB"/>
          </a:p>
        </p:txBody>
      </p:sp>
      <p:pic>
        <p:nvPicPr>
          <p:cNvPr id="5" name="Slide9">
            <a:hlinkClick r:id="" action="ppaction://media"/>
            <a:extLst>
              <a:ext uri="{FF2B5EF4-FFF2-40B4-BE49-F238E27FC236}">
                <a16:creationId xmlns:a16="http://schemas.microsoft.com/office/drawing/2014/main" id="{D3B96581-1C71-4C9D-86C9-2ABB834F3FF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00299" y="6321698"/>
            <a:ext cx="406400" cy="406400"/>
          </a:xfrm>
          <a:prstGeom prst="rect">
            <a:avLst/>
          </a:prstGeom>
        </p:spPr>
      </p:pic>
    </p:spTree>
    <p:extLst>
      <p:ext uri="{BB962C8B-B14F-4D97-AF65-F5344CB8AC3E}">
        <p14:creationId xmlns:p14="http://schemas.microsoft.com/office/powerpoint/2010/main" val="1421251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68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lYaQ8SnUQzarnJqRqeJq8A"/>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74</TotalTime>
  <Words>793</Words>
  <Application>Microsoft Macintosh PowerPoint</Application>
  <PresentationFormat>Widescreen</PresentationFormat>
  <Paragraphs>98</Paragraphs>
  <Slides>9</Slides>
  <Notes>8</Notes>
  <HiddenSlides>0</HiddenSlides>
  <MMClips>9</MMClips>
  <ScaleCrop>false</ScaleCrop>
  <HeadingPairs>
    <vt:vector size="8" baseType="variant">
      <vt:variant>
        <vt:lpstr>Fonts Used</vt:lpstr>
      </vt:variant>
      <vt:variant>
        <vt:i4>9</vt:i4>
      </vt:variant>
      <vt:variant>
        <vt:lpstr>Theme</vt:lpstr>
      </vt:variant>
      <vt:variant>
        <vt:i4>1</vt:i4>
      </vt:variant>
      <vt:variant>
        <vt:lpstr>Embedded OLE Servers</vt:lpstr>
      </vt:variant>
      <vt:variant>
        <vt:i4>1</vt:i4>
      </vt:variant>
      <vt:variant>
        <vt:lpstr>Slide Titles</vt:lpstr>
      </vt:variant>
      <vt:variant>
        <vt:i4>9</vt:i4>
      </vt:variant>
    </vt:vector>
  </HeadingPairs>
  <TitlesOfParts>
    <vt:vector size="20" baseType="lpstr">
      <vt:lpstr>SimSun</vt:lpstr>
      <vt:lpstr>Arial</vt:lpstr>
      <vt:lpstr>Calibri</vt:lpstr>
      <vt:lpstr>Calibri Light</vt:lpstr>
      <vt:lpstr>Courier New</vt:lpstr>
      <vt:lpstr>Franklin Gothic Book</vt:lpstr>
      <vt:lpstr>Franklin Gothic Medium</vt:lpstr>
      <vt:lpstr>Times New Roman</vt:lpstr>
      <vt:lpstr>Wingdings</vt:lpstr>
      <vt:lpstr>Office Theme</vt:lpstr>
      <vt:lpstr>think-cell Slide</vt:lpstr>
      <vt:lpstr>Neonatal Nutrition Ecosystem:  A Software Solution</vt:lpstr>
      <vt:lpstr>Background</vt:lpstr>
      <vt:lpstr>Needs</vt:lpstr>
      <vt:lpstr>PowerPoint Presentation</vt:lpstr>
      <vt:lpstr>PowerPoint Presentation</vt:lpstr>
      <vt:lpstr>iNICU Features</vt:lpstr>
      <vt:lpstr>iNICU Interface</vt:lpstr>
      <vt:lpstr>PowerPoint Presentation</vt:lpstr>
      <vt:lpstr>Thank You!</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michelle feely</dc:creator>
  <cp:lastModifiedBy>Christian Poellabauer</cp:lastModifiedBy>
  <cp:revision>17</cp:revision>
  <dcterms:created xsi:type="dcterms:W3CDTF">2020-04-08T15:56:25Z</dcterms:created>
  <dcterms:modified xsi:type="dcterms:W3CDTF">2020-04-17T12:39:30Z</dcterms:modified>
</cp:coreProperties>
</file>