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64" r:id="rId5"/>
    <p:sldId id="259" r:id="rId6"/>
    <p:sldId id="260" r:id="rId7"/>
    <p:sldId id="269" r:id="rId8"/>
    <p:sldId id="258" r:id="rId9"/>
    <p:sldId id="271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200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AF70CD-8A90-4CF9-8452-A45D5E025FD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24AC26D-DAC0-4A76-AA59-4EB49416C3C9}">
      <dgm:prSet phldrT="[Text]"/>
      <dgm:spPr/>
      <dgm:t>
        <a:bodyPr/>
        <a:lstStyle/>
        <a:p>
          <a:r>
            <a:rPr lang="en-US" dirty="0"/>
            <a:t>“Unsupervised domain adaptation in brain lesion segmentation with adversarial networks”</a:t>
          </a:r>
        </a:p>
      </dgm:t>
    </dgm:pt>
    <dgm:pt modelId="{ED74EB9B-3751-4244-A0BE-E1E415FC1FEE}" type="parTrans" cxnId="{C022E687-2EA2-4E64-9E56-61E42A070A2E}">
      <dgm:prSet/>
      <dgm:spPr/>
      <dgm:t>
        <a:bodyPr/>
        <a:lstStyle/>
        <a:p>
          <a:endParaRPr lang="en-US"/>
        </a:p>
      </dgm:t>
    </dgm:pt>
    <dgm:pt modelId="{F83AA644-8F90-4A10-8D8B-434FCDB90A92}" type="sibTrans" cxnId="{C022E687-2EA2-4E64-9E56-61E42A070A2E}">
      <dgm:prSet/>
      <dgm:spPr/>
      <dgm:t>
        <a:bodyPr/>
        <a:lstStyle/>
        <a:p>
          <a:endParaRPr lang="en-US"/>
        </a:p>
      </dgm:t>
    </dgm:pt>
    <dgm:pt modelId="{D1B39912-9A22-4861-AFE7-50E7C32D7949}">
      <dgm:prSet phldrT="[Text]"/>
      <dgm:spPr/>
      <dgm:t>
        <a:bodyPr/>
        <a:lstStyle/>
        <a:p>
          <a:r>
            <a:rPr lang="en-US" dirty="0"/>
            <a:t>“Deep Learning Applications in Medical Image Analysis” </a:t>
          </a:r>
        </a:p>
      </dgm:t>
    </dgm:pt>
    <dgm:pt modelId="{C90E80C7-374C-4BCB-87C4-C18017C321A4}" type="parTrans" cxnId="{9EB99C67-A7F0-416B-9C01-7C369C020203}">
      <dgm:prSet/>
      <dgm:spPr/>
      <dgm:t>
        <a:bodyPr/>
        <a:lstStyle/>
        <a:p>
          <a:endParaRPr lang="en-US"/>
        </a:p>
      </dgm:t>
    </dgm:pt>
    <dgm:pt modelId="{D7F5C8BC-C6C0-410C-8A46-B8573C907DC9}" type="sibTrans" cxnId="{9EB99C67-A7F0-416B-9C01-7C369C020203}">
      <dgm:prSet/>
      <dgm:spPr/>
      <dgm:t>
        <a:bodyPr/>
        <a:lstStyle/>
        <a:p>
          <a:endParaRPr lang="en-US"/>
        </a:p>
      </dgm:t>
    </dgm:pt>
    <dgm:pt modelId="{8C1EA292-4BF9-4417-83E6-C5E08A402D63}">
      <dgm:prSet phldrT="[Text]"/>
      <dgm:spPr/>
      <dgm:t>
        <a:bodyPr/>
        <a:lstStyle/>
        <a:p>
          <a:r>
            <a:rPr lang="en-US" dirty="0"/>
            <a:t>“Autofocus Layer for Semantic Segmentation” </a:t>
          </a:r>
        </a:p>
      </dgm:t>
    </dgm:pt>
    <dgm:pt modelId="{5570598C-4C09-4384-9FC1-DE8C8AAA7F3C}" type="sibTrans" cxnId="{91E00295-9421-4B69-85B5-C26BC7465ABB}">
      <dgm:prSet/>
      <dgm:spPr/>
      <dgm:t>
        <a:bodyPr/>
        <a:lstStyle/>
        <a:p>
          <a:endParaRPr lang="en-US"/>
        </a:p>
      </dgm:t>
    </dgm:pt>
    <dgm:pt modelId="{AE75BFEB-558E-40CC-91C9-68EC59820803}" type="parTrans" cxnId="{91E00295-9421-4B69-85B5-C26BC7465ABB}">
      <dgm:prSet/>
      <dgm:spPr/>
      <dgm:t>
        <a:bodyPr/>
        <a:lstStyle/>
        <a:p>
          <a:endParaRPr lang="en-US"/>
        </a:p>
      </dgm:t>
    </dgm:pt>
    <dgm:pt modelId="{1698BC21-41BE-4F74-9D0F-58FBA90D2A5E}">
      <dgm:prSet phldrT="[Text]"/>
      <dgm:spPr/>
      <dgm:t>
        <a:bodyPr/>
        <a:lstStyle/>
        <a:p>
          <a:r>
            <a:rPr lang="en-US" dirty="0"/>
            <a:t>IEEE</a:t>
          </a:r>
        </a:p>
      </dgm:t>
    </dgm:pt>
    <dgm:pt modelId="{1C0DD040-4C2F-437B-871C-B061985CB0A5}" type="sibTrans" cxnId="{342EDA23-FEA8-405A-AB6B-2F025D8C1E58}">
      <dgm:prSet/>
      <dgm:spPr/>
      <dgm:t>
        <a:bodyPr/>
        <a:lstStyle/>
        <a:p>
          <a:endParaRPr lang="en-US"/>
        </a:p>
      </dgm:t>
    </dgm:pt>
    <dgm:pt modelId="{EEC30771-32ED-4C42-AA7D-1EC1E55BB211}" type="parTrans" cxnId="{342EDA23-FEA8-405A-AB6B-2F025D8C1E58}">
      <dgm:prSet/>
      <dgm:spPr/>
      <dgm:t>
        <a:bodyPr/>
        <a:lstStyle/>
        <a:p>
          <a:endParaRPr lang="en-US"/>
        </a:p>
      </dgm:t>
    </dgm:pt>
    <dgm:pt modelId="{26E728B1-711B-418F-BB73-915465885CF9}">
      <dgm:prSet phldrT="[Text]"/>
      <dgm:spPr/>
      <dgm:t>
        <a:bodyPr/>
        <a:lstStyle/>
        <a:p>
          <a:r>
            <a:rPr lang="en-US"/>
            <a:t>Project InnerEye</a:t>
          </a:r>
          <a:endParaRPr lang="en-US" dirty="0"/>
        </a:p>
      </dgm:t>
    </dgm:pt>
    <dgm:pt modelId="{B687264E-66D1-4CD2-A205-F1DE123D0C20}" type="sibTrans" cxnId="{6038D28E-4B35-41EF-90D6-6587559C36B6}">
      <dgm:prSet/>
      <dgm:spPr/>
      <dgm:t>
        <a:bodyPr/>
        <a:lstStyle/>
        <a:p>
          <a:endParaRPr lang="en-US"/>
        </a:p>
      </dgm:t>
    </dgm:pt>
    <dgm:pt modelId="{6168C2EE-FAB3-4144-850D-6DBF9A3A551A}" type="parTrans" cxnId="{6038D28E-4B35-41EF-90D6-6587559C36B6}">
      <dgm:prSet/>
      <dgm:spPr/>
      <dgm:t>
        <a:bodyPr/>
        <a:lstStyle/>
        <a:p>
          <a:endParaRPr lang="en-US"/>
        </a:p>
      </dgm:t>
    </dgm:pt>
    <dgm:pt modelId="{21CD5146-DFA0-4BD4-99A1-C68772882A9F}">
      <dgm:prSet phldrT="[Text]"/>
      <dgm:spPr/>
      <dgm:t>
        <a:bodyPr/>
        <a:lstStyle/>
        <a:p>
          <a:r>
            <a:rPr lang="en-US" dirty="0"/>
            <a:t>Project InnerEye</a:t>
          </a:r>
        </a:p>
      </dgm:t>
    </dgm:pt>
    <dgm:pt modelId="{E2C6357B-77B1-4819-8D21-04DD995EAD6C}" type="parTrans" cxnId="{FC3D8575-1B21-49E6-BB3B-8C8F26AD6F21}">
      <dgm:prSet/>
      <dgm:spPr/>
      <dgm:t>
        <a:bodyPr/>
        <a:lstStyle/>
        <a:p>
          <a:endParaRPr lang="en-US"/>
        </a:p>
      </dgm:t>
    </dgm:pt>
    <dgm:pt modelId="{CDE94966-CF94-41AD-9B2F-70405D8252E0}" type="sibTrans" cxnId="{FC3D8575-1B21-49E6-BB3B-8C8F26AD6F21}">
      <dgm:prSet/>
      <dgm:spPr/>
      <dgm:t>
        <a:bodyPr/>
        <a:lstStyle/>
        <a:p>
          <a:endParaRPr lang="en-US"/>
        </a:p>
      </dgm:t>
    </dgm:pt>
    <dgm:pt modelId="{8F594A34-B9A8-4B34-B685-7C0829C5B4CE}" type="pres">
      <dgm:prSet presAssocID="{DAAF70CD-8A90-4CF9-8452-A45D5E025FD5}" presName="Name0" presStyleCnt="0">
        <dgm:presLayoutVars>
          <dgm:dir/>
          <dgm:animLvl val="lvl"/>
          <dgm:resizeHandles val="exact"/>
        </dgm:presLayoutVars>
      </dgm:prSet>
      <dgm:spPr/>
    </dgm:pt>
    <dgm:pt modelId="{906E1915-AF81-4936-8C6F-95454BF1984B}" type="pres">
      <dgm:prSet presAssocID="{324AC26D-DAC0-4A76-AA59-4EB49416C3C9}" presName="composite" presStyleCnt="0"/>
      <dgm:spPr/>
    </dgm:pt>
    <dgm:pt modelId="{7C21B52D-AC10-40FC-BAD0-DFEF719730A8}" type="pres">
      <dgm:prSet presAssocID="{324AC26D-DAC0-4A76-AA59-4EB49416C3C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1F2B3AF-1011-4004-9AA7-F5786848FA53}" type="pres">
      <dgm:prSet presAssocID="{324AC26D-DAC0-4A76-AA59-4EB49416C3C9}" presName="desTx" presStyleLbl="alignAccFollowNode1" presStyleIdx="0" presStyleCnt="3">
        <dgm:presLayoutVars>
          <dgm:bulletEnabled val="1"/>
        </dgm:presLayoutVars>
      </dgm:prSet>
      <dgm:spPr/>
    </dgm:pt>
    <dgm:pt modelId="{1F615EFD-67D0-454A-BD4B-C915333488A8}" type="pres">
      <dgm:prSet presAssocID="{F83AA644-8F90-4A10-8D8B-434FCDB90A92}" presName="space" presStyleCnt="0"/>
      <dgm:spPr/>
    </dgm:pt>
    <dgm:pt modelId="{7AB4B1ED-729E-4843-B61C-62D4282E7EE2}" type="pres">
      <dgm:prSet presAssocID="{D1B39912-9A22-4861-AFE7-50E7C32D7949}" presName="composite" presStyleCnt="0"/>
      <dgm:spPr/>
    </dgm:pt>
    <dgm:pt modelId="{844BEEF1-1553-4067-A9D2-96059C13FE29}" type="pres">
      <dgm:prSet presAssocID="{D1B39912-9A22-4861-AFE7-50E7C32D794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7DA33E8-98B9-4E60-8F05-6B63076B7111}" type="pres">
      <dgm:prSet presAssocID="{D1B39912-9A22-4861-AFE7-50E7C32D7949}" presName="desTx" presStyleLbl="alignAccFollowNode1" presStyleIdx="1" presStyleCnt="3">
        <dgm:presLayoutVars>
          <dgm:bulletEnabled val="1"/>
        </dgm:presLayoutVars>
      </dgm:prSet>
      <dgm:spPr/>
    </dgm:pt>
    <dgm:pt modelId="{5547A3D4-DDE3-4B52-8F31-547E58416537}" type="pres">
      <dgm:prSet presAssocID="{D7F5C8BC-C6C0-410C-8A46-B8573C907DC9}" presName="space" presStyleCnt="0"/>
      <dgm:spPr/>
    </dgm:pt>
    <dgm:pt modelId="{5FED6DE7-3948-4635-9141-D391CA2329B4}" type="pres">
      <dgm:prSet presAssocID="{8C1EA292-4BF9-4417-83E6-C5E08A402D63}" presName="composite" presStyleCnt="0"/>
      <dgm:spPr/>
    </dgm:pt>
    <dgm:pt modelId="{A8DF4F94-11ED-48FF-B32C-A62D973B4CD5}" type="pres">
      <dgm:prSet presAssocID="{8C1EA292-4BF9-4417-83E6-C5E08A402D6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236F9DC-C634-4B73-B38A-82075959A8B3}" type="pres">
      <dgm:prSet presAssocID="{8C1EA292-4BF9-4417-83E6-C5E08A402D6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42EDA23-FEA8-405A-AB6B-2F025D8C1E58}" srcId="{D1B39912-9A22-4861-AFE7-50E7C32D7949}" destId="{1698BC21-41BE-4F74-9D0F-58FBA90D2A5E}" srcOrd="0" destOrd="0" parTransId="{EEC30771-32ED-4C42-AA7D-1EC1E55BB211}" sibTransId="{1C0DD040-4C2F-437B-871C-B061985CB0A5}"/>
    <dgm:cxn modelId="{05F77C3F-9754-4698-9190-E94FD8011017}" type="presOf" srcId="{D1B39912-9A22-4861-AFE7-50E7C32D7949}" destId="{844BEEF1-1553-4067-A9D2-96059C13FE29}" srcOrd="0" destOrd="0" presId="urn:microsoft.com/office/officeart/2005/8/layout/hList1"/>
    <dgm:cxn modelId="{80D16963-24AC-4CAC-8848-4ECF4B5ABA99}" type="presOf" srcId="{21CD5146-DFA0-4BD4-99A1-C68772882A9F}" destId="{11F2B3AF-1011-4004-9AA7-F5786848FA53}" srcOrd="0" destOrd="0" presId="urn:microsoft.com/office/officeart/2005/8/layout/hList1"/>
    <dgm:cxn modelId="{4DF80767-D248-402F-B3C4-7330B83579E1}" type="presOf" srcId="{8C1EA292-4BF9-4417-83E6-C5E08A402D63}" destId="{A8DF4F94-11ED-48FF-B32C-A62D973B4CD5}" srcOrd="0" destOrd="0" presId="urn:microsoft.com/office/officeart/2005/8/layout/hList1"/>
    <dgm:cxn modelId="{9EB99C67-A7F0-416B-9C01-7C369C020203}" srcId="{DAAF70CD-8A90-4CF9-8452-A45D5E025FD5}" destId="{D1B39912-9A22-4861-AFE7-50E7C32D7949}" srcOrd="1" destOrd="0" parTransId="{C90E80C7-374C-4BCB-87C4-C18017C321A4}" sibTransId="{D7F5C8BC-C6C0-410C-8A46-B8573C907DC9}"/>
    <dgm:cxn modelId="{FC3D8575-1B21-49E6-BB3B-8C8F26AD6F21}" srcId="{324AC26D-DAC0-4A76-AA59-4EB49416C3C9}" destId="{21CD5146-DFA0-4BD4-99A1-C68772882A9F}" srcOrd="0" destOrd="0" parTransId="{E2C6357B-77B1-4819-8D21-04DD995EAD6C}" sibTransId="{CDE94966-CF94-41AD-9B2F-70405D8252E0}"/>
    <dgm:cxn modelId="{18DC0078-018D-4B1B-8921-F15F357B5283}" type="presOf" srcId="{1698BC21-41BE-4F74-9D0F-58FBA90D2A5E}" destId="{D7DA33E8-98B9-4E60-8F05-6B63076B7111}" srcOrd="0" destOrd="0" presId="urn:microsoft.com/office/officeart/2005/8/layout/hList1"/>
    <dgm:cxn modelId="{C022E687-2EA2-4E64-9E56-61E42A070A2E}" srcId="{DAAF70CD-8A90-4CF9-8452-A45D5E025FD5}" destId="{324AC26D-DAC0-4A76-AA59-4EB49416C3C9}" srcOrd="0" destOrd="0" parTransId="{ED74EB9B-3751-4244-A0BE-E1E415FC1FEE}" sibTransId="{F83AA644-8F90-4A10-8D8B-434FCDB90A92}"/>
    <dgm:cxn modelId="{6038D28E-4B35-41EF-90D6-6587559C36B6}" srcId="{8C1EA292-4BF9-4417-83E6-C5E08A402D63}" destId="{26E728B1-711B-418F-BB73-915465885CF9}" srcOrd="0" destOrd="0" parTransId="{6168C2EE-FAB3-4144-850D-6DBF9A3A551A}" sibTransId="{B687264E-66D1-4CD2-A205-F1DE123D0C20}"/>
    <dgm:cxn modelId="{91E00295-9421-4B69-85B5-C26BC7465ABB}" srcId="{DAAF70CD-8A90-4CF9-8452-A45D5E025FD5}" destId="{8C1EA292-4BF9-4417-83E6-C5E08A402D63}" srcOrd="2" destOrd="0" parTransId="{AE75BFEB-558E-40CC-91C9-68EC59820803}" sibTransId="{5570598C-4C09-4384-9FC1-DE8C8AAA7F3C}"/>
    <dgm:cxn modelId="{28E4F3B6-6717-4CD7-954E-B8FE31B8DDBE}" type="presOf" srcId="{324AC26D-DAC0-4A76-AA59-4EB49416C3C9}" destId="{7C21B52D-AC10-40FC-BAD0-DFEF719730A8}" srcOrd="0" destOrd="0" presId="urn:microsoft.com/office/officeart/2005/8/layout/hList1"/>
    <dgm:cxn modelId="{EE72D6C2-D69F-4E93-97B3-E8C65B98B7E7}" type="presOf" srcId="{DAAF70CD-8A90-4CF9-8452-A45D5E025FD5}" destId="{8F594A34-B9A8-4B34-B685-7C0829C5B4CE}" srcOrd="0" destOrd="0" presId="urn:microsoft.com/office/officeart/2005/8/layout/hList1"/>
    <dgm:cxn modelId="{7819D8D2-6462-4B97-91DC-A201FB62EBF1}" type="presOf" srcId="{26E728B1-711B-418F-BB73-915465885CF9}" destId="{A236F9DC-C634-4B73-B38A-82075959A8B3}" srcOrd="0" destOrd="0" presId="urn:microsoft.com/office/officeart/2005/8/layout/hList1"/>
    <dgm:cxn modelId="{BE6BD0A8-7EC4-4591-BF20-84F66B8F023F}" type="presParOf" srcId="{8F594A34-B9A8-4B34-B685-7C0829C5B4CE}" destId="{906E1915-AF81-4936-8C6F-95454BF1984B}" srcOrd="0" destOrd="0" presId="urn:microsoft.com/office/officeart/2005/8/layout/hList1"/>
    <dgm:cxn modelId="{E2172F4F-7B34-485F-AD71-0FD82F762604}" type="presParOf" srcId="{906E1915-AF81-4936-8C6F-95454BF1984B}" destId="{7C21B52D-AC10-40FC-BAD0-DFEF719730A8}" srcOrd="0" destOrd="0" presId="urn:microsoft.com/office/officeart/2005/8/layout/hList1"/>
    <dgm:cxn modelId="{B93BA353-695B-49DF-9BE7-8ABE883BC35C}" type="presParOf" srcId="{906E1915-AF81-4936-8C6F-95454BF1984B}" destId="{11F2B3AF-1011-4004-9AA7-F5786848FA53}" srcOrd="1" destOrd="0" presId="urn:microsoft.com/office/officeart/2005/8/layout/hList1"/>
    <dgm:cxn modelId="{4819A2A2-F59B-4724-9EE3-71B2EA3E228B}" type="presParOf" srcId="{8F594A34-B9A8-4B34-B685-7C0829C5B4CE}" destId="{1F615EFD-67D0-454A-BD4B-C915333488A8}" srcOrd="1" destOrd="0" presId="urn:microsoft.com/office/officeart/2005/8/layout/hList1"/>
    <dgm:cxn modelId="{7CFB2312-F233-4B42-9B03-533F579E0F61}" type="presParOf" srcId="{8F594A34-B9A8-4B34-B685-7C0829C5B4CE}" destId="{7AB4B1ED-729E-4843-B61C-62D4282E7EE2}" srcOrd="2" destOrd="0" presId="urn:microsoft.com/office/officeart/2005/8/layout/hList1"/>
    <dgm:cxn modelId="{A49820FC-233E-4A08-A810-5CCEB1FA72B6}" type="presParOf" srcId="{7AB4B1ED-729E-4843-B61C-62D4282E7EE2}" destId="{844BEEF1-1553-4067-A9D2-96059C13FE29}" srcOrd="0" destOrd="0" presId="urn:microsoft.com/office/officeart/2005/8/layout/hList1"/>
    <dgm:cxn modelId="{96904BFE-35F8-413E-95A7-94849974C88E}" type="presParOf" srcId="{7AB4B1ED-729E-4843-B61C-62D4282E7EE2}" destId="{D7DA33E8-98B9-4E60-8F05-6B63076B7111}" srcOrd="1" destOrd="0" presId="urn:microsoft.com/office/officeart/2005/8/layout/hList1"/>
    <dgm:cxn modelId="{9A46EE27-1FDD-453B-8315-CA0D1C3D1C13}" type="presParOf" srcId="{8F594A34-B9A8-4B34-B685-7C0829C5B4CE}" destId="{5547A3D4-DDE3-4B52-8F31-547E58416537}" srcOrd="3" destOrd="0" presId="urn:microsoft.com/office/officeart/2005/8/layout/hList1"/>
    <dgm:cxn modelId="{F6A5A928-2046-4710-B083-232791AEBD42}" type="presParOf" srcId="{8F594A34-B9A8-4B34-B685-7C0829C5B4CE}" destId="{5FED6DE7-3948-4635-9141-D391CA2329B4}" srcOrd="4" destOrd="0" presId="urn:microsoft.com/office/officeart/2005/8/layout/hList1"/>
    <dgm:cxn modelId="{AE8BECCC-8524-4E52-8C7F-B79C2828DDAE}" type="presParOf" srcId="{5FED6DE7-3948-4635-9141-D391CA2329B4}" destId="{A8DF4F94-11ED-48FF-B32C-A62D973B4CD5}" srcOrd="0" destOrd="0" presId="urn:microsoft.com/office/officeart/2005/8/layout/hList1"/>
    <dgm:cxn modelId="{DA8B7365-4FE0-4ECE-AE3E-F95A3067B8C6}" type="presParOf" srcId="{5FED6DE7-3948-4635-9141-D391CA2329B4}" destId="{A236F9DC-C634-4B73-B38A-82075959A8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2DC468-8CD1-4A62-A0DF-405C58EFEEF2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E4A3E8C1-AF1D-45DA-8D92-45551D4707FF}" type="pres">
      <dgm:prSet presAssocID="{DA2DC468-8CD1-4A62-A0DF-405C58EFEE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</dgm:ptLst>
  <dgm:cxnLst>
    <dgm:cxn modelId="{82E4BCD3-69D5-4F33-983F-F469168EB772}" type="presOf" srcId="{DA2DC468-8CD1-4A62-A0DF-405C58EFEEF2}" destId="{E4A3E8C1-AF1D-45DA-8D92-45551D4707FF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8B1A8A-6EDF-412C-8CBF-4EF9D4E0F12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ABF592B1-B758-4740-B58A-83D8C6CF1621}">
      <dgm:prSet phldrT="[Text]"/>
      <dgm:spPr/>
      <dgm:t>
        <a:bodyPr/>
        <a:lstStyle/>
        <a:p>
          <a:r>
            <a:rPr lang="en-US" dirty="0"/>
            <a:t>2016</a:t>
          </a:r>
        </a:p>
      </dgm:t>
    </dgm:pt>
    <dgm:pt modelId="{637D0727-30F1-49B7-9AD0-1C92D392650E}" type="parTrans" cxnId="{CEA0AD8B-0ADA-4491-8898-06E6F43FE0B0}">
      <dgm:prSet/>
      <dgm:spPr/>
      <dgm:t>
        <a:bodyPr/>
        <a:lstStyle/>
        <a:p>
          <a:endParaRPr lang="en-US"/>
        </a:p>
      </dgm:t>
    </dgm:pt>
    <dgm:pt modelId="{5847532D-AEC9-43C0-B71E-C4078C879F76}" type="sibTrans" cxnId="{CEA0AD8B-0ADA-4491-8898-06E6F43FE0B0}">
      <dgm:prSet/>
      <dgm:spPr/>
      <dgm:t>
        <a:bodyPr/>
        <a:lstStyle/>
        <a:p>
          <a:endParaRPr lang="en-US"/>
        </a:p>
      </dgm:t>
    </dgm:pt>
    <dgm:pt modelId="{999ABED9-6416-42C0-A3AB-E1CDA8869CBD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B5E56359-8970-481E-8E40-FBB0C513A22B}" type="parTrans" cxnId="{34CAC57B-E3F5-40CB-816E-81104F1C1AF3}">
      <dgm:prSet/>
      <dgm:spPr/>
      <dgm:t>
        <a:bodyPr/>
        <a:lstStyle/>
        <a:p>
          <a:endParaRPr lang="en-US"/>
        </a:p>
      </dgm:t>
    </dgm:pt>
    <dgm:pt modelId="{C5EECB55-97C4-48E6-8D3E-81F37A760547}" type="sibTrans" cxnId="{34CAC57B-E3F5-40CB-816E-81104F1C1AF3}">
      <dgm:prSet/>
      <dgm:spPr/>
      <dgm:t>
        <a:bodyPr/>
        <a:lstStyle/>
        <a:p>
          <a:endParaRPr lang="en-US"/>
        </a:p>
      </dgm:t>
    </dgm:pt>
    <dgm:pt modelId="{E38229A7-D8CB-4680-9567-7CC8DDBB3F76}">
      <dgm:prSet phldrT="[Text]"/>
      <dgm:spPr/>
      <dgm:t>
        <a:bodyPr/>
        <a:lstStyle/>
        <a:p>
          <a:r>
            <a:rPr lang="en-US" dirty="0"/>
            <a:t>2018</a:t>
          </a:r>
        </a:p>
      </dgm:t>
    </dgm:pt>
    <dgm:pt modelId="{E223D48C-43D3-4EE6-B0D7-D3A53A6913FF}" type="parTrans" cxnId="{EBD00F0A-0BCC-42F4-B0B9-511CC6F3C842}">
      <dgm:prSet/>
      <dgm:spPr/>
      <dgm:t>
        <a:bodyPr/>
        <a:lstStyle/>
        <a:p>
          <a:endParaRPr lang="en-US"/>
        </a:p>
      </dgm:t>
    </dgm:pt>
    <dgm:pt modelId="{3DA08B66-CE76-4B2C-88CA-CE78D9F552BB}" type="sibTrans" cxnId="{EBD00F0A-0BCC-42F4-B0B9-511CC6F3C842}">
      <dgm:prSet/>
      <dgm:spPr/>
      <dgm:t>
        <a:bodyPr/>
        <a:lstStyle/>
        <a:p>
          <a:endParaRPr lang="en-US"/>
        </a:p>
      </dgm:t>
    </dgm:pt>
    <dgm:pt modelId="{8171DC76-330E-4662-BE70-EE32D73A734E}" type="pres">
      <dgm:prSet presAssocID="{888B1A8A-6EDF-412C-8CBF-4EF9D4E0F124}" presName="Name0" presStyleCnt="0">
        <dgm:presLayoutVars>
          <dgm:dir/>
          <dgm:animLvl val="lvl"/>
          <dgm:resizeHandles val="exact"/>
        </dgm:presLayoutVars>
      </dgm:prSet>
      <dgm:spPr/>
    </dgm:pt>
    <dgm:pt modelId="{99EAA361-61C8-4116-8996-1B0BE70CD9AA}" type="pres">
      <dgm:prSet presAssocID="{888B1A8A-6EDF-412C-8CBF-4EF9D4E0F124}" presName="dummy" presStyleCnt="0"/>
      <dgm:spPr/>
    </dgm:pt>
    <dgm:pt modelId="{0CAD2A51-B3D9-42A0-B0B9-1DD2F1CDD2B4}" type="pres">
      <dgm:prSet presAssocID="{888B1A8A-6EDF-412C-8CBF-4EF9D4E0F124}" presName="linH" presStyleCnt="0"/>
      <dgm:spPr/>
    </dgm:pt>
    <dgm:pt modelId="{A9425B89-C366-4443-B254-A559A58FB1C6}" type="pres">
      <dgm:prSet presAssocID="{888B1A8A-6EDF-412C-8CBF-4EF9D4E0F124}" presName="padding1" presStyleCnt="0"/>
      <dgm:spPr/>
    </dgm:pt>
    <dgm:pt modelId="{0FAF6D32-174F-4C58-B59F-CED7BB9830C8}" type="pres">
      <dgm:prSet presAssocID="{ABF592B1-B758-4740-B58A-83D8C6CF1621}" presName="linV" presStyleCnt="0"/>
      <dgm:spPr/>
    </dgm:pt>
    <dgm:pt modelId="{EEBD50A2-A0F9-42AC-B78A-EC73B549DCE6}" type="pres">
      <dgm:prSet presAssocID="{ABF592B1-B758-4740-B58A-83D8C6CF1621}" presName="spVertical1" presStyleCnt="0"/>
      <dgm:spPr/>
    </dgm:pt>
    <dgm:pt modelId="{E9DFD5A2-063F-4276-ADAE-8C725A913DE9}" type="pres">
      <dgm:prSet presAssocID="{ABF592B1-B758-4740-B58A-83D8C6CF1621}" presName="parTx" presStyleLbl="revTx" presStyleIdx="0" presStyleCnt="3" custLinFactNeighborX="-30966" custLinFactNeighborY="4235">
        <dgm:presLayoutVars>
          <dgm:chMax val="0"/>
          <dgm:chPref val="0"/>
          <dgm:bulletEnabled val="1"/>
        </dgm:presLayoutVars>
      </dgm:prSet>
      <dgm:spPr/>
    </dgm:pt>
    <dgm:pt modelId="{6B010F47-C236-4077-B90A-82EB3B905DED}" type="pres">
      <dgm:prSet presAssocID="{ABF592B1-B758-4740-B58A-83D8C6CF1621}" presName="spVertical2" presStyleCnt="0"/>
      <dgm:spPr/>
    </dgm:pt>
    <dgm:pt modelId="{93807E93-2380-4F44-8378-FD0E8481A960}" type="pres">
      <dgm:prSet presAssocID="{ABF592B1-B758-4740-B58A-83D8C6CF1621}" presName="spVertical3" presStyleCnt="0"/>
      <dgm:spPr/>
    </dgm:pt>
    <dgm:pt modelId="{875BBAB6-C275-4694-A5F7-C403112FA329}" type="pres">
      <dgm:prSet presAssocID="{5847532D-AEC9-43C0-B71E-C4078C879F76}" presName="space" presStyleCnt="0"/>
      <dgm:spPr/>
    </dgm:pt>
    <dgm:pt modelId="{4AEAD886-F07E-4698-8EFA-9B7726951BAD}" type="pres">
      <dgm:prSet presAssocID="{999ABED9-6416-42C0-A3AB-E1CDA8869CBD}" presName="linV" presStyleCnt="0"/>
      <dgm:spPr/>
    </dgm:pt>
    <dgm:pt modelId="{0B57936B-06E5-4A9E-95D5-EA4E7F43FE77}" type="pres">
      <dgm:prSet presAssocID="{999ABED9-6416-42C0-A3AB-E1CDA8869CBD}" presName="spVertical1" presStyleCnt="0"/>
      <dgm:spPr/>
    </dgm:pt>
    <dgm:pt modelId="{6529DE5A-0AA5-4224-A9BF-D4C61317E8F0}" type="pres">
      <dgm:prSet presAssocID="{999ABED9-6416-42C0-A3AB-E1CDA8869CBD}" presName="parTx" presStyleLbl="revTx" presStyleIdx="1" presStyleCnt="3" custLinFactNeighborX="-12144">
        <dgm:presLayoutVars>
          <dgm:chMax val="0"/>
          <dgm:chPref val="0"/>
          <dgm:bulletEnabled val="1"/>
        </dgm:presLayoutVars>
      </dgm:prSet>
      <dgm:spPr/>
    </dgm:pt>
    <dgm:pt modelId="{492A735F-9344-409F-9188-DA0216AD1D11}" type="pres">
      <dgm:prSet presAssocID="{999ABED9-6416-42C0-A3AB-E1CDA8869CBD}" presName="spVertical2" presStyleCnt="0"/>
      <dgm:spPr/>
    </dgm:pt>
    <dgm:pt modelId="{A357D9B5-CCCE-418D-A5CC-E560F194E642}" type="pres">
      <dgm:prSet presAssocID="{999ABED9-6416-42C0-A3AB-E1CDA8869CBD}" presName="spVertical3" presStyleCnt="0"/>
      <dgm:spPr/>
    </dgm:pt>
    <dgm:pt modelId="{21BEF204-FF06-4C9D-9E00-9C43EA35B18E}" type="pres">
      <dgm:prSet presAssocID="{C5EECB55-97C4-48E6-8D3E-81F37A760547}" presName="space" presStyleCnt="0"/>
      <dgm:spPr/>
    </dgm:pt>
    <dgm:pt modelId="{95262199-139C-4A39-8155-6DEE886AC018}" type="pres">
      <dgm:prSet presAssocID="{E38229A7-D8CB-4680-9567-7CC8DDBB3F76}" presName="linV" presStyleCnt="0"/>
      <dgm:spPr/>
    </dgm:pt>
    <dgm:pt modelId="{25A77144-A0EF-43A1-8655-269B39E577C2}" type="pres">
      <dgm:prSet presAssocID="{E38229A7-D8CB-4680-9567-7CC8DDBB3F76}" presName="spVertical1" presStyleCnt="0"/>
      <dgm:spPr/>
    </dgm:pt>
    <dgm:pt modelId="{AA92A72C-B515-4405-B1B7-828D57C7D80B}" type="pres">
      <dgm:prSet presAssocID="{E38229A7-D8CB-4680-9567-7CC8DDBB3F76}" presName="parTx" presStyleLbl="revTx" presStyleIdx="2" presStyleCnt="3" custLinFactNeighborX="7081" custLinFactNeighborY="-1109">
        <dgm:presLayoutVars>
          <dgm:chMax val="0"/>
          <dgm:chPref val="0"/>
          <dgm:bulletEnabled val="1"/>
        </dgm:presLayoutVars>
      </dgm:prSet>
      <dgm:spPr/>
    </dgm:pt>
    <dgm:pt modelId="{C14F80FE-D031-4711-A0AD-A5BB66E5FD16}" type="pres">
      <dgm:prSet presAssocID="{E38229A7-D8CB-4680-9567-7CC8DDBB3F76}" presName="spVertical2" presStyleCnt="0"/>
      <dgm:spPr/>
    </dgm:pt>
    <dgm:pt modelId="{65A07CC9-D5A4-4BCE-835A-BD0B5FC9DA51}" type="pres">
      <dgm:prSet presAssocID="{E38229A7-D8CB-4680-9567-7CC8DDBB3F76}" presName="spVertical3" presStyleCnt="0"/>
      <dgm:spPr/>
    </dgm:pt>
    <dgm:pt modelId="{FD53DA34-4CA9-46DE-8296-FC525C8A8C78}" type="pres">
      <dgm:prSet presAssocID="{888B1A8A-6EDF-412C-8CBF-4EF9D4E0F124}" presName="padding2" presStyleCnt="0"/>
      <dgm:spPr/>
    </dgm:pt>
    <dgm:pt modelId="{A6CD0341-8AF3-4DF0-B130-D765FD15FB49}" type="pres">
      <dgm:prSet presAssocID="{888B1A8A-6EDF-412C-8CBF-4EF9D4E0F124}" presName="negArrow" presStyleCnt="0"/>
      <dgm:spPr/>
    </dgm:pt>
    <dgm:pt modelId="{65659D1E-CF39-41CA-A73E-80C2345E805E}" type="pres">
      <dgm:prSet presAssocID="{888B1A8A-6EDF-412C-8CBF-4EF9D4E0F124}" presName="backgroundArrow" presStyleLbl="node1" presStyleIdx="0" presStyleCnt="1" custLinFactNeighborX="-360" custLinFactNeighborY="1746"/>
      <dgm:spPr/>
    </dgm:pt>
  </dgm:ptLst>
  <dgm:cxnLst>
    <dgm:cxn modelId="{EBD00F0A-0BCC-42F4-B0B9-511CC6F3C842}" srcId="{888B1A8A-6EDF-412C-8CBF-4EF9D4E0F124}" destId="{E38229A7-D8CB-4680-9567-7CC8DDBB3F76}" srcOrd="2" destOrd="0" parTransId="{E223D48C-43D3-4EE6-B0D7-D3A53A6913FF}" sibTransId="{3DA08B66-CE76-4B2C-88CA-CE78D9F552BB}"/>
    <dgm:cxn modelId="{D4869025-1B9E-4F4A-8D4B-C24F651F565A}" type="presOf" srcId="{999ABED9-6416-42C0-A3AB-E1CDA8869CBD}" destId="{6529DE5A-0AA5-4224-A9BF-D4C61317E8F0}" srcOrd="0" destOrd="0" presId="urn:microsoft.com/office/officeart/2005/8/layout/hProcess3"/>
    <dgm:cxn modelId="{B441832B-782F-4147-9E04-07EF94A69829}" type="presOf" srcId="{888B1A8A-6EDF-412C-8CBF-4EF9D4E0F124}" destId="{8171DC76-330E-4662-BE70-EE32D73A734E}" srcOrd="0" destOrd="0" presId="urn:microsoft.com/office/officeart/2005/8/layout/hProcess3"/>
    <dgm:cxn modelId="{34CAC57B-E3F5-40CB-816E-81104F1C1AF3}" srcId="{888B1A8A-6EDF-412C-8CBF-4EF9D4E0F124}" destId="{999ABED9-6416-42C0-A3AB-E1CDA8869CBD}" srcOrd="1" destOrd="0" parTransId="{B5E56359-8970-481E-8E40-FBB0C513A22B}" sibTransId="{C5EECB55-97C4-48E6-8D3E-81F37A760547}"/>
    <dgm:cxn modelId="{591EF686-154C-4B32-91AE-A84AEFD90F4B}" type="presOf" srcId="{ABF592B1-B758-4740-B58A-83D8C6CF1621}" destId="{E9DFD5A2-063F-4276-ADAE-8C725A913DE9}" srcOrd="0" destOrd="0" presId="urn:microsoft.com/office/officeart/2005/8/layout/hProcess3"/>
    <dgm:cxn modelId="{CEA0AD8B-0ADA-4491-8898-06E6F43FE0B0}" srcId="{888B1A8A-6EDF-412C-8CBF-4EF9D4E0F124}" destId="{ABF592B1-B758-4740-B58A-83D8C6CF1621}" srcOrd="0" destOrd="0" parTransId="{637D0727-30F1-49B7-9AD0-1C92D392650E}" sibTransId="{5847532D-AEC9-43C0-B71E-C4078C879F76}"/>
    <dgm:cxn modelId="{B48EE3A7-844B-4C0D-A846-7B36FC857877}" type="presOf" srcId="{E38229A7-D8CB-4680-9567-7CC8DDBB3F76}" destId="{AA92A72C-B515-4405-B1B7-828D57C7D80B}" srcOrd="0" destOrd="0" presId="urn:microsoft.com/office/officeart/2005/8/layout/hProcess3"/>
    <dgm:cxn modelId="{6381C0AB-5271-457B-91C0-36AED15DB8F7}" type="presParOf" srcId="{8171DC76-330E-4662-BE70-EE32D73A734E}" destId="{99EAA361-61C8-4116-8996-1B0BE70CD9AA}" srcOrd="0" destOrd="0" presId="urn:microsoft.com/office/officeart/2005/8/layout/hProcess3"/>
    <dgm:cxn modelId="{AC1C1A06-0445-4C0A-8508-7B4997AA4009}" type="presParOf" srcId="{8171DC76-330E-4662-BE70-EE32D73A734E}" destId="{0CAD2A51-B3D9-42A0-B0B9-1DD2F1CDD2B4}" srcOrd="1" destOrd="0" presId="urn:microsoft.com/office/officeart/2005/8/layout/hProcess3"/>
    <dgm:cxn modelId="{7F41C203-B946-40A7-BD81-2E01B884FA40}" type="presParOf" srcId="{0CAD2A51-B3D9-42A0-B0B9-1DD2F1CDD2B4}" destId="{A9425B89-C366-4443-B254-A559A58FB1C6}" srcOrd="0" destOrd="0" presId="urn:microsoft.com/office/officeart/2005/8/layout/hProcess3"/>
    <dgm:cxn modelId="{79B93AA4-584C-42A6-9A24-7C22D004BA52}" type="presParOf" srcId="{0CAD2A51-B3D9-42A0-B0B9-1DD2F1CDD2B4}" destId="{0FAF6D32-174F-4C58-B59F-CED7BB9830C8}" srcOrd="1" destOrd="0" presId="urn:microsoft.com/office/officeart/2005/8/layout/hProcess3"/>
    <dgm:cxn modelId="{A38EB434-1E0D-4F41-AAA2-3151AAAA4BA5}" type="presParOf" srcId="{0FAF6D32-174F-4C58-B59F-CED7BB9830C8}" destId="{EEBD50A2-A0F9-42AC-B78A-EC73B549DCE6}" srcOrd="0" destOrd="0" presId="urn:microsoft.com/office/officeart/2005/8/layout/hProcess3"/>
    <dgm:cxn modelId="{A34C76B2-997D-454A-B376-C09299DBAB73}" type="presParOf" srcId="{0FAF6D32-174F-4C58-B59F-CED7BB9830C8}" destId="{E9DFD5A2-063F-4276-ADAE-8C725A913DE9}" srcOrd="1" destOrd="0" presId="urn:microsoft.com/office/officeart/2005/8/layout/hProcess3"/>
    <dgm:cxn modelId="{3E171114-14EF-4328-AA55-5AE88B607B9E}" type="presParOf" srcId="{0FAF6D32-174F-4C58-B59F-CED7BB9830C8}" destId="{6B010F47-C236-4077-B90A-82EB3B905DED}" srcOrd="2" destOrd="0" presId="urn:microsoft.com/office/officeart/2005/8/layout/hProcess3"/>
    <dgm:cxn modelId="{386ED322-C5FE-41D1-B507-98FC8E7A10EC}" type="presParOf" srcId="{0FAF6D32-174F-4C58-B59F-CED7BB9830C8}" destId="{93807E93-2380-4F44-8378-FD0E8481A960}" srcOrd="3" destOrd="0" presId="urn:microsoft.com/office/officeart/2005/8/layout/hProcess3"/>
    <dgm:cxn modelId="{FE40ADEA-9259-4CB9-9778-30C4F3522CDF}" type="presParOf" srcId="{0CAD2A51-B3D9-42A0-B0B9-1DD2F1CDD2B4}" destId="{875BBAB6-C275-4694-A5F7-C403112FA329}" srcOrd="2" destOrd="0" presId="urn:microsoft.com/office/officeart/2005/8/layout/hProcess3"/>
    <dgm:cxn modelId="{E43856D1-21BF-4030-B762-7ACA00C3B2B7}" type="presParOf" srcId="{0CAD2A51-B3D9-42A0-B0B9-1DD2F1CDD2B4}" destId="{4AEAD886-F07E-4698-8EFA-9B7726951BAD}" srcOrd="3" destOrd="0" presId="urn:microsoft.com/office/officeart/2005/8/layout/hProcess3"/>
    <dgm:cxn modelId="{BBABF35D-250B-49B6-A665-2F614516D471}" type="presParOf" srcId="{4AEAD886-F07E-4698-8EFA-9B7726951BAD}" destId="{0B57936B-06E5-4A9E-95D5-EA4E7F43FE77}" srcOrd="0" destOrd="0" presId="urn:microsoft.com/office/officeart/2005/8/layout/hProcess3"/>
    <dgm:cxn modelId="{FA71B697-983B-4547-91C7-EB08397AA3BE}" type="presParOf" srcId="{4AEAD886-F07E-4698-8EFA-9B7726951BAD}" destId="{6529DE5A-0AA5-4224-A9BF-D4C61317E8F0}" srcOrd="1" destOrd="0" presId="urn:microsoft.com/office/officeart/2005/8/layout/hProcess3"/>
    <dgm:cxn modelId="{222EC665-31B4-41FD-B0E1-F40E56D37FB4}" type="presParOf" srcId="{4AEAD886-F07E-4698-8EFA-9B7726951BAD}" destId="{492A735F-9344-409F-9188-DA0216AD1D11}" srcOrd="2" destOrd="0" presId="urn:microsoft.com/office/officeart/2005/8/layout/hProcess3"/>
    <dgm:cxn modelId="{4454E5BD-0529-4AD9-92E3-2C15A38AC5EB}" type="presParOf" srcId="{4AEAD886-F07E-4698-8EFA-9B7726951BAD}" destId="{A357D9B5-CCCE-418D-A5CC-E560F194E642}" srcOrd="3" destOrd="0" presId="urn:microsoft.com/office/officeart/2005/8/layout/hProcess3"/>
    <dgm:cxn modelId="{05CF2067-D05A-45EA-A3B5-5578EFA9862B}" type="presParOf" srcId="{0CAD2A51-B3D9-42A0-B0B9-1DD2F1CDD2B4}" destId="{21BEF204-FF06-4C9D-9E00-9C43EA35B18E}" srcOrd="4" destOrd="0" presId="urn:microsoft.com/office/officeart/2005/8/layout/hProcess3"/>
    <dgm:cxn modelId="{2E361F23-E674-4422-825D-B098930109AE}" type="presParOf" srcId="{0CAD2A51-B3D9-42A0-B0B9-1DD2F1CDD2B4}" destId="{95262199-139C-4A39-8155-6DEE886AC018}" srcOrd="5" destOrd="0" presId="urn:microsoft.com/office/officeart/2005/8/layout/hProcess3"/>
    <dgm:cxn modelId="{67E3D0E5-CAB6-4242-A5B5-3CD9F583E6FD}" type="presParOf" srcId="{95262199-139C-4A39-8155-6DEE886AC018}" destId="{25A77144-A0EF-43A1-8655-269B39E577C2}" srcOrd="0" destOrd="0" presId="urn:microsoft.com/office/officeart/2005/8/layout/hProcess3"/>
    <dgm:cxn modelId="{9C2BE96C-0861-4C8F-A8EC-B47D706C00A8}" type="presParOf" srcId="{95262199-139C-4A39-8155-6DEE886AC018}" destId="{AA92A72C-B515-4405-B1B7-828D57C7D80B}" srcOrd="1" destOrd="0" presId="urn:microsoft.com/office/officeart/2005/8/layout/hProcess3"/>
    <dgm:cxn modelId="{394499CD-BCEC-4AC6-AA7B-C9243DB7EC20}" type="presParOf" srcId="{95262199-139C-4A39-8155-6DEE886AC018}" destId="{C14F80FE-D031-4711-A0AD-A5BB66E5FD16}" srcOrd="2" destOrd="0" presId="urn:microsoft.com/office/officeart/2005/8/layout/hProcess3"/>
    <dgm:cxn modelId="{4BA96570-5A2B-4CA5-A78E-51752B7D6DD7}" type="presParOf" srcId="{95262199-139C-4A39-8155-6DEE886AC018}" destId="{65A07CC9-D5A4-4BCE-835A-BD0B5FC9DA51}" srcOrd="3" destOrd="0" presId="urn:microsoft.com/office/officeart/2005/8/layout/hProcess3"/>
    <dgm:cxn modelId="{CF865795-ADDB-404C-8C11-9B4F1369E1AA}" type="presParOf" srcId="{0CAD2A51-B3D9-42A0-B0B9-1DD2F1CDD2B4}" destId="{FD53DA34-4CA9-46DE-8296-FC525C8A8C78}" srcOrd="6" destOrd="0" presId="urn:microsoft.com/office/officeart/2005/8/layout/hProcess3"/>
    <dgm:cxn modelId="{1D6FE266-4258-4AFA-89D9-76E632644287}" type="presParOf" srcId="{0CAD2A51-B3D9-42A0-B0B9-1DD2F1CDD2B4}" destId="{A6CD0341-8AF3-4DF0-B130-D765FD15FB49}" srcOrd="7" destOrd="0" presId="urn:microsoft.com/office/officeart/2005/8/layout/hProcess3"/>
    <dgm:cxn modelId="{12466F64-F592-4678-B4A6-01184427F92D}" type="presParOf" srcId="{0CAD2A51-B3D9-42A0-B0B9-1DD2F1CDD2B4}" destId="{65659D1E-CF39-41CA-A73E-80C2345E805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1B52D-AC10-40FC-BAD0-DFEF719730A8}">
      <dsp:nvSpPr>
        <dsp:cNvPr id="0" name=""/>
        <dsp:cNvSpPr/>
      </dsp:nvSpPr>
      <dsp:spPr>
        <a:xfrm>
          <a:off x="3095" y="1312093"/>
          <a:ext cx="3018234" cy="11678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“Unsupervised domain adaptation in brain lesion segmentation with adversarial networks”</a:t>
          </a:r>
        </a:p>
      </dsp:txBody>
      <dsp:txXfrm>
        <a:off x="3095" y="1312093"/>
        <a:ext cx="3018234" cy="1167837"/>
      </dsp:txXfrm>
    </dsp:sp>
    <dsp:sp modelId="{11F2B3AF-1011-4004-9AA7-F5786848FA53}">
      <dsp:nvSpPr>
        <dsp:cNvPr id="0" name=""/>
        <dsp:cNvSpPr/>
      </dsp:nvSpPr>
      <dsp:spPr>
        <a:xfrm>
          <a:off x="3095" y="2479931"/>
          <a:ext cx="3018234" cy="8784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Project InnerEye</a:t>
          </a:r>
        </a:p>
      </dsp:txBody>
      <dsp:txXfrm>
        <a:off x="3095" y="2479931"/>
        <a:ext cx="3018234" cy="878400"/>
      </dsp:txXfrm>
    </dsp:sp>
    <dsp:sp modelId="{844BEEF1-1553-4067-A9D2-96059C13FE29}">
      <dsp:nvSpPr>
        <dsp:cNvPr id="0" name=""/>
        <dsp:cNvSpPr/>
      </dsp:nvSpPr>
      <dsp:spPr>
        <a:xfrm>
          <a:off x="3443882" y="1312093"/>
          <a:ext cx="3018234" cy="1167837"/>
        </a:xfrm>
        <a:prstGeom prst="rect">
          <a:avLst/>
        </a:prstGeom>
        <a:solidFill>
          <a:schemeClr val="accent5">
            <a:hueOff val="-1654278"/>
            <a:satOff val="-8885"/>
            <a:lumOff val="3039"/>
            <a:alphaOff val="0"/>
          </a:schemeClr>
        </a:solidFill>
        <a:ln w="15875" cap="flat" cmpd="sng" algn="ctr">
          <a:solidFill>
            <a:schemeClr val="accent5">
              <a:hueOff val="-1654278"/>
              <a:satOff val="-8885"/>
              <a:lumOff val="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“Deep Learning Applications in Medical Image Analysis” </a:t>
          </a:r>
        </a:p>
      </dsp:txBody>
      <dsp:txXfrm>
        <a:off x="3443882" y="1312093"/>
        <a:ext cx="3018234" cy="1167837"/>
      </dsp:txXfrm>
    </dsp:sp>
    <dsp:sp modelId="{D7DA33E8-98B9-4E60-8F05-6B63076B7111}">
      <dsp:nvSpPr>
        <dsp:cNvPr id="0" name=""/>
        <dsp:cNvSpPr/>
      </dsp:nvSpPr>
      <dsp:spPr>
        <a:xfrm>
          <a:off x="3443882" y="2479931"/>
          <a:ext cx="3018234" cy="878400"/>
        </a:xfrm>
        <a:prstGeom prst="rect">
          <a:avLst/>
        </a:prstGeom>
        <a:solidFill>
          <a:schemeClr val="accent5">
            <a:tint val="40000"/>
            <a:alpha val="90000"/>
            <a:hueOff val="-1894363"/>
            <a:satOff val="-6849"/>
            <a:lumOff val="462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894363"/>
              <a:satOff val="-6849"/>
              <a:lumOff val="4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IEEE</a:t>
          </a:r>
        </a:p>
      </dsp:txBody>
      <dsp:txXfrm>
        <a:off x="3443882" y="2479931"/>
        <a:ext cx="3018234" cy="878400"/>
      </dsp:txXfrm>
    </dsp:sp>
    <dsp:sp modelId="{A8DF4F94-11ED-48FF-B32C-A62D973B4CD5}">
      <dsp:nvSpPr>
        <dsp:cNvPr id="0" name=""/>
        <dsp:cNvSpPr/>
      </dsp:nvSpPr>
      <dsp:spPr>
        <a:xfrm>
          <a:off x="6884670" y="1312093"/>
          <a:ext cx="3018234" cy="1167837"/>
        </a:xfrm>
        <a:prstGeom prst="rect">
          <a:avLst/>
        </a:prstGeom>
        <a:solidFill>
          <a:schemeClr val="accent5">
            <a:hueOff val="-3308557"/>
            <a:satOff val="-17770"/>
            <a:lumOff val="6078"/>
            <a:alphaOff val="0"/>
          </a:schemeClr>
        </a:solidFill>
        <a:ln w="15875" cap="flat" cmpd="sng" algn="ctr">
          <a:solidFill>
            <a:schemeClr val="accent5">
              <a:hueOff val="-3308557"/>
              <a:satOff val="-17770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“Autofocus Layer for Semantic Segmentation” </a:t>
          </a:r>
        </a:p>
      </dsp:txBody>
      <dsp:txXfrm>
        <a:off x="6884670" y="1312093"/>
        <a:ext cx="3018234" cy="1167837"/>
      </dsp:txXfrm>
    </dsp:sp>
    <dsp:sp modelId="{A236F9DC-C634-4B73-B38A-82075959A8B3}">
      <dsp:nvSpPr>
        <dsp:cNvPr id="0" name=""/>
        <dsp:cNvSpPr/>
      </dsp:nvSpPr>
      <dsp:spPr>
        <a:xfrm>
          <a:off x="6884670" y="2479931"/>
          <a:ext cx="3018234" cy="878400"/>
        </a:xfrm>
        <a:prstGeom prst="rect">
          <a:avLst/>
        </a:prstGeom>
        <a:solidFill>
          <a:schemeClr val="accent5">
            <a:tint val="40000"/>
            <a:alpha val="90000"/>
            <a:hueOff val="-3788726"/>
            <a:satOff val="-13699"/>
            <a:lumOff val="92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3788726"/>
              <a:satOff val="-13699"/>
              <a:lumOff val="9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Project InnerEye</a:t>
          </a:r>
          <a:endParaRPr lang="en-US" sz="2000" kern="1200" dirty="0"/>
        </a:p>
      </dsp:txBody>
      <dsp:txXfrm>
        <a:off x="6884670" y="2479931"/>
        <a:ext cx="3018234" cy="87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59D1E-CF39-41CA-A73E-80C2345E805E}">
      <dsp:nvSpPr>
        <dsp:cNvPr id="0" name=""/>
        <dsp:cNvSpPr/>
      </dsp:nvSpPr>
      <dsp:spPr>
        <a:xfrm>
          <a:off x="0" y="18294"/>
          <a:ext cx="9905998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2A72C-B515-4405-B1B7-828D57C7D80B}">
      <dsp:nvSpPr>
        <dsp:cNvPr id="0" name=""/>
        <dsp:cNvSpPr/>
      </dsp:nvSpPr>
      <dsp:spPr>
        <a:xfrm>
          <a:off x="7258442" y="222751"/>
          <a:ext cx="2611933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2018</a:t>
          </a:r>
        </a:p>
      </dsp:txBody>
      <dsp:txXfrm>
        <a:off x="7258442" y="222751"/>
        <a:ext cx="2611933" cy="432000"/>
      </dsp:txXfrm>
    </dsp:sp>
    <dsp:sp modelId="{6529DE5A-0AA5-4224-A9BF-D4C61317E8F0}">
      <dsp:nvSpPr>
        <dsp:cNvPr id="0" name=""/>
        <dsp:cNvSpPr/>
      </dsp:nvSpPr>
      <dsp:spPr>
        <a:xfrm>
          <a:off x="3621978" y="225147"/>
          <a:ext cx="2611933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2017</a:t>
          </a:r>
        </a:p>
      </dsp:txBody>
      <dsp:txXfrm>
        <a:off x="3621978" y="225147"/>
        <a:ext cx="2611933" cy="432000"/>
      </dsp:txXfrm>
    </dsp:sp>
    <dsp:sp modelId="{E9DFD5A2-063F-4276-ADAE-8C725A913DE9}">
      <dsp:nvSpPr>
        <dsp:cNvPr id="0" name=""/>
        <dsp:cNvSpPr/>
      </dsp:nvSpPr>
      <dsp:spPr>
        <a:xfrm>
          <a:off x="0" y="234294"/>
          <a:ext cx="2611933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2016</a:t>
          </a:r>
        </a:p>
      </dsp:txBody>
      <dsp:txXfrm>
        <a:off x="0" y="234294"/>
        <a:ext cx="2611933" cy="43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6" Type="http://schemas.openxmlformats.org/officeDocument/2006/relationships/diagramLayout" Target="../diagrams/layout3.xml"/><Relationship Id="rId20" Type="http://schemas.openxmlformats.org/officeDocument/2006/relationships/image" Target="../media/image3.png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1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BF103-ECD8-4334-AC84-E2C2D6AD8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539" y="1134238"/>
            <a:ext cx="9899458" cy="2387600"/>
          </a:xfrm>
        </p:spPr>
        <p:txBody>
          <a:bodyPr/>
          <a:lstStyle/>
          <a:p>
            <a:pPr algn="ctr"/>
            <a:r>
              <a:rPr lang="en-US" dirty="0"/>
              <a:t>A machine learning approach to medical imaging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A6C82-FCD7-4513-9F45-18722033D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880333"/>
            <a:ext cx="8791575" cy="2849017"/>
          </a:xfrm>
        </p:spPr>
        <p:txBody>
          <a:bodyPr/>
          <a:lstStyle/>
          <a:p>
            <a:pPr algn="ctr"/>
            <a:r>
              <a:rPr lang="en-US" dirty="0"/>
              <a:t>Fabio Soares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(please use presentation mode)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140EA4-D01E-4CEC-BEAE-B4E4B23C1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6"/>
    </mc:Choice>
    <mc:Fallback xmlns="">
      <p:transition spd="slow" advTm="2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-104496"/>
            <a:ext cx="10923917" cy="1478570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Autofocus Layer for Semantic Segmentation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45149"/>
            <a:ext cx="9905999" cy="3541714"/>
          </a:xfrm>
        </p:spPr>
        <p:txBody>
          <a:bodyPr>
            <a:normAutofit/>
          </a:bodyPr>
          <a:lstStyle/>
          <a:p>
            <a:r>
              <a:rPr lang="en-US" dirty="0"/>
              <a:t>They propose an autofocus convolutional layer for segmentation of biomedical</a:t>
            </a:r>
            <a:br>
              <a:rPr lang="en-US" dirty="0"/>
            </a:br>
            <a:r>
              <a:rPr lang="en-US" dirty="0"/>
              <a:t>images</a:t>
            </a:r>
          </a:p>
          <a:p>
            <a:r>
              <a:rPr lang="en-US" dirty="0"/>
              <a:t>An autofocus layer can adapt the network’s receptive field at different</a:t>
            </a:r>
            <a:br>
              <a:rPr lang="en-US" dirty="0"/>
            </a:br>
            <a:r>
              <a:rPr lang="en-US" dirty="0"/>
              <a:t>spatial locations in a data-driven manner</a:t>
            </a:r>
          </a:p>
          <a:p>
            <a:r>
              <a:rPr lang="en-US" dirty="0"/>
              <a:t>Evaluation of shows that they cope well with biological variability in different tasks and generalize well on both MR and CT images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0726C-BF3D-457C-8508-507A5FAD71B3}"/>
              </a:ext>
            </a:extLst>
          </p:cNvPr>
          <p:cNvSpPr txBox="1"/>
          <p:nvPr/>
        </p:nvSpPr>
        <p:spPr>
          <a:xfrm>
            <a:off x="10996551" y="6456221"/>
            <a:ext cx="1167745" cy="36933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paper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C54C6B-8C0B-40E9-834A-A97C6F70B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8"/>
    </mc:Choice>
    <mc:Fallback xmlns="">
      <p:transition spd="slow" advTm="8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47857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Unsupervised domain adaptation in brain lesion segmentation with adversarial networks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12173"/>
            <a:ext cx="9905999" cy="4828206"/>
          </a:xfrm>
        </p:spPr>
        <p:txBody>
          <a:bodyPr>
            <a:normAutofit/>
          </a:bodyPr>
          <a:lstStyle/>
          <a:p>
            <a:r>
              <a:rPr lang="en-US" dirty="0"/>
              <a:t>Unsupervised domain adaptation method for image segmentation by using adversarial training of two 3D neural networks. [first work of such an approach on a biomedical imaging problem] </a:t>
            </a:r>
          </a:p>
          <a:p>
            <a:r>
              <a:rPr lang="en-US" dirty="0"/>
              <a:t>Evaluated using two MR databases of subjects with traumatic brain injuries, acquired using different scanners and imaging protocols</a:t>
            </a:r>
          </a:p>
          <a:p>
            <a:r>
              <a:rPr lang="en-US" dirty="0"/>
              <a:t>This unsupervised approach obtains segmentation accuracies which are close to the upper bound of supervised domain adaptation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1D35B-94E2-41D9-9607-9978156628A3}"/>
              </a:ext>
            </a:extLst>
          </p:cNvPr>
          <p:cNvSpPr txBox="1"/>
          <p:nvPr/>
        </p:nvSpPr>
        <p:spPr>
          <a:xfrm>
            <a:off x="10996551" y="6456221"/>
            <a:ext cx="1167745" cy="36933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paper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2E4216-20A0-4B59-9E3D-D3F8B54B9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71"/>
    </mc:Choice>
    <mc:Fallback xmlns="">
      <p:transition spd="slow" advTm="18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91491"/>
            <a:ext cx="9905999" cy="45997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[1] This is data from Schutte, A. E. (2017). Global, regional, and national age-sex specific mortality for 264 causes of death, 1980-2016: a systematic analysis for the Global Burden of Disease Study 2016. </a:t>
            </a:r>
          </a:p>
          <a:p>
            <a:pPr marL="0" indent="0">
              <a:buNone/>
            </a:pPr>
            <a:r>
              <a:rPr lang="en-US" dirty="0"/>
              <a:t>[2] “Cancer Statistics.” </a:t>
            </a:r>
            <a:r>
              <a:rPr lang="en-US" i="1" dirty="0"/>
              <a:t>National Cancer Institute</a:t>
            </a:r>
            <a:r>
              <a:rPr lang="en-US" dirty="0"/>
              <a:t>, www.cancer.gov/about-cancer/understanding/statistics.</a:t>
            </a:r>
          </a:p>
          <a:p>
            <a:pPr marL="0" indent="0">
              <a:buNone/>
            </a:pPr>
            <a:r>
              <a:rPr lang="en-US" dirty="0"/>
              <a:t>[3] </a:t>
            </a:r>
            <a:r>
              <a:rPr lang="en-US" i="1" dirty="0"/>
              <a:t>Ker, Justin et al. “</a:t>
            </a:r>
            <a:r>
              <a:rPr lang="en-US" dirty="0"/>
              <a:t>Deep Learning Applications in Medical Image Analysis.” IEEE Access 6 (2018): 9375-9389</a:t>
            </a:r>
            <a:r>
              <a:rPr lang="en-US" i="1" dirty="0"/>
              <a:t>.</a:t>
            </a:r>
            <a:r>
              <a:rPr lang="en-US" dirty="0"/>
              <a:t>Link to download: </a:t>
            </a:r>
            <a:r>
              <a:rPr lang="en-US" u="sng" dirty="0"/>
              <a:t>https://ieeexplore.ieee.org/stamp/stamp.jsp?tp=&amp;arnumber=8241753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[4] Qin Y, </a:t>
            </a:r>
            <a:r>
              <a:rPr lang="en-US" dirty="0" err="1"/>
              <a:t>Kamnitsas</a:t>
            </a:r>
            <a:r>
              <a:rPr lang="en-US" dirty="0"/>
              <a:t> K, </a:t>
            </a:r>
            <a:r>
              <a:rPr lang="en-US" dirty="0" err="1"/>
              <a:t>Ancha</a:t>
            </a:r>
            <a:r>
              <a:rPr lang="en-US" dirty="0"/>
              <a:t> S, </a:t>
            </a:r>
            <a:r>
              <a:rPr lang="en-US" dirty="0" err="1"/>
              <a:t>Nanavati</a:t>
            </a:r>
            <a:r>
              <a:rPr lang="en-US" dirty="0"/>
              <a:t> J, Cottrell G, </a:t>
            </a:r>
            <a:r>
              <a:rPr lang="en-US" dirty="0" err="1"/>
              <a:t>Criminisi</a:t>
            </a:r>
            <a:r>
              <a:rPr lang="en-US" dirty="0"/>
              <a:t> A, et al. Autofocus layer for semantic segmentation, arXiv:1805.08403 (2018). Link to download: </a:t>
            </a:r>
            <a:r>
              <a:rPr lang="en-US" u="sng" dirty="0"/>
              <a:t>https://arxiv.org/abs/1612.08894v1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[5] . </a:t>
            </a:r>
            <a:r>
              <a:rPr lang="en-US" dirty="0" err="1"/>
              <a:t>Kamnitsaset</a:t>
            </a:r>
            <a:r>
              <a:rPr lang="en-US" dirty="0"/>
              <a:t> al., ‘‘Unsupervised domain adaptation in brain lesion segmentation with adversarial networks,’’ </a:t>
            </a:r>
            <a:r>
              <a:rPr lang="en-US" dirty="0" err="1"/>
              <a:t>inProc</a:t>
            </a:r>
            <a:r>
              <a:rPr lang="en-US" dirty="0"/>
              <a:t>. Int. Conf. Inf. </a:t>
            </a:r>
            <a:r>
              <a:rPr lang="en-US" dirty="0" err="1"/>
              <a:t>Process.Med</a:t>
            </a:r>
            <a:r>
              <a:rPr lang="en-US" dirty="0"/>
              <a:t>. </a:t>
            </a:r>
            <a:r>
              <a:rPr lang="en-US" dirty="0" err="1"/>
              <a:t>Imag</a:t>
            </a:r>
            <a:r>
              <a:rPr lang="en-US" dirty="0"/>
              <a:t>., 2017, pp. 597–609. Link to download: </a:t>
            </a:r>
            <a:r>
              <a:rPr lang="en-US" u="sng" dirty="0"/>
              <a:t>https://arxiv.org/abs/1612.08894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5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Introduction &amp; 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892" y="1268819"/>
            <a:ext cx="10549249" cy="4522382"/>
          </a:xfrm>
        </p:spPr>
        <p:txBody>
          <a:bodyPr>
            <a:normAutofit/>
          </a:bodyPr>
          <a:lstStyle/>
          <a:p>
            <a:r>
              <a:rPr lang="en-US" dirty="0"/>
              <a:t>In 2017, 9.6 million people are estimated to have died from the various forms of cancer</a:t>
            </a:r>
          </a:p>
          <a:p>
            <a:pPr lvl="1"/>
            <a:r>
              <a:rPr lang="en-US" dirty="0"/>
              <a:t>Every sixth death in the world is due to cancer, making it the second leading cause of death – second only to cardiovascular diseases [1]</a:t>
            </a:r>
          </a:p>
          <a:p>
            <a:r>
              <a:rPr lang="en-US" dirty="0"/>
              <a:t>In the US in 2017 were $147.3 billion</a:t>
            </a:r>
          </a:p>
          <a:p>
            <a:pPr lvl="1"/>
            <a:r>
              <a:rPr lang="en-US" dirty="0"/>
              <a:t>Costs are likely to increase as the population ages</a:t>
            </a:r>
          </a:p>
          <a:p>
            <a:pPr lvl="1"/>
            <a:r>
              <a:rPr lang="en-US" dirty="0"/>
              <a:t>Costs are also likely to increase as new and often more expensive treatments are developed [2] </a:t>
            </a:r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7DC845FF-CEEA-40BC-AACC-A055BF9AD6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921"/>
          <a:stretch/>
        </p:blipFill>
        <p:spPr>
          <a:xfrm>
            <a:off x="6484603" y="4581915"/>
            <a:ext cx="2989109" cy="2014532"/>
          </a:xfrm>
          <a:prstGeom prst="rect">
            <a:avLst/>
          </a:prstGeom>
        </p:spPr>
      </p:pic>
      <p:pic>
        <p:nvPicPr>
          <p:cNvPr id="10" name="Picture 9" descr="A picture containing circuit&#10;&#10;Description automatically generated">
            <a:extLst>
              <a:ext uri="{FF2B5EF4-FFF2-40B4-BE49-F238E27FC236}">
                <a16:creationId xmlns:a16="http://schemas.microsoft.com/office/drawing/2014/main" id="{4EF30D9C-ED6A-465A-9A62-8D4DC20DB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4581915"/>
            <a:ext cx="3581390" cy="201453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91A5B1-39FD-4B67-88E3-501BC610B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8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0"/>
    </mc:Choice>
    <mc:Fallback xmlns="">
      <p:transition spd="slow" advTm="5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075451"/>
          </a:xfrm>
        </p:spPr>
        <p:txBody>
          <a:bodyPr>
            <a:normAutofit/>
          </a:bodyPr>
          <a:lstStyle/>
          <a:p>
            <a:r>
              <a:rPr lang="en-US" dirty="0"/>
              <a:t>Project InnerEye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FC9E8-00FD-424F-B05D-85FF7CF2E6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9" r="1039" b="4391"/>
          <a:stretch/>
        </p:blipFill>
        <p:spPr>
          <a:xfrm>
            <a:off x="1952823" y="911584"/>
            <a:ext cx="7986404" cy="215736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B184F-C79E-4C98-BE23-81B596B5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823" y="4001984"/>
            <a:ext cx="7986404" cy="3561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InnerEye is a research project that uses state of the art machine learning technology to build innovative tools for the automatic, quantitative analysis of three-dimensional radiological images</a:t>
            </a:r>
          </a:p>
          <a:p>
            <a:pPr marL="0" indent="0">
              <a:buNone/>
            </a:pPr>
            <a:r>
              <a:rPr lang="en-US" dirty="0"/>
              <a:t>“Project InnerEye turns radiological images into measuring devices”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62C504-0517-412B-A365-F2C38CE94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E64B6DE-F5BD-4E85-9ADC-634AB1E7B3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843" b="19607"/>
          <a:stretch/>
        </p:blipFill>
        <p:spPr>
          <a:xfrm>
            <a:off x="4948497" y="3227105"/>
            <a:ext cx="1995055" cy="7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0"/>
    </mc:Choice>
    <mc:Fallback xmlns="">
      <p:transition spd="slow" advTm="4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4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32" name="Rectangle 70">
            <a:extLst>
              <a:ext uri="{FF2B5EF4-FFF2-40B4-BE49-F238E27FC236}">
                <a16:creationId xmlns:a16="http://schemas.microsoft.com/office/drawing/2014/main" id="{D706AE2E-B17B-43A3-84F8-9C0FE9466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2003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FFB8CF-3E94-42D7-849C-841E7744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4" name="Rectangle 5">
              <a:extLst>
                <a:ext uri="{FF2B5EF4-FFF2-40B4-BE49-F238E27FC236}">
                  <a16:creationId xmlns:a16="http://schemas.microsoft.com/office/drawing/2014/main" id="{C274DE9A-4502-4454-911E-B7FE9ED6D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76AFCF59-7BED-416B-ACD9-EA099C9B2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8EEECEBC-B149-42E5-8164-EE5456F06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Rectangle 8">
              <a:extLst>
                <a:ext uri="{FF2B5EF4-FFF2-40B4-BE49-F238E27FC236}">
                  <a16:creationId xmlns:a16="http://schemas.microsoft.com/office/drawing/2014/main" id="{03B49256-D2D8-436B-8F29-0C7E5336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4045E56F-B537-408E-B346-B9B15C39A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904BDB2F-0893-4AD7-A871-C808C9651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512D8C6F-C154-4928-9891-DDCF50DA6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7E2BBA63-D694-4AD5-976F-4F1CDB20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394F9847-4F95-42E8-AE7E-8DD8A0E27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48CE4CA3-085D-44AC-996B-9F347B7BC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0D7459AE-7E00-4707-B574-1D3636BB4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EF95E020-0C4A-4BD5-84BE-6DF8B8BCA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18CC4862-B9BB-4E63-9630-AA5241E68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156A0508-DDAB-4BFB-824D-CA9D3D833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E3B0103B-60DE-4385-B84E-53694FB9A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C8C1C0D4-C36E-4251-A97F-436AFA379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550D7341-7849-4B72-A2D7-68B7161D4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9E742C7-3FF2-4931-B087-46AAA6C33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424AF1DB-9264-4B94-9F0D-EF37F12D4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766E43D2-CF93-4468-9B12-FFB234513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AC24EC38-E0E5-4A4E-A64D-359DD4A55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338D8FE1-6073-44CF-857C-9273A1607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39BAF819-1ABF-4754-B2E6-8C023A3B9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2B5FE77A-C8CA-4E0E-BA89-53BA982E6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264169FF-BB01-4F56-812A-738BE4AAC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831BA8DD-49DA-443B-AD7A-1680CD2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15B5FD47-B408-4DD0-BA9C-76C3F6814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432FB6B-FBB2-438F-A3BC-0392CA944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Rectangle 33">
              <a:extLst>
                <a:ext uri="{FF2B5EF4-FFF2-40B4-BE49-F238E27FC236}">
                  <a16:creationId xmlns:a16="http://schemas.microsoft.com/office/drawing/2014/main" id="{A9E1CA69-4810-4E1D-A227-EA4EF015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78653C5-EFDF-4617-9A6A-E810A9C2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F1B9F231-1E6A-4122-81B0-043E2A5F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DF2B6BD0-0057-43BC-8681-9FAC9FC53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6D7D7117-2276-4EB9-882B-A44A2DB06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98AD68EB-6444-4B28-8F06-C0B6111AC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438FA125-C459-48A2-913F-F5D04E160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18E796D1-6480-436F-947D-550CCE516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4549B300-4F89-4E35-B5E7-53E3C6A54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D8DA6C40-62DD-4FB3-8D06-5A599E382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28EE2B35-9D3D-4925-8DA9-9DF0E40B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9DB82611-4043-4758-81EC-223961980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Rectangle 45">
              <a:extLst>
                <a:ext uri="{FF2B5EF4-FFF2-40B4-BE49-F238E27FC236}">
                  <a16:creationId xmlns:a16="http://schemas.microsoft.com/office/drawing/2014/main" id="{A8210AB3-0776-4F74-9227-5E448D1AF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002C10AB-E300-481E-AFA5-410481B16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11F47C5E-0453-4EF5-B969-A8263DC6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D0CFDC87-55E8-40E1-BD98-4E1EA2C09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C1151505-8A7F-41D8-AE03-AD172E38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918DAD20-1F9F-41A7-B9D0-EE92F9B32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D303B51B-ADCC-43C9-AE4F-0168CFA63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5621B409-0B0A-4827-81F9-684C335EE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FCA6910E-A4EC-464B-B285-5F1E40AEF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7D0C75DF-4953-4E72-B34A-2F8BD052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98A65EA-C434-41FF-B792-2BDC11501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3A6D2AE4-7ABD-4946-BE69-5FD3C1A1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833A81DC-8A3A-4141-A713-A2FE1C572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47BB7FFD-57DB-41BD-8D42-9FB58174B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29" name="Picture 2">
            <a:extLst>
              <a:ext uri="{FF2B5EF4-FFF2-40B4-BE49-F238E27FC236}">
                <a16:creationId xmlns:a16="http://schemas.microsoft.com/office/drawing/2014/main" id="{3631D3C9-4C1D-4B3A-A737-E6E78004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97" y="1113282"/>
            <a:ext cx="348956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Motivation</a:t>
            </a:r>
          </a:p>
        </p:txBody>
      </p:sp>
      <p:sp useBgFill="1">
        <p:nvSpPr>
          <p:cNvPr id="131" name="Round Diagonal Corner Rectangle 6">
            <a:extLst>
              <a:ext uri="{FF2B5EF4-FFF2-40B4-BE49-F238E27FC236}">
                <a16:creationId xmlns:a16="http://schemas.microsoft.com/office/drawing/2014/main" id="{5B986EF0-8540-483D-9DDE-1F168FAAC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16AB9-E7A1-463C-AC42-200F272CE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988" y="1194235"/>
            <a:ext cx="6112382" cy="44620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432D60-C7EB-4B47-A27F-7E3F4F5F6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1843"/>
    </mc:Choice>
    <mc:Fallback xmlns="">
      <p:transition spd="slow" advTm="10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Papers covered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96F31A0-4E31-45C3-AE7B-4795A8A5C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216091"/>
              </p:ext>
            </p:extLst>
          </p:nvPr>
        </p:nvGraphicFramePr>
        <p:xfrm>
          <a:off x="1141413" y="800144"/>
          <a:ext cx="9906000" cy="467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A6F72AA-56B8-40C2-AF68-90B840B65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710732"/>
              </p:ext>
            </p:extLst>
          </p:nvPr>
        </p:nvGraphicFramePr>
        <p:xfrm>
          <a:off x="2032000" y="4749967"/>
          <a:ext cx="8128000" cy="105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08ADDEF-741A-4865-ACB8-D175EE1AA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349702"/>
              </p:ext>
            </p:extLst>
          </p:nvPr>
        </p:nvGraphicFramePr>
        <p:xfrm>
          <a:off x="1177039" y="4749967"/>
          <a:ext cx="9905998" cy="882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2041ED-1C7D-40C6-BD9C-55DDEE939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4"/>
    </mc:Choice>
    <mc:Fallback xmlns="">
      <p:transition spd="slow" advTm="7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73" y="-104496"/>
            <a:ext cx="10567658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Deep Learning Applications in Medical Image Analysis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48987"/>
            <a:ext cx="9905999" cy="42276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ML success grows along with a time of dramatically increased use of electronic medical records and diagnostic imaging</a:t>
            </a:r>
          </a:p>
          <a:p>
            <a:r>
              <a:rPr lang="en-US" dirty="0"/>
              <a:t>ML algorithms as applied to medical image analysis, focusing on convolutional neural networks (CNN), and emphasizing clinical aspects of the field</a:t>
            </a:r>
          </a:p>
          <a:p>
            <a:r>
              <a:rPr lang="en-US" dirty="0"/>
              <a:t>The advantage of machine learning in an era of medical big data is that significant hierarchal relationships within the data can be discovered algorithmically without laborious hand-crafting of features</a:t>
            </a:r>
          </a:p>
          <a:p>
            <a:r>
              <a:rPr lang="en-US" dirty="0"/>
              <a:t>They covered key research areas and applications of medical image classification, localization, detection, segmentation, and registration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D8E18-7351-42F0-80B7-90519F8C130B}"/>
              </a:ext>
            </a:extLst>
          </p:cNvPr>
          <p:cNvSpPr txBox="1"/>
          <p:nvPr/>
        </p:nvSpPr>
        <p:spPr>
          <a:xfrm>
            <a:off x="10996551" y="6456221"/>
            <a:ext cx="1167745" cy="36933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paper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14D9B4-4D2A-4A24-B0C3-8817CCD58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25"/>
    </mc:Choice>
    <mc:Fallback xmlns="">
      <p:transition spd="slow" advTm="9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73" y="-104496"/>
            <a:ext cx="10567658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Deep Learning Applications in Medical Image Analysis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48987"/>
            <a:ext cx="9905999" cy="42276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ML success grows along with a time of dramatically increased use of electronic medical records and diagnostic imaging</a:t>
            </a:r>
          </a:p>
          <a:p>
            <a:r>
              <a:rPr lang="en-US" dirty="0"/>
              <a:t>ML algorithms as applied to medical image analysis, focusing on convolutional neural networks (CNN), and emphasizing clinical aspects of the field</a:t>
            </a:r>
          </a:p>
          <a:p>
            <a:r>
              <a:rPr lang="en-US" dirty="0"/>
              <a:t>The advantage of machine learning in an era of medical big data is that significant hierarchal relationships within the data can be discovered algorithmically without laborious hand-crafting of features</a:t>
            </a:r>
          </a:p>
          <a:p>
            <a:r>
              <a:rPr lang="en-US" dirty="0"/>
              <a:t>They covered key research areas and applications of medical image classification, localization, detection, segmentation, and registration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61AD7-D989-48FA-B901-E73250AE5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99" y="1597274"/>
            <a:ext cx="8787740" cy="34524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0AE29F-6F27-434C-9330-046B5BA8474F}"/>
              </a:ext>
            </a:extLst>
          </p:cNvPr>
          <p:cNvSpPr txBox="1"/>
          <p:nvPr/>
        </p:nvSpPr>
        <p:spPr>
          <a:xfrm>
            <a:off x="10996551" y="6456221"/>
            <a:ext cx="1167745" cy="36933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paper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9AA676-639B-425A-BF31-C75610357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9"/>
    </mc:Choice>
    <mc:Fallback xmlns="">
      <p:transition spd="slow" advTm="5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Why it matters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CE385-D65A-404F-B6D3-FB92F05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268819"/>
            <a:ext cx="9905999" cy="4522382"/>
          </a:xfrm>
        </p:spPr>
        <p:txBody>
          <a:bodyPr/>
          <a:lstStyle/>
          <a:p>
            <a:r>
              <a:rPr lang="en-US" dirty="0"/>
              <a:t>Cancer kills: “”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4BECEF6-64A4-4E1E-BA81-28F72E87D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1" y="1000563"/>
            <a:ext cx="9905998" cy="55721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EAEF5D-E708-425D-8B5A-3D76E01E3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88"/>
    </mc:Choice>
    <mc:Fallback xmlns="">
      <p:transition spd="slow" advTm="5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C973-4AF0-4203-9B15-33F6ABFD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0449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Why it matters</a:t>
            </a:r>
          </a:p>
        </p:txBody>
      </p:sp>
      <p:pic>
        <p:nvPicPr>
          <p:cNvPr id="7" name="Picture 6" descr="A screen shot of a stereo&#10;&#10;Description automatically generated">
            <a:extLst>
              <a:ext uri="{FF2B5EF4-FFF2-40B4-BE49-F238E27FC236}">
                <a16:creationId xmlns:a16="http://schemas.microsoft.com/office/drawing/2014/main" id="{E8A57EB1-C5AC-40D9-B229-FE5841955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994" y="1191159"/>
            <a:ext cx="8961590" cy="50408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5509DF-50FA-42B9-ABF4-65EE0B732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70"/>
    </mc:Choice>
    <mc:Fallback xmlns="">
      <p:transition spd="slow" advTm="6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749</Words>
  <Application>Microsoft Macintosh PowerPoint</Application>
  <PresentationFormat>Widescreen</PresentationFormat>
  <Paragraphs>60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Tw Cen MT</vt:lpstr>
      <vt:lpstr>Circuit</vt:lpstr>
      <vt:lpstr>A machine learning approach to medical imaging techniques</vt:lpstr>
      <vt:lpstr>Introduction &amp; Motivation</vt:lpstr>
      <vt:lpstr>Project InnerEye</vt:lpstr>
      <vt:lpstr>Motivation</vt:lpstr>
      <vt:lpstr>Papers covered</vt:lpstr>
      <vt:lpstr>Deep Learning Applications in Medical Image Analysis </vt:lpstr>
      <vt:lpstr>Deep Learning Applications in Medical Image Analysis </vt:lpstr>
      <vt:lpstr>Why it matters</vt:lpstr>
      <vt:lpstr>Why it matters</vt:lpstr>
      <vt:lpstr>Autofocus Layer for Semantic Segmentation</vt:lpstr>
      <vt:lpstr>Unsupervised domain adaptation in brain lesion segmentation with adversarial networks</vt:lpstr>
      <vt:lpstr>References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machine learning approach to help medical imaging techniques</dc:title>
  <dc:creator>Fabio Freitas Lopes Soares</dc:creator>
  <cp:lastModifiedBy>Christian Poellabauer</cp:lastModifiedBy>
  <cp:revision>24</cp:revision>
  <dcterms:created xsi:type="dcterms:W3CDTF">2020-04-15T03:31:22Z</dcterms:created>
  <dcterms:modified xsi:type="dcterms:W3CDTF">2020-04-16T20:23:43Z</dcterms:modified>
</cp:coreProperties>
</file>