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8"/>
  </p:notesMasterIdLst>
  <p:sldIdLst>
    <p:sldId id="1224" r:id="rId2"/>
    <p:sldId id="1138" r:id="rId3"/>
    <p:sldId id="1157" r:id="rId4"/>
    <p:sldId id="1139" r:id="rId5"/>
    <p:sldId id="1140" r:id="rId6"/>
    <p:sldId id="1158" r:id="rId7"/>
    <p:sldId id="1175" r:id="rId8"/>
    <p:sldId id="1141" r:id="rId9"/>
    <p:sldId id="1142" r:id="rId10"/>
    <p:sldId id="1134" r:id="rId11"/>
    <p:sldId id="1143" r:id="rId12"/>
    <p:sldId id="1144" r:id="rId13"/>
    <p:sldId id="1159" r:id="rId14"/>
    <p:sldId id="1145" r:id="rId15"/>
    <p:sldId id="1162" r:id="rId16"/>
    <p:sldId id="1146" r:id="rId17"/>
    <p:sldId id="1147" r:id="rId18"/>
    <p:sldId id="1163" r:id="rId19"/>
    <p:sldId id="1148" r:id="rId20"/>
    <p:sldId id="1149" r:id="rId21"/>
    <p:sldId id="1150" r:id="rId22"/>
    <p:sldId id="1164" r:id="rId23"/>
    <p:sldId id="1185" r:id="rId24"/>
    <p:sldId id="1186" r:id="rId25"/>
    <p:sldId id="1187" r:id="rId26"/>
    <p:sldId id="1188" r:id="rId27"/>
    <p:sldId id="1189" r:id="rId28"/>
    <p:sldId id="1190" r:id="rId29"/>
    <p:sldId id="1191" r:id="rId30"/>
    <p:sldId id="1192" r:id="rId31"/>
    <p:sldId id="1193" r:id="rId32"/>
    <p:sldId id="1194" r:id="rId33"/>
    <p:sldId id="1195" r:id="rId34"/>
    <p:sldId id="1196" r:id="rId35"/>
    <p:sldId id="1197" r:id="rId36"/>
    <p:sldId id="1198" r:id="rId37"/>
    <p:sldId id="1199" r:id="rId38"/>
    <p:sldId id="1200" r:id="rId39"/>
    <p:sldId id="1201" r:id="rId40"/>
    <p:sldId id="1202" r:id="rId41"/>
    <p:sldId id="1203" r:id="rId42"/>
    <p:sldId id="1204" r:id="rId43"/>
    <p:sldId id="1205" r:id="rId44"/>
    <p:sldId id="1206" r:id="rId45"/>
    <p:sldId id="1207" r:id="rId46"/>
    <p:sldId id="1208" r:id="rId47"/>
    <p:sldId id="1209" r:id="rId48"/>
    <p:sldId id="1210" r:id="rId49"/>
    <p:sldId id="1211" r:id="rId50"/>
    <p:sldId id="1212" r:id="rId51"/>
    <p:sldId id="1213" r:id="rId52"/>
    <p:sldId id="1214" r:id="rId53"/>
    <p:sldId id="1215" r:id="rId54"/>
    <p:sldId id="1216" r:id="rId55"/>
    <p:sldId id="1217" r:id="rId56"/>
    <p:sldId id="1218" r:id="rId57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49494"/>
    <a:srgbClr val="339966"/>
    <a:srgbClr val="FFFF66"/>
    <a:srgbClr val="D7EB15"/>
    <a:srgbClr val="33CC33"/>
    <a:srgbClr val="99FF33"/>
    <a:srgbClr val="FF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 autoAdjust="0"/>
    <p:restoredTop sz="94641" autoAdjust="0"/>
  </p:normalViewPr>
  <p:slideViewPr>
    <p:cSldViewPr>
      <p:cViewPr>
        <p:scale>
          <a:sx n="75" d="100"/>
          <a:sy n="75" d="100"/>
        </p:scale>
        <p:origin x="1710" y="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4464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6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endParaRPr lang="en-US" altLang="en-US"/>
          </a:p>
        </p:txBody>
      </p:sp>
      <p:sp>
        <p:nvSpPr>
          <p:cNvPr id="446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fld id="{5CA76F7D-B3F1-4CFF-BF71-AC32A46A3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604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1094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094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4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95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095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95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5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956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676400"/>
            <a:ext cx="777240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10957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109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1095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 sz="1400" b="0">
                <a:solidFill>
                  <a:schemeClr val="bg2"/>
                </a:solidFill>
              </a:defRPr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2109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bg2"/>
                </a:solidFill>
              </a:defRPr>
            </a:lvl1pPr>
          </a:lstStyle>
          <a:p>
            <a:fld id="{B4A0B9CF-18E7-40ED-9515-2BAC3A2A48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10961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1400" b="0">
                <a:latin typeface="McGrawHill-Italic" pitchFamily="2" charset="0"/>
              </a:rPr>
              <a:t>McGraw-Hill</a:t>
            </a:r>
            <a:endParaRPr lang="en-US" altLang="en-US" b="0"/>
          </a:p>
        </p:txBody>
      </p:sp>
      <p:sp>
        <p:nvSpPr>
          <p:cNvPr id="210962" name="Text Box 18"/>
          <p:cNvSpPr txBox="1">
            <a:spLocks noChangeArrowheads="1"/>
          </p:cNvSpPr>
          <p:nvPr userDrawn="1"/>
        </p:nvSpPr>
        <p:spPr bwMode="auto">
          <a:xfrm>
            <a:off x="4572000" y="6553200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©"/>
            </a:pPr>
            <a:r>
              <a:rPr lang="en-US" altLang="en-US" sz="1400" b="0">
                <a:latin typeface="McGrawHill-Italic" pitchFamily="2" charset="0"/>
              </a:rPr>
              <a:t>The McGraw-Hill Companies, Inc., 2000</a:t>
            </a:r>
            <a:endParaRPr lang="en-US" altLang="en-US" b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3A696E-7B15-42FA-A255-2E2FB8D97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32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0EE838-146F-4A58-90B4-AB878EB37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79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A2DE1F-ABAE-4207-8A82-CF14F0B41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85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C6BEA2-3AF1-40B7-80E9-0D2B0F14F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81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907532-EE85-4C08-902B-B5605F6F0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43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8A262D-B36B-41C8-8F8F-61C0F4181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13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71C0AE-F076-40DC-9729-ACD41C981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27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2A8D7A-874C-4AAD-823A-16D762F46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70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128E1C-44EE-4B45-8A3F-724DCB7CB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96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D158FE-1594-469E-9192-1C1744649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63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243638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+mn-lt"/>
              </a:defRPr>
            </a:lvl1pPr>
          </a:lstStyle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2099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241628B9-A4BD-4546-9E58-5E1D6E1F40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9935" name="Text Box 15"/>
          <p:cNvSpPr txBox="1">
            <a:spLocks noChangeArrowheads="1"/>
          </p:cNvSpPr>
          <p:nvPr userDrawn="1"/>
        </p:nvSpPr>
        <p:spPr bwMode="auto">
          <a:xfrm>
            <a:off x="4572000" y="65532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©"/>
            </a:pPr>
            <a:endParaRPr lang="en-US" alt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Binary 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5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47DDF6-85E3-4230-983F-95113B9EC46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96034" name="Rectangle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9603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113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4000">
                <a:latin typeface="Arial" panose="020B0604020202020204" pitchFamily="34" charset="0"/>
              </a:rPr>
              <a:t>13-2  Standard Library Functions</a:t>
            </a:r>
            <a:br>
              <a:rPr lang="en-US" altLang="en-US" sz="4000">
                <a:latin typeface="Arial" panose="020B0604020202020204" pitchFamily="34" charset="0"/>
              </a:rPr>
            </a:br>
            <a:r>
              <a:rPr lang="en-US" altLang="en-US" sz="4000">
                <a:latin typeface="Arial" panose="020B0604020202020204" pitchFamily="34" charset="0"/>
              </a:rPr>
              <a:t>          for Files</a:t>
            </a:r>
          </a:p>
        </p:txBody>
      </p:sp>
      <p:sp>
        <p:nvSpPr>
          <p:cNvPr id="1196036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1196037" name="Rectangle 5"/>
          <p:cNvSpPr>
            <a:spLocks noChangeArrowheads="1"/>
          </p:cNvSpPr>
          <p:nvPr/>
        </p:nvSpPr>
        <p:spPr bwMode="auto">
          <a:xfrm>
            <a:off x="304800" y="2110690"/>
            <a:ext cx="822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 has eight categories of standard file library functions. We have already discussed the first </a:t>
            </a:r>
            <a:r>
              <a:rPr lang="en-US" alt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four. We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other four categories, which are more related to binary files, in this section.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68F1-5721-4425-8572-17F294C0302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05250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5251" name="Rectangle 3"/>
          <p:cNvSpPr>
            <a:spLocks noChangeArrowheads="1"/>
          </p:cNvSpPr>
          <p:nvPr/>
        </p:nvSpPr>
        <p:spPr bwMode="auto">
          <a:xfrm>
            <a:off x="152400" y="5791200"/>
            <a:ext cx="48784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Types </a:t>
            </a:r>
            <a:r>
              <a:rPr lang="en-US" altLang="en-US" sz="2000" dirty="0"/>
              <a:t>of Standard </a:t>
            </a:r>
            <a:r>
              <a:rPr lang="en-US" altLang="en-US" sz="2000" dirty="0" err="1"/>
              <a:t>Input/Output</a:t>
            </a:r>
            <a:r>
              <a:rPr lang="en-US" altLang="en-US" sz="2000" dirty="0"/>
              <a:t> Functions</a:t>
            </a:r>
          </a:p>
        </p:txBody>
      </p:sp>
      <p:grpSp>
        <p:nvGrpSpPr>
          <p:cNvPr id="1205252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05253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54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255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52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685800"/>
            <a:ext cx="40767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FFA54-52F4-4B49-AECE-F7722C7DA63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06274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6275" name="Rectangle 3"/>
          <p:cNvSpPr>
            <a:spLocks noChangeArrowheads="1"/>
          </p:cNvSpPr>
          <p:nvPr/>
        </p:nvSpPr>
        <p:spPr bwMode="auto">
          <a:xfrm>
            <a:off x="152400" y="5791200"/>
            <a:ext cx="24192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File </a:t>
            </a:r>
            <a:r>
              <a:rPr lang="en-US" altLang="en-US" sz="2000" dirty="0"/>
              <a:t>Read Operation</a:t>
            </a:r>
          </a:p>
        </p:txBody>
      </p:sp>
      <p:grpSp>
        <p:nvGrpSpPr>
          <p:cNvPr id="1206276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06277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278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279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62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9138"/>
            <a:ext cx="8574087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FDD34B-F532-4AAA-A5BE-E64A7068856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23683" name="Text Box 3"/>
          <p:cNvSpPr txBox="1">
            <a:spLocks noChangeArrowheads="1"/>
          </p:cNvSpPr>
          <p:nvPr/>
        </p:nvSpPr>
        <p:spPr bwMode="auto">
          <a:xfrm>
            <a:off x="2354263" y="152400"/>
            <a:ext cx="2446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Read File of Integers</a:t>
            </a:r>
          </a:p>
        </p:txBody>
      </p:sp>
      <p:pic>
        <p:nvPicPr>
          <p:cNvPr id="1223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2625"/>
            <a:ext cx="8372475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4478A-7D31-457D-92B6-879104F8E50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07298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7299" name="Rectangle 3"/>
          <p:cNvSpPr>
            <a:spLocks noChangeArrowheads="1"/>
          </p:cNvSpPr>
          <p:nvPr/>
        </p:nvSpPr>
        <p:spPr bwMode="auto">
          <a:xfrm>
            <a:off x="152400" y="5791200"/>
            <a:ext cx="2401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Reading </a:t>
            </a:r>
            <a:r>
              <a:rPr lang="en-US" altLang="en-US" sz="2000" dirty="0"/>
              <a:t>a Structure</a:t>
            </a:r>
          </a:p>
        </p:txBody>
      </p:sp>
      <p:grpSp>
        <p:nvGrpSpPr>
          <p:cNvPr id="1207300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07301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02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303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73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322388"/>
            <a:ext cx="8126412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699CD4-7FB5-454C-BBD6-30F479FF2D0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26755" name="Text Box 3"/>
          <p:cNvSpPr txBox="1">
            <a:spLocks noChangeArrowheads="1"/>
          </p:cNvSpPr>
          <p:nvPr/>
        </p:nvSpPr>
        <p:spPr bwMode="auto">
          <a:xfrm>
            <a:off x="2286000" y="1524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/>
              <a:t>Read Student File</a:t>
            </a:r>
          </a:p>
        </p:txBody>
      </p:sp>
      <p:pic>
        <p:nvPicPr>
          <p:cNvPr id="1226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09600"/>
            <a:ext cx="8437562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4F414A-1B6E-4FA6-B677-F9B44173141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08322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23" name="Rectangle 3"/>
          <p:cNvSpPr>
            <a:spLocks noChangeArrowheads="1"/>
          </p:cNvSpPr>
          <p:nvPr/>
        </p:nvSpPr>
        <p:spPr bwMode="auto">
          <a:xfrm>
            <a:off x="152400" y="5791200"/>
            <a:ext cx="24789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File </a:t>
            </a:r>
            <a:r>
              <a:rPr lang="en-US" altLang="en-US" sz="2000" dirty="0"/>
              <a:t>Write Operation</a:t>
            </a:r>
          </a:p>
        </p:txBody>
      </p:sp>
      <p:grpSp>
        <p:nvGrpSpPr>
          <p:cNvPr id="1208324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08325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326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327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83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798638"/>
            <a:ext cx="8729662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D5FC8F-BC5E-453D-BF4E-4617EF51DA2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09346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347" name="Rectangle 3"/>
          <p:cNvSpPr>
            <a:spLocks noChangeArrowheads="1"/>
          </p:cNvSpPr>
          <p:nvPr/>
        </p:nvSpPr>
        <p:spPr bwMode="auto">
          <a:xfrm>
            <a:off x="152400" y="5791200"/>
            <a:ext cx="23523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Writing </a:t>
            </a:r>
            <a:r>
              <a:rPr lang="en-US" altLang="en-US" sz="2000" dirty="0"/>
              <a:t>a Structure</a:t>
            </a:r>
          </a:p>
        </p:txBody>
      </p:sp>
      <p:grpSp>
        <p:nvGrpSpPr>
          <p:cNvPr id="1209348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09349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50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351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93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877888"/>
            <a:ext cx="69659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5DA5E-F467-4277-80E7-374FCDB483D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27779" name="Text Box 3"/>
          <p:cNvSpPr txBox="1">
            <a:spLocks noChangeArrowheads="1"/>
          </p:cNvSpPr>
          <p:nvPr/>
        </p:nvSpPr>
        <p:spPr bwMode="auto">
          <a:xfrm>
            <a:off x="2378075" y="152400"/>
            <a:ext cx="265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Write Structured Data</a:t>
            </a:r>
          </a:p>
        </p:txBody>
      </p:sp>
      <p:pic>
        <p:nvPicPr>
          <p:cNvPr id="12277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23875"/>
            <a:ext cx="84105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420ADF-0010-4121-9C98-2EC40DD84AF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10370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0371" name="Rectangle 3"/>
          <p:cNvSpPr>
            <a:spLocks noChangeArrowheads="1"/>
          </p:cNvSpPr>
          <p:nvPr/>
        </p:nvSpPr>
        <p:spPr bwMode="auto">
          <a:xfrm>
            <a:off x="152400" y="5791200"/>
            <a:ext cx="1502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Rewind </a:t>
            </a:r>
            <a:r>
              <a:rPr lang="en-US" altLang="en-US" sz="2000" dirty="0"/>
              <a:t>File</a:t>
            </a:r>
          </a:p>
        </p:txBody>
      </p:sp>
      <p:grpSp>
        <p:nvGrpSpPr>
          <p:cNvPr id="1210372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10373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374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375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03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19250"/>
            <a:ext cx="7815262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31A8C8-A0F7-4F5F-8AAC-72479F67D64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00130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0131" name="Rectangle 3"/>
          <p:cNvSpPr>
            <a:spLocks noChangeArrowheads="1"/>
          </p:cNvSpPr>
          <p:nvPr/>
        </p:nvSpPr>
        <p:spPr bwMode="auto">
          <a:xfrm>
            <a:off x="152400" y="5791200"/>
            <a:ext cx="36065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Reading </a:t>
            </a:r>
            <a:r>
              <a:rPr lang="en-US" altLang="en-US" sz="2000" dirty="0"/>
              <a:t>and Writing Text Files</a:t>
            </a:r>
          </a:p>
        </p:txBody>
      </p:sp>
      <p:grpSp>
        <p:nvGrpSpPr>
          <p:cNvPr id="1200132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00133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134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135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013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352675"/>
            <a:ext cx="83280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F68953-19D1-4A8C-A61D-BF48527BC28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11394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1395" name="Rectangle 3"/>
          <p:cNvSpPr>
            <a:spLocks noChangeArrowheads="1"/>
          </p:cNvSpPr>
          <p:nvPr/>
        </p:nvSpPr>
        <p:spPr bwMode="auto">
          <a:xfrm>
            <a:off x="152400" y="5791200"/>
            <a:ext cx="39422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Current </a:t>
            </a:r>
            <a:r>
              <a:rPr lang="en-US" altLang="en-US" sz="2000" dirty="0"/>
              <a:t>Location (</a:t>
            </a:r>
            <a:r>
              <a:rPr lang="en-US" altLang="en-US" sz="2000" i="1" dirty="0" err="1"/>
              <a:t>ftell</a:t>
            </a:r>
            <a:r>
              <a:rPr lang="en-US" altLang="en-US" sz="2000" dirty="0"/>
              <a:t>) Operation</a:t>
            </a:r>
          </a:p>
        </p:txBody>
      </p:sp>
      <p:grpSp>
        <p:nvGrpSpPr>
          <p:cNvPr id="1211396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11397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398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399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14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42213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3EBB41-FF2B-4F5A-88BC-FDF94993FCF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12418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2419" name="Rectangle 3"/>
          <p:cNvSpPr>
            <a:spLocks noChangeArrowheads="1"/>
          </p:cNvSpPr>
          <p:nvPr/>
        </p:nvSpPr>
        <p:spPr bwMode="auto">
          <a:xfrm>
            <a:off x="152400" y="5791200"/>
            <a:ext cx="23615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File </a:t>
            </a:r>
            <a:r>
              <a:rPr lang="en-US" altLang="en-US" sz="2000" dirty="0"/>
              <a:t>Seek Operation</a:t>
            </a:r>
          </a:p>
        </p:txBody>
      </p:sp>
      <p:grpSp>
        <p:nvGrpSpPr>
          <p:cNvPr id="1212420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12421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2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423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24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8538"/>
            <a:ext cx="6746875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50330-07C1-4766-9D3D-819ED24509A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28803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Append Two Binary Files</a:t>
            </a:r>
          </a:p>
        </p:txBody>
      </p:sp>
      <p:pic>
        <p:nvPicPr>
          <p:cNvPr id="12288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0238"/>
            <a:ext cx="8491538" cy="546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33AAF3-0EE0-4A12-998F-A478C0B8867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55427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Append Two Binary Files</a:t>
            </a:r>
          </a:p>
        </p:txBody>
      </p:sp>
      <p:pic>
        <p:nvPicPr>
          <p:cNvPr id="1255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5000"/>
            <a:ext cx="8464550" cy="56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C3BE0B-5375-487F-A7D1-5F8B8EDC299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56451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Append Two Binary Files</a:t>
            </a:r>
          </a:p>
        </p:txBody>
      </p:sp>
      <p:pic>
        <p:nvPicPr>
          <p:cNvPr id="1256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762000"/>
            <a:ext cx="8372475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8E357E-B2FC-4270-B846-5EEDD4EF9E9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9705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52168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panose="020B0604020202020204" pitchFamily="34" charset="0"/>
              </a:rPr>
              <a:t>Converting </a:t>
            </a:r>
            <a:r>
              <a:rPr lang="en-US" altLang="en-US" sz="4000" dirty="0">
                <a:latin typeface="Arial" panose="020B0604020202020204" pitchFamily="34" charset="0"/>
              </a:rPr>
              <a:t>File Type</a:t>
            </a:r>
          </a:p>
        </p:txBody>
      </p:sp>
      <p:sp>
        <p:nvSpPr>
          <p:cNvPr id="119706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1197061" name="Rectangle 5"/>
          <p:cNvSpPr>
            <a:spLocks noChangeArrowheads="1"/>
          </p:cNvSpPr>
          <p:nvPr/>
        </p:nvSpPr>
        <p:spPr bwMode="auto">
          <a:xfrm>
            <a:off x="304800" y="1447800"/>
            <a:ext cx="8229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A rather common but somewhat trivial problem is to convert a text file to a binary file and vice versa. C has no standard functions for these tasks. We must write a program to make the conversion. We describe the file conversion logic in this section.</a:t>
            </a:r>
          </a:p>
        </p:txBody>
      </p:sp>
    </p:spTree>
    <p:extLst>
      <p:ext uri="{BB962C8B-B14F-4D97-AF65-F5344CB8AC3E}">
        <p14:creationId xmlns:p14="http://schemas.microsoft.com/office/powerpoint/2010/main" val="42921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8BE6D-4971-4838-B3C2-15947C83EB0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13442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3443" name="Rectangle 3"/>
          <p:cNvSpPr>
            <a:spLocks noChangeArrowheads="1"/>
          </p:cNvSpPr>
          <p:nvPr/>
        </p:nvSpPr>
        <p:spPr bwMode="auto">
          <a:xfrm>
            <a:off x="152400" y="5791200"/>
            <a:ext cx="4048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Create </a:t>
            </a:r>
            <a:r>
              <a:rPr lang="en-US" altLang="en-US" sz="2000" dirty="0"/>
              <a:t>Binary File Structure Chart</a:t>
            </a:r>
          </a:p>
        </p:txBody>
      </p:sp>
      <p:grpSp>
        <p:nvGrpSpPr>
          <p:cNvPr id="1213444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13445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446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447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34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58888"/>
            <a:ext cx="4241800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8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AF923B-C44F-4C1A-AEE3-6333E8FAB35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229827" name="Text Box 3"/>
          <p:cNvSpPr txBox="1">
            <a:spLocks noChangeArrowheads="1"/>
          </p:cNvSpPr>
          <p:nvPr/>
        </p:nvSpPr>
        <p:spPr bwMode="auto">
          <a:xfrm>
            <a:off x="2209800" y="152400"/>
            <a:ext cx="314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/>
              <a:t>Text to Binary Student File</a:t>
            </a:r>
          </a:p>
        </p:txBody>
      </p:sp>
      <p:grpSp>
        <p:nvGrpSpPr>
          <p:cNvPr id="1229833" name="Group 9"/>
          <p:cNvGrpSpPr>
            <a:grpSpLocks/>
          </p:cNvGrpSpPr>
          <p:nvPr/>
        </p:nvGrpSpPr>
        <p:grpSpPr bwMode="auto">
          <a:xfrm>
            <a:off x="158750" y="685800"/>
            <a:ext cx="8528050" cy="5562600"/>
            <a:chOff x="100" y="432"/>
            <a:chExt cx="5372" cy="3504"/>
          </a:xfrm>
        </p:grpSpPr>
        <p:pic>
          <p:nvPicPr>
            <p:cNvPr id="12298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432"/>
              <a:ext cx="5372" cy="1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8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34"/>
              <a:ext cx="5315" cy="1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38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5716C-93C1-4A72-AF01-EBAE0F70948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58499" name="Text Box 3"/>
          <p:cNvSpPr txBox="1">
            <a:spLocks noChangeArrowheads="1"/>
          </p:cNvSpPr>
          <p:nvPr/>
        </p:nvSpPr>
        <p:spPr bwMode="auto">
          <a:xfrm>
            <a:off x="2209800" y="152400"/>
            <a:ext cx="314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Text to Binary Student File</a:t>
            </a:r>
          </a:p>
        </p:txBody>
      </p:sp>
      <p:pic>
        <p:nvPicPr>
          <p:cNvPr id="1258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85800"/>
            <a:ext cx="84645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3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4294D-6A27-4176-A609-F59E920E54C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259523" name="Text Box 3"/>
          <p:cNvSpPr txBox="1">
            <a:spLocks noChangeArrowheads="1"/>
          </p:cNvSpPr>
          <p:nvPr/>
        </p:nvSpPr>
        <p:spPr bwMode="auto">
          <a:xfrm>
            <a:off x="2209800" y="152400"/>
            <a:ext cx="314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Text to Binary Student File</a:t>
            </a:r>
          </a:p>
        </p:txBody>
      </p:sp>
      <p:pic>
        <p:nvPicPr>
          <p:cNvPr id="1259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09600"/>
            <a:ext cx="846455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6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7DC214-B30F-4D37-9431-29AFE25F2DD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20610" name="Line 2"/>
          <p:cNvSpPr>
            <a:spLocks noChangeShapeType="1"/>
          </p:cNvSpPr>
          <p:nvPr/>
        </p:nvSpPr>
        <p:spPr bwMode="auto">
          <a:xfrm>
            <a:off x="455613" y="28956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11" name="Line 3"/>
          <p:cNvSpPr>
            <a:spLocks noChangeShapeType="1"/>
          </p:cNvSpPr>
          <p:nvPr/>
        </p:nvSpPr>
        <p:spPr bwMode="auto">
          <a:xfrm>
            <a:off x="457200" y="38862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0612" name="Rectangle 4"/>
          <p:cNvSpPr>
            <a:spLocks noChangeArrowheads="1"/>
          </p:cNvSpPr>
          <p:nvPr/>
        </p:nvSpPr>
        <p:spPr bwMode="auto">
          <a:xfrm>
            <a:off x="493713" y="2987675"/>
            <a:ext cx="807720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Formatted input/output, character input/output, and string input/output functions can be used only with text files.</a:t>
            </a:r>
          </a:p>
        </p:txBody>
      </p:sp>
      <p:sp>
        <p:nvSpPr>
          <p:cNvPr id="1220613" name="Text Box 5"/>
          <p:cNvSpPr txBox="1">
            <a:spLocks noChangeArrowheads="1"/>
          </p:cNvSpPr>
          <p:nvPr/>
        </p:nvSpPr>
        <p:spPr bwMode="auto">
          <a:xfrm>
            <a:off x="474663" y="2362200"/>
            <a:ext cx="874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86858E-CF11-4152-A568-924BAC269B7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60547" name="Text Box 3"/>
          <p:cNvSpPr txBox="1">
            <a:spLocks noChangeArrowheads="1"/>
          </p:cNvSpPr>
          <p:nvPr/>
        </p:nvSpPr>
        <p:spPr bwMode="auto">
          <a:xfrm>
            <a:off x="2209800" y="152400"/>
            <a:ext cx="314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Text to Binary Student File</a:t>
            </a:r>
          </a:p>
        </p:txBody>
      </p:sp>
      <p:pic>
        <p:nvPicPr>
          <p:cNvPr id="126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85800"/>
            <a:ext cx="8410575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8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AEB97B-599B-4AA1-A935-E54A18F15D1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280003" name="Text Box 3"/>
          <p:cNvSpPr txBox="1">
            <a:spLocks noChangeArrowheads="1"/>
          </p:cNvSpPr>
          <p:nvPr/>
        </p:nvSpPr>
        <p:spPr bwMode="auto">
          <a:xfrm>
            <a:off x="2209800" y="152400"/>
            <a:ext cx="314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Text to Binary Student File</a:t>
            </a:r>
          </a:p>
        </p:txBody>
      </p:sp>
      <p:pic>
        <p:nvPicPr>
          <p:cNvPr id="12800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90550"/>
            <a:ext cx="8437562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4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D5191-9037-49CD-A898-E6205B16170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281027" name="Text Box 3"/>
          <p:cNvSpPr txBox="1">
            <a:spLocks noChangeArrowheads="1"/>
          </p:cNvSpPr>
          <p:nvPr/>
        </p:nvSpPr>
        <p:spPr bwMode="auto">
          <a:xfrm>
            <a:off x="2209800" y="152400"/>
            <a:ext cx="314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Text to Binary Student File</a:t>
            </a:r>
          </a:p>
        </p:txBody>
      </p:sp>
      <p:pic>
        <p:nvPicPr>
          <p:cNvPr id="128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09600"/>
            <a:ext cx="83724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84645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2631B-2625-4F54-BC8A-935B93A7916E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214466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4467" name="Rectangle 3"/>
          <p:cNvSpPr>
            <a:spLocks noChangeArrowheads="1"/>
          </p:cNvSpPr>
          <p:nvPr/>
        </p:nvSpPr>
        <p:spPr bwMode="auto">
          <a:xfrm>
            <a:off x="152400" y="5791200"/>
            <a:ext cx="34549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Design </a:t>
            </a:r>
            <a:r>
              <a:rPr lang="en-US" altLang="en-US" sz="2000" dirty="0"/>
              <a:t>for Print Student Data</a:t>
            </a:r>
          </a:p>
        </p:txBody>
      </p:sp>
      <p:grpSp>
        <p:nvGrpSpPr>
          <p:cNvPr id="1214468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14469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0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471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44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2300"/>
            <a:ext cx="4972050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3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1E1098-92F9-436C-A910-21EDB14A5145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230851" name="Text Box 3"/>
          <p:cNvSpPr txBox="1">
            <a:spLocks noChangeArrowheads="1"/>
          </p:cNvSpPr>
          <p:nvPr/>
        </p:nvSpPr>
        <p:spPr bwMode="auto">
          <a:xfrm>
            <a:off x="2328863" y="152400"/>
            <a:ext cx="224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Print Student Data</a:t>
            </a:r>
          </a:p>
        </p:txBody>
      </p:sp>
      <p:grpSp>
        <p:nvGrpSpPr>
          <p:cNvPr id="1230855" name="Group 7"/>
          <p:cNvGrpSpPr>
            <a:grpSpLocks/>
          </p:cNvGrpSpPr>
          <p:nvPr/>
        </p:nvGrpSpPr>
        <p:grpSpPr bwMode="auto">
          <a:xfrm>
            <a:off x="173038" y="609600"/>
            <a:ext cx="8437562" cy="5715000"/>
            <a:chOff x="109" y="384"/>
            <a:chExt cx="5315" cy="3888"/>
          </a:xfrm>
        </p:grpSpPr>
        <p:pic>
          <p:nvPicPr>
            <p:cNvPr id="12308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384"/>
              <a:ext cx="5315" cy="2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8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" y="2566"/>
              <a:ext cx="5315" cy="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4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79E905-61A7-4F9B-AEE3-0DACDD6CA6C8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283075" name="Text Box 3"/>
          <p:cNvSpPr txBox="1">
            <a:spLocks noChangeArrowheads="1"/>
          </p:cNvSpPr>
          <p:nvPr/>
        </p:nvSpPr>
        <p:spPr bwMode="auto">
          <a:xfrm>
            <a:off x="2328863" y="152400"/>
            <a:ext cx="224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Print Student Data</a:t>
            </a:r>
          </a:p>
        </p:txBody>
      </p:sp>
      <p:pic>
        <p:nvPicPr>
          <p:cNvPr id="128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437563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1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1F5DCE-3967-4124-8A78-35A10B55EA7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284099" name="Text Box 3"/>
          <p:cNvSpPr txBox="1">
            <a:spLocks noChangeArrowheads="1"/>
          </p:cNvSpPr>
          <p:nvPr/>
        </p:nvSpPr>
        <p:spPr bwMode="auto">
          <a:xfrm>
            <a:off x="2328863" y="152400"/>
            <a:ext cx="224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Print Student Data</a:t>
            </a:r>
          </a:p>
        </p:txBody>
      </p:sp>
      <p:pic>
        <p:nvPicPr>
          <p:cNvPr id="128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57225"/>
            <a:ext cx="8520112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8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4AD05-0236-4F5B-BB87-B629758B377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285123" name="Text Box 3"/>
          <p:cNvSpPr txBox="1">
            <a:spLocks noChangeArrowheads="1"/>
          </p:cNvSpPr>
          <p:nvPr/>
        </p:nvSpPr>
        <p:spPr bwMode="auto">
          <a:xfrm>
            <a:off x="2328863" y="152400"/>
            <a:ext cx="224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Print Student Data</a:t>
            </a:r>
          </a:p>
        </p:txBody>
      </p:sp>
      <p:pic>
        <p:nvPicPr>
          <p:cNvPr id="128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630238"/>
            <a:ext cx="8528050" cy="577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6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7A5E3-DE74-43DC-B2F0-2228B0ABFA41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286147" name="Text Box 3"/>
          <p:cNvSpPr txBox="1">
            <a:spLocks noChangeArrowheads="1"/>
          </p:cNvSpPr>
          <p:nvPr/>
        </p:nvSpPr>
        <p:spPr bwMode="auto">
          <a:xfrm>
            <a:off x="2328863" y="152400"/>
            <a:ext cx="224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Print Student Data</a:t>
            </a:r>
          </a:p>
        </p:txBody>
      </p:sp>
      <p:pic>
        <p:nvPicPr>
          <p:cNvPr id="128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701675"/>
            <a:ext cx="846455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FBF76-B074-4AE2-A794-D270E294A008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287171" name="Text Box 3"/>
          <p:cNvSpPr txBox="1">
            <a:spLocks noChangeArrowheads="1"/>
          </p:cNvSpPr>
          <p:nvPr/>
        </p:nvSpPr>
        <p:spPr bwMode="auto">
          <a:xfrm>
            <a:off x="2328863" y="152400"/>
            <a:ext cx="224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Print Student Data</a:t>
            </a:r>
          </a:p>
        </p:txBody>
      </p:sp>
      <p:grpSp>
        <p:nvGrpSpPr>
          <p:cNvPr id="1287174" name="Group 6"/>
          <p:cNvGrpSpPr>
            <a:grpSpLocks/>
          </p:cNvGrpSpPr>
          <p:nvPr/>
        </p:nvGrpSpPr>
        <p:grpSpPr bwMode="auto">
          <a:xfrm>
            <a:off x="228600" y="635000"/>
            <a:ext cx="8372475" cy="5537200"/>
            <a:chOff x="99" y="432"/>
            <a:chExt cx="5274" cy="3728"/>
          </a:xfrm>
        </p:grpSpPr>
        <p:pic>
          <p:nvPicPr>
            <p:cNvPr id="128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432"/>
              <a:ext cx="5274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" y="1536"/>
              <a:ext cx="5274" cy="2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32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28896C-D637-45F1-B52C-5D16421CE24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01154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1155" name="Rectangle 3"/>
          <p:cNvSpPr>
            <a:spLocks noChangeArrowheads="1"/>
          </p:cNvSpPr>
          <p:nvPr/>
        </p:nvSpPr>
        <p:spPr bwMode="auto">
          <a:xfrm>
            <a:off x="152400" y="5791200"/>
            <a:ext cx="2826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Block </a:t>
            </a:r>
            <a:r>
              <a:rPr lang="en-US" altLang="en-US" sz="2000" dirty="0"/>
              <a:t>Input and Output</a:t>
            </a:r>
          </a:p>
        </p:txBody>
      </p:sp>
      <p:grpSp>
        <p:nvGrpSpPr>
          <p:cNvPr id="1201156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01157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158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159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116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139950"/>
            <a:ext cx="83185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8AA7DE-8B5C-4A57-B12D-0D2403DA0561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288195" name="Text Box 3"/>
          <p:cNvSpPr txBox="1">
            <a:spLocks noChangeArrowheads="1"/>
          </p:cNvSpPr>
          <p:nvPr/>
        </p:nvSpPr>
        <p:spPr bwMode="auto">
          <a:xfrm>
            <a:off x="2328863" y="152400"/>
            <a:ext cx="224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Print Student Data</a:t>
            </a:r>
          </a:p>
        </p:txBody>
      </p:sp>
      <p:pic>
        <p:nvPicPr>
          <p:cNvPr id="128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62000"/>
            <a:ext cx="84105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4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5C741-9C60-46D5-B7D4-1E4BAF9579DA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289219" name="Text Box 3"/>
          <p:cNvSpPr txBox="1">
            <a:spLocks noChangeArrowheads="1"/>
          </p:cNvSpPr>
          <p:nvPr/>
        </p:nvSpPr>
        <p:spPr bwMode="auto">
          <a:xfrm>
            <a:off x="2328863" y="152400"/>
            <a:ext cx="224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Print Student Data</a:t>
            </a:r>
          </a:p>
        </p:txBody>
      </p:sp>
      <p:pic>
        <p:nvPicPr>
          <p:cNvPr id="128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85800"/>
            <a:ext cx="849153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6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D53BE-D1C8-4422-8497-D3B9EFE1383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198082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19808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58576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panose="020B0604020202020204" pitchFamily="34" charset="0"/>
              </a:rPr>
              <a:t>File </a:t>
            </a:r>
            <a:r>
              <a:rPr lang="en-US" altLang="en-US" sz="4000" dirty="0">
                <a:latin typeface="Arial" panose="020B0604020202020204" pitchFamily="34" charset="0"/>
              </a:rPr>
              <a:t>Program Examples</a:t>
            </a:r>
          </a:p>
        </p:txBody>
      </p:sp>
      <p:sp>
        <p:nvSpPr>
          <p:cNvPr id="1198084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1198085" name="Rectangle 5"/>
          <p:cNvSpPr>
            <a:spLocks noChangeArrowheads="1"/>
          </p:cNvSpPr>
          <p:nvPr/>
        </p:nvSpPr>
        <p:spPr bwMode="auto">
          <a:xfrm>
            <a:off x="304800" y="1524000"/>
            <a:ext cx="8229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/>
            <a:r>
              <a:rPr lang="en-US" alt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This section contains two common file applications. The first uses the file positioning functions to randomly process the data in a file. The second merges two files.</a:t>
            </a:r>
          </a:p>
        </p:txBody>
      </p:sp>
    </p:spTree>
    <p:extLst>
      <p:ext uri="{BB962C8B-B14F-4D97-AF65-F5344CB8AC3E}">
        <p14:creationId xmlns:p14="http://schemas.microsoft.com/office/powerpoint/2010/main" val="30786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99022-FDEB-4FC8-8C06-942CE93F0047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235971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291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Random File Application</a:t>
            </a:r>
          </a:p>
        </p:txBody>
      </p:sp>
      <p:grpSp>
        <p:nvGrpSpPr>
          <p:cNvPr id="1235975" name="Group 7"/>
          <p:cNvGrpSpPr>
            <a:grpSpLocks/>
          </p:cNvGrpSpPr>
          <p:nvPr/>
        </p:nvGrpSpPr>
        <p:grpSpPr bwMode="auto">
          <a:xfrm>
            <a:off x="76200" y="762000"/>
            <a:ext cx="8464550" cy="5334000"/>
            <a:chOff x="48" y="480"/>
            <a:chExt cx="5332" cy="3648"/>
          </a:xfrm>
        </p:grpSpPr>
        <p:pic>
          <p:nvPicPr>
            <p:cNvPr id="12359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0"/>
              <a:ext cx="5332" cy="1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59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1680"/>
              <a:ext cx="5298" cy="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54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AF9995-431C-482C-A57B-70187F4D2922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290243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291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Random File Application</a:t>
            </a:r>
          </a:p>
        </p:txBody>
      </p:sp>
      <p:pic>
        <p:nvPicPr>
          <p:cNvPr id="129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3724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9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9867A-830A-4195-8414-03C3E63850A8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236995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279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Random File: Build File</a:t>
            </a:r>
          </a:p>
        </p:txBody>
      </p:sp>
      <p:grpSp>
        <p:nvGrpSpPr>
          <p:cNvPr id="1236999" name="Group 7"/>
          <p:cNvGrpSpPr>
            <a:grpSpLocks/>
          </p:cNvGrpSpPr>
          <p:nvPr/>
        </p:nvGrpSpPr>
        <p:grpSpPr bwMode="auto">
          <a:xfrm>
            <a:off x="152400" y="685800"/>
            <a:ext cx="8491538" cy="5184775"/>
            <a:chOff x="96" y="432"/>
            <a:chExt cx="5349" cy="3266"/>
          </a:xfrm>
        </p:grpSpPr>
        <p:pic>
          <p:nvPicPr>
            <p:cNvPr id="12369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" y="432"/>
              <a:ext cx="5298" cy="2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699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592"/>
              <a:ext cx="5349" cy="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73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F2EC3D-1140-41FD-A99D-13DAF3B5B5CB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291267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2798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Random File: Build File</a:t>
            </a:r>
          </a:p>
        </p:txBody>
      </p:sp>
      <p:pic>
        <p:nvPicPr>
          <p:cNvPr id="129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43756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2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2EA0FD-3927-4E9C-AAC0-9CB7DE4F5EE8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238019" name="Text Box 3"/>
          <p:cNvSpPr txBox="1">
            <a:spLocks noChangeArrowheads="1"/>
          </p:cNvSpPr>
          <p:nvPr/>
        </p:nvSpPr>
        <p:spPr bwMode="auto">
          <a:xfrm>
            <a:off x="2441575" y="152400"/>
            <a:ext cx="350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Random File: Sequential Print</a:t>
            </a:r>
          </a:p>
        </p:txBody>
      </p:sp>
      <p:pic>
        <p:nvPicPr>
          <p:cNvPr id="12380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3724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2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37560A-F338-4038-8D9E-17176A53FC6B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292291" name="Text Box 3"/>
          <p:cNvSpPr txBox="1">
            <a:spLocks noChangeArrowheads="1"/>
          </p:cNvSpPr>
          <p:nvPr/>
        </p:nvSpPr>
        <p:spPr bwMode="auto">
          <a:xfrm>
            <a:off x="2441575" y="152400"/>
            <a:ext cx="350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Random File: Sequential Print</a:t>
            </a:r>
          </a:p>
        </p:txBody>
      </p:sp>
      <p:pic>
        <p:nvPicPr>
          <p:cNvPr id="129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85800"/>
            <a:ext cx="84105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8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6A070-9F6F-4ABA-9EB8-A8A1690A2601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239043" name="Text Box 3"/>
          <p:cNvSpPr txBox="1">
            <a:spLocks noChangeArrowheads="1"/>
          </p:cNvSpPr>
          <p:nvPr/>
        </p:nvSpPr>
        <p:spPr bwMode="auto">
          <a:xfrm>
            <a:off x="2546350" y="152400"/>
            <a:ext cx="3294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Random File: Random Print</a:t>
            </a:r>
          </a:p>
        </p:txBody>
      </p:sp>
      <p:grpSp>
        <p:nvGrpSpPr>
          <p:cNvPr id="1239047" name="Group 7"/>
          <p:cNvGrpSpPr>
            <a:grpSpLocks/>
          </p:cNvGrpSpPr>
          <p:nvPr/>
        </p:nvGrpSpPr>
        <p:grpSpPr bwMode="auto">
          <a:xfrm>
            <a:off x="123825" y="533400"/>
            <a:ext cx="8410575" cy="5583238"/>
            <a:chOff x="-432" y="467"/>
            <a:chExt cx="5298" cy="3985"/>
          </a:xfrm>
        </p:grpSpPr>
        <p:pic>
          <p:nvPicPr>
            <p:cNvPr id="12390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0" y="467"/>
              <a:ext cx="5274" cy="2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90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2" y="3120"/>
              <a:ext cx="5298" cy="1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75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CAFE2-5E03-4C98-AFE0-9115F0011F6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02178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2179" name="Rectangle 3"/>
          <p:cNvSpPr>
            <a:spLocks noChangeArrowheads="1"/>
          </p:cNvSpPr>
          <p:nvPr/>
        </p:nvSpPr>
        <p:spPr bwMode="auto">
          <a:xfrm>
            <a:off x="152400" y="5791200"/>
            <a:ext cx="2527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Binary </a:t>
            </a:r>
            <a:r>
              <a:rPr lang="en-US" altLang="en-US" sz="2000" dirty="0"/>
              <a:t>and Text Files</a:t>
            </a:r>
          </a:p>
        </p:txBody>
      </p:sp>
      <p:grpSp>
        <p:nvGrpSpPr>
          <p:cNvPr id="1202180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02181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182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183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218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944688"/>
            <a:ext cx="847407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EF90C-65AA-4A98-B2A9-54F8904DD745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293315" name="Text Box 3"/>
          <p:cNvSpPr txBox="1">
            <a:spLocks noChangeArrowheads="1"/>
          </p:cNvSpPr>
          <p:nvPr/>
        </p:nvSpPr>
        <p:spPr bwMode="auto">
          <a:xfrm>
            <a:off x="2546350" y="152400"/>
            <a:ext cx="3294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Random File: Random Print</a:t>
            </a:r>
          </a:p>
        </p:txBody>
      </p:sp>
      <p:pic>
        <p:nvPicPr>
          <p:cNvPr id="129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39763"/>
            <a:ext cx="8410575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1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78C93C-CEED-4C63-8295-965F44CB32A2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216514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6515" name="Rectangle 3"/>
          <p:cNvSpPr>
            <a:spLocks noChangeArrowheads="1"/>
          </p:cNvSpPr>
          <p:nvPr/>
        </p:nvSpPr>
        <p:spPr bwMode="auto">
          <a:xfrm>
            <a:off x="152400" y="5791200"/>
            <a:ext cx="2348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File </a:t>
            </a:r>
            <a:r>
              <a:rPr lang="en-US" altLang="en-US" sz="2000" dirty="0"/>
              <a:t>Merge Concept</a:t>
            </a:r>
          </a:p>
        </p:txBody>
      </p:sp>
      <p:grpSp>
        <p:nvGrpSpPr>
          <p:cNvPr id="1216516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16517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18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519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1652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762000"/>
            <a:ext cx="5192712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4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C4B17D-836D-4B84-AE95-4ABC19778EC1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243139" name="Text Box 3"/>
          <p:cNvSpPr txBox="1">
            <a:spLocks noChangeArrowheads="1"/>
          </p:cNvSpPr>
          <p:nvPr/>
        </p:nvSpPr>
        <p:spPr bwMode="auto">
          <a:xfrm>
            <a:off x="2832101" y="76200"/>
            <a:ext cx="3949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Pseudocode for Merging Two Files</a:t>
            </a:r>
          </a:p>
        </p:txBody>
      </p:sp>
      <p:grpSp>
        <p:nvGrpSpPr>
          <p:cNvPr id="1243144" name="Group 8"/>
          <p:cNvGrpSpPr>
            <a:grpSpLocks/>
          </p:cNvGrpSpPr>
          <p:nvPr/>
        </p:nvGrpSpPr>
        <p:grpSpPr bwMode="auto">
          <a:xfrm>
            <a:off x="381000" y="635000"/>
            <a:ext cx="8372475" cy="5689600"/>
            <a:chOff x="240" y="400"/>
            <a:chExt cx="5274" cy="3903"/>
          </a:xfrm>
        </p:grpSpPr>
        <p:pic>
          <p:nvPicPr>
            <p:cNvPr id="124314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00"/>
              <a:ext cx="5274" cy="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314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600"/>
              <a:ext cx="5274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25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D99AFE-BC65-4278-88EA-008FEDD49E68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240067" name="Text Box 3"/>
          <p:cNvSpPr txBox="1">
            <a:spLocks noChangeArrowheads="1"/>
          </p:cNvSpPr>
          <p:nvPr/>
        </p:nvSpPr>
        <p:spPr bwMode="auto">
          <a:xfrm>
            <a:off x="2514600" y="152400"/>
            <a:ext cx="200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Merge Two Files</a:t>
            </a:r>
          </a:p>
        </p:txBody>
      </p:sp>
      <p:pic>
        <p:nvPicPr>
          <p:cNvPr id="1240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27063"/>
            <a:ext cx="8464550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FE4C8-B997-49E5-BD3D-B1A482DCBA70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276931" name="Text Box 3"/>
          <p:cNvSpPr txBox="1">
            <a:spLocks noChangeArrowheads="1"/>
          </p:cNvSpPr>
          <p:nvPr/>
        </p:nvSpPr>
        <p:spPr bwMode="auto">
          <a:xfrm>
            <a:off x="2514600" y="152400"/>
            <a:ext cx="200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Merge Two Files</a:t>
            </a:r>
          </a:p>
        </p:txBody>
      </p:sp>
      <p:grpSp>
        <p:nvGrpSpPr>
          <p:cNvPr id="1276935" name="Group 7"/>
          <p:cNvGrpSpPr>
            <a:grpSpLocks/>
          </p:cNvGrpSpPr>
          <p:nvPr/>
        </p:nvGrpSpPr>
        <p:grpSpPr bwMode="auto">
          <a:xfrm>
            <a:off x="96838" y="609600"/>
            <a:ext cx="8437562" cy="5715000"/>
            <a:chOff x="61" y="384"/>
            <a:chExt cx="5315" cy="3736"/>
          </a:xfrm>
        </p:grpSpPr>
        <p:pic>
          <p:nvPicPr>
            <p:cNvPr id="127693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" y="384"/>
              <a:ext cx="5315" cy="2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69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" y="2640"/>
              <a:ext cx="5274" cy="1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5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FC594-A386-4588-BE5D-0930E38A29CC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277955" name="Text Box 3"/>
          <p:cNvSpPr txBox="1">
            <a:spLocks noChangeArrowheads="1"/>
          </p:cNvSpPr>
          <p:nvPr/>
        </p:nvSpPr>
        <p:spPr bwMode="auto">
          <a:xfrm>
            <a:off x="2514600" y="152400"/>
            <a:ext cx="200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Merge Two Files</a:t>
            </a:r>
          </a:p>
        </p:txBody>
      </p:sp>
      <p:pic>
        <p:nvPicPr>
          <p:cNvPr id="127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85788"/>
            <a:ext cx="8464550" cy="566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5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BABD3-5DA8-4E85-AC74-61B16A61C0BB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278979" name="Text Box 3"/>
          <p:cNvSpPr txBox="1">
            <a:spLocks noChangeArrowheads="1"/>
          </p:cNvSpPr>
          <p:nvPr/>
        </p:nvSpPr>
        <p:spPr bwMode="auto">
          <a:xfrm>
            <a:off x="2514600" y="152400"/>
            <a:ext cx="200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Merge Two Files</a:t>
            </a:r>
          </a:p>
        </p:txBody>
      </p:sp>
      <p:pic>
        <p:nvPicPr>
          <p:cNvPr id="1278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92150"/>
            <a:ext cx="841057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5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4926E9-CAF1-4129-92CA-CF8410B1FDB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1634" name="Line 2"/>
          <p:cNvSpPr>
            <a:spLocks noChangeShapeType="1"/>
          </p:cNvSpPr>
          <p:nvPr/>
        </p:nvSpPr>
        <p:spPr bwMode="auto">
          <a:xfrm>
            <a:off x="455613" y="28956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35" name="Line 3"/>
          <p:cNvSpPr>
            <a:spLocks noChangeShapeType="1"/>
          </p:cNvSpPr>
          <p:nvPr/>
        </p:nvSpPr>
        <p:spPr bwMode="auto">
          <a:xfrm>
            <a:off x="457200" y="38862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1636" name="Rectangle 4"/>
          <p:cNvSpPr>
            <a:spLocks noChangeArrowheads="1"/>
          </p:cNvSpPr>
          <p:nvPr/>
        </p:nvSpPr>
        <p:spPr bwMode="auto">
          <a:xfrm>
            <a:off x="493713" y="2987675"/>
            <a:ext cx="807720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Text files store data as a sequence of characters; binary files store data as they are stored in primary memory.</a:t>
            </a:r>
          </a:p>
        </p:txBody>
      </p:sp>
      <p:sp>
        <p:nvSpPr>
          <p:cNvPr id="1221637" name="Text Box 5"/>
          <p:cNvSpPr txBox="1">
            <a:spLocks noChangeArrowheads="1"/>
          </p:cNvSpPr>
          <p:nvPr/>
        </p:nvSpPr>
        <p:spPr bwMode="auto">
          <a:xfrm>
            <a:off x="474663" y="2362200"/>
            <a:ext cx="874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899DE2-96DE-48B0-BD45-E74B341DDB5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45187" name="Text Box 3"/>
          <p:cNvSpPr txBox="1">
            <a:spLocks noChangeArrowheads="1"/>
          </p:cNvSpPr>
          <p:nvPr/>
        </p:nvSpPr>
        <p:spPr bwMode="auto">
          <a:xfrm>
            <a:off x="1892300" y="5165725"/>
            <a:ext cx="137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/>
              <a:t>File Modes</a:t>
            </a:r>
          </a:p>
        </p:txBody>
      </p:sp>
      <p:pic>
        <p:nvPicPr>
          <p:cNvPr id="1245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554163"/>
            <a:ext cx="855662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A50C52-29CB-49F3-BD23-C65CA257220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03202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3203" name="Rectangle 3"/>
          <p:cNvSpPr>
            <a:spLocks noChangeArrowheads="1"/>
          </p:cNvSpPr>
          <p:nvPr/>
        </p:nvSpPr>
        <p:spPr bwMode="auto">
          <a:xfrm>
            <a:off x="152400" y="5791200"/>
            <a:ext cx="13147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File </a:t>
            </a:r>
            <a:r>
              <a:rPr lang="en-US" altLang="en-US" sz="2000" dirty="0"/>
              <a:t>States</a:t>
            </a:r>
          </a:p>
        </p:txBody>
      </p:sp>
      <p:grpSp>
        <p:nvGrpSpPr>
          <p:cNvPr id="1203204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03205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206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207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320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762000"/>
            <a:ext cx="6472237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Computer Science: A Structured Programming Approach Using C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7FAA6-02AA-4D71-AC41-3D3AC0E9088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04226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4227" name="Rectangle 3"/>
          <p:cNvSpPr>
            <a:spLocks noChangeArrowheads="1"/>
          </p:cNvSpPr>
          <p:nvPr/>
        </p:nvSpPr>
        <p:spPr bwMode="auto">
          <a:xfrm>
            <a:off x="152400" y="5791200"/>
            <a:ext cx="24112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 smtClean="0"/>
              <a:t>File-Opening </a:t>
            </a:r>
            <a:r>
              <a:rPr lang="en-US" altLang="en-US" sz="2000" dirty="0"/>
              <a:t>Modes</a:t>
            </a:r>
          </a:p>
        </p:txBody>
      </p:sp>
      <p:grpSp>
        <p:nvGrpSpPr>
          <p:cNvPr id="1204228" name="Group 4"/>
          <p:cNvGrpSpPr>
            <a:grpSpLocks/>
          </p:cNvGrpSpPr>
          <p:nvPr/>
        </p:nvGrpSpPr>
        <p:grpSpPr bwMode="auto">
          <a:xfrm>
            <a:off x="228600" y="252413"/>
            <a:ext cx="8610600" cy="5995987"/>
            <a:chOff x="336" y="159"/>
            <a:chExt cx="5232" cy="3777"/>
          </a:xfrm>
        </p:grpSpPr>
        <p:sp>
          <p:nvSpPr>
            <p:cNvPr id="1204229" name="Line 5"/>
            <p:cNvSpPr>
              <a:spLocks noChangeShapeType="1"/>
            </p:cNvSpPr>
            <p:nvPr/>
          </p:nvSpPr>
          <p:spPr bwMode="auto">
            <a:xfrm>
              <a:off x="336" y="3936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230" name="Line 6"/>
            <p:cNvSpPr>
              <a:spLocks noChangeShapeType="1"/>
            </p:cNvSpPr>
            <p:nvPr/>
          </p:nvSpPr>
          <p:spPr bwMode="auto">
            <a:xfrm>
              <a:off x="336" y="159"/>
              <a:ext cx="523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231" name="Line 7"/>
            <p:cNvSpPr>
              <a:spLocks noChangeShapeType="1"/>
            </p:cNvSpPr>
            <p:nvPr/>
          </p:nvSpPr>
          <p:spPr bwMode="auto">
            <a:xfrm>
              <a:off x="336" y="3663"/>
              <a:ext cx="523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042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5550"/>
            <a:ext cx="84740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910</Words>
  <Application>Microsoft Office PowerPoint</Application>
  <PresentationFormat>On-screen Show (4:3)</PresentationFormat>
  <Paragraphs>171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Times New Roman</vt:lpstr>
      <vt:lpstr>Tahoma</vt:lpstr>
      <vt:lpstr>Wingdings</vt:lpstr>
      <vt:lpstr>McGrawHill-Italic</vt:lpstr>
      <vt:lpstr>Arial</vt:lpstr>
      <vt:lpstr>Blends</vt:lpstr>
      <vt:lpstr>Binary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account</cp:lastModifiedBy>
  <cp:revision>175</cp:revision>
  <dcterms:created xsi:type="dcterms:W3CDTF">2000-01-15T04:50:39Z</dcterms:created>
  <dcterms:modified xsi:type="dcterms:W3CDTF">2016-10-31T05:09:28Z</dcterms:modified>
</cp:coreProperties>
</file>