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0" r:id="rId4"/>
    <p:sldId id="261" r:id="rId5"/>
    <p:sldId id="262" r:id="rId6"/>
    <p:sldId id="291" r:id="rId7"/>
    <p:sldId id="264" r:id="rId8"/>
    <p:sldId id="265" r:id="rId9"/>
    <p:sldId id="266" r:id="rId10"/>
    <p:sldId id="267" r:id="rId11"/>
    <p:sldId id="269" r:id="rId12"/>
    <p:sldId id="292" r:id="rId13"/>
    <p:sldId id="271" r:id="rId14"/>
    <p:sldId id="272" r:id="rId15"/>
    <p:sldId id="273" r:id="rId16"/>
    <p:sldId id="293" r:id="rId17"/>
    <p:sldId id="275" r:id="rId18"/>
    <p:sldId id="276" r:id="rId19"/>
    <p:sldId id="277" r:id="rId20"/>
    <p:sldId id="278" r:id="rId21"/>
    <p:sldId id="294" r:id="rId22"/>
    <p:sldId id="280" r:id="rId23"/>
    <p:sldId id="281" r:id="rId24"/>
    <p:sldId id="282" r:id="rId25"/>
    <p:sldId id="283" r:id="rId26"/>
    <p:sldId id="284" r:id="rId27"/>
    <p:sldId id="285" r:id="rId28"/>
    <p:sldId id="286" r:id="rId29"/>
    <p:sldId id="287" r:id="rId30"/>
    <p:sldId id="288" r:id="rId31"/>
    <p:sldId id="289" r:id="rId32"/>
    <p:sldId id="290"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5" r:id="rId71"/>
    <p:sldId id="336"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varScale="1">
        <p:scale>
          <a:sx n="81" d="100"/>
          <a:sy n="81" d="100"/>
        </p:scale>
        <p:origin x="102"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9/28/2016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9/28/2016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Functions Review</a:t>
            </a:r>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36301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F8456B76-B58F-40AE-82A5-AE08A4E49B84}" type="slidenum">
              <a:rPr lang="en-US" altLang="en-US"/>
              <a:pPr/>
              <a:t>10</a:t>
            </a:fld>
            <a:endParaRPr lang="en-US" altLang="en-US"/>
          </a:p>
        </p:txBody>
      </p:sp>
      <p:sp>
        <p:nvSpPr>
          <p:cNvPr id="593922"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593923" name="Text Box 3"/>
          <p:cNvSpPr txBox="1">
            <a:spLocks noChangeArrowheads="1"/>
          </p:cNvSpPr>
          <p:nvPr/>
        </p:nvSpPr>
        <p:spPr bwMode="auto">
          <a:xfrm>
            <a:off x="1752600" y="304800"/>
            <a:ext cx="55739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User-Defined </a:t>
            </a:r>
            <a:r>
              <a:rPr lang="en-US" altLang="en-US" sz="4000" dirty="0">
                <a:latin typeface="Arial" panose="020B0604020202020204" pitchFamily="34" charset="0"/>
              </a:rPr>
              <a:t>Functions</a:t>
            </a:r>
          </a:p>
        </p:txBody>
      </p:sp>
      <p:sp>
        <p:nvSpPr>
          <p:cNvPr id="593924"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93925" name="Rectangle 5"/>
          <p:cNvSpPr>
            <a:spLocks noChangeArrowheads="1"/>
          </p:cNvSpPr>
          <p:nvPr/>
        </p:nvSpPr>
        <p:spPr bwMode="auto">
          <a:xfrm>
            <a:off x="1970521" y="1642278"/>
            <a:ext cx="8229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Like every other object in C, functions must be both declared and defined. The function declaration gives the whole picture of the function that needs to be defined later. The function definition contains the code for a function</a:t>
            </a:r>
            <a:r>
              <a:rPr lang="en-US" altLang="en-US" sz="2800" i="1" dirty="0" smtClean="0">
                <a:effectLst>
                  <a:outerShdw blurRad="38100" dist="38100" dir="2700000" algn="tl">
                    <a:srgbClr val="C0C0C0"/>
                  </a:outerShdw>
                </a:effectLst>
              </a:rPr>
              <a:t>.</a:t>
            </a:r>
          </a:p>
          <a:p>
            <a:pPr algn="just" eaLnBrk="1" hangingPunct="1"/>
            <a:endParaRPr lang="en-US" altLang="en-US" sz="2800" i="1" dirty="0">
              <a:effectLst>
                <a:outerShdw blurRad="38100" dist="38100" dir="2700000" algn="tl">
                  <a:srgbClr val="C0C0C0"/>
                </a:outerShdw>
              </a:effectLst>
            </a:endParaRPr>
          </a:p>
          <a:p>
            <a:pPr algn="just"/>
            <a:r>
              <a:rPr lang="en-US" altLang="en-US" sz="2800" dirty="0"/>
              <a:t>A function name is used three times: for declaration, in a call, and for definition.</a:t>
            </a:r>
          </a:p>
          <a:p>
            <a:pPr algn="just" eaLnBrk="1" hangingPunct="1"/>
            <a:endParaRPr lang="en-US" altLang="en-US" sz="2800"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87962C20-E8F7-4511-BDD9-09073242EDDC}" type="slidenum">
              <a:rPr lang="en-US" altLang="en-US"/>
              <a:pPr/>
              <a:t>11</a:t>
            </a:fld>
            <a:endParaRPr lang="en-US" altLang="en-US"/>
          </a:p>
        </p:txBody>
      </p:sp>
      <p:sp>
        <p:nvSpPr>
          <p:cNvPr id="602114"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15" name="Rectangle 3"/>
          <p:cNvSpPr>
            <a:spLocks noChangeArrowheads="1"/>
          </p:cNvSpPr>
          <p:nvPr/>
        </p:nvSpPr>
        <p:spPr bwMode="auto">
          <a:xfrm>
            <a:off x="1676400" y="5791200"/>
            <a:ext cx="28607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Function </a:t>
            </a:r>
            <a:r>
              <a:rPr lang="en-US" altLang="en-US" sz="2000" dirty="0"/>
              <a:t>Return Statements</a:t>
            </a:r>
          </a:p>
        </p:txBody>
      </p:sp>
      <p:grpSp>
        <p:nvGrpSpPr>
          <p:cNvPr id="602116" name="Group 4"/>
          <p:cNvGrpSpPr>
            <a:grpSpLocks/>
          </p:cNvGrpSpPr>
          <p:nvPr/>
        </p:nvGrpSpPr>
        <p:grpSpPr bwMode="auto">
          <a:xfrm>
            <a:off x="1752600" y="252414"/>
            <a:ext cx="8610600" cy="5995987"/>
            <a:chOff x="336" y="159"/>
            <a:chExt cx="5232" cy="3777"/>
          </a:xfrm>
        </p:grpSpPr>
        <p:sp>
          <p:nvSpPr>
            <p:cNvPr id="60211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1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211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021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1027114"/>
            <a:ext cx="8335963"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Formal and Actual </a:t>
            </a:r>
            <a:r>
              <a:rPr lang="en-US" altLang="en-US" dirty="0" smtClean="0"/>
              <a:t>Parameters</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smtClean="0"/>
              <a:t>Formal </a:t>
            </a:r>
            <a:r>
              <a:rPr lang="en-US" altLang="en-US" dirty="0"/>
              <a:t>parameters are variables that are declared in the header of the function definition.</a:t>
            </a:r>
            <a:br>
              <a:rPr lang="en-US" altLang="en-US" dirty="0"/>
            </a:br>
            <a:endParaRPr lang="en-US" altLang="en-US" dirty="0"/>
          </a:p>
          <a:p>
            <a:r>
              <a:rPr lang="en-US" altLang="en-US" dirty="0"/>
              <a:t>Actual parameters are the expressions in the calling statement.</a:t>
            </a:r>
            <a:br>
              <a:rPr lang="en-US" altLang="en-US" dirty="0"/>
            </a:br>
            <a:endParaRPr lang="en-US" altLang="en-US" dirty="0"/>
          </a:p>
          <a:p>
            <a:r>
              <a:rPr lang="en-US" altLang="en-US" dirty="0"/>
              <a:t>Formal and actual parameters must match exactly in type, order, and number.</a:t>
            </a:r>
            <a:br>
              <a:rPr lang="en-US" altLang="en-US" dirty="0"/>
            </a:br>
            <a:endParaRPr lang="en-US" altLang="en-US" dirty="0"/>
          </a:p>
          <a:p>
            <a:r>
              <a:rPr lang="en-US" altLang="en-US" dirty="0"/>
              <a:t>Their names, however, do not need to match.</a:t>
            </a:r>
          </a:p>
          <a:p>
            <a:endParaRPr lang="en-US" dirty="0"/>
          </a:p>
        </p:txBody>
      </p:sp>
    </p:spTree>
    <p:extLst>
      <p:ext uri="{BB962C8B-B14F-4D97-AF65-F5344CB8AC3E}">
        <p14:creationId xmlns:p14="http://schemas.microsoft.com/office/powerpoint/2010/main" val="1588819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021547FA-B4E0-4992-AD39-D6A2FD7FB1D4}" type="slidenum">
              <a:rPr lang="en-US" altLang="en-US"/>
              <a:pPr/>
              <a:t>13</a:t>
            </a:fld>
            <a:endParaRPr lang="en-US" altLang="en-US"/>
          </a:p>
        </p:txBody>
      </p:sp>
      <p:sp>
        <p:nvSpPr>
          <p:cNvPr id="605186"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187" name="Rectangle 3"/>
          <p:cNvSpPr>
            <a:spLocks noChangeArrowheads="1"/>
          </p:cNvSpPr>
          <p:nvPr/>
        </p:nvSpPr>
        <p:spPr bwMode="auto">
          <a:xfrm>
            <a:off x="1676401" y="5791200"/>
            <a:ext cx="25368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Parts </a:t>
            </a:r>
            <a:r>
              <a:rPr lang="en-US" altLang="en-US" sz="2000" dirty="0"/>
              <a:t>of a Function Call</a:t>
            </a:r>
          </a:p>
        </p:txBody>
      </p:sp>
      <p:grpSp>
        <p:nvGrpSpPr>
          <p:cNvPr id="605188" name="Group 4"/>
          <p:cNvGrpSpPr>
            <a:grpSpLocks/>
          </p:cNvGrpSpPr>
          <p:nvPr/>
        </p:nvGrpSpPr>
        <p:grpSpPr bwMode="auto">
          <a:xfrm>
            <a:off x="1752600" y="252414"/>
            <a:ext cx="8610600" cy="5995987"/>
            <a:chOff x="336" y="159"/>
            <a:chExt cx="5232" cy="3777"/>
          </a:xfrm>
        </p:grpSpPr>
        <p:sp>
          <p:nvSpPr>
            <p:cNvPr id="60518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19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519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0519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614" y="549276"/>
            <a:ext cx="7367587" cy="516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3E222B80-7593-4DB0-8B57-537E7538B5F6}" type="slidenum">
              <a:rPr lang="en-US" altLang="en-US"/>
              <a:pPr/>
              <a:t>14</a:t>
            </a:fld>
            <a:endParaRPr lang="en-US" altLang="en-US"/>
          </a:p>
        </p:txBody>
      </p:sp>
      <p:sp>
        <p:nvSpPr>
          <p:cNvPr id="613378"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613379" name="Text Box 3"/>
          <p:cNvSpPr txBox="1">
            <a:spLocks noChangeArrowheads="1"/>
          </p:cNvSpPr>
          <p:nvPr/>
        </p:nvSpPr>
        <p:spPr bwMode="auto">
          <a:xfrm>
            <a:off x="1752601" y="304800"/>
            <a:ext cx="705834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Inter-Function </a:t>
            </a:r>
            <a:r>
              <a:rPr lang="en-US" altLang="en-US" sz="4000" dirty="0">
                <a:latin typeface="Arial" panose="020B0604020202020204" pitchFamily="34" charset="0"/>
              </a:rPr>
              <a:t>Communication</a:t>
            </a:r>
          </a:p>
        </p:txBody>
      </p:sp>
      <p:sp>
        <p:nvSpPr>
          <p:cNvPr id="613380"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13381" name="Rectangle 5"/>
          <p:cNvSpPr>
            <a:spLocks noChangeArrowheads="1"/>
          </p:cNvSpPr>
          <p:nvPr/>
        </p:nvSpPr>
        <p:spPr bwMode="auto">
          <a:xfrm>
            <a:off x="1828800" y="1583304"/>
            <a:ext cx="84582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Although the calling and called functions are two separate entities, they need to communicate to exchange data. The data flow between the calling and called functions can be divided into three strategies: a downward flow, an upward flow, and a bi-directional flow.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9CF86E6C-3170-4C1B-B190-ABA5FDF59F64}" type="slidenum">
              <a:rPr lang="en-US" altLang="en-US"/>
              <a:pPr/>
              <a:t>15</a:t>
            </a:fld>
            <a:endParaRPr lang="en-US" altLang="en-US"/>
          </a:p>
        </p:txBody>
      </p:sp>
      <p:sp>
        <p:nvSpPr>
          <p:cNvPr id="614402"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03" name="Rectangle 3"/>
          <p:cNvSpPr>
            <a:spLocks noChangeArrowheads="1"/>
          </p:cNvSpPr>
          <p:nvPr/>
        </p:nvSpPr>
        <p:spPr bwMode="auto">
          <a:xfrm>
            <a:off x="1676401" y="5791200"/>
            <a:ext cx="2320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Data </a:t>
            </a:r>
            <a:r>
              <a:rPr lang="en-US" altLang="en-US" sz="2000" dirty="0"/>
              <a:t>Flow Strategies</a:t>
            </a:r>
          </a:p>
        </p:txBody>
      </p:sp>
      <p:grpSp>
        <p:nvGrpSpPr>
          <p:cNvPr id="614404" name="Group 4"/>
          <p:cNvGrpSpPr>
            <a:grpSpLocks/>
          </p:cNvGrpSpPr>
          <p:nvPr/>
        </p:nvGrpSpPr>
        <p:grpSpPr bwMode="auto">
          <a:xfrm>
            <a:off x="1752600" y="252414"/>
            <a:ext cx="8610600" cy="5995987"/>
            <a:chOff x="336" y="159"/>
            <a:chExt cx="5232" cy="3777"/>
          </a:xfrm>
        </p:grpSpPr>
        <p:sp>
          <p:nvSpPr>
            <p:cNvPr id="61440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0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40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1441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76" y="1654176"/>
            <a:ext cx="8848725" cy="337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 by value</a:t>
            </a:r>
            <a:endParaRPr lang="en-US" dirty="0"/>
          </a:p>
        </p:txBody>
      </p:sp>
      <p:sp>
        <p:nvSpPr>
          <p:cNvPr id="3" name="Content Placeholder 2"/>
          <p:cNvSpPr>
            <a:spLocks noGrp="1"/>
          </p:cNvSpPr>
          <p:nvPr>
            <p:ph idx="1"/>
          </p:nvPr>
        </p:nvSpPr>
        <p:spPr/>
        <p:txBody>
          <a:bodyPr/>
          <a:lstStyle/>
          <a:p>
            <a:r>
              <a:rPr lang="en-US" altLang="en-US" dirty="0"/>
              <a:t>The C language uses only pass by value and return to achieve three types </a:t>
            </a:r>
            <a:r>
              <a:rPr lang="en-US" altLang="en-US" dirty="0" smtClean="0"/>
              <a:t>of communications between a </a:t>
            </a:r>
            <a:r>
              <a:rPr lang="en-US" altLang="en-US" dirty="0"/>
              <a:t>calling and a called function.</a:t>
            </a:r>
          </a:p>
          <a:p>
            <a:endParaRPr lang="en-US" dirty="0"/>
          </a:p>
        </p:txBody>
      </p:sp>
    </p:spTree>
    <p:extLst>
      <p:ext uri="{BB962C8B-B14F-4D97-AF65-F5344CB8AC3E}">
        <p14:creationId xmlns:p14="http://schemas.microsoft.com/office/powerpoint/2010/main" val="129720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E2B3BCC2-D460-4818-830E-2C57B9A43E42}" type="slidenum">
              <a:rPr lang="en-US" altLang="en-US"/>
              <a:pPr/>
              <a:t>17</a:t>
            </a:fld>
            <a:endParaRPr lang="en-US" altLang="en-US"/>
          </a:p>
        </p:txBody>
      </p:sp>
      <p:sp>
        <p:nvSpPr>
          <p:cNvPr id="616450"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51" name="Rectangle 3"/>
          <p:cNvSpPr>
            <a:spLocks noChangeArrowheads="1"/>
          </p:cNvSpPr>
          <p:nvPr/>
        </p:nvSpPr>
        <p:spPr bwMode="auto">
          <a:xfrm>
            <a:off x="1676401" y="5791200"/>
            <a:ext cx="33266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Downward </a:t>
            </a:r>
            <a:r>
              <a:rPr lang="en-US" altLang="en-US" sz="2000" dirty="0"/>
              <a:t>Communication in C</a:t>
            </a:r>
          </a:p>
        </p:txBody>
      </p:sp>
      <p:grpSp>
        <p:nvGrpSpPr>
          <p:cNvPr id="616452" name="Group 4"/>
          <p:cNvGrpSpPr>
            <a:grpSpLocks/>
          </p:cNvGrpSpPr>
          <p:nvPr/>
        </p:nvGrpSpPr>
        <p:grpSpPr bwMode="auto">
          <a:xfrm>
            <a:off x="1752600" y="252414"/>
            <a:ext cx="8610600" cy="5995987"/>
            <a:chOff x="336" y="159"/>
            <a:chExt cx="5232" cy="3777"/>
          </a:xfrm>
        </p:grpSpPr>
        <p:sp>
          <p:nvSpPr>
            <p:cNvPr id="61645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5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45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164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124076"/>
            <a:ext cx="8153400"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09F9DC1D-9334-4114-976F-846EEE8BC25E}" type="slidenum">
              <a:rPr lang="en-US" altLang="en-US"/>
              <a:pPr/>
              <a:t>18</a:t>
            </a:fld>
            <a:endParaRPr lang="en-US" altLang="en-US"/>
          </a:p>
        </p:txBody>
      </p:sp>
      <p:sp>
        <p:nvSpPr>
          <p:cNvPr id="617474"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75" name="Rectangle 3"/>
          <p:cNvSpPr>
            <a:spLocks noChangeArrowheads="1"/>
          </p:cNvSpPr>
          <p:nvPr/>
        </p:nvSpPr>
        <p:spPr bwMode="auto">
          <a:xfrm>
            <a:off x="1676400" y="5791200"/>
            <a:ext cx="28617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Downward </a:t>
            </a:r>
            <a:r>
              <a:rPr lang="en-US" altLang="en-US" sz="2000" dirty="0"/>
              <a:t>Communication</a:t>
            </a:r>
          </a:p>
        </p:txBody>
      </p:sp>
      <p:grpSp>
        <p:nvGrpSpPr>
          <p:cNvPr id="617476" name="Group 4"/>
          <p:cNvGrpSpPr>
            <a:grpSpLocks/>
          </p:cNvGrpSpPr>
          <p:nvPr/>
        </p:nvGrpSpPr>
        <p:grpSpPr bwMode="auto">
          <a:xfrm>
            <a:off x="1752600" y="252414"/>
            <a:ext cx="8610600" cy="5995987"/>
            <a:chOff x="336" y="159"/>
            <a:chExt cx="5232" cy="3777"/>
          </a:xfrm>
        </p:grpSpPr>
        <p:sp>
          <p:nvSpPr>
            <p:cNvPr id="61747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7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47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1748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762000"/>
            <a:ext cx="7065963" cy="471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29B6C320-43C1-4467-B7F1-97EE07781A94}" type="slidenum">
              <a:rPr lang="en-US" altLang="en-US"/>
              <a:pPr/>
              <a:t>19</a:t>
            </a:fld>
            <a:endParaRPr lang="en-US" altLang="en-US"/>
          </a:p>
        </p:txBody>
      </p:sp>
      <p:sp>
        <p:nvSpPr>
          <p:cNvPr id="61849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499" name="Rectangle 3"/>
          <p:cNvSpPr>
            <a:spLocks noChangeArrowheads="1"/>
          </p:cNvSpPr>
          <p:nvPr/>
        </p:nvSpPr>
        <p:spPr bwMode="auto">
          <a:xfrm>
            <a:off x="1676401" y="5791200"/>
            <a:ext cx="30557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Upward </a:t>
            </a:r>
            <a:r>
              <a:rPr lang="en-US" altLang="en-US" sz="2000" dirty="0"/>
              <a:t>Communication in C</a:t>
            </a:r>
          </a:p>
        </p:txBody>
      </p:sp>
      <p:grpSp>
        <p:nvGrpSpPr>
          <p:cNvPr id="618500" name="Group 4"/>
          <p:cNvGrpSpPr>
            <a:grpSpLocks/>
          </p:cNvGrpSpPr>
          <p:nvPr/>
        </p:nvGrpSpPr>
        <p:grpSpPr bwMode="auto">
          <a:xfrm>
            <a:off x="1752600" y="252414"/>
            <a:ext cx="8610600" cy="5995987"/>
            <a:chOff x="336" y="159"/>
            <a:chExt cx="5232" cy="3777"/>
          </a:xfrm>
        </p:grpSpPr>
        <p:sp>
          <p:nvSpPr>
            <p:cNvPr id="61850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0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50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185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4" y="2057400"/>
            <a:ext cx="8574087" cy="248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1B014ABE-7F8A-43AD-865B-6443333AB193}" type="slidenum">
              <a:rPr lang="en-US" altLang="en-US"/>
              <a:pPr/>
              <a:t>2</a:t>
            </a:fld>
            <a:endParaRPr lang="en-US" altLang="en-US"/>
          </a:p>
        </p:txBody>
      </p:sp>
      <p:sp>
        <p:nvSpPr>
          <p:cNvPr id="501762"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501763" name="Text Box 3"/>
          <p:cNvSpPr txBox="1">
            <a:spLocks noChangeArrowheads="1"/>
          </p:cNvSpPr>
          <p:nvPr/>
        </p:nvSpPr>
        <p:spPr bwMode="auto">
          <a:xfrm>
            <a:off x="1752601" y="1"/>
            <a:ext cx="51187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Designing </a:t>
            </a:r>
            <a:r>
              <a:rPr lang="en-US" altLang="en-US" sz="4000" dirty="0">
                <a:latin typeface="Arial" panose="020B0604020202020204" pitchFamily="34" charset="0"/>
              </a:rPr>
              <a:t>Structured </a:t>
            </a:r>
            <a:br>
              <a:rPr lang="en-US" altLang="en-US" sz="4000" dirty="0">
                <a:latin typeface="Arial" panose="020B0604020202020204" pitchFamily="34" charset="0"/>
              </a:rPr>
            </a:br>
            <a:r>
              <a:rPr lang="en-US" altLang="en-US" sz="4000" dirty="0">
                <a:latin typeface="Arial" panose="020B0604020202020204" pitchFamily="34" charset="0"/>
              </a:rPr>
              <a:t>        Programs</a:t>
            </a:r>
          </a:p>
        </p:txBody>
      </p:sp>
      <p:sp>
        <p:nvSpPr>
          <p:cNvPr id="501764"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01772" name="Rectangle 12"/>
          <p:cNvSpPr>
            <a:spLocks noChangeArrowheads="1"/>
          </p:cNvSpPr>
          <p:nvPr/>
        </p:nvSpPr>
        <p:spPr bwMode="auto">
          <a:xfrm>
            <a:off x="1828800" y="2159348"/>
            <a:ext cx="8229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The programs we have presented so far have been very simple. They solved problems that could be understood without too much effort. </a:t>
            </a:r>
          </a:p>
          <a:p>
            <a:pPr algn="just" eaLnBrk="1" hangingPunct="1"/>
            <a:endParaRPr lang="en-US" altLang="en-US" sz="2800" i="1" dirty="0">
              <a:effectLst>
                <a:outerShdw blurRad="38100" dist="38100" dir="2700000" algn="tl">
                  <a:srgbClr val="C0C0C0"/>
                </a:outerShdw>
              </a:effectLst>
            </a:endParaRPr>
          </a:p>
          <a:p>
            <a:pPr algn="just" eaLnBrk="1" hangingPunct="1"/>
            <a:r>
              <a:rPr lang="en-US" altLang="en-US" sz="2800" i="1" dirty="0">
                <a:effectLst>
                  <a:outerShdw blurRad="38100" dist="38100" dir="2700000" algn="tl">
                    <a:srgbClr val="C0C0C0"/>
                  </a:outerShdw>
                </a:effectLst>
              </a:rPr>
              <a:t>The principles of top–down design and structured programming dictate that a program should be divided into a main module and its related modules. Each module should also be divided </a:t>
            </a:r>
            <a:r>
              <a:rPr lang="en-US" altLang="en-US" sz="2800" i="1" dirty="0" smtClean="0">
                <a:effectLst>
                  <a:outerShdw blurRad="38100" dist="38100" dir="2700000" algn="tl">
                    <a:srgbClr val="C0C0C0"/>
                  </a:outerShdw>
                </a:effectLst>
              </a:rPr>
              <a:t>into submodules.</a:t>
            </a:r>
            <a:endParaRPr lang="en-US" altLang="en-US" sz="2800" i="1" dirty="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730C50E9-FE8D-4E40-8C38-6FDF736DD2F0}" type="slidenum">
              <a:rPr lang="en-US" altLang="en-US"/>
              <a:pPr/>
              <a:t>20</a:t>
            </a:fld>
            <a:endParaRPr lang="en-US" altLang="en-US"/>
          </a:p>
        </p:txBody>
      </p:sp>
      <p:sp>
        <p:nvSpPr>
          <p:cNvPr id="619522"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23" name="Rectangle 3"/>
          <p:cNvSpPr>
            <a:spLocks noChangeArrowheads="1"/>
          </p:cNvSpPr>
          <p:nvPr/>
        </p:nvSpPr>
        <p:spPr bwMode="auto">
          <a:xfrm>
            <a:off x="1676400" y="5791200"/>
            <a:ext cx="2590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Upward </a:t>
            </a:r>
            <a:r>
              <a:rPr lang="en-US" altLang="en-US" sz="2000" dirty="0"/>
              <a:t>Communication</a:t>
            </a:r>
          </a:p>
        </p:txBody>
      </p:sp>
      <p:grpSp>
        <p:nvGrpSpPr>
          <p:cNvPr id="619524" name="Group 4"/>
          <p:cNvGrpSpPr>
            <a:grpSpLocks/>
          </p:cNvGrpSpPr>
          <p:nvPr/>
        </p:nvGrpSpPr>
        <p:grpSpPr bwMode="auto">
          <a:xfrm>
            <a:off x="1752600" y="252414"/>
            <a:ext cx="8610600" cy="5995987"/>
            <a:chOff x="336" y="159"/>
            <a:chExt cx="5232" cy="3777"/>
          </a:xfrm>
        </p:grpSpPr>
        <p:sp>
          <p:nvSpPr>
            <p:cNvPr id="61952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2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952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1952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549276"/>
            <a:ext cx="7148512" cy="508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Sending data from the Called Function to the calling function</a:t>
            </a:r>
            <a:endParaRPr lang="en-US" dirty="0"/>
          </a:p>
        </p:txBody>
      </p:sp>
      <p:sp>
        <p:nvSpPr>
          <p:cNvPr id="3" name="Content Placeholder 2"/>
          <p:cNvSpPr>
            <a:spLocks noGrp="1"/>
          </p:cNvSpPr>
          <p:nvPr>
            <p:ph idx="1"/>
          </p:nvPr>
        </p:nvSpPr>
        <p:spPr/>
        <p:txBody>
          <a:bodyPr>
            <a:normAutofit/>
          </a:bodyPr>
          <a:lstStyle/>
          <a:p>
            <a:r>
              <a:rPr lang="en-US" altLang="en-US" dirty="0" smtClean="0"/>
              <a:t>1</a:t>
            </a:r>
            <a:r>
              <a:rPr lang="en-US" altLang="en-US" dirty="0"/>
              <a:t>. We need to use the &amp; symbol in front of the data variable</a:t>
            </a:r>
            <a:br>
              <a:rPr lang="en-US" altLang="en-US" dirty="0"/>
            </a:br>
            <a:r>
              <a:rPr lang="en-US" altLang="en-US" dirty="0"/>
              <a:t>     when we call the function.</a:t>
            </a:r>
          </a:p>
          <a:p>
            <a:r>
              <a:rPr lang="en-US" altLang="en-US" dirty="0"/>
              <a:t>2. We need to use the * symbol after the data type when we</a:t>
            </a:r>
            <a:br>
              <a:rPr lang="en-US" altLang="en-US" dirty="0"/>
            </a:br>
            <a:r>
              <a:rPr lang="en-US" altLang="en-US" dirty="0"/>
              <a:t>     declare the address variable</a:t>
            </a:r>
          </a:p>
          <a:p>
            <a:r>
              <a:rPr lang="en-US" altLang="en-US" dirty="0"/>
              <a:t>3. We need to use the * in front of the variable when we</a:t>
            </a:r>
            <a:br>
              <a:rPr lang="en-US" altLang="en-US" dirty="0"/>
            </a:br>
            <a:r>
              <a:rPr lang="en-US" altLang="en-US" dirty="0"/>
              <a:t>     store data </a:t>
            </a:r>
            <a:r>
              <a:rPr lang="en-US" altLang="en-US" dirty="0" smtClean="0"/>
              <a:t>indirectly</a:t>
            </a:r>
            <a:endParaRPr lang="en-US" altLang="en-US" dirty="0"/>
          </a:p>
        </p:txBody>
      </p:sp>
    </p:spTree>
    <p:extLst>
      <p:ext uri="{BB962C8B-B14F-4D97-AF65-F5344CB8AC3E}">
        <p14:creationId xmlns:p14="http://schemas.microsoft.com/office/powerpoint/2010/main" val="57686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DE7E3D5E-53F4-4E98-963D-2534F79C9B21}" type="slidenum">
              <a:rPr lang="en-US" altLang="en-US"/>
              <a:pPr/>
              <a:t>22</a:t>
            </a:fld>
            <a:endParaRPr lang="en-US" altLang="en-US"/>
          </a:p>
        </p:txBody>
      </p:sp>
      <p:sp>
        <p:nvSpPr>
          <p:cNvPr id="624642"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43" name="Rectangle 3"/>
          <p:cNvSpPr>
            <a:spLocks noChangeArrowheads="1"/>
          </p:cNvSpPr>
          <p:nvPr/>
        </p:nvSpPr>
        <p:spPr bwMode="auto">
          <a:xfrm>
            <a:off x="1676400" y="5791200"/>
            <a:ext cx="35801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Bi-directional </a:t>
            </a:r>
            <a:r>
              <a:rPr lang="en-US" altLang="en-US" sz="2000" dirty="0"/>
              <a:t>Communication in C</a:t>
            </a:r>
          </a:p>
        </p:txBody>
      </p:sp>
      <p:grpSp>
        <p:nvGrpSpPr>
          <p:cNvPr id="624644" name="Group 4"/>
          <p:cNvGrpSpPr>
            <a:grpSpLocks/>
          </p:cNvGrpSpPr>
          <p:nvPr/>
        </p:nvGrpSpPr>
        <p:grpSpPr bwMode="auto">
          <a:xfrm>
            <a:off x="1752600" y="252414"/>
            <a:ext cx="8610600" cy="5995987"/>
            <a:chOff x="336" y="159"/>
            <a:chExt cx="5232" cy="3777"/>
          </a:xfrm>
        </p:grpSpPr>
        <p:sp>
          <p:nvSpPr>
            <p:cNvPr id="624645"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46"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647"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246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914" y="1938338"/>
            <a:ext cx="8574087"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D6F6DA2E-7644-4A5E-AAD5-51C5930AA022}" type="slidenum">
              <a:rPr lang="en-US" altLang="en-US"/>
              <a:pPr/>
              <a:t>23</a:t>
            </a:fld>
            <a:endParaRPr lang="en-US" altLang="en-US"/>
          </a:p>
        </p:txBody>
      </p:sp>
      <p:sp>
        <p:nvSpPr>
          <p:cNvPr id="625666"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667" name="Rectangle 3"/>
          <p:cNvSpPr>
            <a:spLocks noChangeArrowheads="1"/>
          </p:cNvSpPr>
          <p:nvPr/>
        </p:nvSpPr>
        <p:spPr bwMode="auto">
          <a:xfrm>
            <a:off x="1676401" y="5791200"/>
            <a:ext cx="31152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Bi-directional </a:t>
            </a:r>
            <a:r>
              <a:rPr lang="en-US" altLang="en-US" sz="2000" dirty="0"/>
              <a:t>Communication</a:t>
            </a:r>
          </a:p>
        </p:txBody>
      </p:sp>
      <p:grpSp>
        <p:nvGrpSpPr>
          <p:cNvPr id="625668" name="Group 4"/>
          <p:cNvGrpSpPr>
            <a:grpSpLocks/>
          </p:cNvGrpSpPr>
          <p:nvPr/>
        </p:nvGrpSpPr>
        <p:grpSpPr bwMode="auto">
          <a:xfrm>
            <a:off x="1752600" y="252414"/>
            <a:ext cx="8610600" cy="5995987"/>
            <a:chOff x="336" y="159"/>
            <a:chExt cx="5232" cy="3777"/>
          </a:xfrm>
        </p:grpSpPr>
        <p:sp>
          <p:nvSpPr>
            <p:cNvPr id="62566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67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567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2567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388" y="679450"/>
            <a:ext cx="6754812"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0881E73A-B32D-481F-BE55-0DC3242FE4C8}" type="slidenum">
              <a:rPr lang="en-US" altLang="en-US"/>
              <a:pPr/>
              <a:t>24</a:t>
            </a:fld>
            <a:endParaRPr lang="en-US" altLang="en-US"/>
          </a:p>
        </p:txBody>
      </p:sp>
      <p:sp>
        <p:nvSpPr>
          <p:cNvPr id="626690"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691" name="Rectangle 3"/>
          <p:cNvSpPr>
            <a:spLocks noChangeArrowheads="1"/>
          </p:cNvSpPr>
          <p:nvPr/>
        </p:nvSpPr>
        <p:spPr bwMode="auto">
          <a:xfrm>
            <a:off x="1676400" y="5791200"/>
            <a:ext cx="20313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Exchange </a:t>
            </a:r>
            <a:r>
              <a:rPr lang="en-US" altLang="en-US" sz="2000" dirty="0"/>
              <a:t>Function</a:t>
            </a:r>
          </a:p>
        </p:txBody>
      </p:sp>
      <p:grpSp>
        <p:nvGrpSpPr>
          <p:cNvPr id="626692" name="Group 4"/>
          <p:cNvGrpSpPr>
            <a:grpSpLocks/>
          </p:cNvGrpSpPr>
          <p:nvPr/>
        </p:nvGrpSpPr>
        <p:grpSpPr bwMode="auto">
          <a:xfrm>
            <a:off x="1752600" y="252414"/>
            <a:ext cx="8610600" cy="5995987"/>
            <a:chOff x="336" y="159"/>
            <a:chExt cx="5232" cy="3777"/>
          </a:xfrm>
        </p:grpSpPr>
        <p:sp>
          <p:nvSpPr>
            <p:cNvPr id="62669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69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669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2669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1" y="609601"/>
            <a:ext cx="554831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7FF0A50F-446A-4A10-AE91-DBD2D6E8086D}" type="slidenum">
              <a:rPr lang="en-US" altLang="en-US"/>
              <a:pPr/>
              <a:t>25</a:t>
            </a:fld>
            <a:endParaRPr lang="en-US" altLang="en-US"/>
          </a:p>
        </p:txBody>
      </p:sp>
      <p:sp>
        <p:nvSpPr>
          <p:cNvPr id="627714"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715" name="Rectangle 3"/>
          <p:cNvSpPr>
            <a:spLocks noChangeArrowheads="1"/>
          </p:cNvSpPr>
          <p:nvPr/>
        </p:nvSpPr>
        <p:spPr bwMode="auto">
          <a:xfrm>
            <a:off x="1676400" y="5791200"/>
            <a:ext cx="37052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Calculate </a:t>
            </a:r>
            <a:r>
              <a:rPr lang="en-US" altLang="en-US" sz="2000" dirty="0"/>
              <a:t>Quotient and Remainder</a:t>
            </a:r>
          </a:p>
        </p:txBody>
      </p:sp>
      <p:grpSp>
        <p:nvGrpSpPr>
          <p:cNvPr id="627716" name="Group 4"/>
          <p:cNvGrpSpPr>
            <a:grpSpLocks/>
          </p:cNvGrpSpPr>
          <p:nvPr/>
        </p:nvGrpSpPr>
        <p:grpSpPr bwMode="auto">
          <a:xfrm>
            <a:off x="1752600" y="252414"/>
            <a:ext cx="8610600" cy="5995987"/>
            <a:chOff x="336" y="159"/>
            <a:chExt cx="5232" cy="3777"/>
          </a:xfrm>
        </p:grpSpPr>
        <p:sp>
          <p:nvSpPr>
            <p:cNvPr id="62771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71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771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277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431800"/>
            <a:ext cx="719455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F699B5C3-A845-4694-B1A7-94B2D742FAE1}" type="slidenum">
              <a:rPr lang="en-US" altLang="en-US"/>
              <a:pPr/>
              <a:t>26</a:t>
            </a:fld>
            <a:endParaRPr lang="en-US" altLang="en-US"/>
          </a:p>
        </p:txBody>
      </p:sp>
      <p:sp>
        <p:nvSpPr>
          <p:cNvPr id="62873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739" name="Rectangle 3"/>
          <p:cNvSpPr>
            <a:spLocks noChangeArrowheads="1"/>
          </p:cNvSpPr>
          <p:nvPr/>
        </p:nvSpPr>
        <p:spPr bwMode="auto">
          <a:xfrm>
            <a:off x="1676401" y="5791200"/>
            <a:ext cx="34247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Quotient </a:t>
            </a:r>
            <a:r>
              <a:rPr lang="en-US" altLang="en-US" sz="2000" dirty="0"/>
              <a:t>and Remainder Design</a:t>
            </a:r>
          </a:p>
        </p:txBody>
      </p:sp>
      <p:grpSp>
        <p:nvGrpSpPr>
          <p:cNvPr id="628740" name="Group 4"/>
          <p:cNvGrpSpPr>
            <a:grpSpLocks/>
          </p:cNvGrpSpPr>
          <p:nvPr/>
        </p:nvGrpSpPr>
        <p:grpSpPr bwMode="auto">
          <a:xfrm>
            <a:off x="1752600" y="252414"/>
            <a:ext cx="8610600" cy="5995987"/>
            <a:chOff x="336" y="159"/>
            <a:chExt cx="5232" cy="3777"/>
          </a:xfrm>
        </p:grpSpPr>
        <p:sp>
          <p:nvSpPr>
            <p:cNvPr id="62874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74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874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287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1600200"/>
            <a:ext cx="7340600" cy="306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E5ED9D80-A0CF-409E-AA68-11CF24910471}" type="slidenum">
              <a:rPr lang="en-US" altLang="en-US"/>
              <a:pPr/>
              <a:t>27</a:t>
            </a:fld>
            <a:endParaRPr lang="en-US" altLang="en-US"/>
          </a:p>
        </p:txBody>
      </p:sp>
      <p:sp>
        <p:nvSpPr>
          <p:cNvPr id="629763" name="Text Box 3"/>
          <p:cNvSpPr txBox="1">
            <a:spLocks noChangeArrowheads="1"/>
          </p:cNvSpPr>
          <p:nvPr/>
        </p:nvSpPr>
        <p:spPr bwMode="auto">
          <a:xfrm>
            <a:off x="4150724" y="152400"/>
            <a:ext cx="26761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Quotient and Remainder</a:t>
            </a:r>
          </a:p>
        </p:txBody>
      </p:sp>
      <p:grpSp>
        <p:nvGrpSpPr>
          <p:cNvPr id="629771" name="Group 11"/>
          <p:cNvGrpSpPr>
            <a:grpSpLocks/>
          </p:cNvGrpSpPr>
          <p:nvPr/>
        </p:nvGrpSpPr>
        <p:grpSpPr bwMode="auto">
          <a:xfrm>
            <a:off x="1981200" y="647701"/>
            <a:ext cx="8305800" cy="5592763"/>
            <a:chOff x="288" y="408"/>
            <a:chExt cx="5232" cy="3523"/>
          </a:xfrm>
        </p:grpSpPr>
        <p:pic>
          <p:nvPicPr>
            <p:cNvPr id="6297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 y="408"/>
              <a:ext cx="5215" cy="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976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2592"/>
              <a:ext cx="5232" cy="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4A57E56-4185-4574-A52D-BC6742A35841}" type="slidenum">
              <a:rPr lang="en-US" altLang="en-US"/>
              <a:pPr/>
              <a:t>28</a:t>
            </a:fld>
            <a:endParaRPr lang="en-US" altLang="en-US"/>
          </a:p>
        </p:txBody>
      </p:sp>
      <p:sp>
        <p:nvSpPr>
          <p:cNvPr id="692227" name="Text Box 3"/>
          <p:cNvSpPr txBox="1">
            <a:spLocks noChangeArrowheads="1"/>
          </p:cNvSpPr>
          <p:nvPr/>
        </p:nvSpPr>
        <p:spPr bwMode="auto">
          <a:xfrm>
            <a:off x="3780836" y="152400"/>
            <a:ext cx="26761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Quotient and Remainder</a:t>
            </a:r>
          </a:p>
        </p:txBody>
      </p:sp>
      <p:pic>
        <p:nvPicPr>
          <p:cNvPr id="69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609600"/>
            <a:ext cx="83185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317701D1-DF45-4ED3-8314-3D39725FDFE7}" type="slidenum">
              <a:rPr lang="en-US" altLang="en-US"/>
              <a:pPr/>
              <a:t>29</a:t>
            </a:fld>
            <a:endParaRPr lang="en-US" altLang="en-US"/>
          </a:p>
        </p:txBody>
      </p:sp>
      <p:sp>
        <p:nvSpPr>
          <p:cNvPr id="693251" name="Text Box 3"/>
          <p:cNvSpPr txBox="1">
            <a:spLocks noChangeArrowheads="1"/>
          </p:cNvSpPr>
          <p:nvPr/>
        </p:nvSpPr>
        <p:spPr bwMode="auto">
          <a:xfrm>
            <a:off x="3780836" y="152400"/>
            <a:ext cx="26761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Quotient and Remainder</a:t>
            </a:r>
          </a:p>
        </p:txBody>
      </p:sp>
      <p:pic>
        <p:nvPicPr>
          <p:cNvPr id="6932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639764"/>
            <a:ext cx="8318500" cy="56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0597624F-D2DD-48D7-B8CD-0CA45DB1FD0F}" type="slidenum">
              <a:rPr lang="en-US" altLang="en-US"/>
              <a:pPr/>
              <a:t>3</a:t>
            </a:fld>
            <a:endParaRPr lang="en-US" altLang="en-US"/>
          </a:p>
        </p:txBody>
      </p:sp>
      <p:sp>
        <p:nvSpPr>
          <p:cNvPr id="592898"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592899" name="Text Box 3"/>
          <p:cNvSpPr txBox="1">
            <a:spLocks noChangeArrowheads="1"/>
          </p:cNvSpPr>
          <p:nvPr/>
        </p:nvSpPr>
        <p:spPr bwMode="auto">
          <a:xfrm>
            <a:off x="1752600" y="304800"/>
            <a:ext cx="346280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Functions </a:t>
            </a:r>
            <a:r>
              <a:rPr lang="en-US" altLang="en-US" sz="4000" dirty="0">
                <a:latin typeface="Arial" panose="020B0604020202020204" pitchFamily="34" charset="0"/>
              </a:rPr>
              <a:t>in C</a:t>
            </a:r>
          </a:p>
        </p:txBody>
      </p:sp>
      <p:sp>
        <p:nvSpPr>
          <p:cNvPr id="592900"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592901" name="Rectangle 5"/>
          <p:cNvSpPr>
            <a:spLocks noChangeArrowheads="1"/>
          </p:cNvSpPr>
          <p:nvPr/>
        </p:nvSpPr>
        <p:spPr bwMode="auto">
          <a:xfrm>
            <a:off x="1828800" y="1854210"/>
            <a:ext cx="8229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dirty="0">
                <a:effectLst>
                  <a:outerShdw blurRad="38100" dist="38100" dir="2700000" algn="tl">
                    <a:srgbClr val="C0C0C0"/>
                  </a:outerShdw>
                </a:effectLst>
              </a:rPr>
              <a:t>In C, the idea of top–down design is done using functions. A C program is made of one or more functions, one and only one of which must be </a:t>
            </a:r>
            <a:r>
              <a:rPr lang="en-US" altLang="en-US" sz="2800" i="1" dirty="0" smtClean="0">
                <a:effectLst>
                  <a:outerShdw blurRad="38100" dist="38100" dir="2700000" algn="tl">
                    <a:srgbClr val="C0C0C0"/>
                  </a:outerShdw>
                </a:effectLst>
              </a:rPr>
              <a:t>named </a:t>
            </a:r>
            <a:r>
              <a:rPr lang="en-US" altLang="en-US" sz="2800" i="1" dirty="0" smtClean="0">
                <a:solidFill>
                  <a:schemeClr val="hlink"/>
                </a:solidFill>
                <a:effectLst>
                  <a:outerShdw blurRad="38100" dist="38100" dir="2700000" algn="tl">
                    <a:srgbClr val="C0C0C0"/>
                  </a:outerShdw>
                </a:effectLst>
              </a:rPr>
              <a:t>main</a:t>
            </a:r>
            <a:r>
              <a:rPr lang="en-US" altLang="en-US" sz="2800" i="1" dirty="0">
                <a:effectLst>
                  <a:outerShdw blurRad="38100" dist="38100" dir="2700000" algn="tl">
                    <a:srgbClr val="C0C0C0"/>
                  </a:outerShdw>
                </a:effectLst>
              </a:rPr>
              <a:t>. </a:t>
            </a:r>
          </a:p>
          <a:p>
            <a:pPr algn="just" eaLnBrk="1" hangingPunct="1"/>
            <a:endParaRPr lang="en-US" altLang="en-US" sz="2800" i="1" dirty="0">
              <a:effectLst>
                <a:outerShdw blurRad="38100" dist="38100" dir="2700000" algn="tl">
                  <a:srgbClr val="C0C0C0"/>
                </a:outerShdw>
              </a:effectLst>
            </a:endParaRPr>
          </a:p>
          <a:p>
            <a:pPr algn="just" eaLnBrk="1" hangingPunct="1"/>
            <a:r>
              <a:rPr lang="en-US" altLang="en-US" sz="2800" i="1" dirty="0">
                <a:effectLst>
                  <a:outerShdw blurRad="38100" dist="38100" dir="2700000" algn="tl">
                    <a:srgbClr val="C0C0C0"/>
                  </a:outerShdw>
                </a:effectLst>
              </a:rPr>
              <a:t>In general, the purpose of a function is to receive zero or more pieces of data, operate on them, and return at most one piece of data. At the same time, a function can have a side effect. A function side effect is an action that results in a change in the state of the program.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B1DC772-E15A-4472-90F0-4F123831CB23}" type="slidenum">
              <a:rPr lang="en-US" altLang="en-US"/>
              <a:pPr/>
              <a:t>30</a:t>
            </a:fld>
            <a:endParaRPr lang="en-US" altLang="en-US"/>
          </a:p>
        </p:txBody>
      </p:sp>
      <p:sp>
        <p:nvSpPr>
          <p:cNvPr id="694275" name="Text Box 3"/>
          <p:cNvSpPr txBox="1">
            <a:spLocks noChangeArrowheads="1"/>
          </p:cNvSpPr>
          <p:nvPr/>
        </p:nvSpPr>
        <p:spPr bwMode="auto">
          <a:xfrm>
            <a:off x="3998324" y="288925"/>
            <a:ext cx="26761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Quotient and Remainder</a:t>
            </a:r>
          </a:p>
        </p:txBody>
      </p:sp>
      <p:pic>
        <p:nvPicPr>
          <p:cNvPr id="6942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733426"/>
            <a:ext cx="8372475"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ACD0C797-494B-41F7-940E-A263C23577BD}" type="slidenum">
              <a:rPr lang="en-US" altLang="en-US"/>
              <a:pPr/>
              <a:t>31</a:t>
            </a:fld>
            <a:endParaRPr lang="en-US" altLang="en-US"/>
          </a:p>
        </p:txBody>
      </p:sp>
      <p:sp>
        <p:nvSpPr>
          <p:cNvPr id="643074"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a:extLst/>
        </p:spPr>
        <p:txBody>
          <a:bodyPr wrap="none" anchor="ctr"/>
          <a:lstStyle/>
          <a:p>
            <a:pPr algn="ctr"/>
            <a:endParaRPr lang="en-US" altLang="en-US"/>
          </a:p>
        </p:txBody>
      </p:sp>
      <p:sp>
        <p:nvSpPr>
          <p:cNvPr id="643075" name="Text Box 3"/>
          <p:cNvSpPr txBox="1">
            <a:spLocks noChangeArrowheads="1"/>
          </p:cNvSpPr>
          <p:nvPr/>
        </p:nvSpPr>
        <p:spPr bwMode="auto">
          <a:xfrm>
            <a:off x="1752600" y="304801"/>
            <a:ext cx="16385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Scope</a:t>
            </a:r>
            <a:endParaRPr lang="en-US" altLang="en-US" sz="4000" dirty="0">
              <a:latin typeface="Arial" panose="020B0604020202020204" pitchFamily="34" charset="0"/>
            </a:endParaRPr>
          </a:p>
        </p:txBody>
      </p:sp>
      <p:sp>
        <p:nvSpPr>
          <p:cNvPr id="643076"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43077" name="Rectangle 5"/>
          <p:cNvSpPr>
            <a:spLocks noChangeArrowheads="1"/>
          </p:cNvSpPr>
          <p:nvPr/>
        </p:nvSpPr>
        <p:spPr bwMode="auto">
          <a:xfrm>
            <a:off x="1828800" y="1524001"/>
            <a:ext cx="822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Scope determines the region of the program in which a defined object is visible. Scope pertains to any object that can be declared, such as a variable or</a:t>
            </a:r>
          </a:p>
          <a:p>
            <a:pPr algn="just" eaLnBrk="1" hangingPunct="1"/>
            <a:r>
              <a:rPr lang="en-US" altLang="en-US" sz="2800" i="1">
                <a:effectLst>
                  <a:outerShdw blurRad="38100" dist="38100" dir="2700000" algn="tl">
                    <a:srgbClr val="C0C0C0"/>
                  </a:outerShdw>
                </a:effectLst>
              </a:rPr>
              <a:t>a function declaration. </a:t>
            </a:r>
          </a:p>
        </p:txBody>
      </p:sp>
      <p:sp>
        <p:nvSpPr>
          <p:cNvPr id="2" name="Rectangle 1"/>
          <p:cNvSpPr/>
          <p:nvPr/>
        </p:nvSpPr>
        <p:spPr>
          <a:xfrm>
            <a:off x="2260219" y="3484106"/>
            <a:ext cx="7671562" cy="2246769"/>
          </a:xfrm>
          <a:prstGeom prst="rect">
            <a:avLst/>
          </a:prstGeom>
        </p:spPr>
        <p:txBody>
          <a:bodyPr wrap="square">
            <a:spAutoFit/>
          </a:bodyPr>
          <a:lstStyle/>
          <a:p>
            <a:r>
              <a:rPr lang="en-US" altLang="en-US" sz="2800" dirty="0"/>
              <a:t>Variables are in scope from declaration until the </a:t>
            </a:r>
            <a:br>
              <a:rPr lang="en-US" altLang="en-US" sz="2800" dirty="0"/>
            </a:br>
            <a:r>
              <a:rPr lang="en-US" altLang="en-US" sz="2800" dirty="0"/>
              <a:t>end of their block</a:t>
            </a:r>
            <a:r>
              <a:rPr lang="en-US" altLang="en-US" sz="2800" dirty="0" smtClean="0"/>
              <a:t>.</a:t>
            </a:r>
          </a:p>
          <a:p>
            <a:r>
              <a:rPr lang="en-US" altLang="en-US" sz="2800" dirty="0"/>
              <a:t>It is poor programming style to reuse identifiers </a:t>
            </a:r>
            <a:br>
              <a:rPr lang="en-US" altLang="en-US" sz="2800" dirty="0"/>
            </a:br>
            <a:r>
              <a:rPr lang="en-US" altLang="en-US" sz="2800" dirty="0"/>
              <a:t>within the same scope.</a:t>
            </a:r>
          </a:p>
          <a:p>
            <a:pPr algn="ctr"/>
            <a:endParaRPr lang="en-US" alt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7E8A067D-BD2F-46BC-90E0-3C3702BE6E6A}" type="slidenum">
              <a:rPr lang="en-US" altLang="en-US"/>
              <a:pPr/>
              <a:t>32</a:t>
            </a:fld>
            <a:endParaRPr lang="en-US" altLang="en-US"/>
          </a:p>
        </p:txBody>
      </p:sp>
      <p:sp>
        <p:nvSpPr>
          <p:cNvPr id="64409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099" name="Rectangle 3"/>
          <p:cNvSpPr>
            <a:spLocks noChangeArrowheads="1"/>
          </p:cNvSpPr>
          <p:nvPr/>
        </p:nvSpPr>
        <p:spPr bwMode="auto">
          <a:xfrm>
            <a:off x="1676401" y="5791200"/>
            <a:ext cx="36936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Scope </a:t>
            </a:r>
            <a:r>
              <a:rPr lang="en-US" altLang="en-US" sz="2000" dirty="0"/>
              <a:t>for Global and Block Areas</a:t>
            </a:r>
          </a:p>
        </p:txBody>
      </p:sp>
      <p:grpSp>
        <p:nvGrpSpPr>
          <p:cNvPr id="644100" name="Group 4"/>
          <p:cNvGrpSpPr>
            <a:grpSpLocks/>
          </p:cNvGrpSpPr>
          <p:nvPr/>
        </p:nvGrpSpPr>
        <p:grpSpPr bwMode="auto">
          <a:xfrm>
            <a:off x="1752600" y="252414"/>
            <a:ext cx="8610600" cy="5995987"/>
            <a:chOff x="336" y="159"/>
            <a:chExt cx="5232" cy="3777"/>
          </a:xfrm>
        </p:grpSpPr>
        <p:sp>
          <p:nvSpPr>
            <p:cNvPr id="64410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10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410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441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9338" y="609601"/>
            <a:ext cx="4716462"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817C96D3-49B5-432F-8D66-57C9071C2830}" type="slidenum">
              <a:rPr lang="en-US" altLang="en-US"/>
              <a:pPr/>
              <a:t>33</a:t>
            </a:fld>
            <a:endParaRPr lang="en-US" altLang="en-US"/>
          </a:p>
        </p:txBody>
      </p:sp>
      <p:sp>
        <p:nvSpPr>
          <p:cNvPr id="648194"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648195" name="Text Box 3"/>
          <p:cNvSpPr txBox="1">
            <a:spLocks noChangeArrowheads="1"/>
          </p:cNvSpPr>
          <p:nvPr/>
        </p:nvSpPr>
        <p:spPr bwMode="auto">
          <a:xfrm>
            <a:off x="1752601" y="1"/>
            <a:ext cx="717375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Programming </a:t>
            </a:r>
            <a:r>
              <a:rPr lang="en-US" altLang="en-US" sz="4000" dirty="0">
                <a:latin typeface="Arial" panose="020B0604020202020204" pitchFamily="34" charset="0"/>
              </a:rPr>
              <a:t>Example—</a:t>
            </a:r>
            <a:br>
              <a:rPr lang="en-US" altLang="en-US" sz="4000" dirty="0">
                <a:latin typeface="Arial" panose="020B0604020202020204" pitchFamily="34" charset="0"/>
              </a:rPr>
            </a:br>
            <a:r>
              <a:rPr lang="en-US" altLang="en-US" sz="4000" dirty="0">
                <a:latin typeface="Arial" panose="020B0604020202020204" pitchFamily="34" charset="0"/>
              </a:rPr>
              <a:t>        Incremental Development</a:t>
            </a:r>
          </a:p>
        </p:txBody>
      </p:sp>
      <p:sp>
        <p:nvSpPr>
          <p:cNvPr id="648196"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648197" name="Rectangle 5"/>
          <p:cNvSpPr>
            <a:spLocks noChangeArrowheads="1"/>
          </p:cNvSpPr>
          <p:nvPr/>
        </p:nvSpPr>
        <p:spPr bwMode="auto">
          <a:xfrm>
            <a:off x="1828800" y="1593851"/>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C0C0C0"/>
                  </a:outerShdw>
                </a:effectLst>
              </a:rPr>
              <a:t>Top–down development, a concept inherent to modular programming, allows us to develop programs incrementally. By writing and debugging each function separately, we are able to solve the program in smaller steps, making the whole process easier.</a:t>
            </a:r>
          </a:p>
        </p:txBody>
      </p:sp>
      <p:sp>
        <p:nvSpPr>
          <p:cNvPr id="648198" name="Rectangle 6"/>
          <p:cNvSpPr>
            <a:spLocks noChangeArrowheads="1"/>
          </p:cNvSpPr>
          <p:nvPr/>
        </p:nvSpPr>
        <p:spPr bwMode="auto">
          <a:xfrm>
            <a:off x="1828800" y="4984750"/>
            <a:ext cx="5715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tx1"/>
              </a:buClr>
              <a:buSzPct val="117000"/>
              <a:buFont typeface="Wingdings" panose="05000000000000000000" pitchFamily="2" charset="2"/>
              <a:buNone/>
            </a:pPr>
            <a:r>
              <a:rPr lang="en-US" altLang="en-US">
                <a:solidFill>
                  <a:schemeClr val="hlink"/>
                </a:solidFill>
              </a:rPr>
              <a:t>First Increment: </a:t>
            </a:r>
            <a:r>
              <a:rPr lang="en-US" altLang="en-US" i="1">
                <a:solidFill>
                  <a:schemeClr val="hlink"/>
                </a:solidFill>
              </a:rPr>
              <a:t>main</a:t>
            </a:r>
            <a:r>
              <a:rPr lang="en-US" altLang="en-US">
                <a:solidFill>
                  <a:schemeClr val="hlink"/>
                </a:solidFill>
              </a:rPr>
              <a:t> and getData</a:t>
            </a:r>
            <a:endParaRPr lang="fr-FR" altLang="en-US">
              <a:solidFill>
                <a:schemeClr val="hlink"/>
              </a:solidFill>
            </a:endParaRPr>
          </a:p>
          <a:p>
            <a:pPr algn="l">
              <a:buClr>
                <a:schemeClr val="folHlink"/>
              </a:buClr>
              <a:buSzPct val="117000"/>
              <a:buFont typeface="Wingdings" panose="05000000000000000000" pitchFamily="2" charset="2"/>
              <a:buNone/>
            </a:pPr>
            <a:r>
              <a:rPr lang="fr-FR" altLang="en-US">
                <a:solidFill>
                  <a:schemeClr val="hlink"/>
                </a:solidFill>
              </a:rPr>
              <a:t>Second Increment: add</a:t>
            </a:r>
          </a:p>
          <a:p>
            <a:pPr algn="l">
              <a:buClr>
                <a:schemeClr val="folHlink"/>
              </a:buClr>
              <a:buSzPct val="117000"/>
              <a:buFont typeface="Wingdings" panose="05000000000000000000" pitchFamily="2" charset="2"/>
              <a:buNone/>
            </a:pPr>
            <a:r>
              <a:rPr lang="en-US" altLang="en-US">
                <a:solidFill>
                  <a:schemeClr val="hlink"/>
                </a:solidFill>
              </a:rPr>
              <a:t>Final Increment: Print ResultsThe</a:t>
            </a:r>
          </a:p>
        </p:txBody>
      </p:sp>
      <p:sp>
        <p:nvSpPr>
          <p:cNvPr id="648199" name="Text Box 7"/>
          <p:cNvSpPr txBox="1">
            <a:spLocks noChangeArrowheads="1"/>
          </p:cNvSpPr>
          <p:nvPr/>
        </p:nvSpPr>
        <p:spPr bwMode="auto">
          <a:xfrm>
            <a:off x="2085011" y="4508500"/>
            <a:ext cx="4375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800" i="1" u="sng">
                <a:effectLst>
                  <a:outerShdw blurRad="38100" dist="38100" dir="2700000" algn="tl">
                    <a:srgbClr val="C0C0C0"/>
                  </a:outerShdw>
                </a:effectLst>
              </a:rPr>
              <a:t>Topics discussed in this section:</a:t>
            </a:r>
          </a:p>
        </p:txBody>
      </p:sp>
    </p:spTree>
    <p:extLst>
      <p:ext uri="{BB962C8B-B14F-4D97-AF65-F5344CB8AC3E}">
        <p14:creationId xmlns:p14="http://schemas.microsoft.com/office/powerpoint/2010/main" val="9364817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41A6F1FF-635A-4579-BBED-070A9BF325AE}" type="slidenum">
              <a:rPr lang="en-US" altLang="en-US"/>
              <a:pPr/>
              <a:t>34</a:t>
            </a:fld>
            <a:endParaRPr lang="en-US" altLang="en-US"/>
          </a:p>
        </p:txBody>
      </p:sp>
      <p:sp>
        <p:nvSpPr>
          <p:cNvPr id="649218"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219" name="Rectangle 3"/>
          <p:cNvSpPr>
            <a:spLocks noChangeArrowheads="1"/>
          </p:cNvSpPr>
          <p:nvPr/>
        </p:nvSpPr>
        <p:spPr bwMode="auto">
          <a:xfrm>
            <a:off x="1676400" y="5791200"/>
            <a:ext cx="2919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Calculator </a:t>
            </a:r>
            <a:r>
              <a:rPr lang="en-US" altLang="en-US" sz="2000" dirty="0"/>
              <a:t>Program Design</a:t>
            </a:r>
          </a:p>
        </p:txBody>
      </p:sp>
      <p:grpSp>
        <p:nvGrpSpPr>
          <p:cNvPr id="649220" name="Group 4"/>
          <p:cNvGrpSpPr>
            <a:grpSpLocks/>
          </p:cNvGrpSpPr>
          <p:nvPr/>
        </p:nvGrpSpPr>
        <p:grpSpPr bwMode="auto">
          <a:xfrm>
            <a:off x="1752600" y="252414"/>
            <a:ext cx="8610600" cy="5995987"/>
            <a:chOff x="336" y="159"/>
            <a:chExt cx="5232" cy="3777"/>
          </a:xfrm>
        </p:grpSpPr>
        <p:sp>
          <p:nvSpPr>
            <p:cNvPr id="649221"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222"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9223"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64922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1"/>
            <a:ext cx="875665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683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FC74710-DBD4-40FE-A5BC-45566E04BB47}" type="slidenum">
              <a:rPr lang="en-US" altLang="en-US"/>
              <a:pPr/>
              <a:t>35</a:t>
            </a:fld>
            <a:endParaRPr lang="en-US" altLang="en-US"/>
          </a:p>
        </p:txBody>
      </p:sp>
      <p:sp>
        <p:nvSpPr>
          <p:cNvPr id="650243" name="Text Box 3"/>
          <p:cNvSpPr txBox="1">
            <a:spLocks noChangeArrowheads="1"/>
          </p:cNvSpPr>
          <p:nvPr/>
        </p:nvSpPr>
        <p:spPr bwMode="auto">
          <a:xfrm>
            <a:off x="4125120" y="152400"/>
            <a:ext cx="3867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Program—First Increment</a:t>
            </a:r>
          </a:p>
        </p:txBody>
      </p:sp>
      <p:pic>
        <p:nvPicPr>
          <p:cNvPr id="65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533401"/>
            <a:ext cx="8291513" cy="573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5564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1B39CAD4-339A-4308-A10E-0E469A5DE782}" type="slidenum">
              <a:rPr lang="en-US" altLang="en-US"/>
              <a:pPr/>
              <a:t>36</a:t>
            </a:fld>
            <a:endParaRPr lang="en-US" altLang="en-US"/>
          </a:p>
        </p:txBody>
      </p:sp>
      <p:sp>
        <p:nvSpPr>
          <p:cNvPr id="706563" name="Text Box 3"/>
          <p:cNvSpPr txBox="1">
            <a:spLocks noChangeArrowheads="1"/>
          </p:cNvSpPr>
          <p:nvPr/>
        </p:nvSpPr>
        <p:spPr bwMode="auto">
          <a:xfrm>
            <a:off x="4125120" y="152400"/>
            <a:ext cx="3867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Program—First Increment</a:t>
            </a:r>
          </a:p>
        </p:txBody>
      </p:sp>
      <p:pic>
        <p:nvPicPr>
          <p:cNvPr id="7065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685800"/>
            <a:ext cx="82550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743201"/>
            <a:ext cx="8255000"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28831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B5376D40-01F6-49EA-9312-247A520416B1}" type="slidenum">
              <a:rPr lang="en-US" altLang="en-US"/>
              <a:pPr/>
              <a:t>37</a:t>
            </a:fld>
            <a:endParaRPr lang="en-US" altLang="en-US"/>
          </a:p>
        </p:txBody>
      </p:sp>
      <p:sp>
        <p:nvSpPr>
          <p:cNvPr id="707587" name="Text Box 3"/>
          <p:cNvSpPr txBox="1">
            <a:spLocks noChangeArrowheads="1"/>
          </p:cNvSpPr>
          <p:nvPr/>
        </p:nvSpPr>
        <p:spPr bwMode="auto">
          <a:xfrm>
            <a:off x="4125120" y="152400"/>
            <a:ext cx="3867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Program—First Increment</a:t>
            </a:r>
          </a:p>
        </p:txBody>
      </p:sp>
      <p:pic>
        <p:nvPicPr>
          <p:cNvPr id="70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9601"/>
            <a:ext cx="83185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1551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4BD03243-5DA9-48C3-A4D9-9E67A05D56C4}" type="slidenum">
              <a:rPr lang="en-US" altLang="en-US"/>
              <a:pPr/>
              <a:t>38</a:t>
            </a:fld>
            <a:endParaRPr lang="en-US" altLang="en-US"/>
          </a:p>
        </p:txBody>
      </p:sp>
      <p:sp>
        <p:nvSpPr>
          <p:cNvPr id="651267" name="Text Box 3"/>
          <p:cNvSpPr txBox="1">
            <a:spLocks noChangeArrowheads="1"/>
          </p:cNvSpPr>
          <p:nvPr/>
        </p:nvSpPr>
        <p:spPr bwMode="auto">
          <a:xfrm>
            <a:off x="3981442" y="152400"/>
            <a:ext cx="41973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Program—Second Increment</a:t>
            </a:r>
          </a:p>
        </p:txBody>
      </p:sp>
      <p:grpSp>
        <p:nvGrpSpPr>
          <p:cNvPr id="651271" name="Group 7"/>
          <p:cNvGrpSpPr>
            <a:grpSpLocks/>
          </p:cNvGrpSpPr>
          <p:nvPr/>
        </p:nvGrpSpPr>
        <p:grpSpPr bwMode="auto">
          <a:xfrm>
            <a:off x="1779588" y="657225"/>
            <a:ext cx="8255000" cy="5526088"/>
            <a:chOff x="161" y="414"/>
            <a:chExt cx="5200" cy="3481"/>
          </a:xfrm>
        </p:grpSpPr>
        <p:pic>
          <p:nvPicPr>
            <p:cNvPr id="65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 y="414"/>
              <a:ext cx="5182"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 y="864"/>
              <a:ext cx="5200" cy="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0614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1B1CA1D3-78D4-4850-95F6-D5BB36614E80}" type="slidenum">
              <a:rPr lang="en-US" altLang="en-US"/>
              <a:pPr/>
              <a:t>39</a:t>
            </a:fld>
            <a:endParaRPr lang="en-US" altLang="en-US"/>
          </a:p>
        </p:txBody>
      </p:sp>
      <p:sp>
        <p:nvSpPr>
          <p:cNvPr id="710659" name="Text Box 3"/>
          <p:cNvSpPr txBox="1">
            <a:spLocks noChangeArrowheads="1"/>
          </p:cNvSpPr>
          <p:nvPr/>
        </p:nvSpPr>
        <p:spPr bwMode="auto">
          <a:xfrm>
            <a:off x="3981442" y="152400"/>
            <a:ext cx="41973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Program—Second Increment</a:t>
            </a:r>
          </a:p>
        </p:txBody>
      </p:sp>
      <p:pic>
        <p:nvPicPr>
          <p:cNvPr id="71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600076"/>
            <a:ext cx="83185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205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62FD5A5A-9A21-457E-B44D-E7F64EB32448}" type="slidenum">
              <a:rPr lang="en-US" altLang="en-US"/>
              <a:pPr/>
              <a:t>4</a:t>
            </a:fld>
            <a:endParaRPr lang="en-US" altLang="en-US"/>
          </a:p>
        </p:txBody>
      </p:sp>
      <p:sp>
        <p:nvSpPr>
          <p:cNvPr id="589826"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27" name="Rectangle 3"/>
          <p:cNvSpPr>
            <a:spLocks noChangeArrowheads="1"/>
          </p:cNvSpPr>
          <p:nvPr/>
        </p:nvSpPr>
        <p:spPr bwMode="auto">
          <a:xfrm>
            <a:off x="1676401" y="5791200"/>
            <a:ext cx="34603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Structure </a:t>
            </a:r>
            <a:r>
              <a:rPr lang="en-US" altLang="en-US" sz="2000" dirty="0"/>
              <a:t>Chart for a C Program</a:t>
            </a:r>
          </a:p>
        </p:txBody>
      </p:sp>
      <p:grpSp>
        <p:nvGrpSpPr>
          <p:cNvPr id="589828" name="Group 4"/>
          <p:cNvGrpSpPr>
            <a:grpSpLocks/>
          </p:cNvGrpSpPr>
          <p:nvPr/>
        </p:nvGrpSpPr>
        <p:grpSpPr bwMode="auto">
          <a:xfrm>
            <a:off x="1752600" y="252414"/>
            <a:ext cx="8610600" cy="5995987"/>
            <a:chOff x="336" y="159"/>
            <a:chExt cx="5232" cy="3777"/>
          </a:xfrm>
        </p:grpSpPr>
        <p:sp>
          <p:nvSpPr>
            <p:cNvPr id="589829"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30"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9831"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898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526" y="1573214"/>
            <a:ext cx="8702675" cy="322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BED1C063-EF36-4221-841A-E5E6489AF5DB}" type="slidenum">
              <a:rPr lang="en-US" altLang="en-US"/>
              <a:pPr/>
              <a:t>40</a:t>
            </a:fld>
            <a:endParaRPr lang="en-US" altLang="en-US"/>
          </a:p>
        </p:txBody>
      </p:sp>
      <p:sp>
        <p:nvSpPr>
          <p:cNvPr id="711683" name="Text Box 3"/>
          <p:cNvSpPr txBox="1">
            <a:spLocks noChangeArrowheads="1"/>
          </p:cNvSpPr>
          <p:nvPr/>
        </p:nvSpPr>
        <p:spPr bwMode="auto">
          <a:xfrm>
            <a:off x="3981442" y="152400"/>
            <a:ext cx="41973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Program—Second Increment</a:t>
            </a:r>
          </a:p>
        </p:txBody>
      </p:sp>
      <p:pic>
        <p:nvPicPr>
          <p:cNvPr id="71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609600"/>
            <a:ext cx="8318500"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16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3276601"/>
            <a:ext cx="8291513"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0513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53650F2-1E53-4CB1-ABF1-5BD6AE4772B2}" type="slidenum">
              <a:rPr lang="en-US" altLang="en-US"/>
              <a:pPr/>
              <a:t>41</a:t>
            </a:fld>
            <a:endParaRPr lang="en-US" altLang="en-US"/>
          </a:p>
        </p:txBody>
      </p:sp>
      <p:sp>
        <p:nvSpPr>
          <p:cNvPr id="712707" name="Text Box 3"/>
          <p:cNvSpPr txBox="1">
            <a:spLocks noChangeArrowheads="1"/>
          </p:cNvSpPr>
          <p:nvPr/>
        </p:nvSpPr>
        <p:spPr bwMode="auto">
          <a:xfrm>
            <a:off x="3981442" y="152400"/>
            <a:ext cx="41973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Program—Second Increment</a:t>
            </a:r>
          </a:p>
        </p:txBody>
      </p:sp>
      <p:pic>
        <p:nvPicPr>
          <p:cNvPr id="7127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09601"/>
            <a:ext cx="8291512" cy="145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89883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8F9D7FC-6633-48AF-82C6-B649F23D8BFE}" type="slidenum">
              <a:rPr lang="en-US" altLang="en-US"/>
              <a:pPr/>
              <a:t>42</a:t>
            </a:fld>
            <a:endParaRPr lang="en-US" altLang="en-US"/>
          </a:p>
        </p:txBody>
      </p:sp>
      <p:sp>
        <p:nvSpPr>
          <p:cNvPr id="652291" name="Text Box 3"/>
          <p:cNvSpPr txBox="1">
            <a:spLocks noChangeArrowheads="1"/>
          </p:cNvSpPr>
          <p:nvPr/>
        </p:nvSpPr>
        <p:spPr bwMode="auto">
          <a:xfrm>
            <a:off x="4220822" y="152400"/>
            <a:ext cx="3937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Program—Final Increment</a:t>
            </a:r>
          </a:p>
        </p:txBody>
      </p:sp>
      <p:pic>
        <p:nvPicPr>
          <p:cNvPr id="65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533401"/>
            <a:ext cx="8291512"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6250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A25D864-4A0B-40CB-B9BE-45CAF32A953A}" type="slidenum">
              <a:rPr lang="en-US" altLang="en-US"/>
              <a:pPr/>
              <a:t>43</a:t>
            </a:fld>
            <a:endParaRPr lang="en-US" altLang="en-US"/>
          </a:p>
        </p:txBody>
      </p:sp>
      <p:sp>
        <p:nvSpPr>
          <p:cNvPr id="714755" name="Text Box 3"/>
          <p:cNvSpPr txBox="1">
            <a:spLocks noChangeArrowheads="1"/>
          </p:cNvSpPr>
          <p:nvPr/>
        </p:nvSpPr>
        <p:spPr bwMode="auto">
          <a:xfrm>
            <a:off x="4220822" y="152400"/>
            <a:ext cx="3937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Program—Final Increment</a:t>
            </a:r>
          </a:p>
        </p:txBody>
      </p:sp>
      <p:pic>
        <p:nvPicPr>
          <p:cNvPr id="7147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619126"/>
            <a:ext cx="83185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7948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41ED84A-BA61-4FFE-B98F-CCD2647835F0}" type="slidenum">
              <a:rPr lang="en-US" altLang="en-US"/>
              <a:pPr/>
              <a:t>44</a:t>
            </a:fld>
            <a:endParaRPr lang="en-US" altLang="en-US"/>
          </a:p>
        </p:txBody>
      </p:sp>
      <p:sp>
        <p:nvSpPr>
          <p:cNvPr id="715779" name="Text Box 3"/>
          <p:cNvSpPr txBox="1">
            <a:spLocks noChangeArrowheads="1"/>
          </p:cNvSpPr>
          <p:nvPr/>
        </p:nvSpPr>
        <p:spPr bwMode="auto">
          <a:xfrm>
            <a:off x="4220822" y="152400"/>
            <a:ext cx="3937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Program—Final Increment</a:t>
            </a:r>
          </a:p>
        </p:txBody>
      </p:sp>
      <p:pic>
        <p:nvPicPr>
          <p:cNvPr id="71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6" y="633414"/>
            <a:ext cx="8372475" cy="561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07387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A9E927EB-1C11-47CA-9DE4-B219CDCB1CC9}" type="slidenum">
              <a:rPr lang="en-US" altLang="en-US"/>
              <a:pPr/>
              <a:t>45</a:t>
            </a:fld>
            <a:endParaRPr lang="en-US" altLang="en-US"/>
          </a:p>
        </p:txBody>
      </p:sp>
      <p:sp>
        <p:nvSpPr>
          <p:cNvPr id="716803" name="Text Box 3"/>
          <p:cNvSpPr txBox="1">
            <a:spLocks noChangeArrowheads="1"/>
          </p:cNvSpPr>
          <p:nvPr/>
        </p:nvSpPr>
        <p:spPr bwMode="auto">
          <a:xfrm>
            <a:off x="4220822" y="152400"/>
            <a:ext cx="3937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Calculator Program—Final Increment</a:t>
            </a:r>
          </a:p>
        </p:txBody>
      </p:sp>
      <p:pic>
        <p:nvPicPr>
          <p:cNvPr id="71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98500"/>
            <a:ext cx="8291513"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1"/>
            <a:ext cx="8255000"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2309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F79296C3-C5EA-4BDE-838B-41904190AC85}" type="slidenum">
              <a:rPr lang="en-US" altLang="en-US"/>
              <a:pPr/>
              <a:t>46</a:t>
            </a:fld>
            <a:endParaRPr lang="en-US" altLang="en-US"/>
          </a:p>
        </p:txBody>
      </p:sp>
      <p:sp>
        <p:nvSpPr>
          <p:cNvPr id="709634"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635" name="Rectangle 3"/>
          <p:cNvSpPr>
            <a:spLocks noChangeArrowheads="1"/>
          </p:cNvSpPr>
          <p:nvPr/>
        </p:nvSpPr>
        <p:spPr bwMode="auto">
          <a:xfrm>
            <a:off x="1676400" y="5791200"/>
            <a:ext cx="36753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Design </a:t>
            </a:r>
            <a:r>
              <a:rPr lang="en-US" altLang="en-US" sz="2000" dirty="0"/>
              <a:t>for Menu-driven Calculator</a:t>
            </a:r>
          </a:p>
        </p:txBody>
      </p:sp>
      <p:grpSp>
        <p:nvGrpSpPr>
          <p:cNvPr id="709636" name="Group 4"/>
          <p:cNvGrpSpPr>
            <a:grpSpLocks/>
          </p:cNvGrpSpPr>
          <p:nvPr/>
        </p:nvGrpSpPr>
        <p:grpSpPr bwMode="auto">
          <a:xfrm>
            <a:off x="1752600" y="252414"/>
            <a:ext cx="8610600" cy="5995987"/>
            <a:chOff x="336" y="159"/>
            <a:chExt cx="5232" cy="3777"/>
          </a:xfrm>
        </p:grpSpPr>
        <p:sp>
          <p:nvSpPr>
            <p:cNvPr id="709637"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638"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9639"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70964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798638"/>
            <a:ext cx="6124575" cy="292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81963" y="563526"/>
            <a:ext cx="5316279" cy="369332"/>
          </a:xfrm>
          <a:prstGeom prst="rect">
            <a:avLst/>
          </a:prstGeom>
          <a:noFill/>
        </p:spPr>
        <p:txBody>
          <a:bodyPr wrap="square" rtlCol="0">
            <a:spAutoFit/>
          </a:bodyPr>
          <a:lstStyle/>
          <a:p>
            <a:r>
              <a:rPr lang="en-US" dirty="0" smtClean="0"/>
              <a:t>Menu Driven Calculator</a:t>
            </a:r>
            <a:endParaRPr lang="en-US" dirty="0"/>
          </a:p>
        </p:txBody>
      </p:sp>
    </p:spTree>
    <p:extLst>
      <p:ext uri="{BB962C8B-B14F-4D97-AF65-F5344CB8AC3E}">
        <p14:creationId xmlns:p14="http://schemas.microsoft.com/office/powerpoint/2010/main" val="3139427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F7003221-9754-4AFF-9F70-4F16C5976E20}" type="slidenum">
              <a:rPr lang="en-US" altLang="en-US"/>
              <a:pPr/>
              <a:t>47</a:t>
            </a:fld>
            <a:endParaRPr lang="en-US" altLang="en-US"/>
          </a:p>
        </p:txBody>
      </p:sp>
      <p:sp>
        <p:nvSpPr>
          <p:cNvPr id="710659" name="Text Box 3"/>
          <p:cNvSpPr txBox="1">
            <a:spLocks noChangeArrowheads="1"/>
          </p:cNvSpPr>
          <p:nvPr/>
        </p:nvSpPr>
        <p:spPr bwMode="auto">
          <a:xfrm>
            <a:off x="3932280" y="152400"/>
            <a:ext cx="42591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Calculator—First Increment</a:t>
            </a:r>
          </a:p>
        </p:txBody>
      </p:sp>
      <p:pic>
        <p:nvPicPr>
          <p:cNvPr id="7106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09601"/>
            <a:ext cx="8291512"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06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3429001"/>
            <a:ext cx="831850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27430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700F224-2DB5-44B7-B2A8-131B4E4075A4}" type="slidenum">
              <a:rPr lang="en-US" altLang="en-US"/>
              <a:pPr/>
              <a:t>48</a:t>
            </a:fld>
            <a:endParaRPr lang="en-US" altLang="en-US"/>
          </a:p>
        </p:txBody>
      </p:sp>
      <p:sp>
        <p:nvSpPr>
          <p:cNvPr id="766979" name="Text Box 3"/>
          <p:cNvSpPr txBox="1">
            <a:spLocks noChangeArrowheads="1"/>
          </p:cNvSpPr>
          <p:nvPr/>
        </p:nvSpPr>
        <p:spPr bwMode="auto">
          <a:xfrm>
            <a:off x="3932280" y="152400"/>
            <a:ext cx="42591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Calculator—First Increment</a:t>
            </a:r>
          </a:p>
        </p:txBody>
      </p:sp>
      <p:pic>
        <p:nvPicPr>
          <p:cNvPr id="766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98500"/>
            <a:ext cx="8291512"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3570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4626C7EE-86F7-4506-A2AC-FC53E1C3381A}" type="slidenum">
              <a:rPr lang="en-US" altLang="en-US"/>
              <a:pPr/>
              <a:t>49</a:t>
            </a:fld>
            <a:endParaRPr lang="en-US" altLang="en-US"/>
          </a:p>
        </p:txBody>
      </p:sp>
      <p:sp>
        <p:nvSpPr>
          <p:cNvPr id="768003" name="Text Box 3"/>
          <p:cNvSpPr txBox="1">
            <a:spLocks noChangeArrowheads="1"/>
          </p:cNvSpPr>
          <p:nvPr/>
        </p:nvSpPr>
        <p:spPr bwMode="auto">
          <a:xfrm>
            <a:off x="3932280" y="152400"/>
            <a:ext cx="42591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Calculator—First Increment</a:t>
            </a:r>
          </a:p>
        </p:txBody>
      </p:sp>
      <p:pic>
        <p:nvPicPr>
          <p:cNvPr id="768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609601"/>
            <a:ext cx="8318500" cy="522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08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r>
              <a:rPr lang="en-US" altLang="en-US"/>
              <a:t>Computer Science: A Structured Programming Approach Using C</a:t>
            </a:r>
          </a:p>
        </p:txBody>
      </p:sp>
      <p:sp>
        <p:nvSpPr>
          <p:cNvPr id="10" name="Slide Number Placeholder 2"/>
          <p:cNvSpPr>
            <a:spLocks noGrp="1"/>
          </p:cNvSpPr>
          <p:nvPr>
            <p:ph type="sldNum" sz="quarter" idx="11"/>
          </p:nvPr>
        </p:nvSpPr>
        <p:spPr/>
        <p:txBody>
          <a:bodyPr/>
          <a:lstStyle/>
          <a:p>
            <a:fld id="{40F821BC-79CB-4E3D-BA78-7BD20A74148E}" type="slidenum">
              <a:rPr lang="en-US" altLang="en-US"/>
              <a:pPr/>
              <a:t>5</a:t>
            </a:fld>
            <a:endParaRPr lang="en-US" altLang="en-US"/>
          </a:p>
        </p:txBody>
      </p:sp>
      <p:sp>
        <p:nvSpPr>
          <p:cNvPr id="590850" name="Line 2"/>
          <p:cNvSpPr>
            <a:spLocks noChangeShapeType="1"/>
          </p:cNvSpPr>
          <p:nvPr/>
        </p:nvSpPr>
        <p:spPr bwMode="auto">
          <a:xfrm>
            <a:off x="1905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851" name="Rectangle 3"/>
          <p:cNvSpPr>
            <a:spLocks noChangeArrowheads="1"/>
          </p:cNvSpPr>
          <p:nvPr/>
        </p:nvSpPr>
        <p:spPr bwMode="auto">
          <a:xfrm>
            <a:off x="1676400" y="5791200"/>
            <a:ext cx="18902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2000" dirty="0" smtClean="0"/>
              <a:t>Function </a:t>
            </a:r>
            <a:r>
              <a:rPr lang="en-US" altLang="en-US" sz="2000" dirty="0"/>
              <a:t>Concept</a:t>
            </a:r>
          </a:p>
        </p:txBody>
      </p:sp>
      <p:grpSp>
        <p:nvGrpSpPr>
          <p:cNvPr id="590852" name="Group 4"/>
          <p:cNvGrpSpPr>
            <a:grpSpLocks/>
          </p:cNvGrpSpPr>
          <p:nvPr/>
        </p:nvGrpSpPr>
        <p:grpSpPr bwMode="auto">
          <a:xfrm>
            <a:off x="1752600" y="252414"/>
            <a:ext cx="8610600" cy="5995987"/>
            <a:chOff x="336" y="159"/>
            <a:chExt cx="5232" cy="3777"/>
          </a:xfrm>
        </p:grpSpPr>
        <p:sp>
          <p:nvSpPr>
            <p:cNvPr id="590853"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854"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0855"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908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990600"/>
            <a:ext cx="5767388" cy="445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72344C15-DE8F-45B8-9D17-8E30EA8C9BE6}" type="slidenum">
              <a:rPr lang="en-US" altLang="en-US"/>
              <a:pPr/>
              <a:t>50</a:t>
            </a:fld>
            <a:endParaRPr lang="en-US" altLang="en-US"/>
          </a:p>
        </p:txBody>
      </p:sp>
      <p:pic>
        <p:nvPicPr>
          <p:cNvPr id="769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389064"/>
            <a:ext cx="8318500"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9027" name="Text Box 3"/>
          <p:cNvSpPr txBox="1">
            <a:spLocks noChangeArrowheads="1"/>
          </p:cNvSpPr>
          <p:nvPr/>
        </p:nvSpPr>
        <p:spPr bwMode="auto">
          <a:xfrm>
            <a:off x="3932280" y="152400"/>
            <a:ext cx="42591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Calculator—First Increment</a:t>
            </a:r>
          </a:p>
        </p:txBody>
      </p:sp>
      <p:pic>
        <p:nvPicPr>
          <p:cNvPr id="76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888" y="685801"/>
            <a:ext cx="8291512"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2933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B07B3D41-BC01-4824-B546-8C1DC5CB7BC8}" type="slidenum">
              <a:rPr lang="en-US" altLang="en-US"/>
              <a:pPr/>
              <a:t>51</a:t>
            </a:fld>
            <a:endParaRPr lang="en-US" altLang="en-US"/>
          </a:p>
        </p:txBody>
      </p:sp>
      <p:sp>
        <p:nvSpPr>
          <p:cNvPr id="711683" name="Text Box 3"/>
          <p:cNvSpPr txBox="1">
            <a:spLocks noChangeArrowheads="1"/>
          </p:cNvSpPr>
          <p:nvPr/>
        </p:nvSpPr>
        <p:spPr bwMode="auto">
          <a:xfrm>
            <a:off x="3977837" y="152400"/>
            <a:ext cx="4358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Calculator—Third Increment</a:t>
            </a:r>
          </a:p>
        </p:txBody>
      </p:sp>
      <p:pic>
        <p:nvPicPr>
          <p:cNvPr id="7116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609600"/>
            <a:ext cx="8318500"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16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209800"/>
            <a:ext cx="8410575"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473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55FAC074-9AC0-4DF6-97C2-F1E90812F02D}" type="slidenum">
              <a:rPr lang="en-US" altLang="en-US"/>
              <a:pPr/>
              <a:t>52</a:t>
            </a:fld>
            <a:endParaRPr lang="en-US" altLang="en-US"/>
          </a:p>
        </p:txBody>
      </p:sp>
      <p:sp>
        <p:nvSpPr>
          <p:cNvPr id="771075" name="Text Box 3"/>
          <p:cNvSpPr txBox="1">
            <a:spLocks noChangeArrowheads="1"/>
          </p:cNvSpPr>
          <p:nvPr/>
        </p:nvSpPr>
        <p:spPr bwMode="auto">
          <a:xfrm>
            <a:off x="3977837" y="152400"/>
            <a:ext cx="4358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Calculator—Third Increment</a:t>
            </a:r>
          </a:p>
        </p:txBody>
      </p:sp>
      <p:pic>
        <p:nvPicPr>
          <p:cNvPr id="771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0"/>
            <a:ext cx="834548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74982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r>
              <a:rPr lang="en-US" altLang="en-US"/>
              <a:t>Computer Science: A Structured Programming Approach Using C</a:t>
            </a:r>
          </a:p>
        </p:txBody>
      </p:sp>
      <p:sp>
        <p:nvSpPr>
          <p:cNvPr id="7" name="Slide Number Placeholder 2"/>
          <p:cNvSpPr>
            <a:spLocks noGrp="1"/>
          </p:cNvSpPr>
          <p:nvPr>
            <p:ph type="sldNum" sz="quarter" idx="11"/>
          </p:nvPr>
        </p:nvSpPr>
        <p:spPr/>
        <p:txBody>
          <a:bodyPr/>
          <a:lstStyle/>
          <a:p>
            <a:fld id="{24891AC0-98BD-410A-AEBC-A18873F35243}" type="slidenum">
              <a:rPr lang="en-US" altLang="en-US"/>
              <a:pPr/>
              <a:t>53</a:t>
            </a:fld>
            <a:endParaRPr lang="en-US" altLang="en-US"/>
          </a:p>
        </p:txBody>
      </p:sp>
      <p:sp>
        <p:nvSpPr>
          <p:cNvPr id="772099" name="Text Box 3"/>
          <p:cNvSpPr txBox="1">
            <a:spLocks noChangeArrowheads="1"/>
          </p:cNvSpPr>
          <p:nvPr/>
        </p:nvSpPr>
        <p:spPr bwMode="auto">
          <a:xfrm>
            <a:off x="3977837" y="152400"/>
            <a:ext cx="4358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Calculator—Third Increment</a:t>
            </a:r>
          </a:p>
        </p:txBody>
      </p:sp>
      <p:pic>
        <p:nvPicPr>
          <p:cNvPr id="77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787400"/>
            <a:ext cx="8291512" cy="332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2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914" y="4038600"/>
            <a:ext cx="8345487"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5892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5322F1A1-8308-455F-94CA-C6C2C7E56E91}" type="slidenum">
              <a:rPr lang="en-US" altLang="en-US"/>
              <a:pPr/>
              <a:t>54</a:t>
            </a:fld>
            <a:endParaRPr lang="en-US" altLang="en-US"/>
          </a:p>
        </p:txBody>
      </p:sp>
      <p:sp>
        <p:nvSpPr>
          <p:cNvPr id="773123" name="Text Box 3"/>
          <p:cNvSpPr txBox="1">
            <a:spLocks noChangeArrowheads="1"/>
          </p:cNvSpPr>
          <p:nvPr/>
        </p:nvSpPr>
        <p:spPr bwMode="auto">
          <a:xfrm>
            <a:off x="3977837" y="152400"/>
            <a:ext cx="4358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Calculator—Third Increment</a:t>
            </a:r>
          </a:p>
        </p:txBody>
      </p:sp>
      <p:pic>
        <p:nvPicPr>
          <p:cNvPr id="77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114" y="595314"/>
            <a:ext cx="8345487" cy="56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0528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FFAB862-33A9-49CD-B92A-DE1E125E20A7}" type="slidenum">
              <a:rPr lang="en-US" altLang="en-US"/>
              <a:pPr/>
              <a:t>55</a:t>
            </a:fld>
            <a:endParaRPr lang="en-US" altLang="en-US"/>
          </a:p>
        </p:txBody>
      </p:sp>
      <p:sp>
        <p:nvSpPr>
          <p:cNvPr id="774147" name="Text Box 3"/>
          <p:cNvSpPr txBox="1">
            <a:spLocks noChangeArrowheads="1"/>
          </p:cNvSpPr>
          <p:nvPr/>
        </p:nvSpPr>
        <p:spPr bwMode="auto">
          <a:xfrm>
            <a:off x="3977837" y="152400"/>
            <a:ext cx="4358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Calculator—Third Increment</a:t>
            </a:r>
          </a:p>
        </p:txBody>
      </p:sp>
      <p:pic>
        <p:nvPicPr>
          <p:cNvPr id="774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685801"/>
            <a:ext cx="8291512"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322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C873069-9680-4C90-801C-99B5D0A5C4BE}" type="slidenum">
              <a:rPr lang="en-US" altLang="en-US"/>
              <a:pPr/>
              <a:t>56</a:t>
            </a:fld>
            <a:endParaRPr lang="en-US" altLang="en-US"/>
          </a:p>
        </p:txBody>
      </p:sp>
      <p:sp>
        <p:nvSpPr>
          <p:cNvPr id="784387" name="Text Box 3"/>
          <p:cNvSpPr txBox="1">
            <a:spLocks noChangeArrowheads="1"/>
          </p:cNvSpPr>
          <p:nvPr/>
        </p:nvSpPr>
        <p:spPr bwMode="auto">
          <a:xfrm>
            <a:off x="3977837" y="152400"/>
            <a:ext cx="4358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Calculator—Third Increment</a:t>
            </a:r>
          </a:p>
        </p:txBody>
      </p:sp>
      <p:pic>
        <p:nvPicPr>
          <p:cNvPr id="784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679450"/>
            <a:ext cx="8291512"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2259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9E74CB46-D02B-4A8C-9760-189AB01F9BC1}" type="slidenum">
              <a:rPr lang="en-US" altLang="en-US"/>
              <a:pPr/>
              <a:t>57</a:t>
            </a:fld>
            <a:endParaRPr lang="en-US" altLang="en-US"/>
          </a:p>
        </p:txBody>
      </p:sp>
      <p:sp>
        <p:nvSpPr>
          <p:cNvPr id="785411" name="Text Box 3"/>
          <p:cNvSpPr txBox="1">
            <a:spLocks noChangeArrowheads="1"/>
          </p:cNvSpPr>
          <p:nvPr/>
        </p:nvSpPr>
        <p:spPr bwMode="auto">
          <a:xfrm>
            <a:off x="3977837" y="152400"/>
            <a:ext cx="43585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Calculator—Third Increment</a:t>
            </a:r>
          </a:p>
        </p:txBody>
      </p:sp>
      <p:pic>
        <p:nvPicPr>
          <p:cNvPr id="78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609601"/>
            <a:ext cx="8318500"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0658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33CD50F5-BC38-4C04-9273-FDF795B75185}" type="slidenum">
              <a:rPr lang="en-US" altLang="en-US"/>
              <a:pPr/>
              <a:t>58</a:t>
            </a:fld>
            <a:endParaRPr lang="en-US" altLang="en-US"/>
          </a:p>
        </p:txBody>
      </p:sp>
      <p:sp>
        <p:nvSpPr>
          <p:cNvPr id="712707"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pic>
        <p:nvPicPr>
          <p:cNvPr id="7127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701676"/>
            <a:ext cx="8318500"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7357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F9250886-BBFD-4D6E-AB2A-F0E1345407F0}" type="slidenum">
              <a:rPr lang="en-US" altLang="en-US"/>
              <a:pPr/>
              <a:t>59</a:t>
            </a:fld>
            <a:endParaRPr lang="en-US" altLang="en-US"/>
          </a:p>
        </p:txBody>
      </p:sp>
      <p:sp>
        <p:nvSpPr>
          <p:cNvPr id="775171"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grpSp>
        <p:nvGrpSpPr>
          <p:cNvPr id="775174" name="Group 6"/>
          <p:cNvGrpSpPr>
            <a:grpSpLocks/>
          </p:cNvGrpSpPr>
          <p:nvPr/>
        </p:nvGrpSpPr>
        <p:grpSpPr bwMode="auto">
          <a:xfrm>
            <a:off x="1757364" y="722314"/>
            <a:ext cx="8372475" cy="5449887"/>
            <a:chOff x="147" y="455"/>
            <a:chExt cx="5274" cy="3630"/>
          </a:xfrm>
        </p:grpSpPr>
        <p:pic>
          <p:nvPicPr>
            <p:cNvPr id="775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 y="455"/>
              <a:ext cx="5200" cy="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5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 y="1392"/>
              <a:ext cx="5274" cy="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007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Facts</a:t>
            </a:r>
            <a:endParaRPr lang="en-US" dirty="0"/>
          </a:p>
        </p:txBody>
      </p:sp>
      <p:sp>
        <p:nvSpPr>
          <p:cNvPr id="3" name="Content Placeholder 2"/>
          <p:cNvSpPr>
            <a:spLocks noGrp="1"/>
          </p:cNvSpPr>
          <p:nvPr>
            <p:ph idx="1"/>
          </p:nvPr>
        </p:nvSpPr>
        <p:spPr/>
        <p:txBody>
          <a:bodyPr/>
          <a:lstStyle/>
          <a:p>
            <a:r>
              <a:rPr lang="en-US" altLang="en-US" dirty="0"/>
              <a:t>A function in C can have a return value, </a:t>
            </a:r>
            <a:r>
              <a:rPr lang="en-US" altLang="en-US" dirty="0" smtClean="0"/>
              <a:t>a </a:t>
            </a:r>
            <a:r>
              <a:rPr lang="en-US" altLang="en-US" dirty="0"/>
              <a:t>side effect, or both. </a:t>
            </a:r>
            <a:endParaRPr lang="en-US" altLang="en-US" dirty="0" smtClean="0"/>
          </a:p>
          <a:p>
            <a:r>
              <a:rPr lang="en-US" altLang="en-US" dirty="0" smtClean="0"/>
              <a:t>The side effect occurs before the value is returned. </a:t>
            </a:r>
          </a:p>
          <a:p>
            <a:r>
              <a:rPr lang="en-US" altLang="en-US" dirty="0" smtClean="0"/>
              <a:t>The function’s value is the value in the expression of the return statement. </a:t>
            </a:r>
          </a:p>
          <a:p>
            <a:r>
              <a:rPr lang="en-US" altLang="en-US" dirty="0" smtClean="0"/>
              <a:t>A function can be called for </a:t>
            </a:r>
            <a:r>
              <a:rPr lang="en-US" altLang="en-US" dirty="0"/>
              <a:t>its value, its side effect, or both.</a:t>
            </a:r>
          </a:p>
          <a:p>
            <a:endParaRPr lang="en-US" dirty="0"/>
          </a:p>
        </p:txBody>
      </p:sp>
    </p:spTree>
    <p:extLst>
      <p:ext uri="{BB962C8B-B14F-4D97-AF65-F5344CB8AC3E}">
        <p14:creationId xmlns:p14="http://schemas.microsoft.com/office/powerpoint/2010/main" val="3867039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DCB7B0E5-AADE-4BAF-B674-1C90432033F5}" type="slidenum">
              <a:rPr lang="en-US" altLang="en-US"/>
              <a:pPr/>
              <a:t>60</a:t>
            </a:fld>
            <a:endParaRPr lang="en-US" altLang="en-US"/>
          </a:p>
        </p:txBody>
      </p:sp>
      <p:sp>
        <p:nvSpPr>
          <p:cNvPr id="776195"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pic>
        <p:nvPicPr>
          <p:cNvPr id="776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615950"/>
            <a:ext cx="8291512" cy="570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4727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8BA2D0EA-76B5-49EA-8C97-0E4B0F37CC04}" type="slidenum">
              <a:rPr lang="en-US" altLang="en-US"/>
              <a:pPr/>
              <a:t>61</a:t>
            </a:fld>
            <a:endParaRPr lang="en-US" altLang="en-US"/>
          </a:p>
        </p:txBody>
      </p:sp>
      <p:sp>
        <p:nvSpPr>
          <p:cNvPr id="777219"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grpSp>
        <p:nvGrpSpPr>
          <p:cNvPr id="777223" name="Group 7"/>
          <p:cNvGrpSpPr>
            <a:grpSpLocks/>
          </p:cNvGrpSpPr>
          <p:nvPr/>
        </p:nvGrpSpPr>
        <p:grpSpPr bwMode="auto">
          <a:xfrm>
            <a:off x="1809750" y="728664"/>
            <a:ext cx="8318500" cy="5519737"/>
            <a:chOff x="180" y="459"/>
            <a:chExt cx="5240" cy="3729"/>
          </a:xfrm>
        </p:grpSpPr>
        <p:pic>
          <p:nvPicPr>
            <p:cNvPr id="777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 y="459"/>
              <a:ext cx="5200" cy="2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7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 y="2496"/>
              <a:ext cx="5240" cy="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0178720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CFE9B4C-1969-431F-B68A-CF087866D06A}" type="slidenum">
              <a:rPr lang="en-US" altLang="en-US"/>
              <a:pPr/>
              <a:t>62</a:t>
            </a:fld>
            <a:endParaRPr lang="en-US" altLang="en-US"/>
          </a:p>
        </p:txBody>
      </p:sp>
      <p:sp>
        <p:nvSpPr>
          <p:cNvPr id="778243"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pic>
        <p:nvPicPr>
          <p:cNvPr id="778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6" y="596900"/>
            <a:ext cx="8372475"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13722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r>
              <a:rPr lang="en-US" altLang="en-US"/>
              <a:t>Computer Science: A Structured Programming Approach Using C</a:t>
            </a:r>
          </a:p>
        </p:txBody>
      </p:sp>
      <p:sp>
        <p:nvSpPr>
          <p:cNvPr id="8" name="Slide Number Placeholder 2"/>
          <p:cNvSpPr>
            <a:spLocks noGrp="1"/>
          </p:cNvSpPr>
          <p:nvPr>
            <p:ph type="sldNum" sz="quarter" idx="11"/>
          </p:nvPr>
        </p:nvSpPr>
        <p:spPr/>
        <p:txBody>
          <a:bodyPr/>
          <a:lstStyle/>
          <a:p>
            <a:fld id="{3A7DF093-9A40-4E38-A22D-445B8725D847}" type="slidenum">
              <a:rPr lang="en-US" altLang="en-US"/>
              <a:pPr/>
              <a:t>63</a:t>
            </a:fld>
            <a:endParaRPr lang="en-US" altLang="en-US"/>
          </a:p>
        </p:txBody>
      </p:sp>
      <p:sp>
        <p:nvSpPr>
          <p:cNvPr id="786435" name="Text Box 3"/>
          <p:cNvSpPr txBox="1">
            <a:spLocks noChangeArrowheads="1"/>
          </p:cNvSpPr>
          <p:nvPr/>
        </p:nvSpPr>
        <p:spPr bwMode="auto">
          <a:xfrm>
            <a:off x="3994060" y="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grpSp>
        <p:nvGrpSpPr>
          <p:cNvPr id="786439" name="Group 7"/>
          <p:cNvGrpSpPr>
            <a:grpSpLocks/>
          </p:cNvGrpSpPr>
          <p:nvPr/>
        </p:nvGrpSpPr>
        <p:grpSpPr bwMode="auto">
          <a:xfrm>
            <a:off x="1838326" y="495300"/>
            <a:ext cx="8372475" cy="5905500"/>
            <a:chOff x="198" y="360"/>
            <a:chExt cx="5274" cy="4200"/>
          </a:xfrm>
        </p:grpSpPr>
        <p:pic>
          <p:nvPicPr>
            <p:cNvPr id="786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 y="360"/>
              <a:ext cx="5223" cy="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6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 y="3431"/>
              <a:ext cx="5274" cy="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2340266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241097E2-D871-496C-BCC7-D8583D334EAE}" type="slidenum">
              <a:rPr lang="en-US" altLang="en-US"/>
              <a:pPr/>
              <a:t>64</a:t>
            </a:fld>
            <a:endParaRPr lang="en-US" altLang="en-US"/>
          </a:p>
        </p:txBody>
      </p:sp>
      <p:sp>
        <p:nvSpPr>
          <p:cNvPr id="788483"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pic>
        <p:nvPicPr>
          <p:cNvPr id="788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752476"/>
            <a:ext cx="83185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792859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E9AAB261-1846-4BC5-B957-7FCF3C2B6E8D}" type="slidenum">
              <a:rPr lang="en-US" altLang="en-US"/>
              <a:pPr/>
              <a:t>65</a:t>
            </a:fld>
            <a:endParaRPr lang="en-US" altLang="en-US"/>
          </a:p>
        </p:txBody>
      </p:sp>
      <p:sp>
        <p:nvSpPr>
          <p:cNvPr id="789507"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pic>
        <p:nvPicPr>
          <p:cNvPr id="789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33400"/>
            <a:ext cx="8345488"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1480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72EE22D1-CE17-41D9-8FC4-A81C74A0490B}" type="slidenum">
              <a:rPr lang="en-US" altLang="en-US"/>
              <a:pPr/>
              <a:t>66</a:t>
            </a:fld>
            <a:endParaRPr lang="en-US" altLang="en-US"/>
          </a:p>
        </p:txBody>
      </p:sp>
      <p:sp>
        <p:nvSpPr>
          <p:cNvPr id="790531" name="Text Box 3"/>
          <p:cNvSpPr txBox="1">
            <a:spLocks noChangeArrowheads="1"/>
          </p:cNvSpPr>
          <p:nvPr/>
        </p:nvSpPr>
        <p:spPr bwMode="auto">
          <a:xfrm>
            <a:off x="3994060" y="152400"/>
            <a:ext cx="42864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Menu-driven Calculator—Fifth Increment</a:t>
            </a:r>
          </a:p>
        </p:txBody>
      </p:sp>
      <p:pic>
        <p:nvPicPr>
          <p:cNvPr id="79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609601"/>
            <a:ext cx="8291513"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59095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r>
              <a:rPr lang="en-US" altLang="en-US"/>
              <a:t>Computer Science: A Structured Programming Approach Using C</a:t>
            </a:r>
          </a:p>
        </p:txBody>
      </p:sp>
      <p:sp>
        <p:nvSpPr>
          <p:cNvPr id="9" name="Slide Number Placeholder 2"/>
          <p:cNvSpPr>
            <a:spLocks noGrp="1"/>
          </p:cNvSpPr>
          <p:nvPr>
            <p:ph type="sldNum" sz="quarter" idx="11"/>
          </p:nvPr>
        </p:nvSpPr>
        <p:spPr/>
        <p:txBody>
          <a:bodyPr/>
          <a:lstStyle/>
          <a:p>
            <a:fld id="{3D746212-67FB-40D0-B4EE-1A3372DE57CE}" type="slidenum">
              <a:rPr lang="en-US" altLang="en-US"/>
              <a:pPr/>
              <a:t>67</a:t>
            </a:fld>
            <a:endParaRPr lang="en-US" altLang="en-US"/>
          </a:p>
        </p:txBody>
      </p:sp>
      <p:sp>
        <p:nvSpPr>
          <p:cNvPr id="719874" name="Rectangle 2"/>
          <p:cNvSpPr>
            <a:spLocks noChangeArrowheads="1"/>
          </p:cNvSpPr>
          <p:nvPr/>
        </p:nvSpPr>
        <p:spPr bwMode="auto">
          <a:xfrm>
            <a:off x="1524000" y="0"/>
            <a:ext cx="9144000" cy="1371600"/>
          </a:xfrm>
          <a:prstGeom prst="rect">
            <a:avLst/>
          </a:prstGeom>
          <a:noFill/>
          <a:ln w="9525">
            <a:solidFill>
              <a:schemeClr val="tx1"/>
            </a:solidFill>
            <a:miter lim="800000"/>
            <a:headEnd/>
            <a:tailEnd/>
          </a:ln>
          <a:effectLst/>
        </p:spPr>
        <p:txBody>
          <a:bodyPr wrap="none" anchor="ctr"/>
          <a:lstStyle/>
          <a:p>
            <a:pPr algn="ctr"/>
            <a:endParaRPr lang="en-US" altLang="en-US"/>
          </a:p>
        </p:txBody>
      </p:sp>
      <p:sp>
        <p:nvSpPr>
          <p:cNvPr id="719875" name="Text Box 3"/>
          <p:cNvSpPr txBox="1">
            <a:spLocks noChangeArrowheads="1"/>
          </p:cNvSpPr>
          <p:nvPr/>
        </p:nvSpPr>
        <p:spPr bwMode="auto">
          <a:xfrm>
            <a:off x="1752601" y="304800"/>
            <a:ext cx="508985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4000" dirty="0" smtClean="0">
                <a:latin typeface="Arial" panose="020B0604020202020204" pitchFamily="34" charset="0"/>
              </a:rPr>
              <a:t>Software </a:t>
            </a:r>
            <a:r>
              <a:rPr lang="en-US" altLang="en-US" sz="4000" dirty="0">
                <a:latin typeface="Arial" panose="020B0604020202020204" pitchFamily="34" charset="0"/>
              </a:rPr>
              <a:t>Engineering</a:t>
            </a:r>
          </a:p>
        </p:txBody>
      </p:sp>
      <p:sp>
        <p:nvSpPr>
          <p:cNvPr id="719876" name="Text Box 4"/>
          <p:cNvSpPr txBox="1">
            <a:spLocks noChangeArrowheads="1"/>
          </p:cNvSpPr>
          <p:nvPr/>
        </p:nvSpPr>
        <p:spPr bwMode="auto">
          <a:xfrm>
            <a:off x="9753600" y="6400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endParaRPr lang="en-US" altLang="en-US"/>
          </a:p>
        </p:txBody>
      </p:sp>
      <p:sp>
        <p:nvSpPr>
          <p:cNvPr id="719877" name="Rectangle 5"/>
          <p:cNvSpPr>
            <a:spLocks noChangeArrowheads="1"/>
          </p:cNvSpPr>
          <p:nvPr/>
        </p:nvSpPr>
        <p:spPr bwMode="auto">
          <a:xfrm>
            <a:off x="1828800" y="1752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800" i="1">
                <a:effectLst>
                  <a:outerShdw blurRad="38100" dist="38100" dir="2700000" algn="tl">
                    <a:srgbClr val="FFFFFF"/>
                  </a:outerShdw>
                </a:effectLst>
              </a:rPr>
              <a:t>In this section, we discuss some software engineering issues related to decisions. </a:t>
            </a:r>
          </a:p>
        </p:txBody>
      </p:sp>
    </p:spTree>
    <p:extLst>
      <p:ext uri="{BB962C8B-B14F-4D97-AF65-F5344CB8AC3E}">
        <p14:creationId xmlns:p14="http://schemas.microsoft.com/office/powerpoint/2010/main" val="42097605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C24C42D6-E45B-4413-8B83-16FC08B083A7}" type="slidenum">
              <a:rPr lang="en-US" altLang="en-US"/>
              <a:pPr/>
              <a:t>68</a:t>
            </a:fld>
            <a:endParaRPr lang="en-US" altLang="en-US"/>
          </a:p>
        </p:txBody>
      </p:sp>
      <p:sp>
        <p:nvSpPr>
          <p:cNvPr id="720899" name="Text Box 3"/>
          <p:cNvSpPr txBox="1">
            <a:spLocks noChangeArrowheads="1"/>
          </p:cNvSpPr>
          <p:nvPr/>
        </p:nvSpPr>
        <p:spPr bwMode="auto">
          <a:xfrm>
            <a:off x="3839370" y="152400"/>
            <a:ext cx="45958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Examples of Poor and Good Nesting Styles</a:t>
            </a:r>
          </a:p>
        </p:txBody>
      </p:sp>
      <p:pic>
        <p:nvPicPr>
          <p:cNvPr id="7209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685800"/>
            <a:ext cx="8372475"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3757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0EDDC98-485F-4BB6-83B1-83C8B87BA335}" type="slidenum">
              <a:rPr lang="en-US" altLang="en-US"/>
              <a:pPr/>
              <a:t>69</a:t>
            </a:fld>
            <a:endParaRPr lang="en-US" altLang="en-US"/>
          </a:p>
        </p:txBody>
      </p:sp>
      <p:sp>
        <p:nvSpPr>
          <p:cNvPr id="713730" name="Text Box 2"/>
          <p:cNvSpPr txBox="1">
            <a:spLocks noChangeArrowheads="1"/>
          </p:cNvSpPr>
          <p:nvPr/>
        </p:nvSpPr>
        <p:spPr bwMode="auto">
          <a:xfrm>
            <a:off x="2590800" y="5943601"/>
            <a:ext cx="127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Table  5-8</a:t>
            </a:r>
          </a:p>
        </p:txBody>
      </p:sp>
      <p:sp>
        <p:nvSpPr>
          <p:cNvPr id="713731" name="Text Box 3"/>
          <p:cNvSpPr txBox="1">
            <a:spLocks noChangeArrowheads="1"/>
          </p:cNvSpPr>
          <p:nvPr/>
        </p:nvSpPr>
        <p:spPr bwMode="auto">
          <a:xfrm>
            <a:off x="4078514" y="5943600"/>
            <a:ext cx="18902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Indentation Rules</a:t>
            </a:r>
          </a:p>
        </p:txBody>
      </p:sp>
      <p:pic>
        <p:nvPicPr>
          <p:cNvPr id="7137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6" y="260350"/>
            <a:ext cx="6810375" cy="575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591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0D15C00C-7C7A-4224-AA10-CFF81BD830D2}" type="slidenum">
              <a:rPr lang="en-US" altLang="en-US"/>
              <a:pPr/>
              <a:t>7</a:t>
            </a:fld>
            <a:endParaRPr lang="en-US" altLang="en-US"/>
          </a:p>
        </p:txBody>
      </p:sp>
      <p:sp>
        <p:nvSpPr>
          <p:cNvPr id="533507" name="Text Box 3"/>
          <p:cNvSpPr txBox="1">
            <a:spLocks noChangeArrowheads="1"/>
          </p:cNvSpPr>
          <p:nvPr/>
        </p:nvSpPr>
        <p:spPr bwMode="auto">
          <a:xfrm>
            <a:off x="2067811" y="517525"/>
            <a:ext cx="17540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4-1</a:t>
            </a:r>
          </a:p>
        </p:txBody>
      </p:sp>
      <p:sp>
        <p:nvSpPr>
          <p:cNvPr id="533508" name="Text Box 4"/>
          <p:cNvSpPr txBox="1">
            <a:spLocks noChangeArrowheads="1"/>
          </p:cNvSpPr>
          <p:nvPr/>
        </p:nvSpPr>
        <p:spPr bwMode="auto">
          <a:xfrm>
            <a:off x="3947592" y="517525"/>
            <a:ext cx="38110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   Sample Program with Subfunction</a:t>
            </a:r>
          </a:p>
        </p:txBody>
      </p:sp>
      <p:pic>
        <p:nvPicPr>
          <p:cNvPr id="53351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914400"/>
            <a:ext cx="846455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6AD01258-3363-4793-873D-C7773F08FACC}" type="slidenum">
              <a:rPr lang="en-US" altLang="en-US"/>
              <a:pPr/>
              <a:t>70</a:t>
            </a:fld>
            <a:endParaRPr lang="en-US" altLang="en-US"/>
          </a:p>
        </p:txBody>
      </p:sp>
      <p:sp>
        <p:nvSpPr>
          <p:cNvPr id="715779" name="Text Box 3"/>
          <p:cNvSpPr txBox="1">
            <a:spLocks noChangeArrowheads="1"/>
          </p:cNvSpPr>
          <p:nvPr/>
        </p:nvSpPr>
        <p:spPr bwMode="auto">
          <a:xfrm>
            <a:off x="2298246" y="3053336"/>
            <a:ext cx="29722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Complementing Expressions</a:t>
            </a:r>
          </a:p>
        </p:txBody>
      </p:sp>
      <p:pic>
        <p:nvPicPr>
          <p:cNvPr id="7157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246" y="1163508"/>
            <a:ext cx="7331075" cy="186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98246" y="357337"/>
            <a:ext cx="6298520" cy="584775"/>
          </a:xfrm>
          <a:prstGeom prst="rect">
            <a:avLst/>
          </a:prstGeom>
        </p:spPr>
        <p:txBody>
          <a:bodyPr wrap="none">
            <a:spAutoFit/>
          </a:bodyPr>
          <a:lstStyle/>
          <a:p>
            <a:pPr algn="ctr"/>
            <a:r>
              <a:rPr lang="en-US" altLang="en-US" sz="3200" dirty="0"/>
              <a:t>Avoid compound negative statements!</a:t>
            </a: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445" y="3908928"/>
            <a:ext cx="7304087"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3"/>
          <p:cNvSpPr txBox="1">
            <a:spLocks noChangeArrowheads="1"/>
          </p:cNvSpPr>
          <p:nvPr/>
        </p:nvSpPr>
        <p:spPr bwMode="auto">
          <a:xfrm>
            <a:off x="2386231" y="5363590"/>
            <a:ext cx="16706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dirty="0"/>
              <a:t>Selection Rules</a:t>
            </a:r>
          </a:p>
        </p:txBody>
      </p:sp>
    </p:spTree>
    <p:extLst>
      <p:ext uri="{BB962C8B-B14F-4D97-AF65-F5344CB8AC3E}">
        <p14:creationId xmlns:p14="http://schemas.microsoft.com/office/powerpoint/2010/main" val="196293173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Local Variables</a:t>
            </a:r>
            <a:endParaRPr lang="en-US" dirty="0"/>
          </a:p>
        </p:txBody>
      </p:sp>
      <p:sp>
        <p:nvSpPr>
          <p:cNvPr id="3" name="Content Placeholder 2"/>
          <p:cNvSpPr>
            <a:spLocks noGrp="1"/>
          </p:cNvSpPr>
          <p:nvPr>
            <p:ph idx="1"/>
          </p:nvPr>
        </p:nvSpPr>
        <p:spPr/>
        <p:txBody>
          <a:bodyPr>
            <a:normAutofit/>
          </a:bodyPr>
          <a:lstStyle/>
          <a:p>
            <a:r>
              <a:rPr lang="en-US" dirty="0" smtClean="0"/>
              <a:t>You can include variables that persist even when a function ends. Use the word static before the declaration and what ever value it is at the end of the function will be what it is when the function starts again.</a:t>
            </a:r>
          </a:p>
          <a:p>
            <a:r>
              <a:rPr lang="en-US" dirty="0" smtClean="0"/>
              <a:t>Storage is allocated only once, before the program begins execution.</a:t>
            </a:r>
          </a:p>
          <a:p>
            <a:r>
              <a:rPr lang="en-US" dirty="0" smtClean="0"/>
              <a:t>They are known only in the function where they </a:t>
            </a:r>
            <a:r>
              <a:rPr lang="en-US" smtClean="0"/>
              <a:t>are declared.</a:t>
            </a:r>
            <a:endParaRPr lang="en-US" dirty="0"/>
          </a:p>
        </p:txBody>
      </p:sp>
      <p:sp>
        <p:nvSpPr>
          <p:cNvPr id="5" name="Slide Number Placeholder 4"/>
          <p:cNvSpPr>
            <a:spLocks noGrp="1"/>
          </p:cNvSpPr>
          <p:nvPr>
            <p:ph type="sldNum" sz="quarter" idx="12"/>
          </p:nvPr>
        </p:nvSpPr>
        <p:spPr/>
        <p:txBody>
          <a:bodyPr/>
          <a:lstStyle/>
          <a:p>
            <a:fld id="{54902067-D6CB-4788-ABDF-CF5FB269679C}" type="slidenum">
              <a:rPr lang="en-US" altLang="en-US" smtClean="0"/>
              <a:pPr/>
              <a:t>71</a:t>
            </a:fld>
            <a:endParaRPr lang="en-US" altLang="en-US"/>
          </a:p>
        </p:txBody>
      </p:sp>
    </p:spTree>
    <p:extLst>
      <p:ext uri="{BB962C8B-B14F-4D97-AF65-F5344CB8AC3E}">
        <p14:creationId xmlns:p14="http://schemas.microsoft.com/office/powerpoint/2010/main" val="249127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DC877C3-D4D9-49CE-B9BF-A849764539B5}" type="slidenum">
              <a:rPr lang="en-US" altLang="en-US"/>
              <a:pPr/>
              <a:t>8</a:t>
            </a:fld>
            <a:endParaRPr lang="en-US" altLang="en-US"/>
          </a:p>
        </p:txBody>
      </p:sp>
      <p:sp>
        <p:nvSpPr>
          <p:cNvPr id="669698" name="Text Box 2"/>
          <p:cNvSpPr txBox="1">
            <a:spLocks noChangeArrowheads="1"/>
          </p:cNvSpPr>
          <p:nvPr/>
        </p:nvSpPr>
        <p:spPr bwMode="auto">
          <a:xfrm>
            <a:off x="2067811" y="517525"/>
            <a:ext cx="17540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4-1</a:t>
            </a:r>
          </a:p>
        </p:txBody>
      </p:sp>
      <p:sp>
        <p:nvSpPr>
          <p:cNvPr id="669699" name="Text Box 3"/>
          <p:cNvSpPr txBox="1">
            <a:spLocks noChangeArrowheads="1"/>
          </p:cNvSpPr>
          <p:nvPr/>
        </p:nvSpPr>
        <p:spPr bwMode="auto">
          <a:xfrm>
            <a:off x="3947592" y="517525"/>
            <a:ext cx="38110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   Sample Program with Subfunction</a:t>
            </a:r>
          </a:p>
        </p:txBody>
      </p:sp>
      <p:pic>
        <p:nvPicPr>
          <p:cNvPr id="66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33488"/>
            <a:ext cx="8255000" cy="463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r>
              <a:rPr lang="en-US" altLang="en-US"/>
              <a:t>Computer Science: A Structured Programming Approach Using C</a:t>
            </a:r>
          </a:p>
        </p:txBody>
      </p:sp>
      <p:sp>
        <p:nvSpPr>
          <p:cNvPr id="6" name="Slide Number Placeholder 2"/>
          <p:cNvSpPr>
            <a:spLocks noGrp="1"/>
          </p:cNvSpPr>
          <p:nvPr>
            <p:ph type="sldNum" sz="quarter" idx="11"/>
          </p:nvPr>
        </p:nvSpPr>
        <p:spPr/>
        <p:txBody>
          <a:bodyPr/>
          <a:lstStyle/>
          <a:p>
            <a:fld id="{8D8109E4-369A-42E5-BECE-1229B86F9255}" type="slidenum">
              <a:rPr lang="en-US" altLang="en-US"/>
              <a:pPr/>
              <a:t>9</a:t>
            </a:fld>
            <a:endParaRPr lang="en-US" altLang="en-US"/>
          </a:p>
        </p:txBody>
      </p:sp>
      <p:sp>
        <p:nvSpPr>
          <p:cNvPr id="670722" name="Text Box 2"/>
          <p:cNvSpPr txBox="1">
            <a:spLocks noChangeArrowheads="1"/>
          </p:cNvSpPr>
          <p:nvPr/>
        </p:nvSpPr>
        <p:spPr bwMode="auto">
          <a:xfrm>
            <a:off x="2067811" y="517525"/>
            <a:ext cx="17540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solidFill>
                  <a:schemeClr val="folHlink"/>
                </a:solidFill>
              </a:rPr>
              <a:t>PROGRAM 4-1</a:t>
            </a:r>
          </a:p>
        </p:txBody>
      </p:sp>
      <p:sp>
        <p:nvSpPr>
          <p:cNvPr id="670723" name="Text Box 3"/>
          <p:cNvSpPr txBox="1">
            <a:spLocks noChangeArrowheads="1"/>
          </p:cNvSpPr>
          <p:nvPr/>
        </p:nvSpPr>
        <p:spPr bwMode="auto">
          <a:xfrm>
            <a:off x="3947592" y="517525"/>
            <a:ext cx="38110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000"/>
              <a:t>   Sample Program with Subfunction</a:t>
            </a:r>
          </a:p>
        </p:txBody>
      </p:sp>
      <p:pic>
        <p:nvPicPr>
          <p:cNvPr id="67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914401"/>
            <a:ext cx="83185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51</TotalTime>
  <Words>1459</Words>
  <Application>Microsoft Office PowerPoint</Application>
  <PresentationFormat>Widescreen</PresentationFormat>
  <Paragraphs>244</Paragraphs>
  <Slides>71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Trebuchet MS</vt:lpstr>
      <vt:lpstr>Tw Cen MT</vt:lpstr>
      <vt:lpstr>Wingdings</vt:lpstr>
      <vt:lpstr>Circuit</vt:lpstr>
      <vt:lpstr>Functions Review</vt:lpstr>
      <vt:lpstr>PowerPoint Presentation</vt:lpstr>
      <vt:lpstr>PowerPoint Presentation</vt:lpstr>
      <vt:lpstr>PowerPoint Presentation</vt:lpstr>
      <vt:lpstr>PowerPoint Presentation</vt:lpstr>
      <vt:lpstr>Function Facts</vt:lpstr>
      <vt:lpstr>PowerPoint Presentation</vt:lpstr>
      <vt:lpstr>PowerPoint Presentation</vt:lpstr>
      <vt:lpstr>PowerPoint Presentation</vt:lpstr>
      <vt:lpstr>PowerPoint Presentation</vt:lpstr>
      <vt:lpstr>PowerPoint Presentation</vt:lpstr>
      <vt:lpstr>Formal and Actual Parameters</vt:lpstr>
      <vt:lpstr>PowerPoint Presentation</vt:lpstr>
      <vt:lpstr>PowerPoint Presentation</vt:lpstr>
      <vt:lpstr>PowerPoint Presentation</vt:lpstr>
      <vt:lpstr>Pass by value</vt:lpstr>
      <vt:lpstr>PowerPoint Presentation</vt:lpstr>
      <vt:lpstr>PowerPoint Presentation</vt:lpstr>
      <vt:lpstr>PowerPoint Presentation</vt:lpstr>
      <vt:lpstr>PowerPoint Presentation</vt:lpstr>
      <vt:lpstr>Sending data from the Called Function to the calling function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Static Local Variables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7</cp:revision>
  <dcterms:created xsi:type="dcterms:W3CDTF">2016-09-14T17:25:27Z</dcterms:created>
  <dcterms:modified xsi:type="dcterms:W3CDTF">2016-09-28T16:13:47Z</dcterms:modified>
</cp:coreProperties>
</file>