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6" r:id="rId18"/>
    <p:sldId id="277" r:id="rId19"/>
    <p:sldId id="279" r:id="rId20"/>
    <p:sldId id="283" r:id="rId21"/>
    <p:sldId id="285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17" autoAdjust="0"/>
    <p:restoredTop sz="94660"/>
  </p:normalViewPr>
  <p:slideViewPr>
    <p:cSldViewPr>
      <p:cViewPr varScale="1">
        <p:scale>
          <a:sx n="90" d="100"/>
          <a:sy n="90" d="100"/>
        </p:scale>
        <p:origin x="9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8843B-C196-4A44-8B92-58E240D31012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C180B-BB14-42F9-8F8A-98153BC34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4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AFE72-E59B-4801-9BEF-615D11F9FE7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77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C6D56-B6E2-40DA-9376-B436F0444CE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424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854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05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2FB537B-5111-408C-AC94-FB1E26BDDC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8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2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601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1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3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6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2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88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DC2D8F-0DC8-40FB-9AFD-7C3A4EDA7B85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7C37A6-841D-4435-BF57-A6645203393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6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Makefiles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Caryl</a:t>
            </a:r>
            <a:r>
              <a:rPr lang="en-US" dirty="0" smtClean="0"/>
              <a:t> </a:t>
            </a:r>
            <a:r>
              <a:rPr lang="en-US" dirty="0" err="1" smtClean="0"/>
              <a:t>Rahn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Running </a:t>
            </a:r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 command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different ways to run </a:t>
            </a:r>
            <a:r>
              <a:rPr lang="en-US" i="1" dirty="0"/>
              <a:t>make.</a:t>
            </a:r>
          </a:p>
          <a:p>
            <a:pPr marL="690563" lvl="1" indent="-354013">
              <a:buFont typeface="+mj-lt"/>
              <a:buAutoNum type="arabicPeriod"/>
            </a:pPr>
            <a:r>
              <a:rPr lang="en-US" dirty="0" smtClean="0"/>
              <a:t>   make</a:t>
            </a:r>
            <a:endParaRPr lang="en-US" dirty="0"/>
          </a:p>
          <a:p>
            <a:pPr marL="1136650" lvl="2" indent="0">
              <a:buNone/>
            </a:pPr>
            <a:r>
              <a:rPr lang="en-US" dirty="0"/>
              <a:t>Looks in the current directory for a file named </a:t>
            </a:r>
            <a:r>
              <a:rPr lang="en-US" i="1" dirty="0" err="1"/>
              <a:t>makefile</a:t>
            </a:r>
            <a:r>
              <a:rPr lang="en-US" i="1" dirty="0"/>
              <a:t> </a:t>
            </a:r>
            <a:r>
              <a:rPr lang="en-US" dirty="0"/>
              <a:t>or </a:t>
            </a:r>
            <a:r>
              <a:rPr lang="en-US" i="1" dirty="0" err="1"/>
              <a:t>Makefile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smtClean="0"/>
              <a:t>runs the </a:t>
            </a:r>
            <a:r>
              <a:rPr lang="en-US" dirty="0"/>
              <a:t>commands for the first target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–f &lt;filename&gt;</a:t>
            </a:r>
          </a:p>
          <a:p>
            <a:pPr marL="1257300" lvl="3" indent="0">
              <a:buNone/>
            </a:pPr>
            <a:r>
              <a:rPr lang="en-US" dirty="0"/>
              <a:t>Looks in the current directory for a </a:t>
            </a:r>
            <a:r>
              <a:rPr lang="en-US" dirty="0" err="1"/>
              <a:t>makefile</a:t>
            </a:r>
            <a:r>
              <a:rPr lang="en-US" dirty="0"/>
              <a:t> with the given name and runs </a:t>
            </a:r>
            <a:r>
              <a:rPr lang="en-US" dirty="0" smtClean="0"/>
              <a:t>the commands </a:t>
            </a:r>
            <a:r>
              <a:rPr lang="en-US" dirty="0"/>
              <a:t>of the first target.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make </a:t>
            </a:r>
            <a:r>
              <a:rPr lang="en-US" dirty="0"/>
              <a:t>&lt;target&gt;</a:t>
            </a:r>
          </a:p>
          <a:p>
            <a:pPr marL="914400" lvl="2" indent="0">
              <a:buNone/>
            </a:pPr>
            <a:r>
              <a:rPr lang="en-US" dirty="0"/>
              <a:t>Looks for a file named </a:t>
            </a:r>
            <a:r>
              <a:rPr lang="en-US" dirty="0" err="1"/>
              <a:t>makefile</a:t>
            </a:r>
            <a:r>
              <a:rPr lang="en-US" dirty="0"/>
              <a:t> or </a:t>
            </a:r>
            <a:r>
              <a:rPr lang="en-US" dirty="0" err="1"/>
              <a:t>Makefile</a:t>
            </a:r>
            <a:r>
              <a:rPr lang="en-US" dirty="0"/>
              <a:t> and locates the target. This </a:t>
            </a:r>
            <a:r>
              <a:rPr lang="en-US" dirty="0" smtClean="0"/>
              <a:t>does not </a:t>
            </a:r>
            <a:r>
              <a:rPr lang="en-US" dirty="0"/>
              <a:t>have to be the first target. It will run the commands for that </a:t>
            </a:r>
            <a:r>
              <a:rPr lang="en-US" dirty="0" smtClean="0"/>
              <a:t>target provided </a:t>
            </a:r>
            <a:r>
              <a:rPr lang="en-US" dirty="0"/>
              <a:t>the dependencies are more recent than the target.</a:t>
            </a:r>
            <a:endParaRPr lang="en-US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5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Example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money: </a:t>
            </a:r>
            <a:r>
              <a:rPr lang="en-US" dirty="0" err="1">
                <a:solidFill>
                  <a:srgbClr val="0000FF"/>
                </a:solidFill>
              </a:rPr>
              <a:t>main.o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addmoney.o</a:t>
            </a:r>
            <a:endParaRPr lang="en-US" dirty="0">
              <a:solidFill>
                <a:srgbClr val="0000FF"/>
              </a:solidFill>
            </a:endParaRPr>
          </a:p>
          <a:p>
            <a:pPr marL="400050" lvl="1" indent="0">
              <a:spcAft>
                <a:spcPts val="1200"/>
              </a:spcAft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   </a:t>
            </a:r>
            <a:r>
              <a:rPr lang="en-US" dirty="0" smtClean="0">
                <a:solidFill>
                  <a:srgbClr val="0000FF"/>
                </a:solidFill>
              </a:rPr>
              <a:t>cc -o </a:t>
            </a:r>
            <a:r>
              <a:rPr lang="en-US" dirty="0" smtClean="0">
                <a:solidFill>
                  <a:srgbClr val="0000FF"/>
                </a:solidFill>
              </a:rPr>
              <a:t>money </a:t>
            </a:r>
            <a:r>
              <a:rPr lang="en-US" dirty="0" err="1">
                <a:solidFill>
                  <a:srgbClr val="0000FF"/>
                </a:solidFill>
              </a:rPr>
              <a:t>main.c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removemoney.c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/>
              <a:t>To build </a:t>
            </a:r>
            <a:r>
              <a:rPr lang="en-US" dirty="0" smtClean="0"/>
              <a:t>money, </a:t>
            </a:r>
            <a:r>
              <a:rPr lang="en-US" dirty="0"/>
              <a:t>type either of the following commands:</a:t>
            </a:r>
          </a:p>
          <a:p>
            <a:pPr marL="400050" lvl="1" indent="0">
              <a:buNone/>
            </a:pPr>
            <a:r>
              <a:rPr lang="en-US" i="1" dirty="0"/>
              <a:t>make</a:t>
            </a:r>
          </a:p>
          <a:p>
            <a:pPr marL="400050" lvl="1" indent="0">
              <a:buNone/>
            </a:pPr>
            <a:r>
              <a:rPr lang="en-US" dirty="0"/>
              <a:t>Or</a:t>
            </a:r>
          </a:p>
          <a:p>
            <a:pPr marL="400050" lvl="1" indent="0">
              <a:buNone/>
            </a:pPr>
            <a:r>
              <a:rPr lang="en-US" i="1" dirty="0"/>
              <a:t>make </a:t>
            </a:r>
            <a:r>
              <a:rPr lang="en-US" i="1" dirty="0" smtClean="0"/>
              <a:t>money</a:t>
            </a:r>
            <a:endParaRPr lang="en-US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9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Example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money: </a:t>
            </a:r>
            <a:r>
              <a:rPr lang="en-US" dirty="0" err="1">
                <a:solidFill>
                  <a:srgbClr val="0000FF"/>
                </a:solidFill>
              </a:rPr>
              <a:t>main.o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removemoney.o</a:t>
            </a:r>
            <a:endParaRPr lang="en-US" dirty="0">
              <a:solidFill>
                <a:srgbClr val="0000FF"/>
              </a:solidFill>
            </a:endParaRPr>
          </a:p>
          <a:p>
            <a:pPr marL="400050" lvl="1" indent="0">
              <a:spcAft>
                <a:spcPts val="1200"/>
              </a:spcAft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   </a:t>
            </a:r>
            <a:r>
              <a:rPr lang="en-US" dirty="0" smtClean="0">
                <a:solidFill>
                  <a:srgbClr val="0000FF"/>
                </a:solidFill>
              </a:rPr>
              <a:t>cc -o </a:t>
            </a:r>
            <a:r>
              <a:rPr lang="en-US" dirty="0" smtClean="0">
                <a:solidFill>
                  <a:srgbClr val="0000FF"/>
                </a:solidFill>
              </a:rPr>
              <a:t>money </a:t>
            </a:r>
            <a:r>
              <a:rPr lang="en-US" dirty="0" err="1">
                <a:solidFill>
                  <a:srgbClr val="0000FF"/>
                </a:solidFill>
              </a:rPr>
              <a:t>main.c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removemoney.c</a:t>
            </a:r>
            <a:endParaRPr lang="en-US" dirty="0">
              <a:solidFill>
                <a:srgbClr val="0000FF"/>
              </a:solidFill>
            </a:endParaRPr>
          </a:p>
          <a:p>
            <a:pPr marL="400050" lvl="1" indent="0">
              <a:buNone/>
            </a:pPr>
            <a:r>
              <a:rPr lang="en-US" dirty="0">
                <a:solidFill>
                  <a:srgbClr val="0000FF"/>
                </a:solidFill>
              </a:rPr>
              <a:t>clean: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         </a:t>
            </a:r>
            <a:r>
              <a:rPr lang="en-US" dirty="0" err="1" smtClean="0">
                <a:solidFill>
                  <a:srgbClr val="0000FF"/>
                </a:solidFill>
              </a:rPr>
              <a:t>rm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*.o *.err</a:t>
            </a:r>
          </a:p>
          <a:p>
            <a:r>
              <a:rPr lang="en-US" dirty="0"/>
              <a:t>In this example, there are two targets: </a:t>
            </a:r>
            <a:r>
              <a:rPr lang="en-US" i="1" dirty="0" smtClean="0"/>
              <a:t>money </a:t>
            </a:r>
            <a:r>
              <a:rPr lang="en-US" dirty="0"/>
              <a:t>and </a:t>
            </a:r>
            <a:r>
              <a:rPr lang="en-US" i="1" dirty="0"/>
              <a:t>clean</a:t>
            </a:r>
          </a:p>
          <a:p>
            <a:r>
              <a:rPr lang="en-US" dirty="0"/>
              <a:t>The second target has no dependencies.</a:t>
            </a:r>
          </a:p>
          <a:p>
            <a:r>
              <a:rPr lang="en-US" dirty="0"/>
              <a:t>The command </a:t>
            </a:r>
            <a:r>
              <a:rPr lang="en-US" i="1" dirty="0"/>
              <a:t>make clean </a:t>
            </a:r>
            <a:r>
              <a:rPr lang="en-US" dirty="0"/>
              <a:t>will remove all object files and all .err files.</a:t>
            </a:r>
            <a:endParaRPr lang="en-US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Macros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You want to use macros to make it easy to make changes. For example, if you </a:t>
            </a:r>
            <a:r>
              <a:rPr lang="en-US" dirty="0" smtClean="0"/>
              <a:t>use macros</a:t>
            </a:r>
            <a:r>
              <a:rPr lang="en-US" dirty="0"/>
              <a:t>, it's easy to change the compiler and compiler options </a:t>
            </a:r>
            <a:r>
              <a:rPr lang="en-US" dirty="0" smtClean="0"/>
              <a:t>different compilers. </a:t>
            </a:r>
            <a:r>
              <a:rPr lang="en-US" dirty="0"/>
              <a:t>It's easy to turn on and off debug options. Without macros, you would use </a:t>
            </a:r>
            <a:r>
              <a:rPr lang="en-US" dirty="0" smtClean="0"/>
              <a:t>a lot </a:t>
            </a:r>
            <a:r>
              <a:rPr lang="en-US" dirty="0"/>
              <a:t>of search and replace.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You </a:t>
            </a:r>
            <a:r>
              <a:rPr lang="en-US" dirty="0"/>
              <a:t>use macros in </a:t>
            </a:r>
            <a:r>
              <a:rPr lang="en-US" dirty="0" err="1"/>
              <a:t>makefiles</a:t>
            </a:r>
            <a:r>
              <a:rPr lang="en-US" dirty="0"/>
              <a:t> for the same reason you define constants </a:t>
            </a:r>
            <a:r>
              <a:rPr lang="en-US" dirty="0" smtClean="0"/>
              <a:t>in programs</a:t>
            </a:r>
            <a:r>
              <a:rPr lang="en-US" dirty="0"/>
              <a:t>. It's easier to update the files and make it more flexible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1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Macros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Predefined </a:t>
            </a:r>
            <a:r>
              <a:rPr lang="en-US" dirty="0"/>
              <a:t>macro based names:</a:t>
            </a:r>
          </a:p>
          <a:p>
            <a:pPr marL="800100" lvl="2" indent="-457200">
              <a:spcBef>
                <a:spcPts val="1200"/>
              </a:spcBef>
              <a:buNone/>
            </a:pPr>
            <a:r>
              <a:rPr lang="en-US" dirty="0"/>
              <a:t>$@ -- the current target’s full name</a:t>
            </a:r>
          </a:p>
          <a:p>
            <a:pPr marL="800100" lvl="2" indent="-457200">
              <a:spcBef>
                <a:spcPts val="1200"/>
              </a:spcBef>
              <a:buNone/>
            </a:pPr>
            <a:r>
              <a:rPr lang="en-US" dirty="0"/>
              <a:t>$? -- a list of the target’s changed dependencies</a:t>
            </a:r>
          </a:p>
          <a:p>
            <a:pPr marL="800100" lvl="2" indent="-457200">
              <a:spcBef>
                <a:spcPts val="1200"/>
              </a:spcBef>
              <a:buNone/>
            </a:pPr>
            <a:r>
              <a:rPr lang="en-US" dirty="0"/>
              <a:t>$&lt; -- similar to $? But identifies a single file dependency and is used only </a:t>
            </a:r>
            <a:r>
              <a:rPr lang="en-US" dirty="0" smtClean="0"/>
              <a:t>in suffix </a:t>
            </a:r>
            <a:r>
              <a:rPr lang="en-US" dirty="0"/>
              <a:t>rules</a:t>
            </a:r>
          </a:p>
          <a:p>
            <a:pPr marL="800100" lvl="2" indent="-457200">
              <a:spcBef>
                <a:spcPts val="1200"/>
              </a:spcBef>
              <a:buNone/>
            </a:pPr>
            <a:r>
              <a:rPr lang="en-US" dirty="0"/>
              <a:t>$* -- the target file’s name without a suffix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Another </a:t>
            </a:r>
            <a:r>
              <a:rPr lang="en-US" dirty="0"/>
              <a:t>useful macro based facility permits one to change </a:t>
            </a:r>
            <a:r>
              <a:rPr lang="en-US" dirty="0" smtClean="0"/>
              <a:t>prefixes </a:t>
            </a:r>
            <a:r>
              <a:rPr lang="en-US" dirty="0"/>
              <a:t>on the fly. </a:t>
            </a:r>
            <a:r>
              <a:rPr lang="en-US" dirty="0" smtClean="0"/>
              <a:t>The macro</a:t>
            </a:r>
            <a:endParaRPr lang="en-US" dirty="0"/>
          </a:p>
          <a:p>
            <a:pPr marL="800100" lvl="2" indent="-457200">
              <a:spcBef>
                <a:spcPts val="1200"/>
              </a:spcBef>
              <a:buNone/>
            </a:pPr>
            <a:r>
              <a:rPr lang="en-US" sz="2200" dirty="0"/>
              <a:t>$(@:.o=.err) says use the target name but change the .o to .err.</a:t>
            </a:r>
            <a:endParaRPr lang="en-US" sz="2200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Macro definition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line with the following syntax</a:t>
            </a:r>
          </a:p>
          <a:p>
            <a:pPr marL="800100" lvl="2" indent="0">
              <a:buNone/>
            </a:pPr>
            <a:r>
              <a:rPr lang="en-US" dirty="0"/>
              <a:t>MACRO-NAME = macro value.</a:t>
            </a:r>
          </a:p>
          <a:p>
            <a:r>
              <a:rPr lang="en-US" dirty="0" smtClean="0"/>
              <a:t>Invoked </a:t>
            </a:r>
            <a:r>
              <a:rPr lang="en-US" dirty="0"/>
              <a:t>using the syntax</a:t>
            </a:r>
          </a:p>
          <a:p>
            <a:pPr marL="800100" lvl="2" indent="0">
              <a:buNone/>
            </a:pPr>
            <a:r>
              <a:rPr lang="en-US" dirty="0"/>
              <a:t>$(MACRO-NAME)</a:t>
            </a:r>
          </a:p>
          <a:p>
            <a:r>
              <a:rPr lang="en-US" dirty="0"/>
              <a:t>Result is that $(MACRO-NAME) is replaced by the current value of the macro.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OBJS = </a:t>
            </a:r>
            <a:r>
              <a:rPr lang="en-US" dirty="0" err="1"/>
              <a:t>main.o</a:t>
            </a:r>
            <a:r>
              <a:rPr lang="en-US" dirty="0"/>
              <a:t> </a:t>
            </a:r>
            <a:r>
              <a:rPr lang="en-US" dirty="0" err="1" smtClean="0"/>
              <a:t>removemoney.o</a:t>
            </a:r>
            <a:r>
              <a:rPr lang="en-US" dirty="0" smtClean="0"/>
              <a:t> </a:t>
            </a:r>
            <a:r>
              <a:rPr lang="en-US" dirty="0" err="1" smtClean="0"/>
              <a:t>addmoney.o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CC = </a:t>
            </a:r>
            <a:r>
              <a:rPr lang="en-US" dirty="0" err="1"/>
              <a:t>gcc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CFLAGS = -DDBG_PIX -DDBG_HIT</a:t>
            </a:r>
            <a:endParaRPr lang="en-US" sz="2200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86605"/>
            <a:ext cx="7543800" cy="627796"/>
          </a:xfrm>
          <a:solidFill>
            <a:srgbClr val="DDDDDD"/>
          </a:solidFill>
        </p:spPr>
        <p:txBody>
          <a:bodyPr/>
          <a:lstStyle/>
          <a:p>
            <a:r>
              <a:rPr lang="en-US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Variables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" y="1846261"/>
            <a:ext cx="8610600" cy="4022725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en-US" altLang="en-US" sz="8000" b="1" dirty="0"/>
              <a:t>The old way (no variables)	</a:t>
            </a:r>
            <a:r>
              <a:rPr lang="en-US" altLang="en-US" sz="2000" dirty="0"/>
              <a:t>	    </a:t>
            </a:r>
            <a:r>
              <a:rPr lang="en-US" altLang="en-US" sz="8000" b="1" dirty="0" smtClean="0"/>
              <a:t>A </a:t>
            </a:r>
            <a:r>
              <a:rPr lang="en-US" altLang="en-US" sz="8000" b="1" dirty="0"/>
              <a:t>new way (using variables)</a:t>
            </a:r>
          </a:p>
          <a:p>
            <a:pPr>
              <a:buFontTx/>
              <a:buNone/>
            </a:pPr>
            <a:r>
              <a:rPr lang="en-US" altLang="en-US" sz="2000" u="sng" dirty="0"/>
              <a:t>                                                   </a:t>
            </a:r>
          </a:p>
          <a:p>
            <a:pPr>
              <a:buFontTx/>
              <a:buNone/>
            </a:pPr>
            <a:endParaRPr lang="en-US" altLang="en-US" sz="2000" u="sng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2000" u="sng" dirty="0"/>
          </a:p>
          <a:p>
            <a:pPr>
              <a:buFontTx/>
              <a:buNone/>
            </a:pPr>
            <a:endParaRPr lang="en-US" altLang="en-US" sz="2400" u="sng" dirty="0"/>
          </a:p>
          <a:p>
            <a:pPr>
              <a:buFontTx/>
              <a:buNone/>
            </a:pPr>
            <a:endParaRPr lang="en-US" altLang="en-US" sz="2400" u="sng" dirty="0"/>
          </a:p>
          <a:p>
            <a:pPr>
              <a:buFontTx/>
              <a:buNone/>
            </a:pPr>
            <a:endParaRPr lang="en-US" altLang="en-US" sz="2400" u="sng" dirty="0"/>
          </a:p>
          <a:p>
            <a:pPr>
              <a:buFontTx/>
              <a:buNone/>
            </a:pPr>
            <a:r>
              <a:rPr lang="en-US" altLang="en-US" sz="5600" u="sng" dirty="0" smtClean="0"/>
              <a:t>Defining variables on the command line:</a:t>
            </a:r>
            <a:endParaRPr lang="en-US" altLang="en-US" sz="5600" dirty="0" smtClean="0"/>
          </a:p>
          <a:p>
            <a:pPr>
              <a:buFontTx/>
              <a:buNone/>
            </a:pPr>
            <a:r>
              <a:rPr lang="en-US" altLang="en-US" sz="5600" dirty="0" smtClean="0"/>
              <a:t>Take precedence over variables defined in the </a:t>
            </a:r>
            <a:r>
              <a:rPr lang="en-US" altLang="en-US" sz="5600" dirty="0" err="1" smtClean="0"/>
              <a:t>makefile</a:t>
            </a:r>
            <a:r>
              <a:rPr lang="en-US" altLang="en-US" sz="5600" dirty="0" smtClean="0"/>
              <a:t>.</a:t>
            </a:r>
          </a:p>
          <a:p>
            <a:pPr>
              <a:buFontTx/>
              <a:buNone/>
            </a:pPr>
            <a:r>
              <a:rPr lang="en-US" altLang="en-US" sz="5600" dirty="0" smtClean="0">
                <a:latin typeface="Courier New" panose="02070309020205020404" pitchFamily="49" charset="0"/>
              </a:rPr>
              <a:t>make C=cc</a:t>
            </a:r>
            <a:endParaRPr lang="en-US" altLang="en-US" sz="5600" dirty="0">
              <a:latin typeface="Courier New" panose="02070309020205020404" pitchFamily="49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20226" y="2220912"/>
            <a:ext cx="4343400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C = 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gcc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OBJS 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HDRS =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eval.h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$(C) -o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$(OBJS)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eval.c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$(C) –c –g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eval.c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main.c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$(C) –c –g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main.c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$(OBJS) : $(HDRS)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28600" y="12192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724400" y="9144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6200" y="2514600"/>
            <a:ext cx="4648200" cy="18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gcc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-o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eval.c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eval.h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gcc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-c –g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eval.c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main.c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eval.h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600" b="1" dirty="0">
                <a:latin typeface="Courier New" panose="02070309020205020404" pitchFamily="49" charset="0"/>
              </a:rPr>
              <a:t>	</a:t>
            </a:r>
            <a:r>
              <a:rPr lang="en-US" altLang="en-US" sz="1600" b="1" dirty="0" err="1" smtClean="0">
                <a:latin typeface="Courier New" panose="02070309020205020404" pitchFamily="49" charset="0"/>
              </a:rPr>
              <a:t>gcc</a:t>
            </a:r>
            <a:r>
              <a:rPr lang="en-US" altLang="en-US" sz="1600" b="1" dirty="0" smtClean="0">
                <a:latin typeface="Courier New" panose="02070309020205020404" pitchFamily="49" charset="0"/>
              </a:rPr>
              <a:t> </a:t>
            </a:r>
            <a:r>
              <a:rPr lang="en-US" altLang="en-US" sz="1600" b="1" dirty="0">
                <a:latin typeface="Courier New" panose="02070309020205020404" pitchFamily="49" charset="0"/>
              </a:rPr>
              <a:t>-c –g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main.c</a:t>
            </a:r>
            <a:endParaRPr lang="en-US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DDDDDD"/>
          </a:solidFill>
        </p:spPr>
        <p:txBody>
          <a:bodyPr/>
          <a:lstStyle/>
          <a:p>
            <a:r>
              <a:rPr lang="en-US" altLang="en-US" sz="4000">
                <a:effectLst>
                  <a:outerShdw blurRad="38100" dist="38100" dir="2700000" algn="tl">
                    <a:srgbClr val="FFFFFF"/>
                  </a:outerShdw>
                </a:effectLst>
                <a:latin typeface="Courier New" panose="02070309020205020404" pitchFamily="49" charset="0"/>
              </a:rPr>
              <a:t>make</a:t>
            </a:r>
            <a:r>
              <a:rPr lang="en-US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 options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 altLang="en-US" sz="2400" u="sng" dirty="0">
                <a:solidFill>
                  <a:schemeClr val="tx1"/>
                </a:solidFill>
                <a:latin typeface="Courier New" panose="02070309020205020404" pitchFamily="49" charset="0"/>
              </a:rPr>
              <a:t>make</a:t>
            </a:r>
            <a:r>
              <a:rPr lang="en-US" altLang="en-US" sz="2400" u="sng" dirty="0">
                <a:solidFill>
                  <a:schemeClr val="tx1"/>
                </a:solidFill>
              </a:rPr>
              <a:t> options:</a:t>
            </a:r>
          </a:p>
          <a:p>
            <a:pPr>
              <a:buFontTx/>
              <a:buNone/>
            </a:pPr>
            <a:endParaRPr lang="en-US" altLang="en-US" sz="2400" u="sng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-f</a:t>
            </a:r>
            <a:r>
              <a:rPr lang="en-US" altLang="en-US" sz="2400" dirty="0">
                <a:solidFill>
                  <a:schemeClr val="tx1"/>
                </a:solidFill>
              </a:rPr>
              <a:t>  </a:t>
            </a:r>
            <a:r>
              <a:rPr lang="en-US" altLang="en-US" sz="2400" i="1" dirty="0">
                <a:solidFill>
                  <a:schemeClr val="tx1"/>
                </a:solidFill>
              </a:rPr>
              <a:t>filename 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 sz="2400" dirty="0">
                <a:solidFill>
                  <a:schemeClr val="tx1"/>
                </a:solidFill>
              </a:rPr>
              <a:t> when the </a:t>
            </a:r>
            <a:r>
              <a:rPr lang="en-US" altLang="en-US" sz="2400" dirty="0" err="1">
                <a:solidFill>
                  <a:schemeClr val="tx1"/>
                </a:solidFill>
              </a:rPr>
              <a:t>makefile</a:t>
            </a:r>
            <a:r>
              <a:rPr lang="en-US" altLang="en-US" sz="2400" dirty="0">
                <a:solidFill>
                  <a:schemeClr val="tx1"/>
                </a:solidFill>
              </a:rPr>
              <a:t> name is not standard</a:t>
            </a:r>
          </a:p>
          <a:p>
            <a:pPr>
              <a:buFontTx/>
              <a:buNone/>
            </a:pPr>
            <a:endParaRPr lang="en-US" altLang="en-US" sz="24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-t -</a:t>
            </a:r>
            <a:r>
              <a:rPr lang="en-US" altLang="en-US" sz="2400" dirty="0">
                <a:solidFill>
                  <a:schemeClr val="tx1"/>
                </a:solidFill>
              </a:rPr>
              <a:t> (touch) mark the targets as up to date 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-q -</a:t>
            </a:r>
            <a:r>
              <a:rPr lang="en-US" altLang="en-US" sz="2400" dirty="0">
                <a:solidFill>
                  <a:schemeClr val="tx1"/>
                </a:solidFill>
              </a:rPr>
              <a:t> (question) are the targets up to date, exits with 0 if true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-n -</a:t>
            </a:r>
            <a:r>
              <a:rPr lang="en-US" altLang="en-US" sz="2400" dirty="0">
                <a:solidFill>
                  <a:schemeClr val="tx1"/>
                </a:solidFill>
              </a:rPr>
              <a:t> print the commands to execute but do not execute them</a:t>
            </a:r>
          </a:p>
          <a:p>
            <a:pPr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	/ -t, -q, </a:t>
            </a:r>
            <a:r>
              <a:rPr lang="en-US" altLang="en-US" sz="2000" dirty="0">
                <a:solidFill>
                  <a:schemeClr val="tx1"/>
                </a:solidFill>
                <a:latin typeface="Times" panose="02020603050405020304" pitchFamily="18" charset="0"/>
              </a:rPr>
              <a:t>and</a:t>
            </a:r>
            <a:r>
              <a:rPr lang="en-US" altLang="en-US" sz="2000" dirty="0">
                <a:solidFill>
                  <a:schemeClr val="tx1"/>
                </a:solidFill>
                <a:latin typeface="Courier New" panose="02070309020205020404" pitchFamily="49" charset="0"/>
              </a:rPr>
              <a:t> -n,</a:t>
            </a:r>
            <a:r>
              <a:rPr lang="en-US" altLang="en-US" sz="2000" dirty="0">
                <a:solidFill>
                  <a:schemeClr val="tx1"/>
                </a:solidFill>
              </a:rPr>
              <a:t> cannot be used together /</a:t>
            </a:r>
          </a:p>
          <a:p>
            <a:pPr>
              <a:buFontTx/>
              <a:buNone/>
            </a:pPr>
            <a:endParaRPr lang="en-US" altLang="en-US" sz="2000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-s -</a:t>
            </a:r>
            <a:r>
              <a:rPr lang="en-US" altLang="en-US" sz="2400" dirty="0">
                <a:solidFill>
                  <a:schemeClr val="tx1"/>
                </a:solidFill>
              </a:rPr>
              <a:t> silent mode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-k -</a:t>
            </a:r>
            <a:r>
              <a:rPr lang="en-US" altLang="en-US" sz="2400" dirty="0">
                <a:solidFill>
                  <a:schemeClr val="tx1"/>
                </a:solidFill>
              </a:rPr>
              <a:t> keep going – compile all the prerequisites even if not able to link them </a:t>
            </a:r>
            <a:r>
              <a:rPr lang="en-US" altLang="en-US" sz="2400" b="1" dirty="0">
                <a:solidFill>
                  <a:schemeClr val="tx1"/>
                </a:solidFill>
              </a:rPr>
              <a:t>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DDDDDD"/>
          </a:solidFill>
        </p:spPr>
        <p:txBody>
          <a:bodyPr/>
          <a:lstStyle/>
          <a:p>
            <a:r>
              <a:rPr lang="en-US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VPATH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u="sng" dirty="0">
                <a:solidFill>
                  <a:schemeClr val="tx1"/>
                </a:solidFill>
                <a:latin typeface="Courier New" panose="02070309020205020404" pitchFamily="49" charset="0"/>
              </a:rPr>
              <a:t>VPATH </a:t>
            </a:r>
            <a:r>
              <a:rPr lang="en-US" altLang="en-US" sz="2400" u="sng" dirty="0">
                <a:solidFill>
                  <a:schemeClr val="tx1"/>
                </a:solidFill>
              </a:rPr>
              <a:t>variable</a:t>
            </a:r>
            <a:r>
              <a:rPr lang="en-US" altLang="en-US" sz="2400" dirty="0">
                <a:solidFill>
                  <a:schemeClr val="tx1"/>
                </a:solidFill>
              </a:rPr>
              <a:t> – defines directories to be searched if a file is not found in the current directory.</a:t>
            </a: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	VPATH = </a:t>
            </a:r>
            <a:r>
              <a:rPr lang="en-US" altLang="en-US" sz="2400" i="1" dirty="0" err="1">
                <a:solidFill>
                  <a:schemeClr val="tx1"/>
                </a:solidFill>
                <a:latin typeface="Courier New" panose="02070309020205020404" pitchFamily="49" charset="0"/>
              </a:rPr>
              <a:t>dir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: </a:t>
            </a:r>
            <a:r>
              <a:rPr lang="en-US" altLang="en-US" sz="2400" i="1" dirty="0" err="1">
                <a:solidFill>
                  <a:schemeClr val="tx1"/>
                </a:solidFill>
                <a:latin typeface="Courier New" panose="02070309020205020404" pitchFamily="49" charset="0"/>
              </a:rPr>
              <a:t>dir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…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Times" panose="02020603050405020304" pitchFamily="18" charset="0"/>
              </a:rPr>
              <a:t>/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VPATH =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src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:../headers </a:t>
            </a:r>
            <a:r>
              <a:rPr lang="en-US" altLang="en-US" sz="2400" dirty="0">
                <a:solidFill>
                  <a:schemeClr val="tx1"/>
                </a:solidFill>
                <a:latin typeface="Times" panose="02020603050405020304" pitchFamily="18" charset="0"/>
              </a:rPr>
              <a:t>/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altLang="en-US" sz="2400" u="sng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u="sng" dirty="0" err="1">
                <a:solidFill>
                  <a:schemeClr val="tx1"/>
                </a:solidFill>
                <a:latin typeface="Courier New" panose="02070309020205020404" pitchFamily="49" charset="0"/>
              </a:rPr>
              <a:t>vpath</a:t>
            </a:r>
            <a:r>
              <a:rPr lang="en-US" altLang="en-US" sz="2400" u="sng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u="sng" dirty="0">
                <a:solidFill>
                  <a:schemeClr val="tx1"/>
                </a:solidFill>
              </a:rPr>
              <a:t>directive (lower case!) – more selective directory search: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vpath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Courier New" panose="02070309020205020404" pitchFamily="49" charset="0"/>
              </a:rPr>
              <a:t>pattern directory</a:t>
            </a:r>
            <a:endParaRPr lang="en-US" altLang="en-US" sz="24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	/ </a:t>
            </a:r>
            <a:r>
              <a:rPr lang="en-US" altLang="en-US" sz="2400" dirty="0" err="1">
                <a:solidFill>
                  <a:schemeClr val="tx1"/>
                </a:solidFill>
                <a:latin typeface="Courier New" panose="02070309020205020404" pitchFamily="49" charset="0"/>
              </a:rPr>
              <a:t>vpath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 %.h headers /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u="sng" dirty="0">
                <a:solidFill>
                  <a:schemeClr val="tx1"/>
                </a:solidFill>
                <a:latin typeface="Courier New" panose="02070309020205020404" pitchFamily="49" charset="0"/>
              </a:rPr>
              <a:t>GPATH: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	GPATH </a:t>
            </a:r>
            <a:r>
              <a:rPr lang="en-US" altLang="en-US" sz="2400" dirty="0">
                <a:solidFill>
                  <a:schemeClr val="tx1"/>
                </a:solidFill>
              </a:rPr>
              <a:t>– if you want targets to be stored in the same directory as their dependencies.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DDDDDD"/>
          </a:solidFill>
        </p:spPr>
        <p:txBody>
          <a:bodyPr/>
          <a:lstStyle/>
          <a:p>
            <a:r>
              <a:rPr lang="en-US" altLang="en-US" sz="4000"/>
              <a:t> </a:t>
            </a:r>
            <a:r>
              <a:rPr lang="en-US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Implicit rules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Implicit rules are standard ways for making one type of file from another type. 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There are numerous rules for making an </a:t>
            </a:r>
            <a:r>
              <a:rPr lang="en-US" altLang="en-US" sz="2400" b="1" i="1" dirty="0">
                <a:solidFill>
                  <a:schemeClr val="tx1"/>
                </a:solidFill>
              </a:rPr>
              <a:t>.o</a:t>
            </a:r>
            <a:r>
              <a:rPr lang="en-US" altLang="en-US" sz="2400" dirty="0">
                <a:solidFill>
                  <a:schemeClr val="tx1"/>
                </a:solidFill>
              </a:rPr>
              <a:t> file </a:t>
            </a:r>
            <a:r>
              <a:rPr lang="en-US" altLang="en-US" sz="2400" i="1" dirty="0">
                <a:solidFill>
                  <a:schemeClr val="tx1"/>
                </a:solidFill>
              </a:rPr>
              <a:t>–</a:t>
            </a:r>
            <a:r>
              <a:rPr lang="en-US" altLang="en-US" sz="2400" dirty="0">
                <a:solidFill>
                  <a:schemeClr val="tx1"/>
                </a:solidFill>
              </a:rPr>
              <a:t> from a </a:t>
            </a:r>
            <a:r>
              <a:rPr lang="en-US" altLang="en-US" sz="2400" b="1" i="1" dirty="0">
                <a:solidFill>
                  <a:schemeClr val="tx1"/>
                </a:solidFill>
              </a:rPr>
              <a:t>.c</a:t>
            </a:r>
            <a:r>
              <a:rPr lang="en-US" altLang="en-US" sz="2400" dirty="0">
                <a:solidFill>
                  <a:schemeClr val="tx1"/>
                </a:solidFill>
              </a:rPr>
              <a:t> file, a </a:t>
            </a:r>
            <a:r>
              <a:rPr lang="en-US" altLang="en-US" sz="2400" b="1" i="1" dirty="0">
                <a:solidFill>
                  <a:schemeClr val="tx1"/>
                </a:solidFill>
                <a:latin typeface="Times" panose="02020603050405020304" pitchFamily="18" charset="0"/>
              </a:rPr>
              <a:t>.p</a:t>
            </a:r>
            <a:r>
              <a:rPr lang="en-US" altLang="en-US" sz="2400" dirty="0">
                <a:solidFill>
                  <a:schemeClr val="tx1"/>
                </a:solidFill>
              </a:rPr>
              <a:t> file, etc. 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make</a:t>
            </a:r>
            <a:r>
              <a:rPr lang="en-US" altLang="en-US" sz="2400" dirty="0">
                <a:solidFill>
                  <a:schemeClr val="tx1"/>
                </a:solidFill>
              </a:rPr>
              <a:t> applies the first rule it meets.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1"/>
                </a:solidFill>
              </a:rPr>
              <a:t>If you have not defined a rule for a given object file, </a:t>
            </a:r>
            <a:r>
              <a:rPr lang="en-US" altLang="en-US" sz="2400" dirty="0">
                <a:solidFill>
                  <a:schemeClr val="tx1"/>
                </a:solidFill>
                <a:latin typeface="Courier New" panose="02070309020205020404" pitchFamily="49" charset="0"/>
              </a:rPr>
              <a:t>make</a:t>
            </a:r>
            <a:r>
              <a:rPr lang="en-US" altLang="en-US" sz="2400" dirty="0">
                <a:solidFill>
                  <a:schemeClr val="tx1"/>
                </a:solidFill>
              </a:rPr>
              <a:t> will apply an implicit rule for it.</a:t>
            </a:r>
          </a:p>
          <a:p>
            <a:pPr>
              <a:buFontTx/>
              <a:buNone/>
            </a:pPr>
            <a:r>
              <a:rPr lang="en-US" altLang="en-US" sz="2000" b="1" u="sng" dirty="0" smtClean="0"/>
              <a:t>Example:</a:t>
            </a:r>
            <a:endParaRPr lang="en-US" altLang="en-US" sz="2000" u="sng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b="1" dirty="0"/>
              <a:t>	</a:t>
            </a:r>
            <a:r>
              <a:rPr lang="en-US" altLang="en-US" sz="2000" dirty="0"/>
              <a:t>Our </a:t>
            </a:r>
            <a:r>
              <a:rPr lang="en-US" altLang="en-US" sz="2000" dirty="0" err="1"/>
              <a:t>makefile</a:t>
            </a:r>
            <a:r>
              <a:rPr lang="en-US" altLang="en-US" sz="2000" dirty="0"/>
              <a:t>				The way </a:t>
            </a:r>
            <a:r>
              <a:rPr lang="en-US" altLang="en-US" sz="2000" dirty="0">
                <a:latin typeface="Courier New" panose="02070309020205020404" pitchFamily="49" charset="0"/>
              </a:rPr>
              <a:t>make</a:t>
            </a:r>
            <a:r>
              <a:rPr lang="en-US" altLang="en-US" sz="2000" dirty="0"/>
              <a:t> understands it</a:t>
            </a:r>
            <a:endParaRPr lang="en-US" altLang="en-US" sz="2800" u="sng" dirty="0"/>
          </a:p>
          <a:p>
            <a:pPr>
              <a:buFontTx/>
              <a:buNone/>
            </a:pPr>
            <a:endParaRPr lang="en-US" altLang="en-US" sz="18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: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600" b="1" dirty="0">
                <a:latin typeface="Courier New" panose="02070309020205020404" pitchFamily="49" charset="0"/>
              </a:rPr>
              <a:t>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main.o</a:t>
            </a:r>
            <a:endParaRPr lang="en-US" altLang="en-US" sz="1600" b="1" dirty="0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	$(C) -o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600" b="1" dirty="0">
                <a:latin typeface="Courier New" panose="02070309020205020404" pitchFamily="49" charset="0"/>
              </a:rPr>
              <a:t> $(OBJS)</a:t>
            </a:r>
          </a:p>
          <a:p>
            <a:pPr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$(OBJS) : $(HEADERS)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724400" y="4205288"/>
            <a:ext cx="4419600" cy="185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14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400" b="1" dirty="0">
                <a:latin typeface="Courier New" panose="02070309020205020404" pitchFamily="49" charset="0"/>
              </a:rPr>
              <a:t> :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400" b="1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main.o</a:t>
            </a:r>
            <a:endParaRPr lang="en-US" altLang="en-US" sz="14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400" b="1" dirty="0">
                <a:latin typeface="Courier New" panose="02070309020205020404" pitchFamily="49" charset="0"/>
              </a:rPr>
              <a:t>	$(C) -o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my_prog</a:t>
            </a:r>
            <a:r>
              <a:rPr lang="en-US" altLang="en-US" sz="1400" b="1" dirty="0">
                <a:latin typeface="Courier New" panose="02070309020205020404" pitchFamily="49" charset="0"/>
              </a:rPr>
              <a:t> $(OBJS)</a:t>
            </a:r>
          </a:p>
          <a:p>
            <a:pPr>
              <a:spcBef>
                <a:spcPct val="20000"/>
              </a:spcBef>
            </a:pPr>
            <a:r>
              <a:rPr lang="en-US" altLang="en-US" sz="1400" b="1" dirty="0">
                <a:latin typeface="Courier New" panose="02070309020205020404" pitchFamily="49" charset="0"/>
              </a:rPr>
              <a:t>$(OBJS) : $(HEADERS)</a:t>
            </a:r>
          </a:p>
          <a:p>
            <a:pPr>
              <a:spcBef>
                <a:spcPct val="20000"/>
              </a:spcBef>
            </a:pPr>
            <a:r>
              <a:rPr lang="en-US" altLang="en-US" sz="1400" b="1" dirty="0" err="1">
                <a:latin typeface="Courier New" panose="02070309020205020404" pitchFamily="49" charset="0"/>
              </a:rPr>
              <a:t>eval.o</a:t>
            </a:r>
            <a:r>
              <a:rPr lang="en-US" altLang="en-US" sz="1400" b="1" dirty="0">
                <a:latin typeface="Courier New" panose="02070309020205020404" pitchFamily="49" charset="0"/>
              </a:rPr>
              <a:t> :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eval.c</a:t>
            </a:r>
            <a:r>
              <a:rPr lang="en-US" altLang="en-US" sz="1400" b="1" dirty="0"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en-US" altLang="en-US" sz="1400" b="1" dirty="0">
                <a:latin typeface="Courier New" panose="02070309020205020404" pitchFamily="49" charset="0"/>
              </a:rPr>
              <a:t>	$(C) -c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eval.c</a:t>
            </a:r>
            <a:r>
              <a:rPr lang="en-US" altLang="en-US" sz="1400" b="1" dirty="0">
                <a:latin typeface="Courier New" panose="02070309020205020404" pitchFamily="49" charset="0"/>
              </a:rPr>
              <a:t>	   </a:t>
            </a:r>
          </a:p>
          <a:p>
            <a:pPr>
              <a:spcBef>
                <a:spcPct val="20000"/>
              </a:spcBef>
            </a:pPr>
            <a:r>
              <a:rPr lang="en-US" altLang="en-US" sz="1400" b="1" dirty="0" err="1">
                <a:latin typeface="Courier New" panose="02070309020205020404" pitchFamily="49" charset="0"/>
              </a:rPr>
              <a:t>main.o</a:t>
            </a:r>
            <a:r>
              <a:rPr lang="en-US" altLang="en-US" sz="1400" b="1" dirty="0">
                <a:latin typeface="Courier New" panose="02070309020205020404" pitchFamily="49" charset="0"/>
              </a:rPr>
              <a:t> :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main.c</a:t>
            </a:r>
            <a:endParaRPr lang="en-US" altLang="en-US" sz="1400" b="1" dirty="0">
              <a:latin typeface="Courier New" panose="020703090202050204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400" b="1" dirty="0">
                <a:latin typeface="Courier New" panose="02070309020205020404" pitchFamily="49" charset="0"/>
              </a:rPr>
              <a:t>	$(C) -c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main.c</a:t>
            </a: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4648200" y="3886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411018" y="39624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Separate compilation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Large programs are generally separated into multiple files, e.g. </a:t>
            </a:r>
            <a:r>
              <a:rPr lang="en-US" sz="2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main.c</a:t>
            </a:r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addmoney.c</a:t>
            </a:r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removemoney.c</a:t>
            </a:r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money.h</a:t>
            </a:r>
            <a:endParaRPr lang="en-US" sz="2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With several files, we can compile and link our program as usual using </a:t>
            </a:r>
          </a:p>
          <a:p>
            <a:pPr marL="800100" lvl="2" indent="0">
              <a:buNone/>
            </a:pPr>
            <a:r>
              <a:rPr lang="en-US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cc </a:t>
            </a:r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addmoney.c</a:t>
            </a:r>
            <a:r>
              <a:rPr lang="en-US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removemoney.c</a:t>
            </a:r>
            <a:r>
              <a:rPr lang="en-US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main.c</a:t>
            </a:r>
            <a:endParaRPr lang="en-US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When compiling in this manner produces a problem, we fix the problem and recompile.</a:t>
            </a:r>
          </a:p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But, we ended up recompiling everything with </a:t>
            </a:r>
          </a:p>
          <a:p>
            <a:pPr marL="800100" lvl="2" indent="0">
              <a:buNone/>
            </a:pPr>
            <a:r>
              <a:rPr lang="en-US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cc </a:t>
            </a:r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addmoney.c</a:t>
            </a:r>
            <a:r>
              <a:rPr lang="en-US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removemoney.c</a:t>
            </a:r>
            <a:r>
              <a:rPr lang="en-US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main.c</a:t>
            </a:r>
            <a:endParaRPr lang="en-US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even if we had to make a very simple change to just one file.</a:t>
            </a:r>
          </a:p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This is wasteful.</a:t>
            </a:r>
            <a:endParaRPr lang="en-US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of a </a:t>
            </a:r>
            <a:r>
              <a:rPr lang="en-US" altLang="en-US" dirty="0" err="1" smtClean="0"/>
              <a:t>makefile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62500" lnSpcReduction="20000"/>
          </a:bodyPr>
          <a:lstStyle/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 smtClean="0">
                <a:solidFill>
                  <a:schemeClr val="tx1"/>
                </a:solidFill>
                <a:cs typeface="Arial" charset="0"/>
              </a:rPr>
              <a:t>CC 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=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gcc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DIR = /</a:t>
            </a:r>
            <a:r>
              <a:rPr lang="en-US" altLang="en-US" sz="2600" dirty="0" smtClean="0">
                <a:solidFill>
                  <a:schemeClr val="tx1"/>
                </a:solidFill>
                <a:cs typeface="Arial" charset="0"/>
              </a:rPr>
              <a:t>home/faculty/</a:t>
            </a:r>
            <a:r>
              <a:rPr lang="en-US" altLang="en-US" sz="2600" dirty="0" err="1" smtClean="0">
                <a:solidFill>
                  <a:schemeClr val="tx1"/>
                </a:solidFill>
                <a:cs typeface="Arial" charset="0"/>
              </a:rPr>
              <a:t>crahn</a:t>
            </a:r>
            <a:r>
              <a:rPr lang="en-US" altLang="en-US" sz="2600" dirty="0" smtClean="0">
                <a:solidFill>
                  <a:schemeClr val="tx1"/>
                </a:solidFill>
                <a:cs typeface="Arial" charset="0"/>
              </a:rPr>
              <a:t>/</a:t>
            </a:r>
            <a:r>
              <a:rPr lang="en-US" altLang="en-US" sz="2600" dirty="0" err="1" smtClean="0">
                <a:solidFill>
                  <a:schemeClr val="tx1"/>
                </a:solidFill>
                <a:cs typeface="Arial" charset="0"/>
              </a:rPr>
              <a:t>public_html</a:t>
            </a:r>
            <a:r>
              <a:rPr lang="en-US" altLang="en-US" sz="2600" dirty="0" smtClean="0">
                <a:solidFill>
                  <a:schemeClr val="tx1"/>
                </a:solidFill>
                <a:cs typeface="Arial" charset="0"/>
              </a:rPr>
              <a:t>/cop4833/lib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CFLAGS = -g -I$(DIR) -I. -c</a:t>
            </a: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LFLAGS = -g</a:t>
            </a: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opt: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misc.o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peephole.o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regs.o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vect.o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      $(CC) $(LFLAGS) -o opt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misc.o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peephole.o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regs.o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vect.o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: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analysis.c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misc.h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vect.h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      $(CC) $(CFLAGS)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analysis.c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: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flow.c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opt.h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      $(CC) $(CFLAGS)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flow.c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io.o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: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io.c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analysis.h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misc.h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opt.h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peephole.h</a:t>
            </a: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regs.h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  <a:p>
            <a:pPr marL="0">
              <a:buFont typeface="Arial" panose="020B0604020202020204" pitchFamily="34" charset="0"/>
              <a:buNone/>
              <a:defRPr/>
            </a:pPr>
            <a:r>
              <a:rPr lang="en-US" altLang="en-US" sz="2600" dirty="0">
                <a:solidFill>
                  <a:schemeClr val="tx1"/>
                </a:solidFill>
                <a:cs typeface="Arial" charset="0"/>
              </a:rPr>
              <a:t>      $(CC) $(CFLAGS) $(DIR)/</a:t>
            </a:r>
            <a:r>
              <a:rPr lang="en-US" altLang="en-US" sz="2600" dirty="0" err="1">
                <a:solidFill>
                  <a:schemeClr val="tx1"/>
                </a:solidFill>
                <a:cs typeface="Arial" charset="0"/>
              </a:rPr>
              <a:t>io.c</a:t>
            </a:r>
            <a:endParaRPr lang="en-US" altLang="en-US" sz="260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69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small C program: </a:t>
            </a:r>
            <a:r>
              <a:rPr lang="en-US" dirty="0" err="1" smtClean="0"/>
              <a:t>hello.c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 err="1" smtClean="0"/>
              <a:t>a.out</a:t>
            </a:r>
            <a:endParaRPr lang="en-US" dirty="0" smtClean="0"/>
          </a:p>
          <a:p>
            <a:r>
              <a:rPr lang="en-US" dirty="0" smtClean="0"/>
              <a:t>Create basic </a:t>
            </a:r>
            <a:r>
              <a:rPr lang="en-US" dirty="0" err="1" smtClean="0"/>
              <a:t>Makefile</a:t>
            </a:r>
            <a:r>
              <a:rPr lang="en-US" dirty="0" smtClean="0"/>
              <a:t>: </a:t>
            </a:r>
            <a:r>
              <a:rPr lang="en-US" dirty="0" err="1" smtClean="0"/>
              <a:t>Makefile</a:t>
            </a:r>
            <a:endParaRPr lang="en-US" dirty="0" smtClean="0"/>
          </a:p>
          <a:p>
            <a:r>
              <a:rPr lang="en-US" dirty="0" smtClean="0"/>
              <a:t>Get </a:t>
            </a:r>
            <a:r>
              <a:rPr lang="en-US" dirty="0" err="1" smtClean="0"/>
              <a:t>Makefile</a:t>
            </a:r>
            <a:r>
              <a:rPr lang="en-US" dirty="0" smtClean="0"/>
              <a:t> working</a:t>
            </a:r>
          </a:p>
          <a:p>
            <a:r>
              <a:rPr lang="en-US" dirty="0" smtClean="0"/>
              <a:t>Add a clean target</a:t>
            </a:r>
          </a:p>
          <a:p>
            <a:r>
              <a:rPr lang="en-US" dirty="0" smtClean="0"/>
              <a:t>Modify </a:t>
            </a:r>
            <a:r>
              <a:rPr lang="en-US" dirty="0" err="1" smtClean="0"/>
              <a:t>Makefile</a:t>
            </a:r>
            <a:r>
              <a:rPr lang="en-US" dirty="0" smtClean="0"/>
              <a:t> to separate compiling source </a:t>
            </a:r>
            <a:r>
              <a:rPr lang="en-US" smtClean="0"/>
              <a:t>and objects.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4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7772400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misc.o</a:t>
            </a:r>
            <a:r>
              <a:rPr lang="en-US" sz="1600" dirty="0">
                <a:latin typeface="+mn-lt"/>
                <a:cs typeface="Arial" charset="0"/>
              </a:rPr>
              <a:t>: $(DIR)/</a:t>
            </a:r>
            <a:r>
              <a:rPr lang="en-US" sz="1600" dirty="0" err="1">
                <a:latin typeface="+mn-lt"/>
                <a:cs typeface="Arial" charset="0"/>
              </a:rPr>
              <a:t>misc.c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misc.h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$(DIR)/</a:t>
            </a:r>
            <a:r>
              <a:rPr lang="en-US" sz="1600" dirty="0" err="1">
                <a:latin typeface="+mn-lt"/>
                <a:cs typeface="Arial" charset="0"/>
              </a:rPr>
              <a:t>misc.c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opt.o</a:t>
            </a:r>
            <a:r>
              <a:rPr lang="en-US" sz="1600" dirty="0">
                <a:latin typeface="+mn-lt"/>
                <a:cs typeface="Arial" charset="0"/>
              </a:rPr>
              <a:t>: $(DIR)/</a:t>
            </a:r>
            <a:r>
              <a:rPr lang="en-US" sz="1600" dirty="0" err="1">
                <a:latin typeface="+mn-lt"/>
                <a:cs typeface="Arial" charset="0"/>
              </a:rPr>
              <a:t>opt.c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$(DIR)/</a:t>
            </a:r>
            <a:r>
              <a:rPr lang="en-US" sz="1600" dirty="0" err="1">
                <a:latin typeface="+mn-lt"/>
                <a:cs typeface="Arial" charset="0"/>
              </a:rPr>
              <a:t>opt.c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opts.o</a:t>
            </a:r>
            <a:r>
              <a:rPr lang="en-US" sz="1600" dirty="0">
                <a:latin typeface="+mn-lt"/>
                <a:cs typeface="Arial" charset="0"/>
              </a:rPr>
              <a:t>: </a:t>
            </a:r>
            <a:r>
              <a:rPr lang="en-US" sz="1600" dirty="0" err="1">
                <a:latin typeface="+mn-lt"/>
                <a:cs typeface="Arial" charset="0"/>
              </a:rPr>
              <a:t>opts.c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misc.h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regs.h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r>
              <a:rPr lang="en-US" sz="1600" dirty="0">
                <a:latin typeface="+mn-lt"/>
                <a:cs typeface="Arial" charset="0"/>
              </a:rPr>
              <a:t> </a:t>
            </a:r>
            <a:r>
              <a:rPr lang="en-US" sz="1600" dirty="0" err="1">
                <a:latin typeface="+mn-lt"/>
                <a:cs typeface="Arial" charset="0"/>
              </a:rPr>
              <a:t>opts.h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</a:t>
            </a:r>
            <a:r>
              <a:rPr lang="en-US" sz="1600" dirty="0" err="1">
                <a:latin typeface="+mn-lt"/>
                <a:cs typeface="Arial" charset="0"/>
              </a:rPr>
              <a:t>opts.c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peephole.o</a:t>
            </a:r>
            <a:r>
              <a:rPr lang="en-US" sz="1600" dirty="0">
                <a:latin typeface="+mn-lt"/>
                <a:cs typeface="Arial" charset="0"/>
              </a:rPr>
              <a:t>: </a:t>
            </a:r>
            <a:r>
              <a:rPr lang="en-US" sz="1600" dirty="0" err="1">
                <a:latin typeface="+mn-lt"/>
                <a:cs typeface="Arial" charset="0"/>
              </a:rPr>
              <a:t>peephole.c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misc.h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regs.h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r>
              <a:rPr lang="en-US" sz="1600" dirty="0">
                <a:latin typeface="+mn-lt"/>
                <a:cs typeface="Arial" charset="0"/>
              </a:rPr>
              <a:t> </a:t>
            </a:r>
            <a:r>
              <a:rPr lang="en-US" sz="1600" dirty="0" err="1">
                <a:latin typeface="+mn-lt"/>
                <a:cs typeface="Arial" charset="0"/>
              </a:rPr>
              <a:t>peephole.h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</a:t>
            </a:r>
            <a:r>
              <a:rPr lang="en-US" sz="1600" dirty="0" err="1">
                <a:latin typeface="+mn-lt"/>
                <a:cs typeface="Arial" charset="0"/>
              </a:rPr>
              <a:t>peephole.c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regs.o</a:t>
            </a:r>
            <a:r>
              <a:rPr lang="en-US" sz="1600" dirty="0">
                <a:latin typeface="+mn-lt"/>
                <a:cs typeface="Arial" charset="0"/>
              </a:rPr>
              <a:t>: $(DIR)/</a:t>
            </a:r>
            <a:r>
              <a:rPr lang="en-US" sz="1600" dirty="0" err="1">
                <a:latin typeface="+mn-lt"/>
                <a:cs typeface="Arial" charset="0"/>
              </a:rPr>
              <a:t>regs.c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regs.h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$(DIR)/</a:t>
            </a:r>
            <a:r>
              <a:rPr lang="en-US" sz="1600" dirty="0" err="1">
                <a:latin typeface="+mn-lt"/>
                <a:cs typeface="Arial" charset="0"/>
              </a:rPr>
              <a:t>regs.c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 err="1">
                <a:latin typeface="+mn-lt"/>
                <a:cs typeface="Arial" charset="0"/>
              </a:rPr>
              <a:t>vect.o</a:t>
            </a:r>
            <a:r>
              <a:rPr lang="en-US" sz="1600" dirty="0">
                <a:latin typeface="+mn-lt"/>
                <a:cs typeface="Arial" charset="0"/>
              </a:rPr>
              <a:t>: $(DIR)/</a:t>
            </a:r>
            <a:r>
              <a:rPr lang="en-US" sz="1600" dirty="0" err="1">
                <a:latin typeface="+mn-lt"/>
                <a:cs typeface="Arial" charset="0"/>
              </a:rPr>
              <a:t>vect.c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vect.h</a:t>
            </a:r>
            <a:r>
              <a:rPr lang="en-US" sz="1600" dirty="0">
                <a:latin typeface="+mn-lt"/>
                <a:cs typeface="Arial" charset="0"/>
              </a:rPr>
              <a:t> $(DIR)/</a:t>
            </a:r>
            <a:r>
              <a:rPr lang="en-US" sz="1600" dirty="0" err="1">
                <a:latin typeface="+mn-lt"/>
                <a:cs typeface="Arial" charset="0"/>
              </a:rPr>
              <a:t>opt.h</a:t>
            </a:r>
            <a:endParaRPr lang="en-US" sz="1600" dirty="0">
              <a:latin typeface="+mn-lt"/>
              <a:cs typeface="Arial" charset="0"/>
            </a:endParaRPr>
          </a:p>
          <a:p>
            <a:pPr>
              <a:defRPr/>
            </a:pPr>
            <a:r>
              <a:rPr lang="en-US" sz="1600" dirty="0">
                <a:latin typeface="+mn-lt"/>
                <a:cs typeface="Arial" charset="0"/>
              </a:rPr>
              <a:t>      $(CC) $(CFLAGS) $(DIR)/</a:t>
            </a:r>
            <a:r>
              <a:rPr lang="en-US" sz="1600" dirty="0" err="1">
                <a:latin typeface="+mn-lt"/>
                <a:cs typeface="Arial" charset="0"/>
              </a:rPr>
              <a:t>vect.c</a:t>
            </a:r>
            <a:endParaRPr lang="en-US" sz="1600" dirty="0">
              <a:latin typeface="+mn-lt"/>
              <a:cs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Example of </a:t>
            </a:r>
            <a:r>
              <a:rPr lang="en-US" altLang="en-US" dirty="0" smtClean="0"/>
              <a:t>a </a:t>
            </a:r>
            <a:r>
              <a:rPr lang="en-US" altLang="en-US" dirty="0" err="1" smtClean="0"/>
              <a:t>makefile</a:t>
            </a:r>
            <a:r>
              <a:rPr lang="en-US" altLang="en-US" dirty="0" smtClean="0"/>
              <a:t> (continued)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25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Separate compilation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What we should do instead is separately compile source files to intermediate object files and then link them together</a:t>
            </a:r>
          </a:p>
          <a:p>
            <a:r>
              <a:rPr lang="en-US" dirty="0" smtClean="0">
                <a:ea typeface="Tahoma" panose="020B0604030504040204" pitchFamily="34" charset="0"/>
              </a:rPr>
              <a:t>So, for the files</a:t>
            </a:r>
          </a:p>
          <a:p>
            <a:pPr lvl="1"/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addmoney.c</a:t>
            </a:r>
            <a:endParaRPr lang="en-US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err="1" smtClean="0">
                <a:ea typeface="Tahoma" panose="020B0604030504040204" pitchFamily="34" charset="0"/>
              </a:rPr>
              <a:t>removemoney.c</a:t>
            </a:r>
            <a:endParaRPr lang="en-US" dirty="0" smtClean="0">
              <a:ea typeface="Tahoma" panose="020B0604030504040204" pitchFamily="34" charset="0"/>
            </a:endParaRPr>
          </a:p>
          <a:p>
            <a:pPr lvl="1"/>
            <a:r>
              <a:rPr lang="en-US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main.c</a:t>
            </a:r>
            <a:endParaRPr lang="en-US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ea typeface="Tahoma" panose="020B0604030504040204" pitchFamily="34" charset="0"/>
              </a:rPr>
              <a:t>We want to compile each piece separately and then link them together.</a:t>
            </a:r>
          </a:p>
          <a:p>
            <a:r>
              <a:rPr lang="en-US" dirty="0"/>
              <a:t>When we </a:t>
            </a:r>
            <a:r>
              <a:rPr lang="en-US" i="1" dirty="0"/>
              <a:t>just compile</a:t>
            </a:r>
            <a:r>
              <a:rPr lang="en-US" dirty="0"/>
              <a:t> source code (without linking it together), it means that we take the .c files and generate intermediate </a:t>
            </a:r>
            <a:r>
              <a:rPr lang="en-US" i="1" dirty="0"/>
              <a:t>object (.o) files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20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Separate compilation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just compile source code, use the </a:t>
            </a:r>
            <a:r>
              <a:rPr lang="en-US" b="1" i="1" dirty="0"/>
              <a:t>-c</a:t>
            </a:r>
            <a:r>
              <a:rPr lang="en-US" i="1" dirty="0"/>
              <a:t> </a:t>
            </a:r>
            <a:r>
              <a:rPr lang="en-US" dirty="0"/>
              <a:t>flag with the compiler... </a:t>
            </a:r>
          </a:p>
          <a:p>
            <a:pPr marL="800100" lvl="2" indent="0">
              <a:buNone/>
            </a:pPr>
            <a:r>
              <a:rPr lang="en-US" dirty="0" smtClean="0"/>
              <a:t>cc -c </a:t>
            </a:r>
            <a:r>
              <a:rPr lang="en-US" dirty="0" err="1"/>
              <a:t>addmoney.c</a:t>
            </a:r>
            <a:r>
              <a:rPr lang="en-US" dirty="0"/>
              <a:t> </a:t>
            </a:r>
          </a:p>
          <a:p>
            <a:pPr marL="800100" lvl="2" indent="0">
              <a:buNone/>
            </a:pPr>
            <a:r>
              <a:rPr lang="en-US" dirty="0" smtClean="0"/>
              <a:t>cc -</a:t>
            </a:r>
            <a:r>
              <a:rPr lang="en-US" dirty="0"/>
              <a:t>c </a:t>
            </a:r>
            <a:r>
              <a:rPr lang="en-US" dirty="0" err="1" smtClean="0"/>
              <a:t>removemoney.c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cc -</a:t>
            </a:r>
            <a:r>
              <a:rPr lang="en-US" dirty="0" smtClean="0"/>
              <a:t>c </a:t>
            </a:r>
            <a:r>
              <a:rPr lang="en-US" dirty="0" err="1" smtClean="0"/>
              <a:t>main.c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will generate the object files </a:t>
            </a:r>
            <a:r>
              <a:rPr lang="en-US" dirty="0" err="1" smtClean="0"/>
              <a:t>addmoney.o</a:t>
            </a:r>
            <a:r>
              <a:rPr lang="en-US" dirty="0" smtClean="0"/>
              <a:t>, </a:t>
            </a:r>
            <a:r>
              <a:rPr lang="en-US" dirty="0" err="1" smtClean="0"/>
              <a:t>removemoney.o</a:t>
            </a:r>
            <a:r>
              <a:rPr lang="en-US" dirty="0" smtClean="0"/>
              <a:t>, and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</a:p>
          <a:p>
            <a:r>
              <a:rPr lang="en-US" dirty="0" smtClean="0"/>
              <a:t>Finally</a:t>
            </a:r>
            <a:r>
              <a:rPr lang="en-US" dirty="0"/>
              <a:t>, to link the object files (.o) into an executable that we can run, we use the compiler again (although this time it will just pass the .o files on to the </a:t>
            </a:r>
            <a:r>
              <a:rPr lang="en-US" i="1" dirty="0"/>
              <a:t>linking</a:t>
            </a:r>
            <a:r>
              <a:rPr lang="en-US" dirty="0"/>
              <a:t> stage): </a:t>
            </a:r>
          </a:p>
          <a:p>
            <a:pPr marL="800100" lvl="2" indent="0">
              <a:buNone/>
            </a:pPr>
            <a:r>
              <a:rPr lang="en-US" dirty="0" smtClean="0"/>
              <a:t>cc </a:t>
            </a:r>
            <a:r>
              <a:rPr lang="en-US" dirty="0" smtClean="0"/>
              <a:t>-o money </a:t>
            </a:r>
            <a:r>
              <a:rPr lang="en-US" dirty="0" err="1" smtClean="0"/>
              <a:t>addmoney.o</a:t>
            </a:r>
            <a:r>
              <a:rPr lang="en-US" dirty="0" smtClean="0"/>
              <a:t> </a:t>
            </a:r>
            <a:r>
              <a:rPr lang="en-US" dirty="0" err="1" smtClean="0"/>
              <a:t>removemoney.o</a:t>
            </a:r>
            <a:r>
              <a:rPr lang="en-US" dirty="0" smtClean="0"/>
              <a:t> </a:t>
            </a:r>
            <a:r>
              <a:rPr lang="en-US" dirty="0" err="1" smtClean="0"/>
              <a:t>main.o</a:t>
            </a:r>
            <a:endParaRPr lang="en-US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4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Unix “make” Utility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Building a program consisting of multiple </a:t>
            </a:r>
            <a:r>
              <a:rPr lang="en-US" b="1" dirty="0" smtClean="0"/>
              <a:t>source  </a:t>
            </a:r>
            <a:r>
              <a:rPr lang="en-US" b="1" dirty="0"/>
              <a:t>modules</a:t>
            </a:r>
            <a:r>
              <a:rPr lang="en-US" b="1" dirty="0" smtClean="0"/>
              <a:t>:  (</a:t>
            </a:r>
            <a:r>
              <a:rPr lang="en-US" b="1" dirty="0" err="1" smtClean="0"/>
              <a:t>addmoney.c</a:t>
            </a:r>
            <a:r>
              <a:rPr lang="en-US" b="1" dirty="0" smtClean="0"/>
              <a:t>, </a:t>
            </a:r>
            <a:r>
              <a:rPr lang="en-US" b="1" dirty="0" err="1" smtClean="0"/>
              <a:t>removemoney.c</a:t>
            </a:r>
            <a:r>
              <a:rPr lang="en-US" b="1" dirty="0" smtClean="0"/>
              <a:t>, </a:t>
            </a:r>
            <a:r>
              <a:rPr lang="en-US" b="1" dirty="0" err="1" smtClean="0"/>
              <a:t>main.c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dirty="0" smtClean="0"/>
              <a:t>As we have just seen, one approach </a:t>
            </a:r>
            <a:r>
              <a:rPr lang="en-US" dirty="0"/>
              <a:t>is to use </a:t>
            </a:r>
            <a:r>
              <a:rPr lang="en-US" i="1" dirty="0" smtClean="0"/>
              <a:t>cc (or </a:t>
            </a:r>
            <a:r>
              <a:rPr lang="en-US" i="1" dirty="0" err="1" smtClean="0"/>
              <a:t>gcc</a:t>
            </a:r>
            <a:r>
              <a:rPr lang="en-US" i="1" dirty="0" smtClean="0"/>
              <a:t>) </a:t>
            </a:r>
            <a:r>
              <a:rPr lang="en-US" dirty="0"/>
              <a:t>with the </a:t>
            </a:r>
            <a:r>
              <a:rPr lang="en-US" i="1" dirty="0"/>
              <a:t>-c </a:t>
            </a:r>
            <a:r>
              <a:rPr lang="en-US" dirty="0"/>
              <a:t>option to build </a:t>
            </a:r>
            <a:r>
              <a:rPr lang="en-US" i="1" dirty="0" err="1" smtClean="0"/>
              <a:t>addmoney.o</a:t>
            </a:r>
            <a:r>
              <a:rPr lang="en-US" i="1" dirty="0" smtClean="0"/>
              <a:t>, </a:t>
            </a:r>
            <a:r>
              <a:rPr lang="en-US" i="1" dirty="0" err="1" smtClean="0"/>
              <a:t>removemoney.o</a:t>
            </a:r>
            <a:r>
              <a:rPr lang="en-US" i="1" dirty="0" smtClean="0"/>
              <a:t>, and </a:t>
            </a:r>
            <a:r>
              <a:rPr lang="en-US" i="1" dirty="0" err="1" smtClean="0"/>
              <a:t>main.o</a:t>
            </a:r>
            <a:endParaRPr lang="en-US" i="1" dirty="0" smtClean="0"/>
          </a:p>
          <a:p>
            <a:pPr marL="800100" lvl="2" indent="0">
              <a:buNone/>
            </a:pPr>
            <a:r>
              <a:rPr lang="en-US" dirty="0" smtClean="0"/>
              <a:t>cc -</a:t>
            </a:r>
            <a:r>
              <a:rPr lang="en-US" dirty="0"/>
              <a:t>c </a:t>
            </a:r>
            <a:r>
              <a:rPr lang="en-US" dirty="0" err="1" smtClean="0"/>
              <a:t>removemoney.c</a:t>
            </a:r>
            <a:endParaRPr lang="en-US" dirty="0"/>
          </a:p>
          <a:p>
            <a:pPr marL="800100" lvl="2" indent="0">
              <a:buNone/>
            </a:pPr>
            <a:r>
              <a:rPr lang="en-US" dirty="0" smtClean="0"/>
              <a:t>cc -</a:t>
            </a:r>
            <a:r>
              <a:rPr lang="en-US" dirty="0"/>
              <a:t>c </a:t>
            </a:r>
            <a:r>
              <a:rPr lang="en-US" dirty="0" err="1" smtClean="0"/>
              <a:t>addmoney.c</a:t>
            </a:r>
            <a:endParaRPr lang="en-US" dirty="0" smtClean="0"/>
          </a:p>
          <a:p>
            <a:pPr marL="800100" lvl="2" indent="0">
              <a:buNone/>
            </a:pPr>
            <a:r>
              <a:rPr lang="en-US" dirty="0" smtClean="0"/>
              <a:t>cc -</a:t>
            </a:r>
            <a:r>
              <a:rPr lang="en-US" dirty="0"/>
              <a:t>c </a:t>
            </a:r>
            <a:r>
              <a:rPr lang="en-US" dirty="0" err="1" smtClean="0"/>
              <a:t>main.c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The </a:t>
            </a:r>
            <a:r>
              <a:rPr lang="en-US" dirty="0"/>
              <a:t>files </a:t>
            </a:r>
            <a:r>
              <a:rPr lang="en-US" i="1" dirty="0" err="1" smtClean="0"/>
              <a:t>addmoney.o</a:t>
            </a:r>
            <a:r>
              <a:rPr lang="en-US" i="1" dirty="0" smtClean="0"/>
              <a:t>, </a:t>
            </a:r>
            <a:r>
              <a:rPr lang="en-US" i="1" dirty="0" err="1" smtClean="0"/>
              <a:t>removemoney.o</a:t>
            </a:r>
            <a:r>
              <a:rPr lang="en-US" i="1" dirty="0" smtClean="0"/>
              <a:t>, and </a:t>
            </a:r>
            <a:r>
              <a:rPr lang="en-US" i="1" dirty="0" err="1" smtClean="0"/>
              <a:t>main.o</a:t>
            </a:r>
            <a:r>
              <a:rPr lang="en-US" i="1" dirty="0" smtClean="0"/>
              <a:t>, </a:t>
            </a:r>
            <a:r>
              <a:rPr lang="en-US" dirty="0" smtClean="0"/>
              <a:t>are </a:t>
            </a:r>
            <a:r>
              <a:rPr lang="en-US" i="1" dirty="0">
                <a:solidFill>
                  <a:srgbClr val="FF0000"/>
                </a:solidFill>
              </a:rPr>
              <a:t>object files</a:t>
            </a:r>
            <a:r>
              <a:rPr lang="en-US" i="1" dirty="0"/>
              <a:t> </a:t>
            </a:r>
            <a:r>
              <a:rPr lang="en-US" dirty="0"/>
              <a:t>but they are not </a:t>
            </a:r>
            <a:r>
              <a:rPr lang="en-US" i="1" dirty="0">
                <a:solidFill>
                  <a:srgbClr val="FF0000"/>
                </a:solidFill>
              </a:rPr>
              <a:t>executable</a:t>
            </a:r>
            <a:r>
              <a:rPr lang="en-US" dirty="0"/>
              <a:t>.</a:t>
            </a:r>
          </a:p>
          <a:p>
            <a:r>
              <a:rPr lang="en-US" dirty="0" smtClean="0"/>
              <a:t>Then </a:t>
            </a:r>
            <a:r>
              <a:rPr lang="en-US" i="1" dirty="0" smtClean="0"/>
              <a:t>cc </a:t>
            </a:r>
            <a:r>
              <a:rPr lang="en-US" dirty="0"/>
              <a:t>is used to </a:t>
            </a:r>
            <a:r>
              <a:rPr lang="en-US" dirty="0" smtClean="0"/>
              <a:t>link </a:t>
            </a:r>
            <a:r>
              <a:rPr lang="en-US" i="1" dirty="0" err="1" smtClean="0"/>
              <a:t>addmoney.o</a:t>
            </a:r>
            <a:r>
              <a:rPr lang="en-US" i="1" dirty="0" smtClean="0"/>
              <a:t>, </a:t>
            </a:r>
            <a:r>
              <a:rPr lang="en-US" i="1" dirty="0" err="1" smtClean="0"/>
              <a:t>removemoney.o</a:t>
            </a:r>
            <a:r>
              <a:rPr lang="en-US" i="1" dirty="0" smtClean="0"/>
              <a:t>, </a:t>
            </a:r>
            <a:r>
              <a:rPr lang="en-US" i="1" dirty="0" err="1" smtClean="0"/>
              <a:t>main.o</a:t>
            </a:r>
            <a:r>
              <a:rPr lang="en-US" i="1" dirty="0" smtClean="0"/>
              <a:t>, </a:t>
            </a:r>
            <a:r>
              <a:rPr lang="en-US" dirty="0" smtClean="0"/>
              <a:t>and </a:t>
            </a:r>
            <a:r>
              <a:rPr lang="en-US" dirty="0"/>
              <a:t>the standard C library files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Unix “make” Utility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Building a program consisting of multiple </a:t>
            </a:r>
            <a:r>
              <a:rPr lang="en-US" b="1" dirty="0" smtClean="0"/>
              <a:t>source  </a:t>
            </a:r>
            <a:r>
              <a:rPr lang="en-US" b="1" dirty="0"/>
              <a:t>modules</a:t>
            </a:r>
            <a:r>
              <a:rPr lang="en-US" b="1" dirty="0" smtClean="0"/>
              <a:t>:  (</a:t>
            </a:r>
            <a:r>
              <a:rPr lang="en-US" b="1" dirty="0" err="1" smtClean="0"/>
              <a:t>addmoney.c</a:t>
            </a:r>
            <a:r>
              <a:rPr lang="en-US" b="1" dirty="0" smtClean="0"/>
              <a:t>, </a:t>
            </a:r>
            <a:r>
              <a:rPr lang="en-US" b="1" dirty="0" err="1" smtClean="0"/>
              <a:t>removemoney.c</a:t>
            </a:r>
            <a:r>
              <a:rPr lang="en-US" b="1" dirty="0" smtClean="0"/>
              <a:t>, </a:t>
            </a:r>
            <a:r>
              <a:rPr lang="en-US" b="1" dirty="0" err="1" smtClean="0"/>
              <a:t>main.c</a:t>
            </a:r>
            <a:r>
              <a:rPr lang="en-US" b="1" dirty="0" smtClean="0"/>
              <a:t>)</a:t>
            </a:r>
            <a:endParaRPr lang="en-US" b="1" dirty="0"/>
          </a:p>
          <a:p>
            <a:pPr marL="400050" lvl="1" indent="0">
              <a:buNone/>
            </a:pPr>
            <a:r>
              <a:rPr lang="pt-BR" sz="2200" dirty="0" smtClean="0"/>
              <a:t>cc </a:t>
            </a:r>
            <a:r>
              <a:rPr lang="pt-BR" sz="2200" dirty="0"/>
              <a:t>-o </a:t>
            </a:r>
            <a:r>
              <a:rPr lang="pt-BR" sz="2200" dirty="0" smtClean="0"/>
              <a:t>money </a:t>
            </a:r>
            <a:r>
              <a:rPr lang="pt-BR" sz="2200" dirty="0" smtClean="0"/>
              <a:t>addmoney</a:t>
            </a:r>
            <a:r>
              <a:rPr lang="en-US" sz="2200" dirty="0" smtClean="0"/>
              <a:t>.o </a:t>
            </a:r>
            <a:r>
              <a:rPr lang="en-US" sz="2200" dirty="0" err="1" smtClean="0"/>
              <a:t>removemoney.o</a:t>
            </a:r>
            <a:r>
              <a:rPr lang="en-US" sz="2200" dirty="0" smtClean="0"/>
              <a:t> </a:t>
            </a:r>
            <a:r>
              <a:rPr lang="en-US" sz="2200" dirty="0" err="1" smtClean="0"/>
              <a:t>main.o</a:t>
            </a:r>
            <a:endParaRPr lang="en-US" sz="2200" dirty="0"/>
          </a:p>
          <a:p>
            <a:r>
              <a:rPr lang="en-US" dirty="0" smtClean="0"/>
              <a:t>The </a:t>
            </a:r>
            <a:r>
              <a:rPr lang="en-US" dirty="0"/>
              <a:t>file </a:t>
            </a:r>
            <a:r>
              <a:rPr lang="en-US" i="1" dirty="0" smtClean="0"/>
              <a:t>money </a:t>
            </a:r>
            <a:r>
              <a:rPr lang="en-US" dirty="0"/>
              <a:t>is an </a:t>
            </a:r>
            <a:r>
              <a:rPr lang="en-US" i="1" dirty="0"/>
              <a:t>executable object file.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An </a:t>
            </a:r>
            <a:r>
              <a:rPr lang="en-US" dirty="0"/>
              <a:t>alternative approach is to perform compilation and linking all in one step:</a:t>
            </a:r>
          </a:p>
          <a:p>
            <a:pPr marL="40005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200" dirty="0" smtClean="0"/>
              <a:t>cc </a:t>
            </a:r>
            <a:r>
              <a:rPr lang="en-US" sz="2200" dirty="0"/>
              <a:t>-o </a:t>
            </a:r>
            <a:r>
              <a:rPr lang="en-US" sz="2200" dirty="0" smtClean="0"/>
              <a:t>money </a:t>
            </a:r>
            <a:r>
              <a:rPr lang="en-US" sz="2200" dirty="0" err="1" smtClean="0"/>
              <a:t>addmoney.c</a:t>
            </a:r>
            <a:r>
              <a:rPr lang="en-US" sz="2200" dirty="0" smtClean="0"/>
              <a:t> </a:t>
            </a:r>
            <a:r>
              <a:rPr lang="en-US" sz="2200" dirty="0" err="1" smtClean="0"/>
              <a:t>removemoney.c</a:t>
            </a:r>
            <a:r>
              <a:rPr lang="en-US" sz="2200" dirty="0" smtClean="0"/>
              <a:t> </a:t>
            </a:r>
            <a:r>
              <a:rPr lang="en-US" sz="2200" dirty="0" err="1" smtClean="0"/>
              <a:t>main.c</a:t>
            </a:r>
            <a:endParaRPr lang="en-US" sz="2200" dirty="0"/>
          </a:p>
          <a:p>
            <a:r>
              <a:rPr lang="en-US" dirty="0" smtClean="0"/>
              <a:t>The </a:t>
            </a:r>
            <a:r>
              <a:rPr lang="en-US" dirty="0"/>
              <a:t>disadvantage of this method is that it is necessary to recompile </a:t>
            </a:r>
            <a:r>
              <a:rPr lang="en-US" i="1" dirty="0"/>
              <a:t>all </a:t>
            </a:r>
            <a:r>
              <a:rPr lang="en-US" dirty="0"/>
              <a:t>of the </a:t>
            </a:r>
            <a:r>
              <a:rPr lang="en-US" dirty="0" smtClean="0"/>
              <a:t>source files making </a:t>
            </a:r>
            <a:r>
              <a:rPr lang="en-US" dirty="0"/>
              <a:t>up the program each time </a:t>
            </a:r>
            <a:r>
              <a:rPr lang="en-US" i="1" dirty="0"/>
              <a:t>any one source module </a:t>
            </a:r>
            <a:r>
              <a:rPr lang="en-US" dirty="0"/>
              <a:t>changes.</a:t>
            </a:r>
          </a:p>
          <a:p>
            <a:r>
              <a:rPr lang="en-US" dirty="0"/>
              <a:t>The Unix </a:t>
            </a:r>
            <a:r>
              <a:rPr lang="en-US" b="1" i="1" dirty="0"/>
              <a:t>make </a:t>
            </a:r>
            <a:r>
              <a:rPr lang="en-US" dirty="0"/>
              <a:t>program is a handy utility that can be used to build things </a:t>
            </a:r>
            <a:r>
              <a:rPr lang="en-US" dirty="0" smtClean="0"/>
              <a:t>ranging from </a:t>
            </a:r>
            <a:r>
              <a:rPr lang="en-US" dirty="0"/>
              <a:t>programs to documents.</a:t>
            </a:r>
            <a:endParaRPr lang="en-US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Helps you to build and manage projects</a:t>
            </a:r>
          </a:p>
          <a:p>
            <a:r>
              <a:rPr lang="en-US" dirty="0" smtClean="0"/>
              <a:t>Types </a:t>
            </a:r>
            <a:r>
              <a:rPr lang="en-US" dirty="0"/>
              <a:t>of statements that can go in a </a:t>
            </a:r>
            <a:r>
              <a:rPr lang="en-US" dirty="0" err="1"/>
              <a:t>makefile</a:t>
            </a:r>
            <a:endParaRPr lang="en-US" dirty="0"/>
          </a:p>
          <a:p>
            <a:pPr lvl="1"/>
            <a:r>
              <a:rPr lang="en-US" dirty="0" smtClean="0"/>
              <a:t>macro </a:t>
            </a:r>
            <a:r>
              <a:rPr lang="en-US" dirty="0"/>
              <a:t>definition – name that you define to represent a variable that may </a:t>
            </a:r>
            <a:r>
              <a:rPr lang="en-US" dirty="0" smtClean="0"/>
              <a:t>occur several </a:t>
            </a:r>
            <a:r>
              <a:rPr lang="en-US" dirty="0"/>
              <a:t>times within the </a:t>
            </a:r>
            <a:r>
              <a:rPr lang="en-US" dirty="0" err="1"/>
              <a:t>makefile</a:t>
            </a:r>
            <a:endParaRPr lang="en-US" dirty="0"/>
          </a:p>
          <a:p>
            <a:pPr lvl="1"/>
            <a:r>
              <a:rPr lang="en-US" dirty="0" smtClean="0"/>
              <a:t>target </a:t>
            </a:r>
            <a:r>
              <a:rPr lang="en-US" dirty="0"/>
              <a:t>definition – lists the target file, its required files, and commands </a:t>
            </a:r>
            <a:r>
              <a:rPr lang="en-US" dirty="0" smtClean="0"/>
              <a:t>to execute </a:t>
            </a:r>
            <a:r>
              <a:rPr lang="en-US" dirty="0"/>
              <a:t>the required files in order to produce the target.</a:t>
            </a:r>
          </a:p>
          <a:p>
            <a:pPr lvl="1"/>
            <a:r>
              <a:rPr lang="en-US" dirty="0" smtClean="0"/>
              <a:t>Suffix </a:t>
            </a:r>
            <a:r>
              <a:rPr lang="en-US" dirty="0"/>
              <a:t>rules – indicate the relationship between target and source file </a:t>
            </a:r>
            <a:r>
              <a:rPr lang="en-US" dirty="0" smtClean="0"/>
              <a:t>suffixes (</a:t>
            </a:r>
            <a:r>
              <a:rPr lang="en-US" dirty="0"/>
              <a:t>filename extensions).</a:t>
            </a:r>
          </a:p>
          <a:p>
            <a:pPr lvl="1"/>
            <a:r>
              <a:rPr lang="en-US" dirty="0" smtClean="0"/>
              <a:t>Suffix </a:t>
            </a:r>
            <a:r>
              <a:rPr lang="en-US" dirty="0"/>
              <a:t>declarations – lists of suffixes (file extensions) used in suffix rules</a:t>
            </a:r>
            <a:endParaRPr lang="en-US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6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target definition</a:t>
            </a:r>
          </a:p>
          <a:p>
            <a:pPr marL="800100" lvl="2" indent="0">
              <a:buNone/>
            </a:pPr>
            <a:r>
              <a:rPr lang="en-US" i="1" dirty="0"/>
              <a:t>target: dependencies</a:t>
            </a:r>
          </a:p>
          <a:p>
            <a:pPr marL="800100" lvl="2" indent="0">
              <a:buNone/>
            </a:pPr>
            <a:r>
              <a:rPr lang="en-US" i="1" dirty="0"/>
              <a:t>[tab] commands</a:t>
            </a:r>
          </a:p>
          <a:p>
            <a:r>
              <a:rPr lang="en-US" dirty="0">
                <a:solidFill>
                  <a:srgbClr val="0000FF"/>
                </a:solidFill>
              </a:rPr>
              <a:t>targets</a:t>
            </a:r>
            <a:r>
              <a:rPr lang="en-US" dirty="0"/>
              <a:t> – labels that appear in column 1 and are followed by the ":" character.</a:t>
            </a:r>
          </a:p>
          <a:p>
            <a:r>
              <a:rPr lang="en-US" dirty="0">
                <a:solidFill>
                  <a:srgbClr val="0000FF"/>
                </a:solidFill>
              </a:rPr>
              <a:t>dependencies</a:t>
            </a:r>
            <a:r>
              <a:rPr lang="en-US" dirty="0"/>
              <a:t> - a list of files following the name of the target. These are the files </a:t>
            </a:r>
            <a:r>
              <a:rPr lang="en-US" dirty="0" smtClean="0"/>
              <a:t>that are </a:t>
            </a:r>
            <a:r>
              <a:rPr lang="en-US" dirty="0"/>
              <a:t>needed to make the target. The target "depends on these files." If </a:t>
            </a:r>
            <a:r>
              <a:rPr lang="en-US" dirty="0" smtClean="0"/>
              <a:t>any dependency </a:t>
            </a:r>
            <a:r>
              <a:rPr lang="en-US" dirty="0"/>
              <a:t>is newer than the target, the target will be rebuilt.</a:t>
            </a:r>
          </a:p>
          <a:p>
            <a:r>
              <a:rPr lang="en-US" dirty="0">
                <a:solidFill>
                  <a:srgbClr val="0000FF"/>
                </a:solidFill>
              </a:rPr>
              <a:t>commands</a:t>
            </a:r>
            <a:r>
              <a:rPr lang="en-US" dirty="0"/>
              <a:t> – specify the procedure for building the target. Each line must begin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tab character</a:t>
            </a:r>
            <a:r>
              <a:rPr lang="en-US" dirty="0"/>
              <a:t>, not spaces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31750">
            <a:gradFill>
              <a:gsLst>
                <a:gs pos="0">
                  <a:schemeClr val="accent6"/>
                </a:gs>
                <a:gs pos="63000">
                  <a:schemeClr val="accent6"/>
                </a:gs>
                <a:gs pos="39000">
                  <a:schemeClr val="accent4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Utility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a project consisting of the files </a:t>
            </a:r>
            <a:r>
              <a:rPr lang="en-US" i="1" dirty="0" err="1"/>
              <a:t>main.c</a:t>
            </a:r>
            <a:r>
              <a:rPr lang="en-US" i="1" dirty="0"/>
              <a:t> , </a:t>
            </a:r>
            <a:r>
              <a:rPr lang="en-US" i="1" dirty="0" err="1" smtClean="0"/>
              <a:t>removemoney.c</a:t>
            </a:r>
            <a:r>
              <a:rPr lang="en-US" i="1" dirty="0" smtClean="0"/>
              <a:t> </a:t>
            </a:r>
            <a:r>
              <a:rPr lang="en-US" i="1" dirty="0"/>
              <a:t>, </a:t>
            </a:r>
            <a:r>
              <a:rPr lang="en-US" i="1" dirty="0" err="1" smtClean="0"/>
              <a:t>addmoney.c</a:t>
            </a:r>
            <a:r>
              <a:rPr lang="en-US" i="1" dirty="0" smtClean="0"/>
              <a:t> </a:t>
            </a:r>
            <a:r>
              <a:rPr lang="en-US" i="1" dirty="0"/>
              <a:t>and </a:t>
            </a:r>
            <a:r>
              <a:rPr lang="en-US" i="1" dirty="0" err="1" smtClean="0"/>
              <a:t>money.h</a:t>
            </a:r>
            <a:r>
              <a:rPr lang="en-US" i="1" dirty="0"/>
              <a:t>, </a:t>
            </a:r>
            <a:r>
              <a:rPr lang="en-US" dirty="0"/>
              <a:t>the trivial </a:t>
            </a:r>
            <a:r>
              <a:rPr lang="en-US" dirty="0" smtClean="0"/>
              <a:t>way to </a:t>
            </a:r>
            <a:r>
              <a:rPr lang="en-US" dirty="0"/>
              <a:t>compile the files and obtain an executable is</a:t>
            </a:r>
          </a:p>
          <a:p>
            <a:pPr marL="800100" lvl="2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dirty="0" smtClean="0">
                <a:solidFill>
                  <a:srgbClr val="0000FF"/>
                </a:solidFill>
              </a:rPr>
              <a:t>cc -o </a:t>
            </a:r>
            <a:r>
              <a:rPr lang="en-US" dirty="0" smtClean="0">
                <a:solidFill>
                  <a:srgbClr val="0000FF"/>
                </a:solidFill>
              </a:rPr>
              <a:t>money </a:t>
            </a:r>
            <a:r>
              <a:rPr lang="en-US" dirty="0" err="1">
                <a:solidFill>
                  <a:srgbClr val="0000FF"/>
                </a:solidFill>
              </a:rPr>
              <a:t>main.c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addmoney.c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for doing this would look like:</a:t>
            </a:r>
          </a:p>
          <a:p>
            <a:pPr marL="857250" lvl="2" indent="0">
              <a:spcBef>
                <a:spcPts val="900"/>
              </a:spcBef>
              <a:buNone/>
            </a:pPr>
            <a:r>
              <a:rPr lang="en-US" dirty="0" smtClean="0">
                <a:solidFill>
                  <a:srgbClr val="0000FF"/>
                </a:solidFill>
              </a:rPr>
              <a:t>money: </a:t>
            </a:r>
            <a:r>
              <a:rPr lang="en-US" dirty="0" err="1">
                <a:solidFill>
                  <a:srgbClr val="0000FF"/>
                </a:solidFill>
              </a:rPr>
              <a:t>main.o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addmoney.o</a:t>
            </a:r>
            <a:endParaRPr lang="en-US" dirty="0" smtClean="0">
              <a:solidFill>
                <a:srgbClr val="0000FF"/>
              </a:solidFill>
            </a:endParaRPr>
          </a:p>
          <a:p>
            <a:pPr marL="857250" lvl="2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US" dirty="0" smtClean="0">
                <a:solidFill>
                  <a:srgbClr val="0000FF"/>
                </a:solidFill>
              </a:rPr>
              <a:t>        </a:t>
            </a:r>
            <a:r>
              <a:rPr lang="en-US" dirty="0" smtClean="0">
                <a:solidFill>
                  <a:srgbClr val="0000FF"/>
                </a:solidFill>
              </a:rPr>
              <a:t>cc -o </a:t>
            </a:r>
            <a:r>
              <a:rPr lang="en-US" dirty="0" smtClean="0">
                <a:solidFill>
                  <a:srgbClr val="0000FF"/>
                </a:solidFill>
              </a:rPr>
              <a:t>money </a:t>
            </a:r>
            <a:r>
              <a:rPr lang="en-US" dirty="0" err="1" smtClean="0">
                <a:solidFill>
                  <a:srgbClr val="0000FF"/>
                </a:solidFill>
              </a:rPr>
              <a:t>main.c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removemoney.c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addmoney.c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In </a:t>
            </a:r>
            <a:r>
              <a:rPr lang="en-US" dirty="0"/>
              <a:t>this example,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</a:rPr>
              <a:t>target is </a:t>
            </a:r>
            <a:r>
              <a:rPr lang="en-US" i="1" dirty="0" smtClean="0">
                <a:solidFill>
                  <a:srgbClr val="0000FF"/>
                </a:solidFill>
              </a:rPr>
              <a:t>money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  <a:p>
            <a:pPr marL="8001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</a:rPr>
              <a:t>The dependencies are </a:t>
            </a:r>
            <a:r>
              <a:rPr lang="en-US" i="1" dirty="0" err="1">
                <a:solidFill>
                  <a:srgbClr val="0000FF"/>
                </a:solidFill>
              </a:rPr>
              <a:t>main.o</a:t>
            </a:r>
            <a:r>
              <a:rPr lang="en-US" i="1" dirty="0">
                <a:solidFill>
                  <a:srgbClr val="0000FF"/>
                </a:solidFill>
              </a:rPr>
              <a:t>, </a:t>
            </a:r>
            <a:r>
              <a:rPr lang="en-US" i="1" dirty="0" err="1" smtClean="0">
                <a:solidFill>
                  <a:srgbClr val="0000FF"/>
                </a:solidFill>
              </a:rPr>
              <a:t>removemoney.o</a:t>
            </a:r>
            <a:r>
              <a:rPr lang="en-US" i="1" dirty="0">
                <a:solidFill>
                  <a:srgbClr val="0000FF"/>
                </a:solidFill>
              </a:rPr>
              <a:t>, and </a:t>
            </a:r>
            <a:r>
              <a:rPr lang="en-US" i="1" dirty="0" err="1" smtClean="0">
                <a:solidFill>
                  <a:srgbClr val="0000FF"/>
                </a:solidFill>
              </a:rPr>
              <a:t>addmoney.o</a:t>
            </a:r>
            <a:endParaRPr lang="en-US" i="1" dirty="0" smtClean="0">
              <a:solidFill>
                <a:srgbClr val="0000FF"/>
              </a:solidFill>
            </a:endParaRPr>
          </a:p>
          <a:p>
            <a:r>
              <a:rPr lang="en-US" dirty="0"/>
              <a:t>In order for </a:t>
            </a:r>
            <a:r>
              <a:rPr lang="en-US" i="1" dirty="0"/>
              <a:t>make </a:t>
            </a:r>
            <a:r>
              <a:rPr lang="en-US" dirty="0"/>
              <a:t>to execute correctly, it has to meet all the dependencies of </a:t>
            </a:r>
            <a:r>
              <a:rPr lang="en-US" i="1" dirty="0" smtClean="0"/>
              <a:t>money. </a:t>
            </a:r>
            <a:r>
              <a:rPr lang="en-US" dirty="0"/>
              <a:t>If </a:t>
            </a:r>
            <a:r>
              <a:rPr lang="en-US" i="1" dirty="0" err="1"/>
              <a:t>main.o</a:t>
            </a:r>
            <a:r>
              <a:rPr lang="en-US" i="1" dirty="0"/>
              <a:t>, </a:t>
            </a:r>
            <a:r>
              <a:rPr lang="en-US" i="1" dirty="0" err="1" smtClean="0"/>
              <a:t>removemoney.o</a:t>
            </a:r>
            <a:r>
              <a:rPr lang="en-US" i="1" dirty="0"/>
              <a:t>, or </a:t>
            </a:r>
            <a:r>
              <a:rPr lang="en-US" i="1" dirty="0" err="1" smtClean="0"/>
              <a:t>addmoney.o</a:t>
            </a:r>
            <a:r>
              <a:rPr lang="en-US" i="1" dirty="0" smtClean="0"/>
              <a:t> </a:t>
            </a:r>
            <a:r>
              <a:rPr lang="en-US" dirty="0"/>
              <a:t>is newer than </a:t>
            </a:r>
            <a:r>
              <a:rPr lang="en-US" i="1" dirty="0" smtClean="0"/>
              <a:t>money, </a:t>
            </a:r>
            <a:r>
              <a:rPr lang="en-US" dirty="0"/>
              <a:t>then </a:t>
            </a:r>
            <a:r>
              <a:rPr lang="en-US" i="1" dirty="0"/>
              <a:t>make </a:t>
            </a:r>
            <a:r>
              <a:rPr lang="en-US" dirty="0"/>
              <a:t>rebuilds </a:t>
            </a:r>
            <a:r>
              <a:rPr lang="en-US" dirty="0" smtClean="0"/>
              <a:t>money</a:t>
            </a:r>
            <a:endParaRPr lang="en-US" dirty="0">
              <a:solidFill>
                <a:srgbClr val="0000FF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2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967</TotalTime>
  <Words>1366</Words>
  <Application>Microsoft Office PowerPoint</Application>
  <PresentationFormat>On-screen Show (4:3)</PresentationFormat>
  <Paragraphs>223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Tahoma</vt:lpstr>
      <vt:lpstr>Times</vt:lpstr>
      <vt:lpstr>Retrospect</vt:lpstr>
      <vt:lpstr>Makefiles</vt:lpstr>
      <vt:lpstr> Separate compilation </vt:lpstr>
      <vt:lpstr> Separate compilation </vt:lpstr>
      <vt:lpstr> Separate compilation </vt:lpstr>
      <vt:lpstr> The Unix “make” Utility </vt:lpstr>
      <vt:lpstr> The Unix “make” Utility </vt:lpstr>
      <vt:lpstr> make Utility </vt:lpstr>
      <vt:lpstr> make Utility </vt:lpstr>
      <vt:lpstr> make Utility </vt:lpstr>
      <vt:lpstr> make Utility - Running make on the command line </vt:lpstr>
      <vt:lpstr>Make Utility</vt:lpstr>
      <vt:lpstr>Make Utility</vt:lpstr>
      <vt:lpstr>Macros</vt:lpstr>
      <vt:lpstr>Macros</vt:lpstr>
      <vt:lpstr>Macro definition</vt:lpstr>
      <vt:lpstr>Variables</vt:lpstr>
      <vt:lpstr>make options</vt:lpstr>
      <vt:lpstr> VPATH</vt:lpstr>
      <vt:lpstr> Implicit rules</vt:lpstr>
      <vt:lpstr>Example of a makefile</vt:lpstr>
      <vt:lpstr>Class Activity</vt:lpstr>
      <vt:lpstr>Example of a makefile (continued)</vt:lpstr>
    </vt:vector>
  </TitlesOfParts>
  <Company>Clemson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M Lowe</dc:creator>
  <cp:lastModifiedBy>Microsoft account</cp:lastModifiedBy>
  <cp:revision>38</cp:revision>
  <dcterms:created xsi:type="dcterms:W3CDTF">2013-06-20T05:02:42Z</dcterms:created>
  <dcterms:modified xsi:type="dcterms:W3CDTF">2016-08-29T05:42:49Z</dcterms:modified>
</cp:coreProperties>
</file>