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5" r:id="rId8"/>
    <p:sldId id="267" r:id="rId9"/>
    <p:sldId id="271" r:id="rId10"/>
    <p:sldId id="273" r:id="rId11"/>
    <p:sldId id="274" r:id="rId12"/>
    <p:sldId id="275" r:id="rId13"/>
    <p:sldId id="277" r:id="rId14"/>
    <p:sldId id="279" r:id="rId15"/>
    <p:sldId id="280" r:id="rId16"/>
    <p:sldId id="281" r:id="rId17"/>
    <p:sldId id="283" r:id="rId18"/>
    <p:sldId id="284" r:id="rId19"/>
    <p:sldId id="285" r:id="rId20"/>
    <p:sldId id="286" r:id="rId21"/>
    <p:sldId id="287" r:id="rId22"/>
    <p:sldId id="288"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4" r:id="rId37"/>
    <p:sldId id="305" r:id="rId38"/>
    <p:sldId id="306" r:id="rId39"/>
    <p:sldId id="308" r:id="rId40"/>
    <p:sldId id="309" r:id="rId41"/>
    <p:sldId id="311" r:id="rId42"/>
    <p:sldId id="314" r:id="rId43"/>
    <p:sldId id="315" r:id="rId44"/>
    <p:sldId id="316" r:id="rId45"/>
    <p:sldId id="317" r:id="rId46"/>
    <p:sldId id="318"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4660"/>
  </p:normalViewPr>
  <p:slideViewPr>
    <p:cSldViewPr snapToGrid="0">
      <p:cViewPr>
        <p:scale>
          <a:sx n="80" d="100"/>
          <a:sy n="80" d="100"/>
        </p:scale>
        <p:origin x="97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9/11/2016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9/11/2016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C</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481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AFF9341F-1A65-4D25-815F-41FFD2390F83}" type="slidenum">
              <a:rPr lang="en-US" altLang="en-US"/>
              <a:pPr/>
              <a:t>10</a:t>
            </a:fld>
            <a:endParaRPr lang="en-US" altLang="en-US"/>
          </a:p>
        </p:txBody>
      </p:sp>
      <p:sp>
        <p:nvSpPr>
          <p:cNvPr id="566276" name="Text Box 4"/>
          <p:cNvSpPr txBox="1">
            <a:spLocks noChangeArrowheads="1"/>
          </p:cNvSpPr>
          <p:nvPr/>
        </p:nvSpPr>
        <p:spPr bwMode="auto">
          <a:xfrm>
            <a:off x="3245811" y="5927725"/>
            <a:ext cx="41938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Symbolic Names for Control Characters</a:t>
            </a:r>
          </a:p>
        </p:txBody>
      </p:sp>
      <p:pic>
        <p:nvPicPr>
          <p:cNvPr id="5662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6550"/>
            <a:ext cx="8839200" cy="56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79B426F7-D38F-4966-AE99-175FD879952D}" type="slidenum">
              <a:rPr lang="en-US" altLang="en-US"/>
              <a:pPr/>
              <a:t>11</a:t>
            </a:fld>
            <a:endParaRPr lang="en-US" altLang="en-US"/>
          </a:p>
        </p:txBody>
      </p:sp>
      <p:sp>
        <p:nvSpPr>
          <p:cNvPr id="567300" name="Text Box 4"/>
          <p:cNvSpPr txBox="1">
            <a:spLocks noChangeArrowheads="1"/>
          </p:cNvSpPr>
          <p:nvPr/>
        </p:nvSpPr>
        <p:spPr bwMode="auto">
          <a:xfrm>
            <a:off x="3168196" y="4419600"/>
            <a:ext cx="32521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Examples of Integer Constants</a:t>
            </a:r>
          </a:p>
        </p:txBody>
      </p:sp>
      <p:pic>
        <p:nvPicPr>
          <p:cNvPr id="5673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447800"/>
            <a:ext cx="8875713" cy="29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0CF16212-B6AE-481E-B721-E821335C5D50}" type="slidenum">
              <a:rPr lang="en-US" altLang="en-US"/>
              <a:pPr/>
              <a:t>12</a:t>
            </a:fld>
            <a:endParaRPr lang="en-US" altLang="en-US"/>
          </a:p>
        </p:txBody>
      </p:sp>
      <p:sp>
        <p:nvSpPr>
          <p:cNvPr id="568324" name="Text Box 4"/>
          <p:cNvSpPr txBox="1">
            <a:spLocks noChangeArrowheads="1"/>
          </p:cNvSpPr>
          <p:nvPr/>
        </p:nvSpPr>
        <p:spPr bwMode="auto">
          <a:xfrm>
            <a:off x="3243759" y="4953000"/>
            <a:ext cx="29835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Examples of Real Constants</a:t>
            </a:r>
          </a:p>
        </p:txBody>
      </p:sp>
      <p:pic>
        <p:nvPicPr>
          <p:cNvPr id="5683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6" y="1279525"/>
            <a:ext cx="88487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7C46ED02-A262-405F-BC7D-DA572E27BF8B}" type="slidenum">
              <a:rPr lang="en-US" altLang="en-US"/>
              <a:pPr/>
              <a:t>13</a:t>
            </a:fld>
            <a:endParaRPr lang="en-US" altLang="en-US"/>
          </a:p>
        </p:txBody>
      </p:sp>
      <p:sp>
        <p:nvSpPr>
          <p:cNvPr id="523266"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267" name="Rectangle 3"/>
          <p:cNvSpPr>
            <a:spLocks noChangeArrowheads="1"/>
          </p:cNvSpPr>
          <p:nvPr/>
        </p:nvSpPr>
        <p:spPr bwMode="auto">
          <a:xfrm>
            <a:off x="1676401" y="5791200"/>
            <a:ext cx="34282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Null </a:t>
            </a:r>
            <a:r>
              <a:rPr lang="en-US" altLang="en-US" sz="2000" dirty="0"/>
              <a:t>Characters and Null Strings</a:t>
            </a:r>
          </a:p>
        </p:txBody>
      </p:sp>
      <p:grpSp>
        <p:nvGrpSpPr>
          <p:cNvPr id="523268" name="Group 4"/>
          <p:cNvGrpSpPr>
            <a:grpSpLocks/>
          </p:cNvGrpSpPr>
          <p:nvPr/>
        </p:nvGrpSpPr>
        <p:grpSpPr bwMode="auto">
          <a:xfrm>
            <a:off x="1752600" y="252414"/>
            <a:ext cx="8610600" cy="5995987"/>
            <a:chOff x="336" y="159"/>
            <a:chExt cx="5232" cy="3777"/>
          </a:xfrm>
        </p:grpSpPr>
        <p:sp>
          <p:nvSpPr>
            <p:cNvPr id="52326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27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27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2327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763" y="1465430"/>
            <a:ext cx="69469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p:nvSpPr>
        <p:spPr bwMode="auto">
          <a:xfrm>
            <a:off x="2019300" y="3316872"/>
            <a:ext cx="8077200" cy="1077218"/>
          </a:xfrm>
          <a:prstGeom prst="rect">
            <a:avLst/>
          </a:prstGeom>
          <a:noFill/>
          <a:ln>
            <a:noFill/>
          </a:ln>
          <a:effectLst/>
        </p:spPr>
        <p:txBody>
          <a:bodyPr>
            <a:spAutoFit/>
          </a:bodyPr>
          <a:lstStyle/>
          <a:p>
            <a:pPr algn="ctr"/>
            <a:r>
              <a:rPr lang="en-US" altLang="en-US" sz="3200" dirty="0"/>
              <a:t>Use single quotes for character constants. </a:t>
            </a:r>
            <a:br>
              <a:rPr lang="en-US" altLang="en-US" sz="3200" dirty="0"/>
            </a:br>
            <a:r>
              <a:rPr lang="en-US" altLang="en-US" sz="3200" dirty="0"/>
              <a:t>Use double quotes for string constants.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9D06F5C1-03AB-41ED-8AED-DF7697C9EDD2}" type="slidenum">
              <a:rPr lang="en-US" altLang="en-US"/>
              <a:pPr/>
              <a:t>14</a:t>
            </a:fld>
            <a:endParaRPr lang="en-US" altLang="en-US"/>
          </a:p>
        </p:txBody>
      </p:sp>
      <p:sp>
        <p:nvSpPr>
          <p:cNvPr id="545795" name="Text Box 3"/>
          <p:cNvSpPr txBox="1">
            <a:spLocks noChangeArrowheads="1"/>
          </p:cNvSpPr>
          <p:nvPr/>
        </p:nvSpPr>
        <p:spPr bwMode="auto">
          <a:xfrm>
            <a:off x="3916608" y="506413"/>
            <a:ext cx="20505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Memory Constants</a:t>
            </a:r>
          </a:p>
        </p:txBody>
      </p:sp>
      <p:pic>
        <p:nvPicPr>
          <p:cNvPr id="545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874714"/>
            <a:ext cx="8858250" cy="273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5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3530600"/>
            <a:ext cx="8812212"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4342FC5B-7E66-4187-8F32-FC2AC90F9AE0}" type="slidenum">
              <a:rPr lang="en-US" altLang="en-US"/>
              <a:pPr/>
              <a:t>15</a:t>
            </a:fld>
            <a:endParaRPr lang="en-US" altLang="en-US"/>
          </a:p>
        </p:txBody>
      </p:sp>
      <p:sp>
        <p:nvSpPr>
          <p:cNvPr id="546819" name="Text Box 3"/>
          <p:cNvSpPr txBox="1">
            <a:spLocks noChangeArrowheads="1"/>
          </p:cNvSpPr>
          <p:nvPr/>
        </p:nvSpPr>
        <p:spPr bwMode="auto">
          <a:xfrm>
            <a:off x="3770471" y="506413"/>
            <a:ext cx="32175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Memory Constants </a:t>
            </a:r>
            <a:r>
              <a:rPr lang="en-US" altLang="en-US" sz="2000">
                <a:solidFill>
                  <a:schemeClr val="folHlink"/>
                </a:solidFill>
              </a:rPr>
              <a:t>(continued)</a:t>
            </a:r>
          </a:p>
        </p:txBody>
      </p:sp>
      <p:pic>
        <p:nvPicPr>
          <p:cNvPr id="546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90600"/>
            <a:ext cx="8866188"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1C170BB6-E948-469F-9C29-416E21A9A1C6}" type="slidenum">
              <a:rPr lang="en-US" altLang="en-US"/>
              <a:pPr/>
              <a:t>16</a:t>
            </a:fld>
            <a:endParaRPr lang="en-US" altLang="en-US"/>
          </a:p>
        </p:txBody>
      </p:sp>
      <p:sp>
        <p:nvSpPr>
          <p:cNvPr id="506882"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6883" name="Text Box 3"/>
          <p:cNvSpPr txBox="1">
            <a:spLocks noChangeArrowheads="1"/>
          </p:cNvSpPr>
          <p:nvPr/>
        </p:nvSpPr>
        <p:spPr bwMode="auto">
          <a:xfrm>
            <a:off x="1752601" y="304800"/>
            <a:ext cx="3009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err="1" smtClean="0">
                <a:latin typeface="Arial" panose="020B0604020202020204" pitchFamily="34" charset="0"/>
              </a:rPr>
              <a:t>Input/Output</a:t>
            </a:r>
            <a:endParaRPr lang="en-US" altLang="en-US" sz="4000" dirty="0">
              <a:latin typeface="Arial" panose="020B0604020202020204" pitchFamily="34" charset="0"/>
            </a:endParaRPr>
          </a:p>
        </p:txBody>
      </p:sp>
      <p:sp>
        <p:nvSpPr>
          <p:cNvPr id="506884"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6885" name="Rectangle 5"/>
          <p:cNvSpPr>
            <a:spLocks noChangeArrowheads="1"/>
          </p:cNvSpPr>
          <p:nvPr/>
        </p:nvSpPr>
        <p:spPr bwMode="auto">
          <a:xfrm>
            <a:off x="1828800" y="1797159"/>
            <a:ext cx="8458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Although our programs have implicitly shown how to print messages, we have not formally discussed how we use C facilities to input and output data. </a:t>
            </a:r>
            <a:r>
              <a:rPr lang="en-US" altLang="en-US" sz="2800" i="1" dirty="0" smtClean="0">
                <a:effectLst>
                  <a:outerShdw blurRad="38100" dist="38100" dir="2700000" algn="tl">
                    <a:srgbClr val="C0C0C0"/>
                  </a:outerShdw>
                </a:effectLst>
              </a:rPr>
              <a:t>In </a:t>
            </a:r>
            <a:r>
              <a:rPr lang="en-US" altLang="en-US" sz="2800" i="1" dirty="0">
                <a:effectLst>
                  <a:outerShdw blurRad="38100" dist="38100" dir="2700000" algn="tl">
                    <a:srgbClr val="C0C0C0"/>
                  </a:outerShdw>
                </a:effectLst>
              </a:rPr>
              <a:t>this section, we describe simple input and output formatting.</a:t>
            </a:r>
          </a:p>
        </p:txBody>
      </p:sp>
      <p:sp>
        <p:nvSpPr>
          <p:cNvPr id="10" name="Rectangle 4"/>
          <p:cNvSpPr>
            <a:spLocks noChangeArrowheads="1"/>
          </p:cNvSpPr>
          <p:nvPr/>
        </p:nvSpPr>
        <p:spPr bwMode="auto">
          <a:xfrm>
            <a:off x="2019300" y="4038600"/>
            <a:ext cx="8267700" cy="1384995"/>
          </a:xfrm>
          <a:prstGeom prst="rect">
            <a:avLst/>
          </a:prstGeom>
          <a:noFill/>
          <a:ln>
            <a:noFill/>
          </a:ln>
          <a:effectLst/>
        </p:spPr>
        <p:txBody>
          <a:bodyPr wrap="square">
            <a:spAutoFit/>
          </a:bodyPr>
          <a:lstStyle/>
          <a:p>
            <a:pPr algn="ctr"/>
            <a:r>
              <a:rPr lang="en-US" altLang="en-US" sz="2800" dirty="0"/>
              <a:t>A terminal keyboard and monitor can be </a:t>
            </a:r>
            <a:r>
              <a:rPr lang="en-US" altLang="en-US" sz="2800" dirty="0" smtClean="0"/>
              <a:t>associated only </a:t>
            </a:r>
            <a:r>
              <a:rPr lang="en-US" altLang="en-US" sz="2800" dirty="0"/>
              <a:t>with a text stream.  A keyboard is a </a:t>
            </a:r>
            <a:r>
              <a:rPr lang="en-US" altLang="en-US" sz="2800" dirty="0" smtClean="0"/>
              <a:t>source for </a:t>
            </a:r>
            <a:r>
              <a:rPr lang="en-US" altLang="en-US" sz="2800" dirty="0"/>
              <a:t>a text stream; a monitor is a </a:t>
            </a:r>
            <a:r>
              <a:rPr lang="en-US" altLang="en-US" sz="2800" dirty="0" smtClean="0"/>
              <a:t>destination for </a:t>
            </a:r>
            <a:r>
              <a:rPr lang="en-US" altLang="en-US" sz="2800" dirty="0"/>
              <a:t>a text stream.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9D72BFBC-6954-4814-8B9C-18D434F8B6B2}" type="slidenum">
              <a:rPr lang="en-US" altLang="en-US"/>
              <a:pPr/>
              <a:t>17</a:t>
            </a:fld>
            <a:endParaRPr lang="en-US" altLang="en-US"/>
          </a:p>
        </p:txBody>
      </p:sp>
      <p:sp>
        <p:nvSpPr>
          <p:cNvPr id="526338"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6339" name="Rectangle 3"/>
          <p:cNvSpPr>
            <a:spLocks noChangeArrowheads="1"/>
          </p:cNvSpPr>
          <p:nvPr/>
        </p:nvSpPr>
        <p:spPr bwMode="auto">
          <a:xfrm>
            <a:off x="1676401" y="5791200"/>
            <a:ext cx="37860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Output </a:t>
            </a:r>
            <a:r>
              <a:rPr lang="en-US" altLang="en-US" sz="2000" dirty="0"/>
              <a:t>Stream Formatting Example</a:t>
            </a:r>
          </a:p>
        </p:txBody>
      </p:sp>
      <p:grpSp>
        <p:nvGrpSpPr>
          <p:cNvPr id="526340" name="Group 4"/>
          <p:cNvGrpSpPr>
            <a:grpSpLocks/>
          </p:cNvGrpSpPr>
          <p:nvPr/>
        </p:nvGrpSpPr>
        <p:grpSpPr bwMode="auto">
          <a:xfrm>
            <a:off x="1752600" y="252414"/>
            <a:ext cx="8610600" cy="5995987"/>
            <a:chOff x="336" y="159"/>
            <a:chExt cx="5232" cy="3777"/>
          </a:xfrm>
        </p:grpSpPr>
        <p:sp>
          <p:nvSpPr>
            <p:cNvPr id="52634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634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634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263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6" y="1041400"/>
            <a:ext cx="8829675"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9BD92D1B-740E-41B5-BAFC-DC1B34191B47}" type="slidenum">
              <a:rPr lang="en-US" altLang="en-US"/>
              <a:pPr/>
              <a:t>18</a:t>
            </a:fld>
            <a:endParaRPr lang="en-US" altLang="en-US"/>
          </a:p>
        </p:txBody>
      </p:sp>
      <p:sp>
        <p:nvSpPr>
          <p:cNvPr id="527362"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363" name="Rectangle 3"/>
          <p:cNvSpPr>
            <a:spLocks noChangeArrowheads="1"/>
          </p:cNvSpPr>
          <p:nvPr/>
        </p:nvSpPr>
        <p:spPr bwMode="auto">
          <a:xfrm>
            <a:off x="1676401" y="5791200"/>
            <a:ext cx="2652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Conversion </a:t>
            </a:r>
            <a:r>
              <a:rPr lang="en-US" altLang="en-US" sz="2000" dirty="0"/>
              <a:t>Specification</a:t>
            </a:r>
          </a:p>
        </p:txBody>
      </p:sp>
      <p:grpSp>
        <p:nvGrpSpPr>
          <p:cNvPr id="527364" name="Group 4"/>
          <p:cNvGrpSpPr>
            <a:grpSpLocks/>
          </p:cNvGrpSpPr>
          <p:nvPr/>
        </p:nvGrpSpPr>
        <p:grpSpPr bwMode="auto">
          <a:xfrm>
            <a:off x="1752600" y="252414"/>
            <a:ext cx="8610600" cy="5995987"/>
            <a:chOff x="336" y="159"/>
            <a:chExt cx="5232" cy="3777"/>
          </a:xfrm>
        </p:grpSpPr>
        <p:sp>
          <p:nvSpPr>
            <p:cNvPr id="52736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36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36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2736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2568576"/>
            <a:ext cx="7569200"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9EC1BA8A-EE4F-4C13-B7BF-F852C22002B8}" type="slidenum">
              <a:rPr lang="en-US" altLang="en-US"/>
              <a:pPr/>
              <a:t>19</a:t>
            </a:fld>
            <a:endParaRPr lang="en-US" altLang="en-US"/>
          </a:p>
        </p:txBody>
      </p:sp>
      <p:sp>
        <p:nvSpPr>
          <p:cNvPr id="570371" name="Text Box 3"/>
          <p:cNvSpPr txBox="1">
            <a:spLocks noChangeArrowheads="1"/>
          </p:cNvSpPr>
          <p:nvPr/>
        </p:nvSpPr>
        <p:spPr bwMode="auto">
          <a:xfrm>
            <a:off x="1636713" y="5486401"/>
            <a:ext cx="139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Table  2-10</a:t>
            </a:r>
          </a:p>
        </p:txBody>
      </p:sp>
      <p:sp>
        <p:nvSpPr>
          <p:cNvPr id="570372" name="Text Box 4"/>
          <p:cNvSpPr txBox="1">
            <a:spLocks noChangeArrowheads="1"/>
          </p:cNvSpPr>
          <p:nvPr/>
        </p:nvSpPr>
        <p:spPr bwMode="auto">
          <a:xfrm>
            <a:off x="3266826" y="5486400"/>
            <a:ext cx="27373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Format Codes for Output</a:t>
            </a:r>
          </a:p>
        </p:txBody>
      </p:sp>
      <p:pic>
        <p:nvPicPr>
          <p:cNvPr id="5703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4" y="839788"/>
            <a:ext cx="8802687" cy="464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963C6683-A0E6-4A7C-A0F0-ACE4E387BCE4}" type="slidenum">
              <a:rPr lang="en-US" altLang="en-US"/>
              <a:pPr/>
              <a:t>2</a:t>
            </a:fld>
            <a:endParaRPr lang="en-US" altLang="en-US"/>
          </a:p>
        </p:txBody>
      </p:sp>
      <p:sp>
        <p:nvSpPr>
          <p:cNvPr id="500738"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0739" name="Text Box 3"/>
          <p:cNvSpPr txBox="1">
            <a:spLocks noChangeArrowheads="1"/>
          </p:cNvSpPr>
          <p:nvPr/>
        </p:nvSpPr>
        <p:spPr bwMode="auto">
          <a:xfrm>
            <a:off x="1752601" y="304800"/>
            <a:ext cx="29225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Background</a:t>
            </a:r>
            <a:endParaRPr lang="en-US" altLang="en-US" sz="4000" dirty="0">
              <a:latin typeface="Arial" panose="020B0604020202020204" pitchFamily="34" charset="0"/>
            </a:endParaRPr>
          </a:p>
        </p:txBody>
      </p:sp>
      <p:sp>
        <p:nvSpPr>
          <p:cNvPr id="500740"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0741" name="Rectangle 5"/>
          <p:cNvSpPr>
            <a:spLocks noChangeArrowheads="1"/>
          </p:cNvSpPr>
          <p:nvPr/>
        </p:nvSpPr>
        <p:spPr bwMode="auto">
          <a:xfrm>
            <a:off x="1828800" y="1779588"/>
            <a:ext cx="822960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C is a structured programming language. It is considered a high-level language because it allows the programmer to concentrate on the problem at hand and not worry about the machine that the program will be using. While many languages claim to be machine independent, C is one of the closest to achieving that goal. That is another reason why it is used by software developers whose applications have to run on many different hardware platforms.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687C5C5-463C-425A-A053-DA505B41A977}" type="slidenum">
              <a:rPr lang="en-US" altLang="en-US"/>
              <a:pPr/>
              <a:t>20</a:t>
            </a:fld>
            <a:endParaRPr lang="en-US" altLang="en-US"/>
          </a:p>
        </p:txBody>
      </p:sp>
      <p:sp>
        <p:nvSpPr>
          <p:cNvPr id="571396" name="Text Box 4"/>
          <p:cNvSpPr txBox="1">
            <a:spLocks noChangeArrowheads="1"/>
          </p:cNvSpPr>
          <p:nvPr/>
        </p:nvSpPr>
        <p:spPr bwMode="auto">
          <a:xfrm>
            <a:off x="3172618" y="5775325"/>
            <a:ext cx="26527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Flag Formatting Options</a:t>
            </a:r>
          </a:p>
        </p:txBody>
      </p:sp>
      <p:pic>
        <p:nvPicPr>
          <p:cNvPr id="5713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54038"/>
            <a:ext cx="8839200" cy="531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07B4E427-21CD-4244-9C58-58C110EC0CE8}" type="slidenum">
              <a:rPr lang="en-US" altLang="en-US"/>
              <a:pPr/>
              <a:t>21</a:t>
            </a:fld>
            <a:endParaRPr lang="en-US" altLang="en-US"/>
          </a:p>
        </p:txBody>
      </p:sp>
      <p:sp>
        <p:nvSpPr>
          <p:cNvPr id="529410"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11" name="Rectangle 3"/>
          <p:cNvSpPr>
            <a:spLocks noChangeArrowheads="1"/>
          </p:cNvSpPr>
          <p:nvPr/>
        </p:nvSpPr>
        <p:spPr bwMode="auto">
          <a:xfrm>
            <a:off x="1676400" y="5791200"/>
            <a:ext cx="35760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Input </a:t>
            </a:r>
            <a:r>
              <a:rPr lang="en-US" altLang="en-US" sz="2000" dirty="0"/>
              <a:t>Stream Formatting Example</a:t>
            </a:r>
          </a:p>
        </p:txBody>
      </p:sp>
      <p:grpSp>
        <p:nvGrpSpPr>
          <p:cNvPr id="529412" name="Group 4"/>
          <p:cNvGrpSpPr>
            <a:grpSpLocks/>
          </p:cNvGrpSpPr>
          <p:nvPr/>
        </p:nvGrpSpPr>
        <p:grpSpPr bwMode="auto">
          <a:xfrm>
            <a:off x="1752600" y="252414"/>
            <a:ext cx="8610600" cy="5995987"/>
            <a:chOff x="336" y="159"/>
            <a:chExt cx="5232" cy="3777"/>
          </a:xfrm>
        </p:grpSpPr>
        <p:sp>
          <p:nvSpPr>
            <p:cNvPr id="52941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1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41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294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514" y="1016000"/>
            <a:ext cx="7989887"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B413A824-2376-442C-B5FA-D3116588023D}" type="slidenum">
              <a:rPr lang="en-US" altLang="en-US"/>
              <a:pPr/>
              <a:t>22</a:t>
            </a:fld>
            <a:endParaRPr lang="en-US" altLang="en-US"/>
          </a:p>
        </p:txBody>
      </p:sp>
      <p:sp>
        <p:nvSpPr>
          <p:cNvPr id="530434"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435" name="Rectangle 3"/>
          <p:cNvSpPr>
            <a:spLocks noChangeArrowheads="1"/>
          </p:cNvSpPr>
          <p:nvPr/>
        </p:nvSpPr>
        <p:spPr bwMode="auto">
          <a:xfrm>
            <a:off x="1676401" y="5791200"/>
            <a:ext cx="2652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Conversion </a:t>
            </a:r>
            <a:r>
              <a:rPr lang="en-US" altLang="en-US" sz="2000" dirty="0"/>
              <a:t>Specification</a:t>
            </a:r>
          </a:p>
        </p:txBody>
      </p:sp>
      <p:grpSp>
        <p:nvGrpSpPr>
          <p:cNvPr id="530436" name="Group 4"/>
          <p:cNvGrpSpPr>
            <a:grpSpLocks/>
          </p:cNvGrpSpPr>
          <p:nvPr/>
        </p:nvGrpSpPr>
        <p:grpSpPr bwMode="auto">
          <a:xfrm>
            <a:off x="1752600" y="252414"/>
            <a:ext cx="8610600" cy="5995987"/>
            <a:chOff x="336" y="159"/>
            <a:chExt cx="5232" cy="3777"/>
          </a:xfrm>
        </p:grpSpPr>
        <p:sp>
          <p:nvSpPr>
            <p:cNvPr id="53043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43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43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304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38253"/>
            <a:ext cx="86296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p:nvSpPr>
        <p:spPr bwMode="auto">
          <a:xfrm>
            <a:off x="2019300" y="3384885"/>
            <a:ext cx="8077200" cy="523220"/>
          </a:xfrm>
          <a:prstGeom prst="rect">
            <a:avLst/>
          </a:prstGeom>
          <a:noFill/>
          <a:ln>
            <a:noFill/>
          </a:ln>
          <a:effectLst/>
        </p:spPr>
        <p:txBody>
          <a:bodyPr>
            <a:spAutoFit/>
          </a:bodyPr>
          <a:lstStyle/>
          <a:p>
            <a:pPr algn="ctr"/>
            <a:r>
              <a:rPr lang="en-US" altLang="en-US" sz="2800" i="1" dirty="0" err="1"/>
              <a:t>scanf</a:t>
            </a:r>
            <a:r>
              <a:rPr lang="en-US" altLang="en-US" sz="2800" dirty="0"/>
              <a:t> requires variable addresses in the address list.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180F7346-24B3-4719-9447-5DBB65CDAAB3}" type="slidenum">
              <a:rPr lang="en-US" altLang="en-US"/>
              <a:pPr/>
              <a:t>23</a:t>
            </a:fld>
            <a:endParaRPr lang="en-US" altLang="en-US"/>
          </a:p>
        </p:txBody>
      </p:sp>
      <p:grpSp>
        <p:nvGrpSpPr>
          <p:cNvPr id="572418" name="Group 2"/>
          <p:cNvGrpSpPr>
            <a:grpSpLocks/>
          </p:cNvGrpSpPr>
          <p:nvPr/>
        </p:nvGrpSpPr>
        <p:grpSpPr bwMode="auto">
          <a:xfrm>
            <a:off x="1612901" y="5943600"/>
            <a:ext cx="2930525" cy="400050"/>
            <a:chOff x="78" y="3206"/>
            <a:chExt cx="1846" cy="252"/>
          </a:xfrm>
        </p:grpSpPr>
        <p:sp>
          <p:nvSpPr>
            <p:cNvPr id="572419" name="Text Box 3"/>
            <p:cNvSpPr txBox="1">
              <a:spLocks noChangeArrowheads="1"/>
            </p:cNvSpPr>
            <p:nvPr/>
          </p:nvSpPr>
          <p:spPr bwMode="auto">
            <a:xfrm>
              <a:off x="78" y="3206"/>
              <a:ext cx="8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Table  2-12</a:t>
              </a:r>
            </a:p>
          </p:txBody>
        </p:sp>
        <p:sp>
          <p:nvSpPr>
            <p:cNvPr id="572420" name="Text Box 4"/>
            <p:cNvSpPr txBox="1">
              <a:spLocks noChangeArrowheads="1"/>
            </p:cNvSpPr>
            <p:nvPr/>
          </p:nvSpPr>
          <p:spPr bwMode="auto">
            <a:xfrm>
              <a:off x="1121" y="3206"/>
              <a:ext cx="80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i="1"/>
                <a:t>scanf</a:t>
              </a:r>
              <a:r>
                <a:rPr lang="en-US" altLang="en-US" sz="2000"/>
                <a:t> Rules</a:t>
              </a:r>
            </a:p>
          </p:txBody>
        </p:sp>
      </p:grpSp>
      <p:pic>
        <p:nvPicPr>
          <p:cNvPr id="5724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326" y="457201"/>
            <a:ext cx="8474075" cy="543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3E3A3F5B-CD52-4589-AC57-B0F408A89491}" type="slidenum">
              <a:rPr lang="en-US" altLang="en-US"/>
              <a:pPr/>
              <a:t>24</a:t>
            </a:fld>
            <a:endParaRPr lang="en-US" altLang="en-US"/>
          </a:p>
        </p:txBody>
      </p:sp>
      <p:sp>
        <p:nvSpPr>
          <p:cNvPr id="507906"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7907" name="Text Box 3"/>
          <p:cNvSpPr txBox="1">
            <a:spLocks noChangeArrowheads="1"/>
          </p:cNvSpPr>
          <p:nvPr/>
        </p:nvSpPr>
        <p:spPr bwMode="auto">
          <a:xfrm>
            <a:off x="1752600" y="304800"/>
            <a:ext cx="56605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Programming </a:t>
            </a:r>
            <a:r>
              <a:rPr lang="en-US" altLang="en-US" sz="4000" dirty="0">
                <a:latin typeface="Arial" panose="020B0604020202020204" pitchFamily="34" charset="0"/>
              </a:rPr>
              <a:t>Examples</a:t>
            </a:r>
          </a:p>
        </p:txBody>
      </p:sp>
      <p:sp>
        <p:nvSpPr>
          <p:cNvPr id="507908"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C429E13C-480E-4B89-A2DB-2CA3A76B1BCA}" type="slidenum">
              <a:rPr lang="en-US" altLang="en-US"/>
              <a:pPr/>
              <a:t>25</a:t>
            </a:fld>
            <a:endParaRPr lang="en-US" altLang="en-US"/>
          </a:p>
        </p:txBody>
      </p:sp>
      <p:sp>
        <p:nvSpPr>
          <p:cNvPr id="536580" name="Text Box 4"/>
          <p:cNvSpPr txBox="1">
            <a:spLocks noChangeArrowheads="1"/>
          </p:cNvSpPr>
          <p:nvPr/>
        </p:nvSpPr>
        <p:spPr bwMode="auto">
          <a:xfrm>
            <a:off x="3975243" y="228600"/>
            <a:ext cx="3509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 Program That Prints “Nothing!”</a:t>
            </a:r>
          </a:p>
        </p:txBody>
      </p:sp>
      <p:pic>
        <p:nvPicPr>
          <p:cNvPr id="536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682626"/>
            <a:ext cx="8875713" cy="564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8DCB39AE-CC98-4D7B-8E24-9C3710EE65EC}" type="slidenum">
              <a:rPr lang="en-US" altLang="en-US"/>
              <a:pPr/>
              <a:t>26</a:t>
            </a:fld>
            <a:endParaRPr lang="en-US" altLang="en-US"/>
          </a:p>
        </p:txBody>
      </p:sp>
      <p:sp>
        <p:nvSpPr>
          <p:cNvPr id="537604" name="Text Box 4"/>
          <p:cNvSpPr txBox="1">
            <a:spLocks noChangeArrowheads="1"/>
          </p:cNvSpPr>
          <p:nvPr/>
        </p:nvSpPr>
        <p:spPr bwMode="auto">
          <a:xfrm>
            <a:off x="4039186" y="506413"/>
            <a:ext cx="42057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Printing Boolean Constants</a:t>
            </a:r>
          </a:p>
        </p:txBody>
      </p:sp>
      <p:pic>
        <p:nvPicPr>
          <p:cNvPr id="537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90600"/>
            <a:ext cx="8839200" cy="2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7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352801"/>
            <a:ext cx="8839200"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4748911C-EC87-4BA5-8F17-2FFE86CC3E72}" type="slidenum">
              <a:rPr lang="en-US" altLang="en-US"/>
              <a:pPr/>
              <a:t>27</a:t>
            </a:fld>
            <a:endParaRPr lang="en-US" altLang="en-US"/>
          </a:p>
        </p:txBody>
      </p:sp>
      <p:sp>
        <p:nvSpPr>
          <p:cNvPr id="555011" name="Text Box 3"/>
          <p:cNvSpPr txBox="1">
            <a:spLocks noChangeArrowheads="1"/>
          </p:cNvSpPr>
          <p:nvPr/>
        </p:nvSpPr>
        <p:spPr bwMode="auto">
          <a:xfrm>
            <a:off x="4099425" y="457200"/>
            <a:ext cx="53726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Printing Boolean Constants </a:t>
            </a:r>
            <a:r>
              <a:rPr lang="en-US" altLang="en-US" sz="2000">
                <a:solidFill>
                  <a:schemeClr val="folHlink"/>
                </a:solidFill>
              </a:rPr>
              <a:t>(continued)</a:t>
            </a:r>
          </a:p>
        </p:txBody>
      </p:sp>
      <p:pic>
        <p:nvPicPr>
          <p:cNvPr id="5550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6" y="992188"/>
            <a:ext cx="893127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96F89171-E90D-4BDE-B7D8-711CCEE1B4E4}" type="slidenum">
              <a:rPr lang="en-US" altLang="en-US"/>
              <a:pPr/>
              <a:t>28</a:t>
            </a:fld>
            <a:endParaRPr lang="en-US" altLang="en-US"/>
          </a:p>
        </p:txBody>
      </p:sp>
      <p:sp>
        <p:nvSpPr>
          <p:cNvPr id="538628" name="Text Box 4"/>
          <p:cNvSpPr txBox="1">
            <a:spLocks noChangeArrowheads="1"/>
          </p:cNvSpPr>
          <p:nvPr/>
        </p:nvSpPr>
        <p:spPr bwMode="auto">
          <a:xfrm>
            <a:off x="4015009" y="506413"/>
            <a:ext cx="36904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Value of Selected Characters</a:t>
            </a:r>
          </a:p>
        </p:txBody>
      </p:sp>
      <p:pic>
        <p:nvPicPr>
          <p:cNvPr id="538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4" y="914401"/>
            <a:ext cx="8739187"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5D78B1EC-08E7-43AA-BE56-14437D0D2483}" type="slidenum">
              <a:rPr lang="en-US" altLang="en-US"/>
              <a:pPr/>
              <a:t>29</a:t>
            </a:fld>
            <a:endParaRPr lang="en-US" altLang="en-US"/>
          </a:p>
        </p:txBody>
      </p:sp>
      <p:sp>
        <p:nvSpPr>
          <p:cNvPr id="550916" name="Text Box 4"/>
          <p:cNvSpPr txBox="1">
            <a:spLocks noChangeArrowheads="1"/>
          </p:cNvSpPr>
          <p:nvPr/>
        </p:nvSpPr>
        <p:spPr bwMode="auto">
          <a:xfrm>
            <a:off x="3816142" y="506413"/>
            <a:ext cx="49280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Value of Selected Characters </a:t>
            </a:r>
            <a:r>
              <a:rPr lang="en-US" altLang="en-US" sz="2000">
                <a:solidFill>
                  <a:schemeClr val="folHlink"/>
                </a:solidFill>
              </a:rPr>
              <a:t>(continued)</a:t>
            </a:r>
            <a:r>
              <a:rPr lang="en-US" altLang="en-US" sz="2000"/>
              <a:t> </a:t>
            </a:r>
          </a:p>
        </p:txBody>
      </p:sp>
      <p:pic>
        <p:nvPicPr>
          <p:cNvPr id="550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0" y="990601"/>
            <a:ext cx="875665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0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8775700"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193089A9-3993-4330-B9C1-13276F47E3AD}" type="slidenum">
              <a:rPr lang="en-US" altLang="en-US"/>
              <a:pPr/>
              <a:t>3</a:t>
            </a:fld>
            <a:endParaRPr lang="en-US" altLang="en-US"/>
          </a:p>
        </p:txBody>
      </p:sp>
      <p:sp>
        <p:nvSpPr>
          <p:cNvPr id="510978"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0979" name="Rectangle 3"/>
          <p:cNvSpPr>
            <a:spLocks noChangeArrowheads="1"/>
          </p:cNvSpPr>
          <p:nvPr/>
        </p:nvSpPr>
        <p:spPr bwMode="auto">
          <a:xfrm>
            <a:off x="1676400" y="5791200"/>
            <a:ext cx="27497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Structure </a:t>
            </a:r>
            <a:r>
              <a:rPr lang="en-US" altLang="en-US" sz="2000" dirty="0"/>
              <a:t>of a C Program</a:t>
            </a:r>
          </a:p>
        </p:txBody>
      </p:sp>
      <p:grpSp>
        <p:nvGrpSpPr>
          <p:cNvPr id="510980" name="Group 4"/>
          <p:cNvGrpSpPr>
            <a:grpSpLocks/>
          </p:cNvGrpSpPr>
          <p:nvPr/>
        </p:nvGrpSpPr>
        <p:grpSpPr bwMode="auto">
          <a:xfrm>
            <a:off x="1752600" y="252414"/>
            <a:ext cx="8610600" cy="5995987"/>
            <a:chOff x="336" y="159"/>
            <a:chExt cx="5232" cy="3777"/>
          </a:xfrm>
        </p:grpSpPr>
        <p:sp>
          <p:nvSpPr>
            <p:cNvPr id="51098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098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098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109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6" y="533401"/>
            <a:ext cx="5978525" cy="52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1"/>
          <p:cNvSpPr/>
          <p:nvPr/>
        </p:nvSpPr>
        <p:spPr>
          <a:xfrm>
            <a:off x="2767263" y="3344779"/>
            <a:ext cx="721896" cy="1758102"/>
          </a:xfrm>
          <a:custGeom>
            <a:avLst/>
            <a:gdLst>
              <a:gd name="connsiteX0" fmla="*/ 757815 w 805941"/>
              <a:gd name="connsiteY0" fmla="*/ 0 h 1758102"/>
              <a:gd name="connsiteX1" fmla="*/ 264520 w 805941"/>
              <a:gd name="connsiteY1" fmla="*/ 216568 h 1758102"/>
              <a:gd name="connsiteX2" fmla="*/ 35920 w 805941"/>
              <a:gd name="connsiteY2" fmla="*/ 685800 h 1758102"/>
              <a:gd name="connsiteX3" fmla="*/ 23888 w 805941"/>
              <a:gd name="connsiteY3" fmla="*/ 1395663 h 1758102"/>
              <a:gd name="connsiteX4" fmla="*/ 264520 w 805941"/>
              <a:gd name="connsiteY4" fmla="*/ 1648326 h 1758102"/>
              <a:gd name="connsiteX5" fmla="*/ 685625 w 805941"/>
              <a:gd name="connsiteY5" fmla="*/ 1720516 h 1758102"/>
              <a:gd name="connsiteX6" fmla="*/ 805941 w 805941"/>
              <a:gd name="connsiteY6" fmla="*/ 1756610 h 17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941" h="1758102">
                <a:moveTo>
                  <a:pt x="757815" y="0"/>
                </a:moveTo>
                <a:cubicBezTo>
                  <a:pt x="571325" y="51134"/>
                  <a:pt x="384836" y="102268"/>
                  <a:pt x="264520" y="216568"/>
                </a:cubicBezTo>
                <a:cubicBezTo>
                  <a:pt x="144204" y="330868"/>
                  <a:pt x="76025" y="489284"/>
                  <a:pt x="35920" y="685800"/>
                </a:cubicBezTo>
                <a:cubicBezTo>
                  <a:pt x="-4185" y="882316"/>
                  <a:pt x="-14212" y="1235242"/>
                  <a:pt x="23888" y="1395663"/>
                </a:cubicBezTo>
                <a:cubicBezTo>
                  <a:pt x="61988" y="1556084"/>
                  <a:pt x="154230" y="1594184"/>
                  <a:pt x="264520" y="1648326"/>
                </a:cubicBezTo>
                <a:cubicBezTo>
                  <a:pt x="374809" y="1702468"/>
                  <a:pt x="595388" y="1702469"/>
                  <a:pt x="685625" y="1720516"/>
                </a:cubicBezTo>
                <a:cubicBezTo>
                  <a:pt x="775862" y="1738563"/>
                  <a:pt x="791904" y="1764631"/>
                  <a:pt x="805941" y="175661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392905" y="3248526"/>
            <a:ext cx="156411" cy="180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347620" y="4964519"/>
            <a:ext cx="156411" cy="180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709B1A08-C9C6-4E65-91CB-BAA847C75F0B}" type="slidenum">
              <a:rPr lang="en-US" altLang="en-US"/>
              <a:pPr/>
              <a:t>30</a:t>
            </a:fld>
            <a:endParaRPr lang="en-US" altLang="en-US"/>
          </a:p>
        </p:txBody>
      </p:sp>
      <p:sp>
        <p:nvSpPr>
          <p:cNvPr id="551940" name="Text Box 4"/>
          <p:cNvSpPr txBox="1">
            <a:spLocks noChangeArrowheads="1"/>
          </p:cNvSpPr>
          <p:nvPr/>
        </p:nvSpPr>
        <p:spPr bwMode="auto">
          <a:xfrm>
            <a:off x="3973831" y="457200"/>
            <a:ext cx="48190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Value of Selected Characters </a:t>
            </a:r>
            <a:r>
              <a:rPr lang="en-US" altLang="en-US">
                <a:solidFill>
                  <a:schemeClr val="folHlink"/>
                </a:solidFill>
              </a:rPr>
              <a:t>(continued)</a:t>
            </a:r>
            <a:r>
              <a:rPr lang="en-US" altLang="en-US" sz="2000"/>
              <a:t> </a:t>
            </a:r>
          </a:p>
        </p:txBody>
      </p:sp>
      <p:pic>
        <p:nvPicPr>
          <p:cNvPr id="551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23938"/>
            <a:ext cx="8775700" cy="514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77302184-5598-4527-B7D8-8A6B03AD64F8}" type="slidenum">
              <a:rPr lang="en-US" altLang="en-US"/>
              <a:pPr/>
              <a:t>31</a:t>
            </a:fld>
            <a:endParaRPr lang="en-US" altLang="en-US"/>
          </a:p>
        </p:txBody>
      </p:sp>
      <p:sp>
        <p:nvSpPr>
          <p:cNvPr id="552964" name="Text Box 4"/>
          <p:cNvSpPr txBox="1">
            <a:spLocks noChangeArrowheads="1"/>
          </p:cNvSpPr>
          <p:nvPr/>
        </p:nvSpPr>
        <p:spPr bwMode="auto">
          <a:xfrm>
            <a:off x="4192937" y="152400"/>
            <a:ext cx="481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Value of Selected Characters </a:t>
            </a:r>
            <a:r>
              <a:rPr lang="en-US" altLang="en-US">
                <a:solidFill>
                  <a:schemeClr val="folHlink"/>
                </a:solidFill>
              </a:rPr>
              <a:t>(continued)</a:t>
            </a:r>
            <a:r>
              <a:rPr lang="en-US" altLang="en-US"/>
              <a:t> </a:t>
            </a:r>
          </a:p>
        </p:txBody>
      </p:sp>
      <p:pic>
        <p:nvPicPr>
          <p:cNvPr id="552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4" y="838200"/>
            <a:ext cx="8866187"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9E7EB78D-1E7C-4CA2-A3FB-0DACD5BCDD79}" type="slidenum">
              <a:rPr lang="en-US" altLang="en-US"/>
              <a:pPr/>
              <a:t>32</a:t>
            </a:fld>
            <a:endParaRPr lang="en-US" altLang="en-US"/>
          </a:p>
        </p:txBody>
      </p:sp>
      <p:sp>
        <p:nvSpPr>
          <p:cNvPr id="539652" name="Text Box 4"/>
          <p:cNvSpPr txBox="1">
            <a:spLocks noChangeArrowheads="1"/>
          </p:cNvSpPr>
          <p:nvPr/>
        </p:nvSpPr>
        <p:spPr bwMode="auto">
          <a:xfrm>
            <a:off x="3876952" y="304800"/>
            <a:ext cx="47032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a Circle’s Area and Circumference</a:t>
            </a:r>
          </a:p>
        </p:txBody>
      </p:sp>
      <p:pic>
        <p:nvPicPr>
          <p:cNvPr id="539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4" y="963614"/>
            <a:ext cx="8739187"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D92773B-3CF8-4F0A-8806-E03A7B97AEF4}" type="slidenum">
              <a:rPr lang="en-US" altLang="en-US"/>
              <a:pPr/>
              <a:t>33</a:t>
            </a:fld>
            <a:endParaRPr lang="en-US" altLang="en-US"/>
          </a:p>
        </p:txBody>
      </p:sp>
      <p:sp>
        <p:nvSpPr>
          <p:cNvPr id="556035" name="Text Box 3"/>
          <p:cNvSpPr txBox="1">
            <a:spLocks noChangeArrowheads="1"/>
          </p:cNvSpPr>
          <p:nvPr/>
        </p:nvSpPr>
        <p:spPr bwMode="auto">
          <a:xfrm>
            <a:off x="3860990" y="0"/>
            <a:ext cx="5870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a Circle’s Area and Circumference </a:t>
            </a:r>
            <a:r>
              <a:rPr lang="en-US" altLang="en-US" sz="2000">
                <a:solidFill>
                  <a:schemeClr val="folHlink"/>
                </a:solidFill>
              </a:rPr>
              <a:t>(continued)</a:t>
            </a:r>
          </a:p>
        </p:txBody>
      </p:sp>
      <p:pic>
        <p:nvPicPr>
          <p:cNvPr id="556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381001"/>
            <a:ext cx="8355013" cy="606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pPr>
              <a:defRPr/>
            </a:pPr>
            <a:fld id="{8987C94E-CA18-42CD-B6F1-D1D87B0E2592}" type="slidenum">
              <a:rPr lang="en-US" altLang="en-US"/>
              <a:pPr>
                <a:defRPr/>
              </a:pPr>
              <a:t>34</a:t>
            </a:fld>
            <a:endParaRPr lang="en-US" altLang="en-US"/>
          </a:p>
        </p:txBody>
      </p:sp>
      <p:sp>
        <p:nvSpPr>
          <p:cNvPr id="5124"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ctr"/>
            <a:endParaRPr lang="en-US" altLang="en-US"/>
          </a:p>
        </p:txBody>
      </p:sp>
      <p:sp>
        <p:nvSpPr>
          <p:cNvPr id="5125" name="Text Box 3"/>
          <p:cNvSpPr txBox="1">
            <a:spLocks noChangeArrowheads="1"/>
          </p:cNvSpPr>
          <p:nvPr/>
        </p:nvSpPr>
        <p:spPr bwMode="auto">
          <a:xfrm>
            <a:off x="1752600" y="304801"/>
            <a:ext cx="32335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4000" dirty="0" smtClean="0">
                <a:latin typeface="Arial" panose="020B0604020202020204" pitchFamily="34" charset="0"/>
              </a:rPr>
              <a:t>Expressions</a:t>
            </a:r>
            <a:endParaRPr lang="en-US" altLang="en-US" sz="4000" dirty="0">
              <a:latin typeface="Arial" panose="020B0604020202020204" pitchFamily="34" charset="0"/>
            </a:endParaRPr>
          </a:p>
        </p:txBody>
      </p:sp>
      <p:sp>
        <p:nvSpPr>
          <p:cNvPr id="5126"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l"/>
            <a:endParaRPr lang="en-US" altLang="en-US" sz="1800"/>
          </a:p>
        </p:txBody>
      </p:sp>
      <p:sp>
        <p:nvSpPr>
          <p:cNvPr id="501765" name="Rectangle 5"/>
          <p:cNvSpPr>
            <a:spLocks noChangeArrowheads="1"/>
          </p:cNvSpPr>
          <p:nvPr/>
        </p:nvSpPr>
        <p:spPr bwMode="auto">
          <a:xfrm>
            <a:off x="1828800" y="1295400"/>
            <a:ext cx="8229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i="1" dirty="0">
                <a:effectLst>
                  <a:outerShdw blurRad="38100" dist="38100" dir="2700000" algn="tl">
                    <a:srgbClr val="C0C0C0"/>
                  </a:outerShdw>
                </a:effectLst>
              </a:rPr>
              <a:t>An expression is a sequence of operands and operators that reduces to a single value. Expressions can be simple or complex. An operator is a syntactical token that requires an action be taken. An operand is an object on which an operation is performed; it receives an operator’s action.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C6A907B4-0B91-46B8-BEBA-7C90700D9663}" type="slidenum">
              <a:rPr lang="en-US" altLang="en-US"/>
              <a:pPr>
                <a:defRPr/>
              </a:pPr>
              <a:t>35</a:t>
            </a:fld>
            <a:endParaRPr lang="en-US" altLang="en-US"/>
          </a:p>
        </p:txBody>
      </p:sp>
      <p:sp>
        <p:nvSpPr>
          <p:cNvPr id="10244"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Rectangle 3"/>
          <p:cNvSpPr>
            <a:spLocks noChangeArrowheads="1"/>
          </p:cNvSpPr>
          <p:nvPr/>
        </p:nvSpPr>
        <p:spPr bwMode="auto">
          <a:xfrm>
            <a:off x="1735138" y="5791201"/>
            <a:ext cx="5199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000" dirty="0" smtClean="0"/>
              <a:t>Result </a:t>
            </a:r>
            <a:r>
              <a:rPr lang="en-US" altLang="en-US" sz="2000" dirty="0"/>
              <a:t>of Postfix  a++</a:t>
            </a:r>
          </a:p>
        </p:txBody>
      </p:sp>
      <p:grpSp>
        <p:nvGrpSpPr>
          <p:cNvPr id="10246" name="Group 4"/>
          <p:cNvGrpSpPr>
            <a:grpSpLocks/>
          </p:cNvGrpSpPr>
          <p:nvPr/>
        </p:nvGrpSpPr>
        <p:grpSpPr bwMode="auto">
          <a:xfrm>
            <a:off x="1752600" y="252414"/>
            <a:ext cx="8610600" cy="5995987"/>
            <a:chOff x="336" y="159"/>
            <a:chExt cx="5232" cy="3777"/>
          </a:xfrm>
        </p:grpSpPr>
        <p:sp>
          <p:nvSpPr>
            <p:cNvPr id="10248"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24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75" y="1197770"/>
            <a:ext cx="8070850"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33266" y="4693443"/>
            <a:ext cx="7035131" cy="461665"/>
          </a:xfrm>
          <a:prstGeom prst="rect">
            <a:avLst/>
          </a:prstGeom>
        </p:spPr>
        <p:txBody>
          <a:bodyPr wrap="none">
            <a:spAutoFit/>
          </a:bodyPr>
          <a:lstStyle/>
          <a:p>
            <a:pPr algn="ctr"/>
            <a:r>
              <a:rPr lang="en-US" altLang="en-US" sz="2400" dirty="0"/>
              <a:t>The operand in a postfix expression must be a variable.</a:t>
            </a:r>
            <a:endParaRPr lang="en-US" altLang="en-US" sz="2400"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pPr>
              <a:defRPr/>
            </a:pPr>
            <a:fld id="{92C33148-9F8F-4754-AAD7-BB61B06A1DAF}" type="slidenum">
              <a:rPr lang="en-US" altLang="en-US"/>
              <a:pPr>
                <a:defRPr/>
              </a:pPr>
              <a:t>36</a:t>
            </a:fld>
            <a:endParaRPr lang="en-US" altLang="en-US"/>
          </a:p>
        </p:txBody>
      </p:sp>
      <p:sp>
        <p:nvSpPr>
          <p:cNvPr id="12293" name="Text Box 4"/>
          <p:cNvSpPr txBox="1">
            <a:spLocks noChangeArrowheads="1"/>
          </p:cNvSpPr>
          <p:nvPr/>
        </p:nvSpPr>
        <p:spPr bwMode="auto">
          <a:xfrm>
            <a:off x="3811588" y="152401"/>
            <a:ext cx="3579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2000"/>
              <a:t>Demonstrate Postfix Increment</a:t>
            </a:r>
          </a:p>
        </p:txBody>
      </p:sp>
      <p:pic>
        <p:nvPicPr>
          <p:cNvPr id="1229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838" y="609601"/>
            <a:ext cx="8335962" cy="533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pPr>
              <a:defRPr/>
            </a:pPr>
            <a:fld id="{3E5CF4F6-1506-459F-8119-DB857C0AA1BB}" type="slidenum">
              <a:rPr lang="en-US" altLang="en-US"/>
              <a:pPr>
                <a:defRPr/>
              </a:pPr>
              <a:t>37</a:t>
            </a:fld>
            <a:endParaRPr lang="en-US" altLang="en-US"/>
          </a:p>
        </p:txBody>
      </p:sp>
      <p:sp>
        <p:nvSpPr>
          <p:cNvPr id="13317" name="Text Box 3"/>
          <p:cNvSpPr txBox="1">
            <a:spLocks noChangeArrowheads="1"/>
          </p:cNvSpPr>
          <p:nvPr/>
        </p:nvSpPr>
        <p:spPr bwMode="auto">
          <a:xfrm>
            <a:off x="3956050" y="974726"/>
            <a:ext cx="488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2000"/>
              <a:t>Demonstrate Postfix Increment </a:t>
            </a:r>
            <a:r>
              <a:rPr lang="en-US" altLang="en-US" sz="2000">
                <a:solidFill>
                  <a:schemeClr val="folHlink"/>
                </a:solidFill>
              </a:rPr>
              <a:t>(continued)</a:t>
            </a:r>
          </a:p>
        </p:txBody>
      </p:sp>
      <p:pic>
        <p:nvPicPr>
          <p:cNvPr id="133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7800"/>
            <a:ext cx="8364538"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F4CD5E58-B696-4EAF-846D-5CB505D37574}" type="slidenum">
              <a:rPr lang="en-US" altLang="en-US"/>
              <a:pPr>
                <a:defRPr/>
              </a:pPr>
              <a:t>38</a:t>
            </a:fld>
            <a:endParaRPr lang="en-US" altLang="en-US"/>
          </a:p>
        </p:txBody>
      </p:sp>
      <p:sp>
        <p:nvSpPr>
          <p:cNvPr id="16388"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Rectangle 3"/>
          <p:cNvSpPr>
            <a:spLocks noChangeArrowheads="1"/>
          </p:cNvSpPr>
          <p:nvPr/>
        </p:nvSpPr>
        <p:spPr bwMode="auto">
          <a:xfrm>
            <a:off x="1735138" y="5791201"/>
            <a:ext cx="5199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000" dirty="0" smtClean="0"/>
              <a:t>Result </a:t>
            </a:r>
            <a:r>
              <a:rPr lang="en-US" altLang="en-US" sz="2000" dirty="0"/>
              <a:t>of Prefix ++a</a:t>
            </a:r>
          </a:p>
        </p:txBody>
      </p:sp>
      <p:grpSp>
        <p:nvGrpSpPr>
          <p:cNvPr id="16390" name="Group 4"/>
          <p:cNvGrpSpPr>
            <a:grpSpLocks/>
          </p:cNvGrpSpPr>
          <p:nvPr/>
        </p:nvGrpSpPr>
        <p:grpSpPr bwMode="auto">
          <a:xfrm>
            <a:off x="1752600" y="252414"/>
            <a:ext cx="8610600" cy="5995987"/>
            <a:chOff x="336" y="159"/>
            <a:chExt cx="5232" cy="3777"/>
          </a:xfrm>
        </p:grpSpPr>
        <p:sp>
          <p:nvSpPr>
            <p:cNvPr id="16392"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639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7" y="822158"/>
            <a:ext cx="8848725" cy="30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51563" y="4456585"/>
            <a:ext cx="8166980" cy="523220"/>
          </a:xfrm>
          <a:prstGeom prst="rect">
            <a:avLst/>
          </a:prstGeom>
        </p:spPr>
        <p:txBody>
          <a:bodyPr wrap="none">
            <a:spAutoFit/>
          </a:bodyPr>
          <a:lstStyle/>
          <a:p>
            <a:pPr algn="ctr"/>
            <a:r>
              <a:rPr lang="en-US" altLang="en-US" sz="2800" dirty="0"/>
              <a:t>The operand of a prefix expression must be a variable.</a:t>
            </a:r>
            <a:endParaRPr lang="en-US" altLang="en-US" sz="2800"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pPr>
              <a:defRPr/>
            </a:pPr>
            <a:fld id="{DB3BE1F0-7995-4DC1-A6E8-6EB7B2A17EEB}" type="slidenum">
              <a:rPr lang="en-US" altLang="en-US"/>
              <a:pPr>
                <a:defRPr/>
              </a:pPr>
              <a:t>39</a:t>
            </a:fld>
            <a:endParaRPr lang="en-US" altLang="en-US"/>
          </a:p>
        </p:txBody>
      </p:sp>
      <p:sp>
        <p:nvSpPr>
          <p:cNvPr id="18437" name="Text Box 3"/>
          <p:cNvSpPr txBox="1">
            <a:spLocks noChangeArrowheads="1"/>
          </p:cNvSpPr>
          <p:nvPr/>
        </p:nvSpPr>
        <p:spPr bwMode="auto">
          <a:xfrm>
            <a:off x="3971926" y="212726"/>
            <a:ext cx="3495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2000"/>
              <a:t>Demonstrate Prefix Increment</a:t>
            </a:r>
          </a:p>
        </p:txBody>
      </p:sp>
      <p:pic>
        <p:nvPicPr>
          <p:cNvPr id="1843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50" y="609600"/>
            <a:ext cx="8318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1295400"/>
            <a:ext cx="834548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3F38F1D7-45C0-45FF-A63B-405A2692B62B}" type="slidenum">
              <a:rPr lang="en-US" altLang="en-US"/>
              <a:pPr/>
              <a:t>4</a:t>
            </a:fld>
            <a:endParaRPr lang="en-US" altLang="en-US"/>
          </a:p>
        </p:txBody>
      </p:sp>
      <p:sp>
        <p:nvSpPr>
          <p:cNvPr id="502786"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2787" name="Text Box 3"/>
          <p:cNvSpPr txBox="1">
            <a:spLocks noChangeArrowheads="1"/>
          </p:cNvSpPr>
          <p:nvPr/>
        </p:nvSpPr>
        <p:spPr bwMode="auto">
          <a:xfrm>
            <a:off x="1752600" y="304800"/>
            <a:ext cx="2409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Identifiers</a:t>
            </a:r>
            <a:endParaRPr lang="en-US" altLang="en-US" sz="4000" dirty="0">
              <a:latin typeface="Arial" panose="020B0604020202020204" pitchFamily="34" charset="0"/>
            </a:endParaRPr>
          </a:p>
        </p:txBody>
      </p:sp>
      <p:sp>
        <p:nvSpPr>
          <p:cNvPr id="502788"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2789" name="Rectangle 5"/>
          <p:cNvSpPr>
            <a:spLocks noChangeArrowheads="1"/>
          </p:cNvSpPr>
          <p:nvPr/>
        </p:nvSpPr>
        <p:spPr bwMode="auto">
          <a:xfrm>
            <a:off x="1828800" y="1752601"/>
            <a:ext cx="8229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One feature present in all computer languages is the identifier. Identifiers allow us to name data and other objects in the program. Each identified object in the computer is stored at a unique address. If we didn’t have identifiers that we could use to symbolically represent data locations, we would have to know and use object’s addresses. Instead, we simply give data identifiers and let the compiler keep track of where they are physically located.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pPr>
              <a:defRPr/>
            </a:pPr>
            <a:fld id="{974562A6-BE2A-4F26-8FDC-B587C6D1753E}" type="slidenum">
              <a:rPr lang="en-US" altLang="en-US"/>
              <a:pPr>
                <a:defRPr/>
              </a:pPr>
              <a:t>40</a:t>
            </a:fld>
            <a:endParaRPr lang="en-US" altLang="en-US"/>
          </a:p>
        </p:txBody>
      </p:sp>
      <p:sp>
        <p:nvSpPr>
          <p:cNvPr id="19461" name="Text Box 3"/>
          <p:cNvSpPr txBox="1">
            <a:spLocks noChangeArrowheads="1"/>
          </p:cNvSpPr>
          <p:nvPr/>
        </p:nvSpPr>
        <p:spPr bwMode="auto">
          <a:xfrm>
            <a:off x="3717926" y="152401"/>
            <a:ext cx="4799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2000"/>
              <a:t>Demonstrate Prefix Increment </a:t>
            </a:r>
            <a:r>
              <a:rPr lang="en-US" altLang="en-US" sz="2000">
                <a:solidFill>
                  <a:schemeClr val="folHlink"/>
                </a:solidFill>
              </a:rPr>
              <a:t>(continued)</a:t>
            </a:r>
          </a:p>
        </p:txBody>
      </p:sp>
      <p:pic>
        <p:nvPicPr>
          <p:cNvPr id="1946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636588"/>
            <a:ext cx="8291512"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66888" y="2690336"/>
            <a:ext cx="8291512" cy="2246769"/>
          </a:xfrm>
          <a:prstGeom prst="rect">
            <a:avLst/>
          </a:prstGeom>
        </p:spPr>
        <p:txBody>
          <a:bodyPr wrap="square">
            <a:spAutoFit/>
          </a:bodyPr>
          <a:lstStyle/>
          <a:p>
            <a:r>
              <a:rPr lang="en-US" altLang="en-US" sz="2800" dirty="0"/>
              <a:t>If ++ is after the operand, as in a++, the increment takes place after the expression is evaluated. </a:t>
            </a:r>
          </a:p>
          <a:p>
            <a:pPr algn="ctr"/>
            <a:endParaRPr lang="en-US" altLang="en-US" sz="2800" dirty="0"/>
          </a:p>
          <a:p>
            <a:r>
              <a:rPr lang="en-US" altLang="en-US" sz="2800" dirty="0"/>
              <a:t>If ++ is before the operand, as in ++a, the </a:t>
            </a:r>
            <a:r>
              <a:rPr lang="en-US" altLang="en-US" sz="2800" dirty="0" smtClean="0"/>
              <a:t>increment takes </a:t>
            </a:r>
            <a:r>
              <a:rPr lang="en-US" altLang="en-US" sz="2800" dirty="0"/>
              <a:t>place before the expression is evaluated.</a:t>
            </a:r>
            <a:endParaRPr lang="en-US" alt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pPr>
              <a:defRPr/>
            </a:pPr>
            <a:fld id="{91608C2A-A1DD-47A1-A2EF-1EC724435EDA}" type="slidenum">
              <a:rPr lang="en-US" altLang="en-US"/>
              <a:pPr>
                <a:defRPr/>
              </a:pPr>
              <a:t>41</a:t>
            </a:fld>
            <a:endParaRPr lang="en-US" altLang="en-US"/>
          </a:p>
        </p:txBody>
      </p:sp>
      <p:sp>
        <p:nvSpPr>
          <p:cNvPr id="22533" name="Text Box 3"/>
          <p:cNvSpPr txBox="1">
            <a:spLocks noChangeArrowheads="1"/>
          </p:cNvSpPr>
          <p:nvPr/>
        </p:nvSpPr>
        <p:spPr bwMode="auto">
          <a:xfrm>
            <a:off x="2895600" y="3759483"/>
            <a:ext cx="544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2000" dirty="0"/>
              <a:t>Examples of Unary Plus And Minus Expressions</a:t>
            </a:r>
          </a:p>
        </p:txBody>
      </p:sp>
      <p:pic>
        <p:nvPicPr>
          <p:cNvPr id="225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4" y="743201"/>
            <a:ext cx="8802687" cy="293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48272" y="4730800"/>
            <a:ext cx="9131969" cy="830997"/>
          </a:xfrm>
          <a:prstGeom prst="rect">
            <a:avLst/>
          </a:prstGeom>
        </p:spPr>
        <p:txBody>
          <a:bodyPr wrap="square">
            <a:spAutoFit/>
          </a:bodyPr>
          <a:lstStyle/>
          <a:p>
            <a:r>
              <a:rPr lang="en-US" altLang="en-US" sz="2400" dirty="0"/>
              <a:t>Both operands of the modulo operator (%) must </a:t>
            </a:r>
            <a:r>
              <a:rPr lang="en-US" altLang="en-US" sz="2400" dirty="0" smtClean="0"/>
              <a:t>be </a:t>
            </a:r>
            <a:r>
              <a:rPr lang="en-US" altLang="en-US" sz="2400" dirty="0"/>
              <a:t>integral types</a:t>
            </a:r>
            <a:r>
              <a:rPr lang="en-US" altLang="en-US" sz="2400" dirty="0" smtClean="0"/>
              <a:t>.</a:t>
            </a:r>
          </a:p>
          <a:p>
            <a:r>
              <a:rPr lang="en-US" altLang="en-US" sz="2400" dirty="0"/>
              <a:t>The left operand in an assignment expression must be a single variable</a:t>
            </a:r>
            <a:r>
              <a:rPr lang="en-US" altLang="en-US" sz="2400" dirty="0" smtClean="0"/>
              <a:t>.</a:t>
            </a:r>
            <a:endParaRPr lang="en-US" altLang="en-US" sz="2400"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pPr>
              <a:defRPr/>
            </a:pPr>
            <a:fld id="{CB43C529-B7AE-42DF-9187-7860F6DE255E}" type="slidenum">
              <a:rPr lang="en-US" altLang="en-US"/>
              <a:pPr>
                <a:defRPr/>
              </a:pPr>
              <a:t>42</a:t>
            </a:fld>
            <a:endParaRPr lang="en-US" altLang="en-US"/>
          </a:p>
        </p:txBody>
      </p:sp>
      <p:sp>
        <p:nvSpPr>
          <p:cNvPr id="29701" name="Text Box 3"/>
          <p:cNvSpPr txBox="1">
            <a:spLocks noChangeArrowheads="1"/>
          </p:cNvSpPr>
          <p:nvPr/>
        </p:nvSpPr>
        <p:spPr bwMode="auto">
          <a:xfrm>
            <a:off x="2971801" y="4327526"/>
            <a:ext cx="4240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2000"/>
              <a:t>Expansion of Compound Expressions</a:t>
            </a:r>
          </a:p>
        </p:txBody>
      </p:sp>
      <p:pic>
        <p:nvPicPr>
          <p:cNvPr id="297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33538"/>
            <a:ext cx="8866188"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pPr>
              <a:defRPr/>
            </a:pPr>
            <a:fld id="{9DF31D74-9035-493D-BA6F-75F3C6127AC9}" type="slidenum">
              <a:rPr lang="en-US" altLang="en-US"/>
              <a:pPr>
                <a:defRPr/>
              </a:pPr>
              <a:t>43</a:t>
            </a:fld>
            <a:endParaRPr lang="en-US" altLang="en-US"/>
          </a:p>
        </p:txBody>
      </p:sp>
      <p:sp>
        <p:nvSpPr>
          <p:cNvPr id="30725" name="Text Box 3"/>
          <p:cNvSpPr txBox="1">
            <a:spLocks noChangeArrowheads="1"/>
          </p:cNvSpPr>
          <p:nvPr/>
        </p:nvSpPr>
        <p:spPr bwMode="auto">
          <a:xfrm>
            <a:off x="3657600" y="212726"/>
            <a:ext cx="478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2000"/>
              <a:t>Demonstration of Compound Assignments</a:t>
            </a:r>
          </a:p>
        </p:txBody>
      </p:sp>
      <p:pic>
        <p:nvPicPr>
          <p:cNvPr id="307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635000"/>
            <a:ext cx="87757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pPr>
              <a:defRPr/>
            </a:pPr>
            <a:fld id="{679FF4E9-B4B2-4AF8-936A-59A8BCA576F4}" type="slidenum">
              <a:rPr lang="en-US" altLang="en-US"/>
              <a:pPr>
                <a:defRPr/>
              </a:pPr>
              <a:t>44</a:t>
            </a:fld>
            <a:endParaRPr lang="en-US" altLang="en-US"/>
          </a:p>
        </p:txBody>
      </p:sp>
      <p:sp>
        <p:nvSpPr>
          <p:cNvPr id="31749" name="Text Box 3"/>
          <p:cNvSpPr txBox="1">
            <a:spLocks noChangeArrowheads="1"/>
          </p:cNvSpPr>
          <p:nvPr/>
        </p:nvSpPr>
        <p:spPr bwMode="auto">
          <a:xfrm>
            <a:off x="3657600" y="212726"/>
            <a:ext cx="478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2000"/>
              <a:t>Demonstration of Compound Assignments</a:t>
            </a:r>
          </a:p>
        </p:txBody>
      </p:sp>
      <p:pic>
        <p:nvPicPr>
          <p:cNvPr id="317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4" y="685800"/>
            <a:ext cx="8802687"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pPr>
              <a:defRPr/>
            </a:pPr>
            <a:fld id="{877BB265-CA58-4236-B5BE-BAD3336EF660}" type="slidenum">
              <a:rPr lang="en-US" altLang="en-US"/>
              <a:pPr>
                <a:defRPr/>
              </a:pPr>
              <a:t>45</a:t>
            </a:fld>
            <a:endParaRPr lang="en-US" altLang="en-US"/>
          </a:p>
        </p:txBody>
      </p:sp>
      <p:sp>
        <p:nvSpPr>
          <p:cNvPr id="32773" name="Text Box 3"/>
          <p:cNvSpPr txBox="1">
            <a:spLocks noChangeArrowheads="1"/>
          </p:cNvSpPr>
          <p:nvPr/>
        </p:nvSpPr>
        <p:spPr bwMode="auto">
          <a:xfrm>
            <a:off x="3657600" y="212726"/>
            <a:ext cx="478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b="1">
                <a:solidFill>
                  <a:schemeClr val="tx1"/>
                </a:solidFill>
                <a:latin typeface="Times New Roman" panose="02020603050405020304" pitchFamily="18" charset="0"/>
              </a:defRPr>
            </a:lvl1pPr>
            <a:lvl2pPr marL="742950" indent="-285750" algn="r">
              <a:defRPr sz="2400" b="1">
                <a:solidFill>
                  <a:schemeClr val="tx1"/>
                </a:solidFill>
                <a:latin typeface="Times New Roman" panose="02020603050405020304" pitchFamily="18" charset="0"/>
              </a:defRPr>
            </a:lvl2pPr>
            <a:lvl3pPr marL="1143000" indent="-228600" algn="r">
              <a:defRPr sz="2400" b="1">
                <a:solidFill>
                  <a:schemeClr val="tx1"/>
                </a:solidFill>
                <a:latin typeface="Times New Roman" panose="02020603050405020304" pitchFamily="18" charset="0"/>
              </a:defRPr>
            </a:lvl3pPr>
            <a:lvl4pPr marL="1600200" indent="-228600" algn="r">
              <a:defRPr sz="2400" b="1">
                <a:solidFill>
                  <a:schemeClr val="tx1"/>
                </a:solidFill>
                <a:latin typeface="Times New Roman" panose="02020603050405020304" pitchFamily="18" charset="0"/>
              </a:defRPr>
            </a:lvl4pPr>
            <a:lvl5pPr marL="2057400" indent="-228600" algn="r">
              <a:defRPr sz="24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2000"/>
              <a:t>Demonstration of Compound Assignments</a:t>
            </a:r>
          </a:p>
        </p:txBody>
      </p:sp>
      <p:pic>
        <p:nvPicPr>
          <p:cNvPr id="327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88392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375F8FC8-F7B6-4C5C-8B30-7CE43383EB25}" type="slidenum">
              <a:rPr lang="en-US" altLang="en-US"/>
              <a:pPr/>
              <a:t>46</a:t>
            </a:fld>
            <a:endParaRPr lang="en-US" altLang="en-US"/>
          </a:p>
        </p:txBody>
      </p:sp>
      <p:sp>
        <p:nvSpPr>
          <p:cNvPr id="614402"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614403" name="Text Box 3"/>
          <p:cNvSpPr txBox="1">
            <a:spLocks noChangeArrowheads="1"/>
          </p:cNvSpPr>
          <p:nvPr/>
        </p:nvSpPr>
        <p:spPr bwMode="auto">
          <a:xfrm>
            <a:off x="1752601" y="304800"/>
            <a:ext cx="29116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Side </a:t>
            </a:r>
            <a:r>
              <a:rPr lang="en-US" altLang="en-US" sz="4000" dirty="0">
                <a:latin typeface="Arial" panose="020B0604020202020204" pitchFamily="34" charset="0"/>
              </a:rPr>
              <a:t>Effects</a:t>
            </a:r>
          </a:p>
        </p:txBody>
      </p:sp>
      <p:sp>
        <p:nvSpPr>
          <p:cNvPr id="614404"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614405" name="Rectangle 5"/>
          <p:cNvSpPr>
            <a:spLocks noChangeArrowheads="1"/>
          </p:cNvSpPr>
          <p:nvPr/>
        </p:nvSpPr>
        <p:spPr bwMode="auto">
          <a:xfrm>
            <a:off x="1828800" y="1494404"/>
            <a:ext cx="822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A side effect is an action that results from the evaluation of an expression. For example, in an assignment, C first evaluates the expression on the right of the assignment operator and then places the value in the left variable. Changing the value of the left variable is a side effect.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E81EC5A3-5BF1-41BB-B765-47C2B308270F}" type="slidenum">
              <a:rPr lang="en-US" altLang="en-US"/>
              <a:pPr/>
              <a:t>47</a:t>
            </a:fld>
            <a:endParaRPr lang="en-US" altLang="en-US"/>
          </a:p>
        </p:txBody>
      </p:sp>
      <p:sp>
        <p:nvSpPr>
          <p:cNvPr id="616451" name="Text Box 3"/>
          <p:cNvSpPr txBox="1">
            <a:spLocks noChangeArrowheads="1"/>
          </p:cNvSpPr>
          <p:nvPr/>
        </p:nvSpPr>
        <p:spPr bwMode="auto">
          <a:xfrm>
            <a:off x="3811650" y="212725"/>
            <a:ext cx="24493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Evaluating Expressions</a:t>
            </a:r>
          </a:p>
        </p:txBody>
      </p:sp>
      <p:pic>
        <p:nvPicPr>
          <p:cNvPr id="6164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609600"/>
            <a:ext cx="8437562"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B7076A1F-506F-4981-9D57-D711693679FB}" type="slidenum">
              <a:rPr lang="en-US" altLang="en-US"/>
              <a:pPr/>
              <a:t>48</a:t>
            </a:fld>
            <a:endParaRPr lang="en-US" altLang="en-US"/>
          </a:p>
        </p:txBody>
      </p:sp>
      <p:sp>
        <p:nvSpPr>
          <p:cNvPr id="646147" name="Text Box 3"/>
          <p:cNvSpPr txBox="1">
            <a:spLocks noChangeArrowheads="1"/>
          </p:cNvSpPr>
          <p:nvPr/>
        </p:nvSpPr>
        <p:spPr bwMode="auto">
          <a:xfrm>
            <a:off x="3811650" y="212725"/>
            <a:ext cx="24493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Evaluating Expressions</a:t>
            </a:r>
          </a:p>
        </p:txBody>
      </p:sp>
      <p:pic>
        <p:nvPicPr>
          <p:cNvPr id="64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0" y="754064"/>
            <a:ext cx="8528050" cy="374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0FF7D131-03D4-4A65-8BCE-8B0CC2B0135C}" type="slidenum">
              <a:rPr lang="en-US" altLang="en-US"/>
              <a:pPr/>
              <a:t>49</a:t>
            </a:fld>
            <a:endParaRPr lang="en-US" altLang="en-US"/>
          </a:p>
        </p:txBody>
      </p:sp>
      <p:sp>
        <p:nvSpPr>
          <p:cNvPr id="647171" name="Text Box 3"/>
          <p:cNvSpPr txBox="1">
            <a:spLocks noChangeArrowheads="1"/>
          </p:cNvSpPr>
          <p:nvPr/>
        </p:nvSpPr>
        <p:spPr bwMode="auto">
          <a:xfrm>
            <a:off x="3811650" y="212725"/>
            <a:ext cx="24493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Evaluating Expressions</a:t>
            </a:r>
          </a:p>
        </p:txBody>
      </p:sp>
      <p:pic>
        <p:nvPicPr>
          <p:cNvPr id="64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719138"/>
            <a:ext cx="8455025" cy="309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Rules for Identifiers</a:t>
            </a:r>
            <a:endParaRPr lang="en-US" dirty="0"/>
          </a:p>
        </p:txBody>
      </p:sp>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39FECD72-0E2B-4BF0-9A87-02188F3C1F10}" type="slidenum">
              <a:rPr lang="en-US" altLang="en-US"/>
              <a:pPr/>
              <a:t>5</a:t>
            </a:fld>
            <a:endParaRPr lang="en-US" altLang="en-US"/>
          </a:p>
        </p:txBody>
      </p:sp>
      <p:pic>
        <p:nvPicPr>
          <p:cNvPr id="56116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626" y="1778197"/>
            <a:ext cx="8437562"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1849437" y="4708192"/>
            <a:ext cx="8858667" cy="923330"/>
          </a:xfrm>
          <a:prstGeom prst="rect">
            <a:avLst/>
          </a:prstGeom>
          <a:noFill/>
          <a:ln>
            <a:noFill/>
          </a:ln>
          <a:effectLst/>
        </p:spPr>
        <p:txBody>
          <a:bodyPr wrap="square">
            <a:spAutoFit/>
          </a:bodyPr>
          <a:lstStyle/>
          <a:p>
            <a:r>
              <a:rPr lang="en-US" altLang="en-US" dirty="0"/>
              <a:t>An identifier must start with a letter or </a:t>
            </a:r>
            <a:r>
              <a:rPr lang="en-US" altLang="en-US" dirty="0" smtClean="0"/>
              <a:t>underscore: it </a:t>
            </a:r>
            <a:r>
              <a:rPr lang="en-US" altLang="en-US" dirty="0"/>
              <a:t>may not have a space or a hyphen</a:t>
            </a:r>
            <a:r>
              <a:rPr lang="en-US" altLang="en-US" dirty="0" smtClean="0"/>
              <a:t>.</a:t>
            </a:r>
          </a:p>
          <a:p>
            <a:r>
              <a:rPr lang="en-US" altLang="en-US" dirty="0"/>
              <a:t>C is a case-sensitive language.</a:t>
            </a:r>
          </a:p>
          <a:p>
            <a:pPr algn="ctr"/>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F951C2D8-8E84-4071-9B2A-4E8B25BCE04E}" type="slidenum">
              <a:rPr lang="en-US" altLang="en-US"/>
              <a:pPr/>
              <a:t>50</a:t>
            </a:fld>
            <a:endParaRPr lang="en-US" altLang="en-US"/>
          </a:p>
        </p:txBody>
      </p:sp>
      <p:pic>
        <p:nvPicPr>
          <p:cNvPr id="6174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054" y="794086"/>
            <a:ext cx="7345296" cy="404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43D0559B-D544-40A2-A7CA-EBE2661BE0B0}" type="slidenum">
              <a:rPr lang="en-US" altLang="en-US"/>
              <a:pPr/>
              <a:t>51</a:t>
            </a:fld>
            <a:endParaRPr lang="en-US" altLang="en-US"/>
          </a:p>
        </p:txBody>
      </p:sp>
      <p:sp>
        <p:nvSpPr>
          <p:cNvPr id="618498"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618499" name="Text Box 3"/>
          <p:cNvSpPr txBox="1">
            <a:spLocks noChangeArrowheads="1"/>
          </p:cNvSpPr>
          <p:nvPr/>
        </p:nvSpPr>
        <p:spPr bwMode="auto">
          <a:xfrm>
            <a:off x="1752600" y="304800"/>
            <a:ext cx="40340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Type </a:t>
            </a:r>
            <a:r>
              <a:rPr lang="en-US" altLang="en-US" sz="4000" dirty="0">
                <a:latin typeface="Arial" panose="020B0604020202020204" pitchFamily="34" charset="0"/>
              </a:rPr>
              <a:t>Conversion</a:t>
            </a:r>
          </a:p>
        </p:txBody>
      </p:sp>
      <p:sp>
        <p:nvSpPr>
          <p:cNvPr id="618500"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618501" name="Rectangle 5"/>
          <p:cNvSpPr>
            <a:spLocks noChangeArrowheads="1"/>
          </p:cNvSpPr>
          <p:nvPr/>
        </p:nvSpPr>
        <p:spPr bwMode="auto">
          <a:xfrm>
            <a:off x="1828800" y="1460500"/>
            <a:ext cx="8229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Up to this point, we have assumed that all of our expressions involved data of the same type. But, what happens when we write an expression that involves two different data types, such as multiplying an integer and a floating-point number? To perform these evaluations, one of the types must be converted.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86958BAD-B82F-49C5-823F-FF01C5E9F4DF}" type="slidenum">
              <a:rPr lang="en-US" altLang="en-US"/>
              <a:pPr/>
              <a:t>52</a:t>
            </a:fld>
            <a:endParaRPr lang="en-US" altLang="en-US"/>
          </a:p>
        </p:txBody>
      </p:sp>
      <p:sp>
        <p:nvSpPr>
          <p:cNvPr id="619522"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523" name="Rectangle 3"/>
          <p:cNvSpPr>
            <a:spLocks noChangeArrowheads="1"/>
          </p:cNvSpPr>
          <p:nvPr/>
        </p:nvSpPr>
        <p:spPr bwMode="auto">
          <a:xfrm>
            <a:off x="1735138" y="5791201"/>
            <a:ext cx="5199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dirty="0" smtClean="0"/>
              <a:t>Conversion </a:t>
            </a:r>
            <a:r>
              <a:rPr lang="en-US" altLang="en-US" sz="2000" dirty="0"/>
              <a:t>Rank</a:t>
            </a:r>
          </a:p>
        </p:txBody>
      </p:sp>
      <p:grpSp>
        <p:nvGrpSpPr>
          <p:cNvPr id="619524" name="Group 4"/>
          <p:cNvGrpSpPr>
            <a:grpSpLocks/>
          </p:cNvGrpSpPr>
          <p:nvPr/>
        </p:nvGrpSpPr>
        <p:grpSpPr bwMode="auto">
          <a:xfrm>
            <a:off x="1752600" y="252414"/>
            <a:ext cx="8610600" cy="5995987"/>
            <a:chOff x="336" y="159"/>
            <a:chExt cx="5232" cy="3777"/>
          </a:xfrm>
        </p:grpSpPr>
        <p:sp>
          <p:nvSpPr>
            <p:cNvPr id="61952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52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52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195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14" y="1104900"/>
            <a:ext cx="8866187"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7237B0A7-556B-47B0-90DD-B97F6583881F}" type="slidenum">
              <a:rPr lang="en-US" altLang="en-US"/>
              <a:pPr/>
              <a:t>53</a:t>
            </a:fld>
            <a:endParaRPr lang="en-US" altLang="en-US"/>
          </a:p>
        </p:txBody>
      </p:sp>
      <p:sp>
        <p:nvSpPr>
          <p:cNvPr id="620547" name="Text Box 3"/>
          <p:cNvSpPr txBox="1">
            <a:spLocks noChangeArrowheads="1"/>
          </p:cNvSpPr>
          <p:nvPr/>
        </p:nvSpPr>
        <p:spPr bwMode="auto">
          <a:xfrm>
            <a:off x="3834914" y="212725"/>
            <a:ext cx="26282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Implicit Type Conversion</a:t>
            </a:r>
          </a:p>
        </p:txBody>
      </p:sp>
      <p:pic>
        <p:nvPicPr>
          <p:cNvPr id="6205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063" y="625476"/>
            <a:ext cx="8335962"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5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6" y="2357438"/>
            <a:ext cx="8391525"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5C852847-48BF-449C-89F7-CC7F641AFEDD}" type="slidenum">
              <a:rPr lang="en-US" altLang="en-US"/>
              <a:pPr/>
              <a:t>54</a:t>
            </a:fld>
            <a:endParaRPr lang="en-US" altLang="en-US"/>
          </a:p>
        </p:txBody>
      </p:sp>
      <p:sp>
        <p:nvSpPr>
          <p:cNvPr id="648195" name="Text Box 3"/>
          <p:cNvSpPr txBox="1">
            <a:spLocks noChangeArrowheads="1"/>
          </p:cNvSpPr>
          <p:nvPr/>
        </p:nvSpPr>
        <p:spPr bwMode="auto">
          <a:xfrm>
            <a:off x="3834914" y="212725"/>
            <a:ext cx="26282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Implicit Type Conversion</a:t>
            </a:r>
          </a:p>
        </p:txBody>
      </p:sp>
      <p:pic>
        <p:nvPicPr>
          <p:cNvPr id="64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704850"/>
            <a:ext cx="845502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9B5098A-4565-4614-896C-A6BC94C62E61}" type="slidenum">
              <a:rPr lang="en-US" altLang="en-US"/>
              <a:pPr/>
              <a:t>55</a:t>
            </a:fld>
            <a:endParaRPr lang="en-US" altLang="en-US"/>
          </a:p>
        </p:txBody>
      </p:sp>
      <p:sp>
        <p:nvSpPr>
          <p:cNvPr id="649219" name="Text Box 3"/>
          <p:cNvSpPr txBox="1">
            <a:spLocks noChangeArrowheads="1"/>
          </p:cNvSpPr>
          <p:nvPr/>
        </p:nvSpPr>
        <p:spPr bwMode="auto">
          <a:xfrm>
            <a:off x="3834914" y="212725"/>
            <a:ext cx="26282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Implicit Type Conversion</a:t>
            </a:r>
          </a:p>
        </p:txBody>
      </p:sp>
      <p:pic>
        <p:nvPicPr>
          <p:cNvPr id="64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609601"/>
            <a:ext cx="8437563"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EBAB6AC8-EB9A-4C1B-90A6-AF5BAC4D2C44}" type="slidenum">
              <a:rPr lang="en-US" altLang="en-US"/>
              <a:pPr/>
              <a:t>56</a:t>
            </a:fld>
            <a:endParaRPr lang="en-US" altLang="en-US"/>
          </a:p>
        </p:txBody>
      </p:sp>
      <p:sp>
        <p:nvSpPr>
          <p:cNvPr id="621571" name="Text Box 3"/>
          <p:cNvSpPr txBox="1">
            <a:spLocks noChangeArrowheads="1"/>
          </p:cNvSpPr>
          <p:nvPr/>
        </p:nvSpPr>
        <p:spPr bwMode="auto">
          <a:xfrm>
            <a:off x="3889858" y="212725"/>
            <a:ext cx="15087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Explicit Casts</a:t>
            </a:r>
          </a:p>
        </p:txBody>
      </p:sp>
      <p:pic>
        <p:nvPicPr>
          <p:cNvPr id="6215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6" y="609601"/>
            <a:ext cx="8372475" cy="55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CFDEC5C6-899B-4CDB-BA5A-B56742A5AF0E}" type="slidenum">
              <a:rPr lang="en-US" altLang="en-US"/>
              <a:pPr/>
              <a:t>57</a:t>
            </a:fld>
            <a:endParaRPr lang="en-US" altLang="en-US"/>
          </a:p>
        </p:txBody>
      </p:sp>
      <p:sp>
        <p:nvSpPr>
          <p:cNvPr id="650243" name="Text Box 3"/>
          <p:cNvSpPr txBox="1">
            <a:spLocks noChangeArrowheads="1"/>
          </p:cNvSpPr>
          <p:nvPr/>
        </p:nvSpPr>
        <p:spPr bwMode="auto">
          <a:xfrm>
            <a:off x="3889858" y="212725"/>
            <a:ext cx="15087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Explicit Casts</a:t>
            </a:r>
          </a:p>
        </p:txBody>
      </p:sp>
      <p:pic>
        <p:nvPicPr>
          <p:cNvPr id="65025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4" y="685800"/>
            <a:ext cx="8345487"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A034F1F2-4E4F-4B56-B719-7EC4A05F228A}" type="slidenum">
              <a:rPr lang="en-US" altLang="en-US"/>
              <a:pPr/>
              <a:t>58</a:t>
            </a:fld>
            <a:endParaRPr lang="en-US" altLang="en-US"/>
          </a:p>
        </p:txBody>
      </p:sp>
      <p:sp>
        <p:nvSpPr>
          <p:cNvPr id="667651" name="Text Box 3"/>
          <p:cNvSpPr txBox="1">
            <a:spLocks noChangeArrowheads="1"/>
          </p:cNvSpPr>
          <p:nvPr/>
        </p:nvSpPr>
        <p:spPr bwMode="auto">
          <a:xfrm>
            <a:off x="3889858" y="212725"/>
            <a:ext cx="15087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Explicit Casts</a:t>
            </a:r>
          </a:p>
        </p:txBody>
      </p:sp>
      <p:pic>
        <p:nvPicPr>
          <p:cNvPr id="66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1"/>
            <a:ext cx="8345488"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5C143E45-BCD5-4BF1-A7C0-FD60DDE09C01}" type="slidenum">
              <a:rPr lang="en-US" altLang="en-US"/>
              <a:pPr/>
              <a:t>59</a:t>
            </a:fld>
            <a:endParaRPr lang="en-US" altLang="en-US"/>
          </a:p>
        </p:txBody>
      </p:sp>
      <p:sp>
        <p:nvSpPr>
          <p:cNvPr id="622594"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622595" name="Text Box 3"/>
          <p:cNvSpPr txBox="1">
            <a:spLocks noChangeArrowheads="1"/>
          </p:cNvSpPr>
          <p:nvPr/>
        </p:nvSpPr>
        <p:spPr bwMode="auto">
          <a:xfrm>
            <a:off x="1752600" y="304801"/>
            <a:ext cx="4083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a:latin typeface="Arial" panose="020B0604020202020204" pitchFamily="34" charset="0"/>
              </a:rPr>
              <a:t>3-6   Statements</a:t>
            </a:r>
          </a:p>
        </p:txBody>
      </p:sp>
      <p:sp>
        <p:nvSpPr>
          <p:cNvPr id="622596"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622597" name="Rectangle 5"/>
          <p:cNvSpPr>
            <a:spLocks noChangeArrowheads="1"/>
          </p:cNvSpPr>
          <p:nvPr/>
        </p:nvSpPr>
        <p:spPr bwMode="auto">
          <a:xfrm>
            <a:off x="1828800" y="1649641"/>
            <a:ext cx="8229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A statement causes an action to be performed by the program. It translates directly into one or more executable computer instructions.</a:t>
            </a:r>
          </a:p>
          <a:p>
            <a:pPr algn="just" eaLnBrk="1" hangingPunct="1"/>
            <a:r>
              <a:rPr lang="en-US" altLang="en-US" sz="2800" i="1" dirty="0" smtClean="0">
                <a:effectLst>
                  <a:outerShdw blurRad="38100" dist="38100" dir="2700000" algn="tl">
                    <a:srgbClr val="C0C0C0"/>
                  </a:outerShdw>
                </a:effectLst>
              </a:rPr>
              <a:t>You </a:t>
            </a:r>
            <a:r>
              <a:rPr lang="en-US" altLang="en-US" sz="2800" i="1" dirty="0">
                <a:effectLst>
                  <a:outerShdw blurRad="38100" dist="38100" dir="2700000" algn="tl">
                    <a:srgbClr val="C0C0C0"/>
                  </a:outerShdw>
                </a:effectLst>
              </a:rPr>
              <a:t>may have noticed that we have used a semicolon at the end of the statements in our programs. Most statements need a semicolon at the end; some do not.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1B5EEEBC-D3D0-420F-9BEE-4F1FB19E54C9}" type="slidenum">
              <a:rPr lang="en-US" altLang="en-US"/>
              <a:pPr/>
              <a:t>6</a:t>
            </a:fld>
            <a:endParaRPr lang="en-US" altLang="en-US"/>
          </a:p>
        </p:txBody>
      </p:sp>
      <p:sp>
        <p:nvSpPr>
          <p:cNvPr id="503810"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3811" name="Text Box 3"/>
          <p:cNvSpPr txBox="1">
            <a:spLocks noChangeArrowheads="1"/>
          </p:cNvSpPr>
          <p:nvPr/>
        </p:nvSpPr>
        <p:spPr bwMode="auto">
          <a:xfrm>
            <a:off x="1752601" y="304801"/>
            <a:ext cx="15526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Types</a:t>
            </a:r>
            <a:endParaRPr lang="en-US" altLang="en-US" sz="4000" dirty="0">
              <a:latin typeface="Arial" panose="020B0604020202020204" pitchFamily="34" charset="0"/>
            </a:endParaRPr>
          </a:p>
        </p:txBody>
      </p:sp>
      <p:sp>
        <p:nvSpPr>
          <p:cNvPr id="503812"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3813" name="Rectangle 5"/>
          <p:cNvSpPr>
            <a:spLocks noChangeArrowheads="1"/>
          </p:cNvSpPr>
          <p:nvPr/>
        </p:nvSpPr>
        <p:spPr bwMode="auto">
          <a:xfrm>
            <a:off x="1752601" y="1786054"/>
            <a:ext cx="8229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A type defines a set of values and a set of operations that can be applied on those values. </a:t>
            </a: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37" y="2892561"/>
            <a:ext cx="8391525"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F2814587-458A-465F-9306-FBB4259AD002}" type="slidenum">
              <a:rPr lang="en-US" altLang="en-US"/>
              <a:pPr/>
              <a:t>60</a:t>
            </a:fld>
            <a:endParaRPr lang="en-US" altLang="en-US"/>
          </a:p>
        </p:txBody>
      </p:sp>
      <p:sp>
        <p:nvSpPr>
          <p:cNvPr id="623618"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619" name="Rectangle 3"/>
          <p:cNvSpPr>
            <a:spLocks noChangeArrowheads="1"/>
          </p:cNvSpPr>
          <p:nvPr/>
        </p:nvSpPr>
        <p:spPr bwMode="auto">
          <a:xfrm>
            <a:off x="1735138" y="5791201"/>
            <a:ext cx="5199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dirty="0" smtClean="0"/>
              <a:t>Types </a:t>
            </a:r>
            <a:r>
              <a:rPr lang="en-US" altLang="en-US" sz="2000" dirty="0"/>
              <a:t>of Statements</a:t>
            </a:r>
          </a:p>
        </p:txBody>
      </p:sp>
      <p:grpSp>
        <p:nvGrpSpPr>
          <p:cNvPr id="623620" name="Group 4"/>
          <p:cNvGrpSpPr>
            <a:grpSpLocks/>
          </p:cNvGrpSpPr>
          <p:nvPr/>
        </p:nvGrpSpPr>
        <p:grpSpPr bwMode="auto">
          <a:xfrm>
            <a:off x="1752600" y="252414"/>
            <a:ext cx="8610600" cy="5995987"/>
            <a:chOff x="336" y="159"/>
            <a:chExt cx="5232" cy="3777"/>
          </a:xfrm>
        </p:grpSpPr>
        <p:sp>
          <p:nvSpPr>
            <p:cNvPr id="62362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62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62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2362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758826"/>
            <a:ext cx="4022725"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5101C3B8-125D-4A5A-86A6-7CF166DED846}" type="slidenum">
              <a:rPr lang="en-US" altLang="en-US"/>
              <a:pPr/>
              <a:t>61</a:t>
            </a:fld>
            <a:endParaRPr lang="en-US" altLang="en-US"/>
          </a:p>
        </p:txBody>
      </p:sp>
      <p:sp>
        <p:nvSpPr>
          <p:cNvPr id="624642"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43" name="Rectangle 3"/>
          <p:cNvSpPr>
            <a:spLocks noChangeArrowheads="1"/>
          </p:cNvSpPr>
          <p:nvPr/>
        </p:nvSpPr>
        <p:spPr bwMode="auto">
          <a:xfrm>
            <a:off x="1735138" y="5791201"/>
            <a:ext cx="5199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dirty="0" smtClean="0"/>
              <a:t>Compound </a:t>
            </a:r>
            <a:r>
              <a:rPr lang="en-US" altLang="en-US" sz="2000" dirty="0"/>
              <a:t>Statement</a:t>
            </a:r>
          </a:p>
        </p:txBody>
      </p:sp>
      <p:grpSp>
        <p:nvGrpSpPr>
          <p:cNvPr id="624644" name="Group 4"/>
          <p:cNvGrpSpPr>
            <a:grpSpLocks/>
          </p:cNvGrpSpPr>
          <p:nvPr/>
        </p:nvGrpSpPr>
        <p:grpSpPr bwMode="auto">
          <a:xfrm>
            <a:off x="1752600" y="252414"/>
            <a:ext cx="8610600" cy="5995987"/>
            <a:chOff x="336" y="159"/>
            <a:chExt cx="5232" cy="3777"/>
          </a:xfrm>
        </p:grpSpPr>
        <p:sp>
          <p:nvSpPr>
            <p:cNvPr id="62464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4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4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2465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022" y="596107"/>
            <a:ext cx="6078537" cy="36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97554" y="4675981"/>
            <a:ext cx="7643439" cy="523220"/>
          </a:xfrm>
          <a:prstGeom prst="rect">
            <a:avLst/>
          </a:prstGeom>
        </p:spPr>
        <p:txBody>
          <a:bodyPr wrap="none">
            <a:spAutoFit/>
          </a:bodyPr>
          <a:lstStyle/>
          <a:p>
            <a:pPr algn="ctr"/>
            <a:r>
              <a:rPr lang="en-US" altLang="en-US" sz="2800" dirty="0"/>
              <a:t>The compound statement does not need a semicolon.</a:t>
            </a:r>
            <a:endParaRPr lang="en-US" alt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E9ED825A-72BB-4AD8-AD0D-5C18325F2579}" type="slidenum">
              <a:rPr lang="en-US" altLang="en-US"/>
              <a:pPr/>
              <a:t>62</a:t>
            </a:fld>
            <a:endParaRPr lang="en-US" altLang="en-US"/>
          </a:p>
        </p:txBody>
      </p:sp>
      <p:sp>
        <p:nvSpPr>
          <p:cNvPr id="626691" name="Text Box 3"/>
          <p:cNvSpPr txBox="1">
            <a:spLocks noChangeArrowheads="1"/>
          </p:cNvSpPr>
          <p:nvPr/>
        </p:nvSpPr>
        <p:spPr bwMode="auto">
          <a:xfrm>
            <a:off x="1752601" y="304801"/>
            <a:ext cx="42915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Sample </a:t>
            </a:r>
            <a:r>
              <a:rPr lang="en-US" altLang="en-US" sz="4000" dirty="0">
                <a:latin typeface="Arial" panose="020B0604020202020204" pitchFamily="34" charset="0"/>
              </a:rPr>
              <a:t>Programs</a:t>
            </a:r>
          </a:p>
        </p:txBody>
      </p:sp>
      <p:sp>
        <p:nvSpPr>
          <p:cNvPr id="626692"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626693" name="Rectangle 5"/>
          <p:cNvSpPr>
            <a:spLocks noChangeArrowheads="1"/>
          </p:cNvSpPr>
          <p:nvPr/>
        </p:nvSpPr>
        <p:spPr bwMode="auto">
          <a:xfrm>
            <a:off x="1828800" y="16002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This section contains several programs that you should study for programming technique and style.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FC4A021B-2A91-4AA3-A764-1E81992B95F0}" type="slidenum">
              <a:rPr lang="en-US" altLang="en-US"/>
              <a:pPr/>
              <a:t>63</a:t>
            </a:fld>
            <a:endParaRPr lang="en-US" altLang="en-US"/>
          </a:p>
        </p:txBody>
      </p:sp>
      <p:sp>
        <p:nvSpPr>
          <p:cNvPr id="627715" name="Text Box 3"/>
          <p:cNvSpPr txBox="1">
            <a:spLocks noChangeArrowheads="1"/>
          </p:cNvSpPr>
          <p:nvPr/>
        </p:nvSpPr>
        <p:spPr bwMode="auto">
          <a:xfrm>
            <a:off x="3852060" y="212725"/>
            <a:ext cx="37052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Quotient and Remainder</a:t>
            </a:r>
          </a:p>
        </p:txBody>
      </p:sp>
      <p:pic>
        <p:nvPicPr>
          <p:cNvPr id="6277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685801"/>
            <a:ext cx="8318500"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38386937-6A6C-417F-92EE-4BF2833817C3}" type="slidenum">
              <a:rPr lang="en-US" altLang="en-US"/>
              <a:pPr/>
              <a:t>64</a:t>
            </a:fld>
            <a:endParaRPr lang="en-US" altLang="en-US"/>
          </a:p>
        </p:txBody>
      </p:sp>
      <p:sp>
        <p:nvSpPr>
          <p:cNvPr id="652291" name="Text Box 3"/>
          <p:cNvSpPr txBox="1">
            <a:spLocks noChangeArrowheads="1"/>
          </p:cNvSpPr>
          <p:nvPr/>
        </p:nvSpPr>
        <p:spPr bwMode="auto">
          <a:xfrm>
            <a:off x="3852060" y="212725"/>
            <a:ext cx="37052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Quotient and Remainder</a:t>
            </a:r>
          </a:p>
        </p:txBody>
      </p:sp>
      <p:pic>
        <p:nvPicPr>
          <p:cNvPr id="65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4" y="685800"/>
            <a:ext cx="8345487"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3200401"/>
            <a:ext cx="83185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9AFCA18D-4BBC-4529-A99F-39FB298D9C39}" type="slidenum">
              <a:rPr lang="en-US" altLang="en-US"/>
              <a:pPr/>
              <a:t>65</a:t>
            </a:fld>
            <a:endParaRPr lang="en-US" altLang="en-US"/>
          </a:p>
        </p:txBody>
      </p:sp>
      <p:sp>
        <p:nvSpPr>
          <p:cNvPr id="628739" name="Text Box 3"/>
          <p:cNvSpPr txBox="1">
            <a:spLocks noChangeArrowheads="1"/>
          </p:cNvSpPr>
          <p:nvPr/>
        </p:nvSpPr>
        <p:spPr bwMode="auto">
          <a:xfrm>
            <a:off x="3944110" y="212725"/>
            <a:ext cx="28369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Right Digit of Integer</a:t>
            </a:r>
          </a:p>
        </p:txBody>
      </p:sp>
      <p:pic>
        <p:nvPicPr>
          <p:cNvPr id="6287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695326"/>
            <a:ext cx="83185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D1D8A3F0-6134-4322-8211-3BEC24E9563F}" type="slidenum">
              <a:rPr lang="en-US" altLang="en-US"/>
              <a:pPr/>
              <a:t>66</a:t>
            </a:fld>
            <a:endParaRPr lang="en-US" altLang="en-US"/>
          </a:p>
        </p:txBody>
      </p:sp>
      <p:sp>
        <p:nvSpPr>
          <p:cNvPr id="653315" name="Text Box 3"/>
          <p:cNvSpPr txBox="1">
            <a:spLocks noChangeArrowheads="1"/>
          </p:cNvSpPr>
          <p:nvPr/>
        </p:nvSpPr>
        <p:spPr bwMode="auto">
          <a:xfrm>
            <a:off x="3944110" y="212725"/>
            <a:ext cx="28369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Right Digit of Integer</a:t>
            </a:r>
          </a:p>
        </p:txBody>
      </p:sp>
      <p:pic>
        <p:nvPicPr>
          <p:cNvPr id="65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4" y="685801"/>
            <a:ext cx="8345487"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888" y="2133600"/>
            <a:ext cx="8291512"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6B1AED02-F434-4217-94DB-8AEAFF6417A8}" type="slidenum">
              <a:rPr lang="en-US" altLang="en-US"/>
              <a:pPr/>
              <a:t>67</a:t>
            </a:fld>
            <a:endParaRPr lang="en-US" altLang="en-US"/>
          </a:p>
        </p:txBody>
      </p:sp>
      <p:sp>
        <p:nvSpPr>
          <p:cNvPr id="629763" name="Text Box 3"/>
          <p:cNvSpPr txBox="1">
            <a:spLocks noChangeArrowheads="1"/>
          </p:cNvSpPr>
          <p:nvPr/>
        </p:nvSpPr>
        <p:spPr bwMode="auto">
          <a:xfrm>
            <a:off x="3870234" y="212725"/>
            <a:ext cx="38466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Average of Four Numbers</a:t>
            </a:r>
          </a:p>
        </p:txBody>
      </p:sp>
      <p:pic>
        <p:nvPicPr>
          <p:cNvPr id="6297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4" y="685800"/>
            <a:ext cx="8345487"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B768164-36AF-40CB-B8A9-5B7741ECD28C}" type="slidenum">
              <a:rPr lang="en-US" altLang="en-US"/>
              <a:pPr/>
              <a:t>68</a:t>
            </a:fld>
            <a:endParaRPr lang="en-US" altLang="en-US"/>
          </a:p>
        </p:txBody>
      </p:sp>
      <p:sp>
        <p:nvSpPr>
          <p:cNvPr id="658435" name="Text Box 3"/>
          <p:cNvSpPr txBox="1">
            <a:spLocks noChangeArrowheads="1"/>
          </p:cNvSpPr>
          <p:nvPr/>
        </p:nvSpPr>
        <p:spPr bwMode="auto">
          <a:xfrm>
            <a:off x="3870234" y="212725"/>
            <a:ext cx="38466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Average of Four Numbers</a:t>
            </a:r>
          </a:p>
        </p:txBody>
      </p:sp>
      <p:pic>
        <p:nvPicPr>
          <p:cNvPr id="65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4" y="1100138"/>
            <a:ext cx="8345487" cy="484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A3605FF-9086-4210-9CAB-7CA99663A948}" type="slidenum">
              <a:rPr lang="en-US" altLang="en-US"/>
              <a:pPr/>
              <a:t>69</a:t>
            </a:fld>
            <a:endParaRPr lang="en-US" altLang="en-US"/>
          </a:p>
        </p:txBody>
      </p:sp>
      <p:sp>
        <p:nvSpPr>
          <p:cNvPr id="659459" name="Text Box 3"/>
          <p:cNvSpPr txBox="1">
            <a:spLocks noChangeArrowheads="1"/>
          </p:cNvSpPr>
          <p:nvPr/>
        </p:nvSpPr>
        <p:spPr bwMode="auto">
          <a:xfrm>
            <a:off x="3870234" y="212725"/>
            <a:ext cx="38466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Average of Four Numbers</a:t>
            </a:r>
          </a:p>
        </p:txBody>
      </p:sp>
      <p:pic>
        <p:nvPicPr>
          <p:cNvPr id="65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685800"/>
            <a:ext cx="8291512"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9DF84F39-39BE-4BE0-802B-70A0CB200011}" type="slidenum">
              <a:rPr lang="en-US" altLang="en-US"/>
              <a:pPr/>
              <a:t>7</a:t>
            </a:fld>
            <a:endParaRPr lang="en-US" altLang="en-US"/>
          </a:p>
        </p:txBody>
      </p:sp>
      <p:sp>
        <p:nvSpPr>
          <p:cNvPr id="577540" name="Rectangle 4"/>
          <p:cNvSpPr>
            <a:spLocks noChangeArrowheads="1"/>
          </p:cNvSpPr>
          <p:nvPr/>
        </p:nvSpPr>
        <p:spPr bwMode="auto">
          <a:xfrm>
            <a:off x="1359567" y="2759075"/>
            <a:ext cx="9408695" cy="1661993"/>
          </a:xfrm>
          <a:prstGeom prst="rect">
            <a:avLst/>
          </a:prstGeom>
          <a:noFill/>
          <a:ln>
            <a:noFill/>
          </a:ln>
          <a:effectLst/>
        </p:spPr>
        <p:txBody>
          <a:bodyPr wrap="square">
            <a:spAutoFit/>
          </a:bodyPr>
          <a:lstStyle/>
          <a:p>
            <a:pPr algn="ctr"/>
            <a:r>
              <a:rPr lang="en-US" altLang="en-US" sz="2800" dirty="0" err="1"/>
              <a:t>sizeof</a:t>
            </a:r>
            <a:r>
              <a:rPr lang="en-US" altLang="en-US" sz="2800" dirty="0"/>
              <a:t> (short) ≤ </a:t>
            </a:r>
            <a:r>
              <a:rPr lang="en-US" altLang="en-US" sz="2800" dirty="0" err="1"/>
              <a:t>sizeof</a:t>
            </a:r>
            <a:r>
              <a:rPr lang="en-US" altLang="en-US" sz="2800" dirty="0"/>
              <a:t> (</a:t>
            </a:r>
            <a:r>
              <a:rPr lang="en-US" altLang="en-US" sz="2800" dirty="0" err="1"/>
              <a:t>int</a:t>
            </a:r>
            <a:r>
              <a:rPr lang="en-US" altLang="en-US" sz="2800" dirty="0"/>
              <a:t>) ≤ </a:t>
            </a:r>
            <a:r>
              <a:rPr lang="en-US" altLang="en-US" sz="2800" dirty="0" err="1"/>
              <a:t>sizeof</a:t>
            </a:r>
            <a:r>
              <a:rPr lang="en-US" altLang="en-US" sz="2800" dirty="0"/>
              <a:t> (long) ≤ </a:t>
            </a:r>
            <a:r>
              <a:rPr lang="en-US" altLang="en-US" sz="2800" dirty="0" err="1"/>
              <a:t>sizeof</a:t>
            </a:r>
            <a:r>
              <a:rPr lang="en-US" altLang="en-US" sz="2800" dirty="0"/>
              <a:t> (long long</a:t>
            </a:r>
            <a:r>
              <a:rPr lang="en-US" altLang="en-US" sz="2800" dirty="0" smtClean="0"/>
              <a:t>)</a:t>
            </a:r>
          </a:p>
          <a:p>
            <a:pPr algn="ctr"/>
            <a:endParaRPr lang="en-US" altLang="en-US" sz="2800" dirty="0" smtClean="0"/>
          </a:p>
          <a:p>
            <a:pPr algn="ctr"/>
            <a:r>
              <a:rPr lang="en-US" altLang="en-US" sz="2800" dirty="0" err="1"/>
              <a:t>sizeof</a:t>
            </a:r>
            <a:r>
              <a:rPr lang="en-US" altLang="en-US" sz="2800" dirty="0"/>
              <a:t> (float) ≤ </a:t>
            </a:r>
            <a:r>
              <a:rPr lang="en-US" altLang="en-US" sz="2800" dirty="0" err="1"/>
              <a:t>sizeof</a:t>
            </a:r>
            <a:r>
              <a:rPr lang="en-US" altLang="en-US" sz="2800" dirty="0"/>
              <a:t> (double) ≤ </a:t>
            </a:r>
            <a:r>
              <a:rPr lang="en-US" altLang="en-US" sz="2800" dirty="0" err="1"/>
              <a:t>sizeof</a:t>
            </a:r>
            <a:r>
              <a:rPr lang="en-US" altLang="en-US" sz="2800" dirty="0"/>
              <a:t> (long double)</a:t>
            </a:r>
          </a:p>
          <a:p>
            <a:pPr algn="ctr"/>
            <a:endParaRPr lang="en-US"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3A4D545C-CE0C-4119-A3FD-97D2B33065AB}" type="slidenum">
              <a:rPr lang="en-US" altLang="en-US"/>
              <a:pPr/>
              <a:t>70</a:t>
            </a:fld>
            <a:endParaRPr lang="en-US" altLang="en-US"/>
          </a:p>
        </p:txBody>
      </p:sp>
      <p:sp>
        <p:nvSpPr>
          <p:cNvPr id="654339" name="Text Box 3"/>
          <p:cNvSpPr txBox="1">
            <a:spLocks noChangeArrowheads="1"/>
          </p:cNvSpPr>
          <p:nvPr/>
        </p:nvSpPr>
        <p:spPr bwMode="auto">
          <a:xfrm>
            <a:off x="3870234" y="212725"/>
            <a:ext cx="38466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Average of Four Numbers</a:t>
            </a:r>
          </a:p>
        </p:txBody>
      </p:sp>
      <p:pic>
        <p:nvPicPr>
          <p:cNvPr id="65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854076"/>
            <a:ext cx="8291512"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95AEFFF4-8C4F-4388-B16E-D0A63A67D61A}" type="slidenum">
              <a:rPr lang="en-US" altLang="en-US"/>
              <a:pPr/>
              <a:t>71</a:t>
            </a:fld>
            <a:endParaRPr lang="en-US" altLang="en-US"/>
          </a:p>
        </p:txBody>
      </p:sp>
      <p:sp>
        <p:nvSpPr>
          <p:cNvPr id="630787" name="Text Box 3"/>
          <p:cNvSpPr txBox="1">
            <a:spLocks noChangeArrowheads="1"/>
          </p:cNvSpPr>
          <p:nvPr/>
        </p:nvSpPr>
        <p:spPr bwMode="auto">
          <a:xfrm>
            <a:off x="3907429" y="212725"/>
            <a:ext cx="30293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Convert Radians to Degrees</a:t>
            </a:r>
          </a:p>
        </p:txBody>
      </p:sp>
      <p:pic>
        <p:nvPicPr>
          <p:cNvPr id="6307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609601"/>
            <a:ext cx="8291512"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618502C9-E66D-4758-9CDF-A6FBF1E2F86D}" type="slidenum">
              <a:rPr lang="en-US" altLang="en-US"/>
              <a:pPr/>
              <a:t>72</a:t>
            </a:fld>
            <a:endParaRPr lang="en-US" altLang="en-US"/>
          </a:p>
        </p:txBody>
      </p:sp>
      <p:sp>
        <p:nvSpPr>
          <p:cNvPr id="655363" name="Text Box 3"/>
          <p:cNvSpPr txBox="1">
            <a:spLocks noChangeArrowheads="1"/>
          </p:cNvSpPr>
          <p:nvPr/>
        </p:nvSpPr>
        <p:spPr bwMode="auto">
          <a:xfrm>
            <a:off x="3907429" y="212725"/>
            <a:ext cx="30293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Convert Radians to Degrees</a:t>
            </a:r>
          </a:p>
        </p:txBody>
      </p:sp>
      <p:pic>
        <p:nvPicPr>
          <p:cNvPr id="65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750888"/>
            <a:ext cx="8318500" cy="336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376FB6A-0073-417C-BFD1-67D59432D335}" type="slidenum">
              <a:rPr lang="en-US" altLang="en-US"/>
              <a:pPr/>
              <a:t>73</a:t>
            </a:fld>
            <a:endParaRPr lang="en-US" altLang="en-US"/>
          </a:p>
        </p:txBody>
      </p:sp>
      <p:sp>
        <p:nvSpPr>
          <p:cNvPr id="631811" name="Text Box 3"/>
          <p:cNvSpPr txBox="1">
            <a:spLocks noChangeArrowheads="1"/>
          </p:cNvSpPr>
          <p:nvPr/>
        </p:nvSpPr>
        <p:spPr bwMode="auto">
          <a:xfrm>
            <a:off x="3860431" y="212725"/>
            <a:ext cx="230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Sales Total</a:t>
            </a:r>
          </a:p>
        </p:txBody>
      </p:sp>
      <p:pic>
        <p:nvPicPr>
          <p:cNvPr id="6318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573088"/>
            <a:ext cx="8291512" cy="582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CFD265A-6AFA-4B69-BA33-30D9A9F1FC3D}" type="slidenum">
              <a:rPr lang="en-US" altLang="en-US"/>
              <a:pPr/>
              <a:t>74</a:t>
            </a:fld>
            <a:endParaRPr lang="en-US" altLang="en-US"/>
          </a:p>
        </p:txBody>
      </p:sp>
      <p:sp>
        <p:nvSpPr>
          <p:cNvPr id="656387" name="Text Box 3"/>
          <p:cNvSpPr txBox="1">
            <a:spLocks noChangeArrowheads="1"/>
          </p:cNvSpPr>
          <p:nvPr/>
        </p:nvSpPr>
        <p:spPr bwMode="auto">
          <a:xfrm>
            <a:off x="3860431" y="0"/>
            <a:ext cx="230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Sales Total</a:t>
            </a:r>
          </a:p>
        </p:txBody>
      </p:sp>
      <p:pic>
        <p:nvPicPr>
          <p:cNvPr id="65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4" y="546100"/>
            <a:ext cx="8345487"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E8A7F87C-5A98-4A66-93EF-5C1586FD064E}" type="slidenum">
              <a:rPr lang="en-US" altLang="en-US"/>
              <a:pPr/>
              <a:t>75</a:t>
            </a:fld>
            <a:endParaRPr lang="en-US" altLang="en-US"/>
          </a:p>
        </p:txBody>
      </p:sp>
      <p:sp>
        <p:nvSpPr>
          <p:cNvPr id="660483" name="Text Box 3"/>
          <p:cNvSpPr txBox="1">
            <a:spLocks noChangeArrowheads="1"/>
          </p:cNvSpPr>
          <p:nvPr/>
        </p:nvSpPr>
        <p:spPr bwMode="auto">
          <a:xfrm>
            <a:off x="3896525" y="471541"/>
            <a:ext cx="230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Calculate Sales Total</a:t>
            </a:r>
          </a:p>
        </p:txBody>
      </p:sp>
      <p:pic>
        <p:nvPicPr>
          <p:cNvPr id="66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634" y="1521661"/>
            <a:ext cx="8345487"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412F43B9-122E-44AB-BC56-3E3B22DA54EF}" type="slidenum">
              <a:rPr lang="en-US" altLang="en-US"/>
              <a:pPr/>
              <a:t>76</a:t>
            </a:fld>
            <a:endParaRPr lang="en-US" altLang="en-US"/>
          </a:p>
        </p:txBody>
      </p:sp>
      <p:sp>
        <p:nvSpPr>
          <p:cNvPr id="661507" name="Text Box 3"/>
          <p:cNvSpPr txBox="1">
            <a:spLocks noChangeArrowheads="1"/>
          </p:cNvSpPr>
          <p:nvPr/>
        </p:nvSpPr>
        <p:spPr bwMode="auto">
          <a:xfrm>
            <a:off x="3936631" y="441325"/>
            <a:ext cx="230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Sales Total</a:t>
            </a:r>
          </a:p>
        </p:txBody>
      </p:sp>
      <p:pic>
        <p:nvPicPr>
          <p:cNvPr id="66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998538"/>
            <a:ext cx="8318500" cy="410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2463EDD3-44BF-4162-8AFB-F115F592D5D0}" type="slidenum">
              <a:rPr lang="en-US" altLang="en-US"/>
              <a:pPr/>
              <a:t>77</a:t>
            </a:fld>
            <a:endParaRPr lang="en-US" altLang="en-US"/>
          </a:p>
        </p:txBody>
      </p:sp>
      <p:sp>
        <p:nvSpPr>
          <p:cNvPr id="632835" name="Text Box 3"/>
          <p:cNvSpPr txBox="1">
            <a:spLocks noChangeArrowheads="1"/>
          </p:cNvSpPr>
          <p:nvPr/>
        </p:nvSpPr>
        <p:spPr bwMode="auto">
          <a:xfrm>
            <a:off x="3975798" y="212725"/>
            <a:ext cx="26132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Student Score</a:t>
            </a:r>
          </a:p>
        </p:txBody>
      </p:sp>
      <p:pic>
        <p:nvPicPr>
          <p:cNvPr id="6328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6" y="917576"/>
            <a:ext cx="83724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28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01"/>
            <a:ext cx="837247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FC078118-13AC-4D1F-BBBD-BD92CF440FEB}" type="slidenum">
              <a:rPr lang="en-US" altLang="en-US"/>
              <a:pPr/>
              <a:t>78</a:t>
            </a:fld>
            <a:endParaRPr lang="en-US" altLang="en-US"/>
          </a:p>
        </p:txBody>
      </p:sp>
      <p:sp>
        <p:nvSpPr>
          <p:cNvPr id="662531" name="Text Box 3"/>
          <p:cNvSpPr txBox="1">
            <a:spLocks noChangeArrowheads="1"/>
          </p:cNvSpPr>
          <p:nvPr/>
        </p:nvSpPr>
        <p:spPr bwMode="auto">
          <a:xfrm>
            <a:off x="3975798" y="212725"/>
            <a:ext cx="26132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Student Score</a:t>
            </a:r>
          </a:p>
        </p:txBody>
      </p:sp>
      <p:pic>
        <p:nvPicPr>
          <p:cNvPr id="66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08038"/>
            <a:ext cx="8318500"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4A769EA3-3859-4C1B-B315-2EFE72A7603C}" type="slidenum">
              <a:rPr lang="en-US" altLang="en-US"/>
              <a:pPr/>
              <a:t>79</a:t>
            </a:fld>
            <a:endParaRPr lang="en-US" altLang="en-US"/>
          </a:p>
        </p:txBody>
      </p:sp>
      <p:sp>
        <p:nvSpPr>
          <p:cNvPr id="663555" name="Text Box 3"/>
          <p:cNvSpPr txBox="1">
            <a:spLocks noChangeArrowheads="1"/>
          </p:cNvSpPr>
          <p:nvPr/>
        </p:nvSpPr>
        <p:spPr bwMode="auto">
          <a:xfrm>
            <a:off x="3975798" y="212725"/>
            <a:ext cx="26132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Student Score</a:t>
            </a:r>
          </a:p>
        </p:txBody>
      </p:sp>
      <p:pic>
        <p:nvPicPr>
          <p:cNvPr id="66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6" y="708026"/>
            <a:ext cx="84105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5181600"/>
            <a:ext cx="831850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92008F64-9649-431F-B5D1-75BA408F171D}" type="slidenum">
              <a:rPr lang="en-US" altLang="en-US"/>
              <a:pPr/>
              <a:t>8</a:t>
            </a:fld>
            <a:endParaRPr lang="en-US" altLang="en-US"/>
          </a:p>
        </p:txBody>
      </p:sp>
      <p:sp>
        <p:nvSpPr>
          <p:cNvPr id="504834"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4835" name="Text Box 3"/>
          <p:cNvSpPr txBox="1">
            <a:spLocks noChangeArrowheads="1"/>
          </p:cNvSpPr>
          <p:nvPr/>
        </p:nvSpPr>
        <p:spPr bwMode="auto">
          <a:xfrm>
            <a:off x="1752601" y="304800"/>
            <a:ext cx="22849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Variables</a:t>
            </a:r>
            <a:endParaRPr lang="en-US" altLang="en-US" sz="4000" dirty="0">
              <a:latin typeface="Arial" panose="020B0604020202020204" pitchFamily="34" charset="0"/>
            </a:endParaRPr>
          </a:p>
        </p:txBody>
      </p:sp>
      <p:sp>
        <p:nvSpPr>
          <p:cNvPr id="504836"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4837" name="Rectangle 5"/>
          <p:cNvSpPr>
            <a:spLocks noChangeArrowheads="1"/>
          </p:cNvSpPr>
          <p:nvPr/>
        </p:nvSpPr>
        <p:spPr bwMode="auto">
          <a:xfrm>
            <a:off x="1828800" y="1799540"/>
            <a:ext cx="8458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Variables are named memory locations that have a type, such as integer or character, which is inherited from their type. The type determines the values that a variable may contain and the operations that may be used with its values.</a:t>
            </a:r>
          </a:p>
        </p:txBody>
      </p:sp>
      <p:sp>
        <p:nvSpPr>
          <p:cNvPr id="10" name="Rectangle 4"/>
          <p:cNvSpPr>
            <a:spLocks noChangeArrowheads="1"/>
          </p:cNvSpPr>
          <p:nvPr/>
        </p:nvSpPr>
        <p:spPr bwMode="auto">
          <a:xfrm>
            <a:off x="1860550" y="4043362"/>
            <a:ext cx="8077200" cy="1384995"/>
          </a:xfrm>
          <a:prstGeom prst="rect">
            <a:avLst/>
          </a:prstGeom>
          <a:noFill/>
          <a:ln>
            <a:noFill/>
          </a:ln>
          <a:effectLst/>
        </p:spPr>
        <p:txBody>
          <a:bodyPr>
            <a:spAutoFit/>
          </a:bodyPr>
          <a:lstStyle/>
          <a:p>
            <a:r>
              <a:rPr lang="en-US" altLang="en-US" sz="2800" dirty="0"/>
              <a:t>When a variable is defined, it is not initialized. </a:t>
            </a:r>
            <a:br>
              <a:rPr lang="en-US" altLang="en-US" sz="2800" dirty="0"/>
            </a:br>
            <a:r>
              <a:rPr lang="en-US" altLang="en-US" sz="2800" dirty="0"/>
              <a:t>We must initialize any variable requiring </a:t>
            </a:r>
            <a:r>
              <a:rPr lang="en-US" altLang="en-US" sz="2800" dirty="0" smtClean="0"/>
              <a:t>prescribed </a:t>
            </a:r>
            <a:r>
              <a:rPr lang="en-US" altLang="en-US" sz="2800" dirty="0"/>
              <a:t>data when the function starts.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CA937F35-09F7-4283-AFD4-D7E2C53A7B98}" type="slidenum">
              <a:rPr lang="en-US" altLang="en-US"/>
              <a:pPr/>
              <a:t>80</a:t>
            </a:fld>
            <a:endParaRPr lang="en-US" altLang="en-US"/>
          </a:p>
        </p:txBody>
      </p:sp>
      <p:sp>
        <p:nvSpPr>
          <p:cNvPr id="664579" name="Text Box 3"/>
          <p:cNvSpPr txBox="1">
            <a:spLocks noChangeArrowheads="1"/>
          </p:cNvSpPr>
          <p:nvPr/>
        </p:nvSpPr>
        <p:spPr bwMode="auto">
          <a:xfrm>
            <a:off x="3975798" y="108285"/>
            <a:ext cx="26132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Student Score</a:t>
            </a:r>
          </a:p>
        </p:txBody>
      </p:sp>
      <p:pic>
        <p:nvPicPr>
          <p:cNvPr id="66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914400"/>
            <a:ext cx="83724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B481D4D7-5CA1-4DA2-A356-6063D3505CA4}" type="slidenum">
              <a:rPr lang="en-US" altLang="en-US"/>
              <a:pPr/>
              <a:t>81</a:t>
            </a:fld>
            <a:endParaRPr lang="en-US" altLang="en-US"/>
          </a:p>
        </p:txBody>
      </p:sp>
      <p:sp>
        <p:nvSpPr>
          <p:cNvPr id="665603" name="Text Box 3"/>
          <p:cNvSpPr txBox="1">
            <a:spLocks noChangeArrowheads="1"/>
          </p:cNvSpPr>
          <p:nvPr/>
        </p:nvSpPr>
        <p:spPr bwMode="auto">
          <a:xfrm>
            <a:off x="3975798" y="76200"/>
            <a:ext cx="26132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Student Score</a:t>
            </a:r>
          </a:p>
        </p:txBody>
      </p:sp>
      <p:pic>
        <p:nvPicPr>
          <p:cNvPr id="6656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6" y="627064"/>
            <a:ext cx="8372475"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03DA37DA-A115-4056-AEEE-B7D52E7BDFB3}" type="slidenum">
              <a:rPr lang="en-US" altLang="en-US"/>
              <a:pPr/>
              <a:t>82</a:t>
            </a:fld>
            <a:endParaRPr lang="en-US" altLang="en-US"/>
          </a:p>
        </p:txBody>
      </p:sp>
      <p:sp>
        <p:nvSpPr>
          <p:cNvPr id="657411" name="Text Box 3"/>
          <p:cNvSpPr txBox="1">
            <a:spLocks noChangeArrowheads="1"/>
          </p:cNvSpPr>
          <p:nvPr/>
        </p:nvSpPr>
        <p:spPr bwMode="auto">
          <a:xfrm>
            <a:off x="4115498" y="1355725"/>
            <a:ext cx="26132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Student Score</a:t>
            </a:r>
          </a:p>
        </p:txBody>
      </p:sp>
      <p:pic>
        <p:nvPicPr>
          <p:cNvPr id="65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099" y="1755835"/>
            <a:ext cx="8437562"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7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631" y="2698334"/>
            <a:ext cx="8318500"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A3B3313-AC6D-4965-955E-2A5133FD5F9A}" type="slidenum">
              <a:rPr lang="en-US" altLang="en-US"/>
              <a:pPr/>
              <a:t>83</a:t>
            </a:fld>
            <a:endParaRPr lang="en-US" altLang="en-US"/>
          </a:p>
        </p:txBody>
      </p:sp>
      <p:sp>
        <p:nvSpPr>
          <p:cNvPr id="666627" name="Text Box 3"/>
          <p:cNvSpPr txBox="1">
            <a:spLocks noChangeArrowheads="1"/>
          </p:cNvSpPr>
          <p:nvPr/>
        </p:nvSpPr>
        <p:spPr bwMode="auto">
          <a:xfrm>
            <a:off x="4191698" y="593725"/>
            <a:ext cx="26132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Calculate Student Score</a:t>
            </a:r>
          </a:p>
        </p:txBody>
      </p:sp>
      <p:pic>
        <p:nvPicPr>
          <p:cNvPr id="6666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12826"/>
            <a:ext cx="8491538"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8E613ECC-FE1A-4FEF-9538-4801450B11EB}" type="slidenum">
              <a:rPr lang="en-US" altLang="en-US"/>
              <a:pPr/>
              <a:t>9</a:t>
            </a:fld>
            <a:endParaRPr lang="en-US" altLang="en-US"/>
          </a:p>
        </p:txBody>
      </p:sp>
      <p:sp>
        <p:nvSpPr>
          <p:cNvPr id="505858"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5859" name="Text Box 3"/>
          <p:cNvSpPr txBox="1">
            <a:spLocks noChangeArrowheads="1"/>
          </p:cNvSpPr>
          <p:nvPr/>
        </p:nvSpPr>
        <p:spPr bwMode="auto">
          <a:xfrm>
            <a:off x="1752600" y="304800"/>
            <a:ext cx="24945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Constants</a:t>
            </a:r>
            <a:endParaRPr lang="en-US" altLang="en-US" sz="4000" dirty="0">
              <a:latin typeface="Arial" panose="020B0604020202020204" pitchFamily="34" charset="0"/>
            </a:endParaRPr>
          </a:p>
        </p:txBody>
      </p:sp>
      <p:sp>
        <p:nvSpPr>
          <p:cNvPr id="505860"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5861" name="Rectangle 5"/>
          <p:cNvSpPr>
            <a:spLocks noChangeArrowheads="1"/>
          </p:cNvSpPr>
          <p:nvPr/>
        </p:nvSpPr>
        <p:spPr bwMode="auto">
          <a:xfrm>
            <a:off x="1828800" y="1799540"/>
            <a:ext cx="8458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Constants are data values that cannot be changed during the execution of a program. Like variables, constants have a type. In this section, we discuss Boolean, character, integer, real, complex, and string constants.</a:t>
            </a:r>
          </a:p>
        </p:txBody>
      </p:sp>
      <p:sp>
        <p:nvSpPr>
          <p:cNvPr id="10" name="Rectangle 4"/>
          <p:cNvSpPr>
            <a:spLocks noChangeArrowheads="1"/>
          </p:cNvSpPr>
          <p:nvPr/>
        </p:nvSpPr>
        <p:spPr bwMode="auto">
          <a:xfrm>
            <a:off x="1860550" y="4380016"/>
            <a:ext cx="8077200" cy="523220"/>
          </a:xfrm>
          <a:prstGeom prst="rect">
            <a:avLst/>
          </a:prstGeom>
          <a:noFill/>
          <a:ln>
            <a:noFill/>
          </a:ln>
          <a:effectLst/>
        </p:spPr>
        <p:txBody>
          <a:bodyPr>
            <a:spAutoFit/>
          </a:bodyPr>
          <a:lstStyle/>
          <a:p>
            <a:pPr algn="ctr"/>
            <a:r>
              <a:rPr lang="en-US" altLang="en-US" sz="2800" dirty="0"/>
              <a:t>A character constant is enclosed in single quotes.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202</TotalTime>
  <Words>1896</Words>
  <Application>Microsoft Office PowerPoint</Application>
  <PresentationFormat>Widescreen</PresentationFormat>
  <Paragraphs>277</Paragraphs>
  <Slides>83</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Times New Roman</vt:lpstr>
      <vt:lpstr>Trebuchet MS</vt:lpstr>
      <vt:lpstr>Tw Cen MT</vt:lpstr>
      <vt:lpstr>Circuit</vt:lpstr>
      <vt:lpstr>Overview of C</vt:lpstr>
      <vt:lpstr>PowerPoint Presentation</vt:lpstr>
      <vt:lpstr>PowerPoint Presentation</vt:lpstr>
      <vt:lpstr>PowerPoint Presentation</vt:lpstr>
      <vt:lpstr>Rules for Identifiers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15</cp:revision>
  <dcterms:created xsi:type="dcterms:W3CDTF">2016-09-11T23:29:30Z</dcterms:created>
  <dcterms:modified xsi:type="dcterms:W3CDTF">2016-09-12T02:52:22Z</dcterms:modified>
</cp:coreProperties>
</file>