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82"/>
  </p:notesMasterIdLst>
  <p:sldIdLst>
    <p:sldId id="599" r:id="rId2"/>
    <p:sldId id="915" r:id="rId3"/>
    <p:sldId id="916" r:id="rId4"/>
    <p:sldId id="941" r:id="rId5"/>
    <p:sldId id="942" r:id="rId6"/>
    <p:sldId id="917" r:id="rId7"/>
    <p:sldId id="943" r:id="rId8"/>
    <p:sldId id="918" r:id="rId9"/>
    <p:sldId id="919" r:id="rId10"/>
    <p:sldId id="920" r:id="rId11"/>
    <p:sldId id="945" r:id="rId12"/>
    <p:sldId id="921" r:id="rId13"/>
    <p:sldId id="922" r:id="rId14"/>
    <p:sldId id="923" r:id="rId15"/>
    <p:sldId id="924" r:id="rId16"/>
    <p:sldId id="956" r:id="rId17"/>
    <p:sldId id="966" r:id="rId18"/>
    <p:sldId id="925" r:id="rId19"/>
    <p:sldId id="926" r:id="rId20"/>
    <p:sldId id="957" r:id="rId21"/>
    <p:sldId id="967" r:id="rId22"/>
    <p:sldId id="968" r:id="rId23"/>
    <p:sldId id="927" r:id="rId24"/>
    <p:sldId id="958" r:id="rId25"/>
    <p:sldId id="969" r:id="rId26"/>
    <p:sldId id="928" r:id="rId27"/>
    <p:sldId id="965" r:id="rId28"/>
    <p:sldId id="970" r:id="rId29"/>
    <p:sldId id="929" r:id="rId30"/>
    <p:sldId id="959" r:id="rId31"/>
    <p:sldId id="971" r:id="rId32"/>
    <p:sldId id="972" r:id="rId33"/>
    <p:sldId id="973" r:id="rId34"/>
    <p:sldId id="974" r:id="rId35"/>
    <p:sldId id="975" r:id="rId36"/>
    <p:sldId id="976" r:id="rId37"/>
    <p:sldId id="977" r:id="rId38"/>
    <p:sldId id="978" r:id="rId39"/>
    <p:sldId id="979" r:id="rId40"/>
    <p:sldId id="980" r:id="rId41"/>
    <p:sldId id="981" r:id="rId42"/>
    <p:sldId id="982" r:id="rId43"/>
    <p:sldId id="983" r:id="rId44"/>
    <p:sldId id="984" r:id="rId45"/>
    <p:sldId id="985" r:id="rId46"/>
    <p:sldId id="986" r:id="rId47"/>
    <p:sldId id="987" r:id="rId48"/>
    <p:sldId id="988" r:id="rId49"/>
    <p:sldId id="989" r:id="rId50"/>
    <p:sldId id="990" r:id="rId51"/>
    <p:sldId id="991" r:id="rId52"/>
    <p:sldId id="992" r:id="rId53"/>
    <p:sldId id="993" r:id="rId54"/>
    <p:sldId id="994" r:id="rId55"/>
    <p:sldId id="995" r:id="rId56"/>
    <p:sldId id="996" r:id="rId57"/>
    <p:sldId id="997" r:id="rId58"/>
    <p:sldId id="998" r:id="rId59"/>
    <p:sldId id="999" r:id="rId60"/>
    <p:sldId id="1000" r:id="rId61"/>
    <p:sldId id="1001" r:id="rId62"/>
    <p:sldId id="1002" r:id="rId63"/>
    <p:sldId id="1003" r:id="rId64"/>
    <p:sldId id="1004" r:id="rId65"/>
    <p:sldId id="1005" r:id="rId66"/>
    <p:sldId id="1006" r:id="rId67"/>
    <p:sldId id="1007" r:id="rId68"/>
    <p:sldId id="1008" r:id="rId69"/>
    <p:sldId id="1009" r:id="rId70"/>
    <p:sldId id="1010" r:id="rId71"/>
    <p:sldId id="1011" r:id="rId72"/>
    <p:sldId id="1012" r:id="rId73"/>
    <p:sldId id="1013" r:id="rId74"/>
    <p:sldId id="1014" r:id="rId75"/>
    <p:sldId id="1015" r:id="rId76"/>
    <p:sldId id="1016" r:id="rId77"/>
    <p:sldId id="1017" r:id="rId78"/>
    <p:sldId id="1018" r:id="rId79"/>
    <p:sldId id="1019" r:id="rId80"/>
    <p:sldId id="1020" r:id="rId81"/>
  </p:sldIdLst>
  <p:sldSz cx="9144000" cy="6858000" type="screen4x3"/>
  <p:notesSz cx="6858000" cy="9144000"/>
  <p:defaultTextStyle>
    <a:defPPr>
      <a:defRPr lang="en-US"/>
    </a:defPPr>
    <a:lvl1pPr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49494"/>
    <a:srgbClr val="339966"/>
    <a:srgbClr val="FFFF66"/>
    <a:srgbClr val="D7EB15"/>
    <a:srgbClr val="33CC33"/>
    <a:srgbClr val="99FF33"/>
    <a:srgbClr val="FF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8" autoAdjust="0"/>
    <p:restoredTop sz="94680" autoAdjust="0"/>
  </p:normalViewPr>
  <p:slideViewPr>
    <p:cSldViewPr>
      <p:cViewPr varScale="1">
        <p:scale>
          <a:sx n="90" d="100"/>
          <a:sy n="90" d="100"/>
        </p:scale>
        <p:origin x="1500" y="6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lvl1pPr>
          </a:lstStyle>
          <a:p>
            <a:endParaRPr lang="en-US" altLang="en-US"/>
          </a:p>
        </p:txBody>
      </p:sp>
      <p:sp>
        <p:nvSpPr>
          <p:cNvPr id="446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endParaRPr lang="en-US" altLang="en-US"/>
          </a:p>
        </p:txBody>
      </p:sp>
      <p:sp>
        <p:nvSpPr>
          <p:cNvPr id="446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6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6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lvl1pPr>
          </a:lstStyle>
          <a:p>
            <a:endParaRPr lang="en-US" altLang="en-US"/>
          </a:p>
        </p:txBody>
      </p:sp>
      <p:sp>
        <p:nvSpPr>
          <p:cNvPr id="446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fld id="{B5A25613-2A55-4769-9F8D-DF4914AF8844}" type="slidenum">
              <a:rPr lang="en-US" altLang="en-US"/>
              <a:pPr/>
              <a:t>‹#›</a:t>
            </a:fld>
            <a:endParaRPr lang="en-US" altLang="en-US"/>
          </a:p>
        </p:txBody>
      </p:sp>
    </p:spTree>
    <p:extLst>
      <p:ext uri="{BB962C8B-B14F-4D97-AF65-F5344CB8AC3E}">
        <p14:creationId xmlns:p14="http://schemas.microsoft.com/office/powerpoint/2010/main" val="18732050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endParaRPr lang="en-US" altLang="en-US"/>
          </a:p>
        </p:txBody>
      </p:sp>
      <p:sp>
        <p:nvSpPr>
          <p:cNvPr id="5" name="Footer Placeholder 4"/>
          <p:cNvSpPr>
            <a:spLocks noGrp="1"/>
          </p:cNvSpPr>
          <p:nvPr>
            <p:ph type="ftr" sz="quarter" idx="11"/>
          </p:nvPr>
        </p:nvSpPr>
        <p:spPr>
          <a:xfrm>
            <a:off x="1900237" y="5410202"/>
            <a:ext cx="3843665" cy="365125"/>
          </a:xfrm>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a:xfrm>
            <a:off x="7915603" y="5410200"/>
            <a:ext cx="578317" cy="365125"/>
          </a:xfrm>
        </p:spPr>
        <p:txBody>
          <a:bodyPr/>
          <a:lstStyle/>
          <a:p>
            <a:fld id="{46741A5B-7E00-44A9-A1EC-AD4F3DA964C1}" type="slidenum">
              <a:rPr lang="en-US" altLang="en-US" smtClean="0"/>
              <a:pPr/>
              <a:t>‹#›</a:t>
            </a:fld>
            <a:endParaRPr lang="en-US" altLang="en-US"/>
          </a:p>
        </p:txBody>
      </p:sp>
      <p:sp>
        <p:nvSpPr>
          <p:cNvPr id="63" name="Text Box 17"/>
          <p:cNvSpPr txBox="1">
            <a:spLocks noChangeArrowheads="1"/>
          </p:cNvSpPr>
          <p:nvPr userDrawn="1"/>
        </p:nvSpPr>
        <p:spPr bwMode="auto">
          <a:xfrm>
            <a:off x="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400" b="0">
                <a:latin typeface="McGrawHill-Italic" pitchFamily="2" charset="0"/>
              </a:rPr>
              <a:t>McGraw-Hill</a:t>
            </a:r>
            <a:endParaRPr lang="en-US" altLang="en-US" b="0"/>
          </a:p>
        </p:txBody>
      </p:sp>
      <p:sp>
        <p:nvSpPr>
          <p:cNvPr id="64" name="Text Box 18"/>
          <p:cNvSpPr txBox="1">
            <a:spLocks noChangeArrowheads="1"/>
          </p:cNvSpPr>
          <p:nvPr userDrawn="1"/>
        </p:nvSpPr>
        <p:spPr bwMode="auto">
          <a:xfrm>
            <a:off x="4572000" y="6553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US" altLang="en-US" sz="1400" b="0">
                <a:latin typeface="McGrawHill-Italic" pitchFamily="2" charset="0"/>
              </a:rPr>
              <a:t>The McGraw-Hill Companies, Inc., 2000</a:t>
            </a:r>
            <a:endParaRPr lang="en-US" altLang="en-US" b="0"/>
          </a:p>
        </p:txBody>
      </p:sp>
    </p:spTree>
    <p:extLst>
      <p:ext uri="{BB962C8B-B14F-4D97-AF65-F5344CB8AC3E}">
        <p14:creationId xmlns:p14="http://schemas.microsoft.com/office/powerpoint/2010/main" val="65413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8BCDB435-E9E7-4C1B-A12A-231BCC289515}" type="slidenum">
              <a:rPr lang="en-US" altLang="en-US" smtClean="0"/>
              <a:pPr/>
              <a:t>‹#›</a:t>
            </a:fld>
            <a:endParaRPr lang="en-US" altLang="en-US"/>
          </a:p>
        </p:txBody>
      </p:sp>
    </p:spTree>
    <p:extLst>
      <p:ext uri="{BB962C8B-B14F-4D97-AF65-F5344CB8AC3E}">
        <p14:creationId xmlns:p14="http://schemas.microsoft.com/office/powerpoint/2010/main" val="2755471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8BCDB435-E9E7-4C1B-A12A-231BCC289515}" type="slidenum">
              <a:rPr lang="en-US" altLang="en-US" smtClean="0"/>
              <a:pPr/>
              <a:t>‹#›</a:t>
            </a:fld>
            <a:endParaRPr lang="en-US" altLang="en-US"/>
          </a:p>
        </p:txBody>
      </p:sp>
    </p:spTree>
    <p:extLst>
      <p:ext uri="{BB962C8B-B14F-4D97-AF65-F5344CB8AC3E}">
        <p14:creationId xmlns:p14="http://schemas.microsoft.com/office/powerpoint/2010/main" val="75778465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8BCDB435-E9E7-4C1B-A12A-231BCC289515}" type="slidenum">
              <a:rPr lang="en-US" altLang="en-US" smtClean="0"/>
              <a:pPr/>
              <a:t>‹#›</a:t>
            </a:fld>
            <a:endParaRPr lang="en-US"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31976533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8BCDB435-E9E7-4C1B-A12A-231BCC289515}" type="slidenum">
              <a:rPr lang="en-US" altLang="en-US" smtClean="0"/>
              <a:pPr/>
              <a:t>‹#›</a:t>
            </a:fld>
            <a:endParaRPr lang="en-US" altLang="en-US"/>
          </a:p>
        </p:txBody>
      </p:sp>
    </p:spTree>
    <p:extLst>
      <p:ext uri="{BB962C8B-B14F-4D97-AF65-F5344CB8AC3E}">
        <p14:creationId xmlns:p14="http://schemas.microsoft.com/office/powerpoint/2010/main" val="317497085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4"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8BCDB435-E9E7-4C1B-A12A-231BCC289515}" type="slidenum">
              <a:rPr lang="en-US" altLang="en-US" smtClean="0"/>
              <a:pPr/>
              <a:t>‹#›</a:t>
            </a:fld>
            <a:endParaRPr lang="en-US" altLang="en-US"/>
          </a:p>
        </p:txBody>
      </p:sp>
    </p:spTree>
    <p:extLst>
      <p:ext uri="{BB962C8B-B14F-4D97-AF65-F5344CB8AC3E}">
        <p14:creationId xmlns:p14="http://schemas.microsoft.com/office/powerpoint/2010/main" val="301100017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4" name="Footer Placeholder 3"/>
          <p:cNvSpPr>
            <a:spLocks noGrp="1"/>
          </p:cNvSpPr>
          <p:nvPr>
            <p:ph type="ftr" sz="quarter" idx="11"/>
          </p:nvPr>
        </p:nvSpPr>
        <p:spPr/>
        <p:txBody>
          <a:bodyPr/>
          <a:lstStyle>
            <a:lvl1pPr>
              <a:defRPr cap="all" baseline="0"/>
            </a:lvl1p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8BCDB435-E9E7-4C1B-A12A-231BCC289515}" type="slidenum">
              <a:rPr lang="en-US" altLang="en-US" smtClean="0"/>
              <a:pPr/>
              <a:t>‹#›</a:t>
            </a:fld>
            <a:endParaRPr lang="en-US" altLang="en-US"/>
          </a:p>
        </p:txBody>
      </p:sp>
    </p:spTree>
    <p:extLst>
      <p:ext uri="{BB962C8B-B14F-4D97-AF65-F5344CB8AC3E}">
        <p14:creationId xmlns:p14="http://schemas.microsoft.com/office/powerpoint/2010/main" val="328016972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CDA56CF5-BB30-420F-ABA8-ACA60290F9AE}" type="slidenum">
              <a:rPr lang="en-US" altLang="en-US" smtClean="0"/>
              <a:pPr/>
              <a:t>‹#›</a:t>
            </a:fld>
            <a:endParaRPr lang="en-US" altLang="en-US"/>
          </a:p>
        </p:txBody>
      </p:sp>
    </p:spTree>
    <p:extLst>
      <p:ext uri="{BB962C8B-B14F-4D97-AF65-F5344CB8AC3E}">
        <p14:creationId xmlns:p14="http://schemas.microsoft.com/office/powerpoint/2010/main" val="3876532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0E04A531-4159-4053-83F9-02D28A102276}" type="slidenum">
              <a:rPr lang="en-US" altLang="en-US" smtClean="0"/>
              <a:pPr/>
              <a:t>‹#›</a:t>
            </a:fld>
            <a:endParaRPr lang="en-US" altLang="en-US"/>
          </a:p>
        </p:txBody>
      </p:sp>
    </p:spTree>
    <p:extLst>
      <p:ext uri="{BB962C8B-B14F-4D97-AF65-F5344CB8AC3E}">
        <p14:creationId xmlns:p14="http://schemas.microsoft.com/office/powerpoint/2010/main" val="40057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smtClean="0"/>
              <a:t>10/3/2016</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r>
              <a:rPr lang="en-US" altLang="en-US" smtClean="0"/>
              <a:t>Computer Science: A Structured Programming Approach Using C</a:t>
            </a:r>
            <a:endParaRPr lang="en-US" altLang="en-US"/>
          </a:p>
        </p:txBody>
      </p:sp>
      <p:sp>
        <p:nvSpPr>
          <p:cNvPr id="51" name="Slide Number Placeholder 5"/>
          <p:cNvSpPr>
            <a:spLocks noGrp="1"/>
          </p:cNvSpPr>
          <p:nvPr>
            <p:ph type="sldNum" sz="quarter" idx="12"/>
          </p:nvPr>
        </p:nvSpPr>
        <p:spPr>
          <a:xfrm>
            <a:off x="7707241" y="5883275"/>
            <a:ext cx="578317" cy="365125"/>
          </a:xfrm>
        </p:spPr>
        <p:txBody>
          <a:bodyPr/>
          <a:lstStyle/>
          <a:p>
            <a:fld id="{74288475-2B40-407A-AA2D-C869C6A790DB}" type="slidenum">
              <a:rPr lang="en-US" altLang="en-US" smtClean="0"/>
              <a:pPr/>
              <a:t>‹#›</a:t>
            </a:fld>
            <a:endParaRPr lang="en-US" altLang="en-US"/>
          </a:p>
        </p:txBody>
      </p:sp>
    </p:spTree>
    <p:extLst>
      <p:ext uri="{BB962C8B-B14F-4D97-AF65-F5344CB8AC3E}">
        <p14:creationId xmlns:p14="http://schemas.microsoft.com/office/powerpoint/2010/main" val="387527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3611D2B2-C8F1-4099-AD7D-50D35C9D282E}" type="slidenum">
              <a:rPr lang="en-US" altLang="en-US" smtClean="0"/>
              <a:pPr/>
              <a:t>‹#›</a:t>
            </a:fld>
            <a:endParaRPr lang="en-US" altLang="en-US"/>
          </a:p>
        </p:txBody>
      </p:sp>
    </p:spTree>
    <p:extLst>
      <p:ext uri="{BB962C8B-B14F-4D97-AF65-F5344CB8AC3E}">
        <p14:creationId xmlns:p14="http://schemas.microsoft.com/office/powerpoint/2010/main" val="132468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525341A7-2D28-49DD-8BEC-DDEBAB7CB5FE}" type="slidenum">
              <a:rPr lang="en-US" altLang="en-US" smtClean="0"/>
              <a:pPr/>
              <a:t>‹#›</a:t>
            </a:fld>
            <a:endParaRPr lang="en-US" altLang="en-US"/>
          </a:p>
        </p:txBody>
      </p:sp>
    </p:spTree>
    <p:extLst>
      <p:ext uri="{BB962C8B-B14F-4D97-AF65-F5344CB8AC3E}">
        <p14:creationId xmlns:p14="http://schemas.microsoft.com/office/powerpoint/2010/main" val="367879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8" name="Footer Placeholder 7"/>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9" name="Slide Number Placeholder 8"/>
          <p:cNvSpPr>
            <a:spLocks noGrp="1"/>
          </p:cNvSpPr>
          <p:nvPr>
            <p:ph type="sldNum" sz="quarter" idx="12"/>
          </p:nvPr>
        </p:nvSpPr>
        <p:spPr/>
        <p:txBody>
          <a:bodyPr/>
          <a:lstStyle/>
          <a:p>
            <a:fld id="{9DD052ED-908B-42C8-8080-E1FA5BA3F13C}" type="slidenum">
              <a:rPr lang="en-US" altLang="en-US" smtClean="0"/>
              <a:pPr/>
              <a:t>‹#›</a:t>
            </a:fld>
            <a:endParaRPr lang="en-US" altLang="en-US"/>
          </a:p>
        </p:txBody>
      </p:sp>
    </p:spTree>
    <p:extLst>
      <p:ext uri="{BB962C8B-B14F-4D97-AF65-F5344CB8AC3E}">
        <p14:creationId xmlns:p14="http://schemas.microsoft.com/office/powerpoint/2010/main" val="323209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4"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B6712561-6A53-4A17-AA66-481FE3782BDE}" type="slidenum">
              <a:rPr lang="en-US" altLang="en-US" smtClean="0"/>
              <a:pPr/>
              <a:t>‹#›</a:t>
            </a:fld>
            <a:endParaRPr lang="en-US" altLang="en-US"/>
          </a:p>
        </p:txBody>
      </p:sp>
    </p:spTree>
    <p:extLst>
      <p:ext uri="{BB962C8B-B14F-4D97-AF65-F5344CB8AC3E}">
        <p14:creationId xmlns:p14="http://schemas.microsoft.com/office/powerpoint/2010/main" val="413455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3" name="Footer Placeholder 2"/>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4" name="Slide Number Placeholder 3"/>
          <p:cNvSpPr>
            <a:spLocks noGrp="1"/>
          </p:cNvSpPr>
          <p:nvPr>
            <p:ph type="sldNum" sz="quarter" idx="12"/>
          </p:nvPr>
        </p:nvSpPr>
        <p:spPr/>
        <p:txBody>
          <a:bodyPr/>
          <a:lstStyle/>
          <a:p>
            <a:fld id="{98DF9DA0-5525-44E8-9BC1-3432A36F1E94}" type="slidenum">
              <a:rPr lang="en-US" altLang="en-US" smtClean="0"/>
              <a:pPr/>
              <a:t>‹#›</a:t>
            </a:fld>
            <a:endParaRPr lang="en-US" altLang="en-US"/>
          </a:p>
        </p:txBody>
      </p:sp>
    </p:spTree>
    <p:extLst>
      <p:ext uri="{BB962C8B-B14F-4D97-AF65-F5344CB8AC3E}">
        <p14:creationId xmlns:p14="http://schemas.microsoft.com/office/powerpoint/2010/main" val="231902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4F494B68-8592-4147-AE19-F28D8BB867CE}" type="slidenum">
              <a:rPr lang="en-US" altLang="en-US" smtClean="0"/>
              <a:pPr/>
              <a:t>‹#›</a:t>
            </a:fld>
            <a:endParaRPr lang="en-US" altLang="en-US"/>
          </a:p>
        </p:txBody>
      </p:sp>
    </p:spTree>
    <p:extLst>
      <p:ext uri="{BB962C8B-B14F-4D97-AF65-F5344CB8AC3E}">
        <p14:creationId xmlns:p14="http://schemas.microsoft.com/office/powerpoint/2010/main" val="319324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5DFCAF21-6F15-4C7B-ABE9-EEC6FC4FC400}" type="slidenum">
              <a:rPr lang="en-US" altLang="en-US" smtClean="0"/>
              <a:pPr/>
              <a:t>‹#›</a:t>
            </a:fld>
            <a:endParaRPr lang="en-US" altLang="en-US"/>
          </a:p>
        </p:txBody>
      </p:sp>
    </p:spTree>
    <p:extLst>
      <p:ext uri="{BB962C8B-B14F-4D97-AF65-F5344CB8AC3E}">
        <p14:creationId xmlns:p14="http://schemas.microsoft.com/office/powerpoint/2010/main" val="236081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10/3/2016</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BCDB435-E9E7-4C1B-A12A-231BCC289515}" type="slidenum">
              <a:rPr lang="en-US" altLang="en-US" smtClean="0"/>
              <a:pPr/>
              <a:t>‹#›</a:t>
            </a:fld>
            <a:endParaRPr lang="en-US" altLang="en-US"/>
          </a:p>
        </p:txBody>
      </p:sp>
      <p:sp>
        <p:nvSpPr>
          <p:cNvPr id="48" name="Text Box 15"/>
          <p:cNvSpPr txBox="1">
            <a:spLocks noChangeArrowheads="1"/>
          </p:cNvSpPr>
          <p:nvPr userDrawn="1"/>
        </p:nvSpPr>
        <p:spPr bwMode="auto">
          <a:xfrm>
            <a:off x="4572000" y="6553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endParaRPr lang="en-US" altLang="en-US" b="0"/>
          </a:p>
        </p:txBody>
      </p:sp>
    </p:spTree>
    <p:extLst>
      <p:ext uri="{BB962C8B-B14F-4D97-AF65-F5344CB8AC3E}">
        <p14:creationId xmlns:p14="http://schemas.microsoft.com/office/powerpoint/2010/main" val="413679416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18A62A6C-B05D-409B-ACD7-38C74FC4FBF3}" type="slidenum">
              <a:rPr lang="en-US" altLang="en-US"/>
              <a:pPr/>
              <a:t>1</a:t>
            </a:fld>
            <a:endParaRPr lang="en-US" altLang="en-US"/>
          </a:p>
        </p:txBody>
      </p:sp>
      <p:sp>
        <p:nvSpPr>
          <p:cNvPr id="501762"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1763" name="Text Box 3"/>
          <p:cNvSpPr txBox="1">
            <a:spLocks noChangeArrowheads="1"/>
          </p:cNvSpPr>
          <p:nvPr/>
        </p:nvSpPr>
        <p:spPr bwMode="auto">
          <a:xfrm>
            <a:off x="228600" y="304800"/>
            <a:ext cx="53687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Pointers Introduction</a:t>
            </a:r>
            <a:endParaRPr lang="en-US" altLang="en-US" sz="4000" dirty="0">
              <a:latin typeface="Arial" panose="020B0604020202020204" pitchFamily="34" charset="0"/>
            </a:endParaRPr>
          </a:p>
        </p:txBody>
      </p:sp>
      <p:sp>
        <p:nvSpPr>
          <p:cNvPr id="50176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501765" name="Rectangle 5"/>
          <p:cNvSpPr>
            <a:spLocks noChangeArrowheads="1"/>
          </p:cNvSpPr>
          <p:nvPr/>
        </p:nvSpPr>
        <p:spPr bwMode="auto">
          <a:xfrm>
            <a:off x="304800" y="15240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A pointer is a constant or variable that contains an address that can be used to access data. Pointers are built on the basic concept of pointer constants.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6B8FBCD2-D4EA-4A49-AC2A-BB5DA2458022}" type="slidenum">
              <a:rPr lang="en-US" altLang="en-US"/>
              <a:pPr/>
              <a:t>10</a:t>
            </a:fld>
            <a:endParaRPr lang="en-US" altLang="en-US"/>
          </a:p>
        </p:txBody>
      </p:sp>
      <p:sp>
        <p:nvSpPr>
          <p:cNvPr id="95129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1299" name="Rectangle 3"/>
          <p:cNvSpPr>
            <a:spLocks noChangeArrowheads="1"/>
          </p:cNvSpPr>
          <p:nvPr/>
        </p:nvSpPr>
        <p:spPr bwMode="auto">
          <a:xfrm>
            <a:off x="152400" y="5791200"/>
            <a:ext cx="35564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Multiple </a:t>
            </a:r>
            <a:r>
              <a:rPr lang="en-US" altLang="en-US" sz="2000" dirty="0"/>
              <a:t>Pointers to a Variable</a:t>
            </a:r>
          </a:p>
        </p:txBody>
      </p:sp>
      <p:grpSp>
        <p:nvGrpSpPr>
          <p:cNvPr id="951300" name="Group 4"/>
          <p:cNvGrpSpPr>
            <a:grpSpLocks/>
          </p:cNvGrpSpPr>
          <p:nvPr/>
        </p:nvGrpSpPr>
        <p:grpSpPr bwMode="auto">
          <a:xfrm>
            <a:off x="228600" y="252413"/>
            <a:ext cx="8610600" cy="5995987"/>
            <a:chOff x="336" y="159"/>
            <a:chExt cx="5232" cy="3777"/>
          </a:xfrm>
        </p:grpSpPr>
        <p:sp>
          <p:nvSpPr>
            <p:cNvPr id="95130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130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130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513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1582738"/>
            <a:ext cx="5375275" cy="291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30A34761-6480-412C-B8B3-559BA97C9F20}" type="slidenum">
              <a:rPr lang="en-US" altLang="en-US"/>
              <a:pPr/>
              <a:t>11</a:t>
            </a:fld>
            <a:endParaRPr lang="en-US" altLang="en-US"/>
          </a:p>
        </p:txBody>
      </p:sp>
      <p:sp>
        <p:nvSpPr>
          <p:cNvPr id="976898" name="Line 2"/>
          <p:cNvSpPr>
            <a:spLocks noChangeShapeType="1"/>
          </p:cNvSpPr>
          <p:nvPr/>
        </p:nvSpPr>
        <p:spPr bwMode="auto">
          <a:xfrm>
            <a:off x="493713" y="1828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6899" name="Line 3"/>
          <p:cNvSpPr>
            <a:spLocks noChangeShapeType="1"/>
          </p:cNvSpPr>
          <p:nvPr/>
        </p:nvSpPr>
        <p:spPr bwMode="auto">
          <a:xfrm>
            <a:off x="609600" y="5486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6900" name="Rectangle 4"/>
          <p:cNvSpPr>
            <a:spLocks noChangeArrowheads="1"/>
          </p:cNvSpPr>
          <p:nvPr/>
        </p:nvSpPr>
        <p:spPr bwMode="auto">
          <a:xfrm>
            <a:off x="493713" y="2366912"/>
            <a:ext cx="8077200" cy="2308324"/>
          </a:xfrm>
          <a:prstGeom prst="rect">
            <a:avLst/>
          </a:prstGeom>
          <a:noFill/>
          <a:ln>
            <a:noFill/>
          </a:ln>
          <a:effectLst/>
        </p:spPr>
        <p:txBody>
          <a:bodyPr>
            <a:spAutoFit/>
          </a:bodyPr>
          <a:lstStyle/>
          <a:p>
            <a:pPr algn="ctr"/>
            <a:r>
              <a:rPr lang="en-US" altLang="en-US" dirty="0" smtClean="0"/>
              <a:t>A pointer that points to no variable contains the </a:t>
            </a:r>
            <a:br>
              <a:rPr lang="en-US" altLang="en-US" dirty="0" smtClean="0"/>
            </a:br>
            <a:r>
              <a:rPr lang="en-US" altLang="en-US" dirty="0" smtClean="0"/>
              <a:t>special null-pointer constant, NULL.</a:t>
            </a:r>
          </a:p>
          <a:p>
            <a:pPr algn="ctr"/>
            <a:endParaRPr lang="en-US" altLang="en-US" dirty="0" smtClean="0"/>
          </a:p>
          <a:p>
            <a:pPr algn="ctr"/>
            <a:r>
              <a:rPr lang="en-US" altLang="en-US" dirty="0" smtClean="0"/>
              <a:t>An </a:t>
            </a:r>
            <a:r>
              <a:rPr lang="en-US" altLang="en-US" dirty="0"/>
              <a:t>indirect expression, one of the expression types in the unary expression category, is coded with an </a:t>
            </a:r>
            <a:br>
              <a:rPr lang="en-US" altLang="en-US" dirty="0"/>
            </a:br>
            <a:r>
              <a:rPr lang="en-US" altLang="en-US" dirty="0"/>
              <a:t>asterisk (*) and an identifier.</a:t>
            </a:r>
          </a:p>
        </p:txBody>
      </p:sp>
      <p:sp>
        <p:nvSpPr>
          <p:cNvPr id="976901" name="Text Box 5"/>
          <p:cNvSpPr txBox="1">
            <a:spLocks noChangeArrowheads="1"/>
          </p:cNvSpPr>
          <p:nvPr/>
        </p:nvSpPr>
        <p:spPr bwMode="auto">
          <a:xfrm>
            <a:off x="430213" y="1173162"/>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dirty="0">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C3630891-1831-4298-B645-CE905C8D962D}" type="slidenum">
              <a:rPr lang="en-US" altLang="en-US"/>
              <a:pPr/>
              <a:t>12</a:t>
            </a:fld>
            <a:endParaRPr lang="en-US" altLang="en-US"/>
          </a:p>
        </p:txBody>
      </p:sp>
      <p:sp>
        <p:nvSpPr>
          <p:cNvPr id="95232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23" name="Rectangle 3"/>
          <p:cNvSpPr>
            <a:spLocks noChangeArrowheads="1"/>
          </p:cNvSpPr>
          <p:nvPr/>
        </p:nvSpPr>
        <p:spPr bwMode="auto">
          <a:xfrm>
            <a:off x="152400" y="5791200"/>
            <a:ext cx="43407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Accessing </a:t>
            </a:r>
            <a:r>
              <a:rPr lang="en-US" altLang="en-US" sz="2000" dirty="0"/>
              <a:t>Variables Through Pointers</a:t>
            </a:r>
          </a:p>
        </p:txBody>
      </p:sp>
      <p:grpSp>
        <p:nvGrpSpPr>
          <p:cNvPr id="952324" name="Group 4"/>
          <p:cNvGrpSpPr>
            <a:grpSpLocks/>
          </p:cNvGrpSpPr>
          <p:nvPr/>
        </p:nvGrpSpPr>
        <p:grpSpPr bwMode="auto">
          <a:xfrm>
            <a:off x="228600" y="252413"/>
            <a:ext cx="8610600" cy="5995987"/>
            <a:chOff x="336" y="159"/>
            <a:chExt cx="5232" cy="3777"/>
          </a:xfrm>
        </p:grpSpPr>
        <p:sp>
          <p:nvSpPr>
            <p:cNvPr id="95232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2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2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523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715963"/>
            <a:ext cx="7943850"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3FE1E2F0-F65A-48F4-80BA-B26421C69669}" type="slidenum">
              <a:rPr lang="en-US" altLang="en-US"/>
              <a:pPr/>
              <a:t>13</a:t>
            </a:fld>
            <a:endParaRPr lang="en-US" altLang="en-US"/>
          </a:p>
        </p:txBody>
      </p:sp>
      <p:sp>
        <p:nvSpPr>
          <p:cNvPr id="95334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3347" name="Rectangle 3"/>
          <p:cNvSpPr>
            <a:spLocks noChangeArrowheads="1"/>
          </p:cNvSpPr>
          <p:nvPr/>
        </p:nvSpPr>
        <p:spPr bwMode="auto">
          <a:xfrm>
            <a:off x="152400" y="5791200"/>
            <a:ext cx="4025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Address </a:t>
            </a:r>
            <a:r>
              <a:rPr lang="en-US" altLang="en-US" sz="2000" dirty="0"/>
              <a:t>and Indirection Operators</a:t>
            </a:r>
          </a:p>
        </p:txBody>
      </p:sp>
      <p:grpSp>
        <p:nvGrpSpPr>
          <p:cNvPr id="953348" name="Group 4"/>
          <p:cNvGrpSpPr>
            <a:grpSpLocks/>
          </p:cNvGrpSpPr>
          <p:nvPr/>
        </p:nvGrpSpPr>
        <p:grpSpPr bwMode="auto">
          <a:xfrm>
            <a:off x="228600" y="252413"/>
            <a:ext cx="8610600" cy="5995987"/>
            <a:chOff x="336" y="159"/>
            <a:chExt cx="5232" cy="3777"/>
          </a:xfrm>
        </p:grpSpPr>
        <p:sp>
          <p:nvSpPr>
            <p:cNvPr id="95334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335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335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533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2574925"/>
            <a:ext cx="7523162"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33BE3520-C81C-4115-BE81-E9738DDED505}" type="slidenum">
              <a:rPr lang="en-US" altLang="en-US"/>
              <a:pPr/>
              <a:t>14</a:t>
            </a:fld>
            <a:endParaRPr lang="en-US" altLang="en-US"/>
          </a:p>
        </p:txBody>
      </p:sp>
      <p:sp>
        <p:nvSpPr>
          <p:cNvPr id="95437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4371" name="Rectangle 3"/>
          <p:cNvSpPr>
            <a:spLocks noChangeArrowheads="1"/>
          </p:cNvSpPr>
          <p:nvPr/>
        </p:nvSpPr>
        <p:spPr bwMode="auto">
          <a:xfrm>
            <a:off x="152400" y="5791200"/>
            <a:ext cx="33258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Pointer </a:t>
            </a:r>
            <a:r>
              <a:rPr lang="en-US" altLang="en-US" sz="2000" dirty="0"/>
              <a:t>Variable Declaration</a:t>
            </a:r>
          </a:p>
        </p:txBody>
      </p:sp>
      <p:grpSp>
        <p:nvGrpSpPr>
          <p:cNvPr id="954372" name="Group 4"/>
          <p:cNvGrpSpPr>
            <a:grpSpLocks/>
          </p:cNvGrpSpPr>
          <p:nvPr/>
        </p:nvGrpSpPr>
        <p:grpSpPr bwMode="auto">
          <a:xfrm>
            <a:off x="228600" y="252413"/>
            <a:ext cx="8610600" cy="5995987"/>
            <a:chOff x="336" y="159"/>
            <a:chExt cx="5232" cy="3777"/>
          </a:xfrm>
        </p:grpSpPr>
        <p:sp>
          <p:nvSpPr>
            <p:cNvPr id="95437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437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437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543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1708150"/>
            <a:ext cx="6069012"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0012AF07-9E9F-4EF9-9B8A-83276BAF248E}" type="slidenum">
              <a:rPr lang="en-US" altLang="en-US"/>
              <a:pPr/>
              <a:t>15</a:t>
            </a:fld>
            <a:endParaRPr lang="en-US" altLang="en-US"/>
          </a:p>
        </p:txBody>
      </p:sp>
      <p:sp>
        <p:nvSpPr>
          <p:cNvPr id="95539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5395" name="Rectangle 3"/>
          <p:cNvSpPr>
            <a:spLocks noChangeArrowheads="1"/>
          </p:cNvSpPr>
          <p:nvPr/>
        </p:nvSpPr>
        <p:spPr bwMode="auto">
          <a:xfrm>
            <a:off x="152400" y="5791200"/>
            <a:ext cx="32120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Declaring </a:t>
            </a:r>
            <a:r>
              <a:rPr lang="en-US" altLang="en-US" sz="2000" dirty="0"/>
              <a:t>Pointer Variables</a:t>
            </a:r>
          </a:p>
        </p:txBody>
      </p:sp>
      <p:grpSp>
        <p:nvGrpSpPr>
          <p:cNvPr id="955396" name="Group 4"/>
          <p:cNvGrpSpPr>
            <a:grpSpLocks/>
          </p:cNvGrpSpPr>
          <p:nvPr/>
        </p:nvGrpSpPr>
        <p:grpSpPr bwMode="auto">
          <a:xfrm>
            <a:off x="228600" y="252413"/>
            <a:ext cx="8610600" cy="5995987"/>
            <a:chOff x="336" y="159"/>
            <a:chExt cx="5232" cy="3777"/>
          </a:xfrm>
        </p:grpSpPr>
        <p:sp>
          <p:nvSpPr>
            <p:cNvPr id="95539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539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539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554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1962150"/>
            <a:ext cx="6672262"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625B6AF6-D767-4459-A3F9-97513EE97104}" type="slidenum">
              <a:rPr lang="en-US" altLang="en-US"/>
              <a:pPr/>
              <a:t>16</a:t>
            </a:fld>
            <a:endParaRPr lang="en-US" altLang="en-US"/>
          </a:p>
        </p:txBody>
      </p:sp>
      <p:sp>
        <p:nvSpPr>
          <p:cNvPr id="988163" name="Text Box 3"/>
          <p:cNvSpPr txBox="1">
            <a:spLocks noChangeArrowheads="1"/>
          </p:cNvSpPr>
          <p:nvPr/>
        </p:nvSpPr>
        <p:spPr bwMode="auto">
          <a:xfrm>
            <a:off x="2133600" y="152400"/>
            <a:ext cx="327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Use of Pointers</a:t>
            </a:r>
          </a:p>
        </p:txBody>
      </p:sp>
      <p:pic>
        <p:nvPicPr>
          <p:cNvPr id="9881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622300"/>
            <a:ext cx="8345487" cy="524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E5C3764E-823E-4921-8025-C57EA4EC9D38}" type="slidenum">
              <a:rPr lang="en-US" altLang="en-US"/>
              <a:pPr/>
              <a:t>17</a:t>
            </a:fld>
            <a:endParaRPr lang="en-US" altLang="en-US"/>
          </a:p>
        </p:txBody>
      </p:sp>
      <p:sp>
        <p:nvSpPr>
          <p:cNvPr id="998403" name="Text Box 3"/>
          <p:cNvSpPr txBox="1">
            <a:spLocks noChangeArrowheads="1"/>
          </p:cNvSpPr>
          <p:nvPr/>
        </p:nvSpPr>
        <p:spPr bwMode="auto">
          <a:xfrm>
            <a:off x="2133600" y="152400"/>
            <a:ext cx="327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Use of Pointers</a:t>
            </a:r>
          </a:p>
        </p:txBody>
      </p:sp>
      <p:pic>
        <p:nvPicPr>
          <p:cNvPr id="998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85800"/>
            <a:ext cx="837247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7DF37C2B-8860-4AEA-92C4-D4179CB0BC1A}" type="slidenum">
              <a:rPr lang="en-US" altLang="en-US"/>
              <a:pPr/>
              <a:t>18</a:t>
            </a:fld>
            <a:endParaRPr lang="en-US" altLang="en-US"/>
          </a:p>
        </p:txBody>
      </p:sp>
      <p:sp>
        <p:nvSpPr>
          <p:cNvPr id="95641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6419" name="Rectangle 3"/>
          <p:cNvSpPr>
            <a:spLocks noChangeArrowheads="1"/>
          </p:cNvSpPr>
          <p:nvPr/>
        </p:nvSpPr>
        <p:spPr bwMode="auto">
          <a:xfrm>
            <a:off x="152400" y="5791200"/>
            <a:ext cx="25667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Uninitialized </a:t>
            </a:r>
            <a:r>
              <a:rPr lang="en-US" altLang="en-US" sz="2000" dirty="0"/>
              <a:t>Pointers</a:t>
            </a:r>
          </a:p>
        </p:txBody>
      </p:sp>
      <p:grpSp>
        <p:nvGrpSpPr>
          <p:cNvPr id="956420" name="Group 4"/>
          <p:cNvGrpSpPr>
            <a:grpSpLocks/>
          </p:cNvGrpSpPr>
          <p:nvPr/>
        </p:nvGrpSpPr>
        <p:grpSpPr bwMode="auto">
          <a:xfrm>
            <a:off x="228600" y="252413"/>
            <a:ext cx="8610600" cy="5995987"/>
            <a:chOff x="336" y="159"/>
            <a:chExt cx="5232" cy="3777"/>
          </a:xfrm>
        </p:grpSpPr>
        <p:sp>
          <p:nvSpPr>
            <p:cNvPr id="95642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642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642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564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5932488"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A8AC09D9-D001-4F9E-A96C-2944B2300BF0}" type="slidenum">
              <a:rPr lang="en-US" altLang="en-US"/>
              <a:pPr/>
              <a:t>19</a:t>
            </a:fld>
            <a:endParaRPr lang="en-US" altLang="en-US"/>
          </a:p>
        </p:txBody>
      </p:sp>
      <p:sp>
        <p:nvSpPr>
          <p:cNvPr id="95744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7443" name="Rectangle 3"/>
          <p:cNvSpPr>
            <a:spLocks noChangeArrowheads="1"/>
          </p:cNvSpPr>
          <p:nvPr/>
        </p:nvSpPr>
        <p:spPr bwMode="auto">
          <a:xfrm>
            <a:off x="152400" y="5791200"/>
            <a:ext cx="33370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Initializing </a:t>
            </a:r>
            <a:r>
              <a:rPr lang="en-US" altLang="en-US" sz="2000" dirty="0"/>
              <a:t>Pointer Variables</a:t>
            </a:r>
          </a:p>
        </p:txBody>
      </p:sp>
      <p:grpSp>
        <p:nvGrpSpPr>
          <p:cNvPr id="957444" name="Group 4"/>
          <p:cNvGrpSpPr>
            <a:grpSpLocks/>
          </p:cNvGrpSpPr>
          <p:nvPr/>
        </p:nvGrpSpPr>
        <p:grpSpPr bwMode="auto">
          <a:xfrm>
            <a:off x="228600" y="252413"/>
            <a:ext cx="8610600" cy="5995987"/>
            <a:chOff x="336" y="159"/>
            <a:chExt cx="5232" cy="3777"/>
          </a:xfrm>
        </p:grpSpPr>
        <p:sp>
          <p:nvSpPr>
            <p:cNvPr id="95744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744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744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574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2203450"/>
            <a:ext cx="875665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A55DF100-1C28-4136-A8F2-567E4FF209EF}" type="slidenum">
              <a:rPr lang="en-US" altLang="en-US"/>
              <a:pPr/>
              <a:t>2</a:t>
            </a:fld>
            <a:endParaRPr lang="en-US" altLang="en-US"/>
          </a:p>
        </p:txBody>
      </p:sp>
      <p:sp>
        <p:nvSpPr>
          <p:cNvPr id="94617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6179" name="Rectangle 3"/>
          <p:cNvSpPr>
            <a:spLocks noChangeArrowheads="1"/>
          </p:cNvSpPr>
          <p:nvPr/>
        </p:nvSpPr>
        <p:spPr bwMode="auto">
          <a:xfrm>
            <a:off x="152400" y="5791200"/>
            <a:ext cx="40327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Character </a:t>
            </a:r>
            <a:r>
              <a:rPr lang="en-US" altLang="en-US" sz="2000" dirty="0"/>
              <a:t>Constants and Variables</a:t>
            </a:r>
          </a:p>
        </p:txBody>
      </p:sp>
      <p:grpSp>
        <p:nvGrpSpPr>
          <p:cNvPr id="946180" name="Group 4"/>
          <p:cNvGrpSpPr>
            <a:grpSpLocks/>
          </p:cNvGrpSpPr>
          <p:nvPr/>
        </p:nvGrpSpPr>
        <p:grpSpPr bwMode="auto">
          <a:xfrm>
            <a:off x="228600" y="252413"/>
            <a:ext cx="8610600" cy="5995987"/>
            <a:chOff x="336" y="159"/>
            <a:chExt cx="5232" cy="3777"/>
          </a:xfrm>
        </p:grpSpPr>
        <p:sp>
          <p:nvSpPr>
            <p:cNvPr id="94618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618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618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461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121525" cy="424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8B2FBED8-FA1D-4B62-B7EE-13CB23BCE69D}" type="slidenum">
              <a:rPr lang="en-US" altLang="en-US"/>
              <a:pPr/>
              <a:t>20</a:t>
            </a:fld>
            <a:endParaRPr lang="en-US" altLang="en-US"/>
          </a:p>
        </p:txBody>
      </p:sp>
      <p:sp>
        <p:nvSpPr>
          <p:cNvPr id="989187" name="Text Box 3"/>
          <p:cNvSpPr txBox="1">
            <a:spLocks noChangeArrowheads="1"/>
          </p:cNvSpPr>
          <p:nvPr/>
        </p:nvSpPr>
        <p:spPr bwMode="auto">
          <a:xfrm>
            <a:off x="2286000" y="152400"/>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Fun with Pointers</a:t>
            </a:r>
          </a:p>
        </p:txBody>
      </p:sp>
      <p:grpSp>
        <p:nvGrpSpPr>
          <p:cNvPr id="989191" name="Group 7"/>
          <p:cNvGrpSpPr>
            <a:grpSpLocks/>
          </p:cNvGrpSpPr>
          <p:nvPr/>
        </p:nvGrpSpPr>
        <p:grpSpPr bwMode="auto">
          <a:xfrm>
            <a:off x="352425" y="571500"/>
            <a:ext cx="8439150" cy="5753100"/>
            <a:chOff x="222" y="360"/>
            <a:chExt cx="5316" cy="4024"/>
          </a:xfrm>
        </p:grpSpPr>
        <p:pic>
          <p:nvPicPr>
            <p:cNvPr id="9891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 y="360"/>
              <a:ext cx="5298" cy="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91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200"/>
              <a:ext cx="5298" cy="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BAC0315C-E613-4277-9161-69A8C3CFB1F9}" type="slidenum">
              <a:rPr lang="en-US" altLang="en-US"/>
              <a:pPr/>
              <a:t>21</a:t>
            </a:fld>
            <a:endParaRPr lang="en-US" altLang="en-US"/>
          </a:p>
        </p:txBody>
      </p:sp>
      <p:sp>
        <p:nvSpPr>
          <p:cNvPr id="999427" name="Text Box 3"/>
          <p:cNvSpPr txBox="1">
            <a:spLocks noChangeArrowheads="1"/>
          </p:cNvSpPr>
          <p:nvPr/>
        </p:nvSpPr>
        <p:spPr bwMode="auto">
          <a:xfrm>
            <a:off x="2286000" y="-15875"/>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Fun with Pointers</a:t>
            </a:r>
          </a:p>
        </p:txBody>
      </p:sp>
      <p:pic>
        <p:nvPicPr>
          <p:cNvPr id="9994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533400"/>
            <a:ext cx="84105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400D3D71-E111-4A65-ABA2-A893A23D3AC9}" type="slidenum">
              <a:rPr lang="en-US" altLang="en-US"/>
              <a:pPr/>
              <a:t>22</a:t>
            </a:fld>
            <a:endParaRPr lang="en-US" altLang="en-US"/>
          </a:p>
        </p:txBody>
      </p:sp>
      <p:sp>
        <p:nvSpPr>
          <p:cNvPr id="1000451" name="Text Box 3"/>
          <p:cNvSpPr txBox="1">
            <a:spLocks noChangeArrowheads="1"/>
          </p:cNvSpPr>
          <p:nvPr/>
        </p:nvSpPr>
        <p:spPr bwMode="auto">
          <a:xfrm>
            <a:off x="2286000" y="-15875"/>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Fun with Pointers</a:t>
            </a:r>
          </a:p>
        </p:txBody>
      </p:sp>
      <p:pic>
        <p:nvPicPr>
          <p:cNvPr id="10004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23875"/>
            <a:ext cx="84105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81A7C00C-7C12-4710-BB52-AE6BB93B95E6}" type="slidenum">
              <a:rPr lang="en-US" altLang="en-US"/>
              <a:pPr/>
              <a:t>23</a:t>
            </a:fld>
            <a:endParaRPr lang="en-US" altLang="en-US"/>
          </a:p>
        </p:txBody>
      </p:sp>
      <p:sp>
        <p:nvSpPr>
          <p:cNvPr id="95846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8467" name="Rectangle 3"/>
          <p:cNvSpPr>
            <a:spLocks noChangeArrowheads="1"/>
          </p:cNvSpPr>
          <p:nvPr/>
        </p:nvSpPr>
        <p:spPr bwMode="auto">
          <a:xfrm>
            <a:off x="249238" y="5741988"/>
            <a:ext cx="44328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b="0" dirty="0" smtClean="0"/>
              <a:t>Add </a:t>
            </a:r>
            <a:r>
              <a:rPr lang="en-US" altLang="en-US" b="0" dirty="0"/>
              <a:t>Two Numbers Using Pointers</a:t>
            </a:r>
          </a:p>
          <a:p>
            <a:pPr algn="l"/>
            <a:endParaRPr lang="en-US" altLang="en-US" dirty="0"/>
          </a:p>
        </p:txBody>
      </p:sp>
      <p:grpSp>
        <p:nvGrpSpPr>
          <p:cNvPr id="958468" name="Group 4"/>
          <p:cNvGrpSpPr>
            <a:grpSpLocks/>
          </p:cNvGrpSpPr>
          <p:nvPr/>
        </p:nvGrpSpPr>
        <p:grpSpPr bwMode="auto">
          <a:xfrm>
            <a:off x="228600" y="252413"/>
            <a:ext cx="8610600" cy="5995987"/>
            <a:chOff x="336" y="159"/>
            <a:chExt cx="5232" cy="3777"/>
          </a:xfrm>
        </p:grpSpPr>
        <p:sp>
          <p:nvSpPr>
            <p:cNvPr id="95846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847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847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584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88" y="1862138"/>
            <a:ext cx="6856412"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DF9ADD87-2E89-4991-9610-DE8E4FEA4A6F}" type="slidenum">
              <a:rPr lang="en-US" altLang="en-US"/>
              <a:pPr/>
              <a:t>24</a:t>
            </a:fld>
            <a:endParaRPr lang="en-US" altLang="en-US"/>
          </a:p>
        </p:txBody>
      </p:sp>
      <p:sp>
        <p:nvSpPr>
          <p:cNvPr id="990211" name="Text Box 3"/>
          <p:cNvSpPr txBox="1">
            <a:spLocks noChangeArrowheads="1"/>
          </p:cNvSpPr>
          <p:nvPr/>
        </p:nvSpPr>
        <p:spPr bwMode="auto">
          <a:xfrm>
            <a:off x="2238375" y="152400"/>
            <a:ext cx="391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Add Two Numbers Using Pointers</a:t>
            </a:r>
          </a:p>
        </p:txBody>
      </p:sp>
      <p:grpSp>
        <p:nvGrpSpPr>
          <p:cNvPr id="990215" name="Group 7"/>
          <p:cNvGrpSpPr>
            <a:grpSpLocks/>
          </p:cNvGrpSpPr>
          <p:nvPr/>
        </p:nvGrpSpPr>
        <p:grpSpPr bwMode="auto">
          <a:xfrm>
            <a:off x="225425" y="533400"/>
            <a:ext cx="8437563" cy="5281613"/>
            <a:chOff x="142" y="336"/>
            <a:chExt cx="5315" cy="3327"/>
          </a:xfrm>
        </p:grpSpPr>
        <p:pic>
          <p:nvPicPr>
            <p:cNvPr id="990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 y="336"/>
              <a:ext cx="5298" cy="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02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 y="3072"/>
              <a:ext cx="5315" cy="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B0CED81B-3EAA-4FAC-BEB2-6F7494A6D719}" type="slidenum">
              <a:rPr lang="en-US" altLang="en-US"/>
              <a:pPr/>
              <a:t>25</a:t>
            </a:fld>
            <a:endParaRPr lang="en-US" altLang="en-US"/>
          </a:p>
        </p:txBody>
      </p:sp>
      <p:sp>
        <p:nvSpPr>
          <p:cNvPr id="1001475" name="Text Box 3"/>
          <p:cNvSpPr txBox="1">
            <a:spLocks noChangeArrowheads="1"/>
          </p:cNvSpPr>
          <p:nvPr/>
        </p:nvSpPr>
        <p:spPr bwMode="auto">
          <a:xfrm>
            <a:off x="2238375" y="152400"/>
            <a:ext cx="391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Add Two Numbers Using Pointers</a:t>
            </a:r>
          </a:p>
        </p:txBody>
      </p:sp>
      <p:pic>
        <p:nvPicPr>
          <p:cNvPr id="10014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685800"/>
            <a:ext cx="8437562"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F7900694-92B6-4C48-82DF-0AC6677F9EE4}" type="slidenum">
              <a:rPr lang="en-US" altLang="en-US"/>
              <a:pPr/>
              <a:t>26</a:t>
            </a:fld>
            <a:endParaRPr lang="en-US" altLang="en-US"/>
          </a:p>
        </p:txBody>
      </p:sp>
      <p:sp>
        <p:nvSpPr>
          <p:cNvPr id="95949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491" name="Rectangle 3"/>
          <p:cNvSpPr>
            <a:spLocks noChangeArrowheads="1"/>
          </p:cNvSpPr>
          <p:nvPr/>
        </p:nvSpPr>
        <p:spPr bwMode="auto">
          <a:xfrm>
            <a:off x="152400" y="5791200"/>
            <a:ext cx="36361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Demonstrate </a:t>
            </a:r>
            <a:r>
              <a:rPr lang="en-US" altLang="en-US" sz="2000" dirty="0"/>
              <a:t>Pointer Flexibility</a:t>
            </a:r>
          </a:p>
        </p:txBody>
      </p:sp>
      <p:grpSp>
        <p:nvGrpSpPr>
          <p:cNvPr id="959492" name="Group 4"/>
          <p:cNvGrpSpPr>
            <a:grpSpLocks/>
          </p:cNvGrpSpPr>
          <p:nvPr/>
        </p:nvGrpSpPr>
        <p:grpSpPr bwMode="auto">
          <a:xfrm>
            <a:off x="228600" y="252413"/>
            <a:ext cx="8610600" cy="5995987"/>
            <a:chOff x="336" y="159"/>
            <a:chExt cx="5232" cy="3777"/>
          </a:xfrm>
        </p:grpSpPr>
        <p:sp>
          <p:nvSpPr>
            <p:cNvPr id="95949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49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49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594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60563"/>
            <a:ext cx="5922963" cy="276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2A436AAF-89F4-4628-B823-127F390A73D3}" type="slidenum">
              <a:rPr lang="en-US" altLang="en-US"/>
              <a:pPr/>
              <a:t>27</a:t>
            </a:fld>
            <a:endParaRPr lang="en-US" altLang="en-US"/>
          </a:p>
        </p:txBody>
      </p:sp>
      <p:sp>
        <p:nvSpPr>
          <p:cNvPr id="997379" name="Text Box 3"/>
          <p:cNvSpPr txBox="1">
            <a:spLocks noChangeArrowheads="1"/>
          </p:cNvSpPr>
          <p:nvPr/>
        </p:nvSpPr>
        <p:spPr bwMode="auto">
          <a:xfrm>
            <a:off x="2327275" y="152400"/>
            <a:ext cx="4378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Using One Pointer for Many Variables</a:t>
            </a:r>
          </a:p>
        </p:txBody>
      </p:sp>
      <p:pic>
        <p:nvPicPr>
          <p:cNvPr id="997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03250"/>
            <a:ext cx="8410575"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83AB89CC-78BB-4AC6-A5CE-6C8B951CDBAF}" type="slidenum">
              <a:rPr lang="en-US" altLang="en-US"/>
              <a:pPr/>
              <a:t>28</a:t>
            </a:fld>
            <a:endParaRPr lang="en-US" altLang="en-US"/>
          </a:p>
        </p:txBody>
      </p:sp>
      <p:sp>
        <p:nvSpPr>
          <p:cNvPr id="1002499" name="Text Box 3"/>
          <p:cNvSpPr txBox="1">
            <a:spLocks noChangeArrowheads="1"/>
          </p:cNvSpPr>
          <p:nvPr/>
        </p:nvSpPr>
        <p:spPr bwMode="auto">
          <a:xfrm>
            <a:off x="2327275" y="152400"/>
            <a:ext cx="4378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Using One Pointer for Many Variables</a:t>
            </a:r>
          </a:p>
        </p:txBody>
      </p:sp>
      <p:pic>
        <p:nvPicPr>
          <p:cNvPr id="10025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410575"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726F54F8-612F-4307-8584-6AA7826EEC5B}" type="slidenum">
              <a:rPr lang="en-US" altLang="en-US"/>
              <a:pPr/>
              <a:t>29</a:t>
            </a:fld>
            <a:endParaRPr lang="en-US" altLang="en-US"/>
          </a:p>
        </p:txBody>
      </p:sp>
      <p:sp>
        <p:nvSpPr>
          <p:cNvPr id="96051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0515" name="Rectangle 3"/>
          <p:cNvSpPr>
            <a:spLocks noChangeArrowheads="1"/>
          </p:cNvSpPr>
          <p:nvPr/>
        </p:nvSpPr>
        <p:spPr bwMode="auto">
          <a:xfrm>
            <a:off x="152400" y="5791200"/>
            <a:ext cx="38578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One </a:t>
            </a:r>
            <a:r>
              <a:rPr lang="en-US" altLang="en-US" sz="2000" dirty="0"/>
              <a:t>Variable with Many Pointers</a:t>
            </a:r>
          </a:p>
        </p:txBody>
      </p:sp>
      <p:grpSp>
        <p:nvGrpSpPr>
          <p:cNvPr id="960516" name="Group 4"/>
          <p:cNvGrpSpPr>
            <a:grpSpLocks/>
          </p:cNvGrpSpPr>
          <p:nvPr/>
        </p:nvGrpSpPr>
        <p:grpSpPr bwMode="auto">
          <a:xfrm>
            <a:off x="228600" y="252413"/>
            <a:ext cx="8610600" cy="5995987"/>
            <a:chOff x="336" y="159"/>
            <a:chExt cx="5232" cy="3777"/>
          </a:xfrm>
        </p:grpSpPr>
        <p:sp>
          <p:nvSpPr>
            <p:cNvPr id="96051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051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051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605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2078038"/>
            <a:ext cx="4789487"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D5202D45-DA4E-4BCD-B3ED-EB5761DF7A8A}" type="slidenum">
              <a:rPr lang="en-US" altLang="en-US"/>
              <a:pPr/>
              <a:t>3</a:t>
            </a:fld>
            <a:endParaRPr lang="en-US" altLang="en-US"/>
          </a:p>
        </p:txBody>
      </p:sp>
      <p:sp>
        <p:nvSpPr>
          <p:cNvPr id="94720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7203" name="Rectangle 3"/>
          <p:cNvSpPr>
            <a:spLocks noChangeArrowheads="1"/>
          </p:cNvSpPr>
          <p:nvPr/>
        </p:nvSpPr>
        <p:spPr bwMode="auto">
          <a:xfrm>
            <a:off x="152400" y="5741988"/>
            <a:ext cx="23631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b="0" dirty="0" smtClean="0"/>
              <a:t>Pointer </a:t>
            </a:r>
            <a:r>
              <a:rPr lang="en-US" altLang="en-US" b="0" dirty="0"/>
              <a:t>Constants</a:t>
            </a:r>
          </a:p>
          <a:p>
            <a:pPr algn="l"/>
            <a:endParaRPr lang="en-US" altLang="en-US" sz="2000" dirty="0"/>
          </a:p>
        </p:txBody>
      </p:sp>
      <p:grpSp>
        <p:nvGrpSpPr>
          <p:cNvPr id="947204" name="Group 4"/>
          <p:cNvGrpSpPr>
            <a:grpSpLocks/>
          </p:cNvGrpSpPr>
          <p:nvPr/>
        </p:nvGrpSpPr>
        <p:grpSpPr bwMode="auto">
          <a:xfrm>
            <a:off x="228600" y="252413"/>
            <a:ext cx="8610600" cy="5995987"/>
            <a:chOff x="336" y="159"/>
            <a:chExt cx="5232" cy="3777"/>
          </a:xfrm>
        </p:grpSpPr>
        <p:sp>
          <p:nvSpPr>
            <p:cNvPr id="94720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720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720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4720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0" y="1058863"/>
            <a:ext cx="8756650"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9AE81828-F903-4DA1-9F43-74A1B10A0962}" type="slidenum">
              <a:rPr lang="en-US" altLang="en-US"/>
              <a:pPr/>
              <a:t>30</a:t>
            </a:fld>
            <a:endParaRPr lang="en-US" altLang="en-US"/>
          </a:p>
        </p:txBody>
      </p:sp>
      <p:sp>
        <p:nvSpPr>
          <p:cNvPr id="991235" name="Text Box 3"/>
          <p:cNvSpPr txBox="1">
            <a:spLocks noChangeArrowheads="1"/>
          </p:cNvSpPr>
          <p:nvPr/>
        </p:nvSpPr>
        <p:spPr bwMode="auto">
          <a:xfrm>
            <a:off x="2060575" y="1524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Using A Variable with Many Pointers</a:t>
            </a:r>
          </a:p>
        </p:txBody>
      </p:sp>
      <p:pic>
        <p:nvPicPr>
          <p:cNvPr id="991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679450"/>
            <a:ext cx="843756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3A8B2B81-B2CC-4758-8D44-C74B9C75ED11}" type="slidenum">
              <a:rPr lang="en-US" altLang="en-US"/>
              <a:pPr/>
              <a:t>31</a:t>
            </a:fld>
            <a:endParaRPr lang="en-US" altLang="en-US"/>
          </a:p>
        </p:txBody>
      </p:sp>
      <p:sp>
        <p:nvSpPr>
          <p:cNvPr id="1003523" name="Text Box 3"/>
          <p:cNvSpPr txBox="1">
            <a:spLocks noChangeArrowheads="1"/>
          </p:cNvSpPr>
          <p:nvPr/>
        </p:nvSpPr>
        <p:spPr bwMode="auto">
          <a:xfrm>
            <a:off x="2060575" y="1524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Using A Variable with Many Pointers</a:t>
            </a:r>
          </a:p>
        </p:txBody>
      </p:sp>
      <p:pic>
        <p:nvPicPr>
          <p:cNvPr id="10035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685800"/>
            <a:ext cx="846455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55B9EA6B-0F77-457A-AD89-C37B2D12D298}" type="slidenum">
              <a:rPr lang="en-US" altLang="en-US"/>
              <a:pPr/>
              <a:t>32</a:t>
            </a:fld>
            <a:endParaRPr lang="en-US" altLang="en-US"/>
          </a:p>
        </p:txBody>
      </p:sp>
      <p:sp>
        <p:nvSpPr>
          <p:cNvPr id="941058" name="Rectangle 2"/>
          <p:cNvSpPr>
            <a:spLocks noChangeArrowheads="1"/>
          </p:cNvSpPr>
          <p:nvPr/>
        </p:nvSpPr>
        <p:spPr bwMode="auto">
          <a:xfrm>
            <a:off x="0" y="-92075"/>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941059" name="Text Box 3"/>
          <p:cNvSpPr txBox="1">
            <a:spLocks noChangeArrowheads="1"/>
          </p:cNvSpPr>
          <p:nvPr/>
        </p:nvSpPr>
        <p:spPr bwMode="auto">
          <a:xfrm>
            <a:off x="228600" y="-76200"/>
            <a:ext cx="665438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Pointers </a:t>
            </a:r>
            <a:r>
              <a:rPr lang="en-US" altLang="en-US" sz="4000" dirty="0">
                <a:latin typeface="Arial" panose="020B0604020202020204" pitchFamily="34" charset="0"/>
              </a:rPr>
              <a:t>for Inter-function </a:t>
            </a:r>
            <a:br>
              <a:rPr lang="en-US" altLang="en-US" sz="4000" dirty="0">
                <a:latin typeface="Arial" panose="020B0604020202020204" pitchFamily="34" charset="0"/>
              </a:rPr>
            </a:br>
            <a:r>
              <a:rPr lang="en-US" altLang="en-US" sz="4000" dirty="0">
                <a:latin typeface="Arial" panose="020B0604020202020204" pitchFamily="34" charset="0"/>
              </a:rPr>
              <a:t>        Communication</a:t>
            </a:r>
          </a:p>
        </p:txBody>
      </p:sp>
      <p:sp>
        <p:nvSpPr>
          <p:cNvPr id="941060"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941061" name="Rectangle 5"/>
          <p:cNvSpPr>
            <a:spLocks noChangeArrowheads="1"/>
          </p:cNvSpPr>
          <p:nvPr/>
        </p:nvSpPr>
        <p:spPr bwMode="auto">
          <a:xfrm>
            <a:off x="304800" y="1371600"/>
            <a:ext cx="8229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One of the most useful applications of pointers is in functions. When we discussed functions in Chapter 4, we saw that C uses the pass-by-value for downward communication. For upward communication, we normally pass an address. In this section, we fully develop the bi-directional communication.</a:t>
            </a:r>
          </a:p>
        </p:txBody>
      </p:sp>
    </p:spTree>
    <p:extLst>
      <p:ext uri="{BB962C8B-B14F-4D97-AF65-F5344CB8AC3E}">
        <p14:creationId xmlns:p14="http://schemas.microsoft.com/office/powerpoint/2010/main" val="1297499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95A944FB-EB6F-41A8-86FE-5DB1BEC6DC6B}" type="slidenum">
              <a:rPr lang="en-US" altLang="en-US"/>
              <a:pPr/>
              <a:t>33</a:t>
            </a:fld>
            <a:endParaRPr lang="en-US" altLang="en-US"/>
          </a:p>
        </p:txBody>
      </p:sp>
      <p:sp>
        <p:nvSpPr>
          <p:cNvPr id="96153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539" name="Rectangle 3"/>
          <p:cNvSpPr>
            <a:spLocks noChangeArrowheads="1"/>
          </p:cNvSpPr>
          <p:nvPr/>
        </p:nvSpPr>
        <p:spPr bwMode="auto">
          <a:xfrm>
            <a:off x="152400" y="5791200"/>
            <a:ext cx="30652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An </a:t>
            </a:r>
            <a:r>
              <a:rPr lang="en-US" altLang="en-US" sz="2000" dirty="0"/>
              <a:t>Unworkable Exchange</a:t>
            </a:r>
          </a:p>
        </p:txBody>
      </p:sp>
      <p:grpSp>
        <p:nvGrpSpPr>
          <p:cNvPr id="961540" name="Group 4"/>
          <p:cNvGrpSpPr>
            <a:grpSpLocks/>
          </p:cNvGrpSpPr>
          <p:nvPr/>
        </p:nvGrpSpPr>
        <p:grpSpPr bwMode="auto">
          <a:xfrm>
            <a:off x="228600" y="252413"/>
            <a:ext cx="8610600" cy="5995987"/>
            <a:chOff x="336" y="159"/>
            <a:chExt cx="5232" cy="3777"/>
          </a:xfrm>
        </p:grpSpPr>
        <p:sp>
          <p:nvSpPr>
            <p:cNvPr id="96154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54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54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6154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538" y="347663"/>
            <a:ext cx="7916862" cy="536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921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3488ED39-E455-42DA-A4BF-0646CCE0A3DA}" type="slidenum">
              <a:rPr lang="en-US" altLang="en-US"/>
              <a:pPr/>
              <a:t>34</a:t>
            </a:fld>
            <a:endParaRPr lang="en-US" altLang="en-US"/>
          </a:p>
        </p:txBody>
      </p:sp>
      <p:sp>
        <p:nvSpPr>
          <p:cNvPr id="96256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563" name="Rectangle 3"/>
          <p:cNvSpPr>
            <a:spLocks noChangeArrowheads="1"/>
          </p:cNvSpPr>
          <p:nvPr/>
        </p:nvSpPr>
        <p:spPr bwMode="auto">
          <a:xfrm>
            <a:off x="152400" y="5791200"/>
            <a:ext cx="29193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Exchange </a:t>
            </a:r>
            <a:r>
              <a:rPr lang="en-US" altLang="en-US" sz="2000" dirty="0"/>
              <a:t>Using Pointers</a:t>
            </a:r>
          </a:p>
        </p:txBody>
      </p:sp>
      <p:grpSp>
        <p:nvGrpSpPr>
          <p:cNvPr id="962564" name="Group 4"/>
          <p:cNvGrpSpPr>
            <a:grpSpLocks/>
          </p:cNvGrpSpPr>
          <p:nvPr/>
        </p:nvGrpSpPr>
        <p:grpSpPr bwMode="auto">
          <a:xfrm>
            <a:off x="228600" y="252413"/>
            <a:ext cx="8610600" cy="5995987"/>
            <a:chOff x="336" y="159"/>
            <a:chExt cx="5232" cy="3777"/>
          </a:xfrm>
        </p:grpSpPr>
        <p:sp>
          <p:nvSpPr>
            <p:cNvPr id="96256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56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56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6256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75" y="508000"/>
            <a:ext cx="6892925"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655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F7B4BC5F-F15F-4B97-A0DF-2157116C154B}" type="slidenum">
              <a:rPr lang="en-US" altLang="en-US"/>
              <a:pPr/>
              <a:t>35</a:t>
            </a:fld>
            <a:endParaRPr lang="en-US" altLang="en-US"/>
          </a:p>
        </p:txBody>
      </p:sp>
      <p:sp>
        <p:nvSpPr>
          <p:cNvPr id="977922" name="Line 2"/>
          <p:cNvSpPr>
            <a:spLocks noChangeShapeType="1"/>
          </p:cNvSpPr>
          <p:nvPr/>
        </p:nvSpPr>
        <p:spPr bwMode="auto">
          <a:xfrm>
            <a:off x="455613" y="2286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7923" name="Line 3"/>
          <p:cNvSpPr>
            <a:spLocks noChangeShapeType="1"/>
          </p:cNvSpPr>
          <p:nvPr/>
        </p:nvSpPr>
        <p:spPr bwMode="auto">
          <a:xfrm>
            <a:off x="457200" y="4038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7924" name="Rectangle 4"/>
          <p:cNvSpPr>
            <a:spLocks noChangeArrowheads="1"/>
          </p:cNvSpPr>
          <p:nvPr/>
        </p:nvSpPr>
        <p:spPr bwMode="auto">
          <a:xfrm>
            <a:off x="493713" y="2378075"/>
            <a:ext cx="8077200" cy="1552575"/>
          </a:xfrm>
          <a:prstGeom prst="rect">
            <a:avLst/>
          </a:prstGeom>
          <a:noFill/>
          <a:ln>
            <a:noFill/>
          </a:ln>
          <a:effectLst/>
        </p:spPr>
        <p:txBody>
          <a:bodyPr>
            <a:spAutoFit/>
          </a:bodyPr>
          <a:lstStyle/>
          <a:p>
            <a:pPr algn="ctr"/>
            <a:r>
              <a:rPr lang="en-US" altLang="en-US"/>
              <a:t>Every time we want a called function to have access to a variable in the calling function, we pass the address</a:t>
            </a:r>
          </a:p>
          <a:p>
            <a:pPr algn="ctr"/>
            <a:r>
              <a:rPr lang="en-US" altLang="en-US"/>
              <a:t>of that variable to the called function and use</a:t>
            </a:r>
          </a:p>
          <a:p>
            <a:pPr algn="ctr"/>
            <a:r>
              <a:rPr lang="en-US" altLang="en-US"/>
              <a:t>the indirection operator to access it.</a:t>
            </a:r>
          </a:p>
        </p:txBody>
      </p:sp>
      <p:sp>
        <p:nvSpPr>
          <p:cNvPr id="977925" name="Text Box 5"/>
          <p:cNvSpPr txBox="1">
            <a:spLocks noChangeArrowheads="1"/>
          </p:cNvSpPr>
          <p:nvPr/>
        </p:nvSpPr>
        <p:spPr bwMode="auto">
          <a:xfrm>
            <a:off x="474663" y="17526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2477662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AF33D8DF-AEFA-458F-B3D8-C5385D434898}" type="slidenum">
              <a:rPr lang="en-US" altLang="en-US"/>
              <a:pPr/>
              <a:t>36</a:t>
            </a:fld>
            <a:endParaRPr lang="en-US" altLang="en-US"/>
          </a:p>
        </p:txBody>
      </p:sp>
      <p:sp>
        <p:nvSpPr>
          <p:cNvPr id="96358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587" name="Rectangle 3"/>
          <p:cNvSpPr>
            <a:spLocks noChangeArrowheads="1"/>
          </p:cNvSpPr>
          <p:nvPr/>
        </p:nvSpPr>
        <p:spPr bwMode="auto">
          <a:xfrm>
            <a:off x="152400" y="5791200"/>
            <a:ext cx="34307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Functions </a:t>
            </a:r>
            <a:r>
              <a:rPr lang="en-US" altLang="en-US" sz="2000" dirty="0"/>
              <a:t>Returning Pointers</a:t>
            </a:r>
          </a:p>
        </p:txBody>
      </p:sp>
      <p:grpSp>
        <p:nvGrpSpPr>
          <p:cNvPr id="963588" name="Group 4"/>
          <p:cNvGrpSpPr>
            <a:grpSpLocks/>
          </p:cNvGrpSpPr>
          <p:nvPr/>
        </p:nvGrpSpPr>
        <p:grpSpPr bwMode="auto">
          <a:xfrm>
            <a:off x="228600" y="252413"/>
            <a:ext cx="8610600" cy="5995987"/>
            <a:chOff x="336" y="159"/>
            <a:chExt cx="5232" cy="3777"/>
          </a:xfrm>
        </p:grpSpPr>
        <p:sp>
          <p:nvSpPr>
            <p:cNvPr id="96358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59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59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635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887413"/>
            <a:ext cx="8793162"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401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8EF00633-1502-4572-AED4-6B909C8271C7}" type="slidenum">
              <a:rPr lang="en-US" altLang="en-US"/>
              <a:pPr/>
              <a:t>37</a:t>
            </a:fld>
            <a:endParaRPr lang="en-US" altLang="en-US"/>
          </a:p>
        </p:txBody>
      </p:sp>
      <p:sp>
        <p:nvSpPr>
          <p:cNvPr id="978946"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47" name="Line 3"/>
          <p:cNvSpPr>
            <a:spLocks noChangeShapeType="1"/>
          </p:cNvSpPr>
          <p:nvPr/>
        </p:nvSpPr>
        <p:spPr bwMode="auto">
          <a:xfrm>
            <a:off x="457200"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48" name="Rectangle 4"/>
          <p:cNvSpPr>
            <a:spLocks noChangeArrowheads="1"/>
          </p:cNvSpPr>
          <p:nvPr/>
        </p:nvSpPr>
        <p:spPr bwMode="auto">
          <a:xfrm>
            <a:off x="493713" y="2987675"/>
            <a:ext cx="8077200" cy="457200"/>
          </a:xfrm>
          <a:prstGeom prst="rect">
            <a:avLst/>
          </a:prstGeom>
          <a:noFill/>
          <a:ln>
            <a:noFill/>
          </a:ln>
          <a:effectLst/>
        </p:spPr>
        <p:txBody>
          <a:bodyPr>
            <a:spAutoFit/>
          </a:bodyPr>
          <a:lstStyle/>
          <a:p>
            <a:pPr algn="ctr"/>
            <a:r>
              <a:rPr lang="en-US" altLang="en-US"/>
              <a:t>It is a serious error to return a pointer to a local variable.</a:t>
            </a:r>
          </a:p>
        </p:txBody>
      </p:sp>
      <p:sp>
        <p:nvSpPr>
          <p:cNvPr id="978949"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238138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B677447C-72E4-4E6F-950E-54B414E99A47}" type="slidenum">
              <a:rPr lang="en-US" altLang="en-US"/>
              <a:pPr/>
              <a:t>38</a:t>
            </a:fld>
            <a:endParaRPr lang="en-US" altLang="en-US"/>
          </a:p>
        </p:txBody>
      </p:sp>
      <p:sp>
        <p:nvSpPr>
          <p:cNvPr id="942082"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942083" name="Text Box 3"/>
          <p:cNvSpPr txBox="1">
            <a:spLocks noChangeArrowheads="1"/>
          </p:cNvSpPr>
          <p:nvPr/>
        </p:nvSpPr>
        <p:spPr bwMode="auto">
          <a:xfrm>
            <a:off x="228600" y="304800"/>
            <a:ext cx="50577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Pointers </a:t>
            </a:r>
            <a:r>
              <a:rPr lang="en-US" altLang="en-US" sz="4000" dirty="0">
                <a:latin typeface="Arial" panose="020B0604020202020204" pitchFamily="34" charset="0"/>
              </a:rPr>
              <a:t>to Pointers</a:t>
            </a:r>
          </a:p>
        </p:txBody>
      </p:sp>
      <p:sp>
        <p:nvSpPr>
          <p:cNvPr id="94208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942085" name="Rectangle 5"/>
          <p:cNvSpPr>
            <a:spLocks noChangeArrowheads="1"/>
          </p:cNvSpPr>
          <p:nvPr/>
        </p:nvSpPr>
        <p:spPr bwMode="auto">
          <a:xfrm>
            <a:off x="304800" y="1385888"/>
            <a:ext cx="82296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So far, all our pointers have been pointing directly to data. It is possible—and with advanced data structures often necessary—to use pointers that point to other pointers. For example, we can have a pointer pointing to a pointer to an integer.</a:t>
            </a:r>
          </a:p>
        </p:txBody>
      </p:sp>
    </p:spTree>
    <p:extLst>
      <p:ext uri="{BB962C8B-B14F-4D97-AF65-F5344CB8AC3E}">
        <p14:creationId xmlns:p14="http://schemas.microsoft.com/office/powerpoint/2010/main" val="4203834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F89765F7-A5D7-4BB9-BB6C-4A6D978EEC63}" type="slidenum">
              <a:rPr lang="en-US" altLang="en-US"/>
              <a:pPr/>
              <a:t>39</a:t>
            </a:fld>
            <a:endParaRPr lang="en-US" altLang="en-US"/>
          </a:p>
        </p:txBody>
      </p:sp>
      <p:sp>
        <p:nvSpPr>
          <p:cNvPr id="96461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4611" name="Rectangle 3"/>
          <p:cNvSpPr>
            <a:spLocks noChangeArrowheads="1"/>
          </p:cNvSpPr>
          <p:nvPr/>
        </p:nvSpPr>
        <p:spPr bwMode="auto">
          <a:xfrm>
            <a:off x="152400" y="5791200"/>
            <a:ext cx="23471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Pointers </a:t>
            </a:r>
            <a:r>
              <a:rPr lang="en-US" altLang="en-US" sz="2000" dirty="0"/>
              <a:t>to Pointers</a:t>
            </a:r>
          </a:p>
        </p:txBody>
      </p:sp>
      <p:grpSp>
        <p:nvGrpSpPr>
          <p:cNvPr id="964612" name="Group 4"/>
          <p:cNvGrpSpPr>
            <a:grpSpLocks/>
          </p:cNvGrpSpPr>
          <p:nvPr/>
        </p:nvGrpSpPr>
        <p:grpSpPr bwMode="auto">
          <a:xfrm>
            <a:off x="228600" y="252413"/>
            <a:ext cx="8610600" cy="5995987"/>
            <a:chOff x="336" y="159"/>
            <a:chExt cx="5232" cy="3777"/>
          </a:xfrm>
        </p:grpSpPr>
        <p:sp>
          <p:nvSpPr>
            <p:cNvPr id="96461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461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461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6461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400" y="661988"/>
            <a:ext cx="6197600" cy="49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39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59B74058-1BEC-4237-8398-69754FCE7C09}" type="slidenum">
              <a:rPr lang="en-US" altLang="en-US"/>
              <a:pPr/>
              <a:t>4</a:t>
            </a:fld>
            <a:endParaRPr lang="en-US" altLang="en-US"/>
          </a:p>
        </p:txBody>
      </p:sp>
      <p:sp>
        <p:nvSpPr>
          <p:cNvPr id="972802"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03" name="Line 3"/>
          <p:cNvSpPr>
            <a:spLocks noChangeShapeType="1"/>
          </p:cNvSpPr>
          <p:nvPr/>
        </p:nvSpPr>
        <p:spPr bwMode="auto">
          <a:xfrm>
            <a:off x="457200" y="4267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04" name="Rectangle 4"/>
          <p:cNvSpPr>
            <a:spLocks noChangeArrowheads="1"/>
          </p:cNvSpPr>
          <p:nvPr/>
        </p:nvSpPr>
        <p:spPr bwMode="auto">
          <a:xfrm>
            <a:off x="493713" y="2987675"/>
            <a:ext cx="8077200" cy="1187450"/>
          </a:xfrm>
          <a:prstGeom prst="rect">
            <a:avLst/>
          </a:prstGeom>
          <a:noFill/>
          <a:ln>
            <a:noFill/>
          </a:ln>
          <a:effectLst/>
        </p:spPr>
        <p:txBody>
          <a:bodyPr>
            <a:spAutoFit/>
          </a:bodyPr>
          <a:lstStyle/>
          <a:p>
            <a:pPr algn="ctr"/>
            <a:r>
              <a:rPr lang="en-US" altLang="en-US" dirty="0"/>
              <a:t>Pointer constants, drawn from the set of addresses for a computer, exist by themselves. We cannot change them; </a:t>
            </a:r>
          </a:p>
          <a:p>
            <a:pPr algn="ctr"/>
            <a:r>
              <a:rPr lang="en-US" altLang="en-US" dirty="0"/>
              <a:t>we can only use them.</a:t>
            </a:r>
          </a:p>
        </p:txBody>
      </p:sp>
      <p:sp>
        <p:nvSpPr>
          <p:cNvPr id="972805"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839AD9CF-6F06-4AA8-87D9-883409602976}" type="slidenum">
              <a:rPr lang="en-US" altLang="en-US"/>
              <a:pPr/>
              <a:t>40</a:t>
            </a:fld>
            <a:endParaRPr lang="en-US" altLang="en-US"/>
          </a:p>
        </p:txBody>
      </p:sp>
      <p:sp>
        <p:nvSpPr>
          <p:cNvPr id="96563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35" name="Rectangle 3"/>
          <p:cNvSpPr>
            <a:spLocks noChangeArrowheads="1"/>
          </p:cNvSpPr>
          <p:nvPr/>
        </p:nvSpPr>
        <p:spPr bwMode="auto">
          <a:xfrm>
            <a:off x="152400" y="5791200"/>
            <a:ext cx="3038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Using </a:t>
            </a:r>
            <a:r>
              <a:rPr lang="en-US" altLang="en-US" sz="2000" dirty="0"/>
              <a:t>Pointers to Pointers</a:t>
            </a:r>
          </a:p>
        </p:txBody>
      </p:sp>
      <p:grpSp>
        <p:nvGrpSpPr>
          <p:cNvPr id="965636" name="Group 4"/>
          <p:cNvGrpSpPr>
            <a:grpSpLocks/>
          </p:cNvGrpSpPr>
          <p:nvPr/>
        </p:nvGrpSpPr>
        <p:grpSpPr bwMode="auto">
          <a:xfrm>
            <a:off x="228600" y="252413"/>
            <a:ext cx="8610600" cy="5995987"/>
            <a:chOff x="336" y="159"/>
            <a:chExt cx="5232" cy="3777"/>
          </a:xfrm>
        </p:grpSpPr>
        <p:sp>
          <p:nvSpPr>
            <p:cNvPr id="96563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3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63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656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2670175"/>
            <a:ext cx="6243637"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799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00D2ADD2-E01F-4A65-BE60-DE3FAF7A4376}" type="slidenum">
              <a:rPr lang="en-US" altLang="en-US"/>
              <a:pPr/>
              <a:t>41</a:t>
            </a:fld>
            <a:endParaRPr lang="en-US" altLang="en-US"/>
          </a:p>
        </p:txBody>
      </p:sp>
      <p:sp>
        <p:nvSpPr>
          <p:cNvPr id="992259" name="Text Box 3"/>
          <p:cNvSpPr txBox="1">
            <a:spLocks noChangeArrowheads="1"/>
          </p:cNvSpPr>
          <p:nvPr/>
        </p:nvSpPr>
        <p:spPr bwMode="auto">
          <a:xfrm>
            <a:off x="2209800" y="152400"/>
            <a:ext cx="2981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Using pointers to pointers</a:t>
            </a:r>
          </a:p>
        </p:txBody>
      </p:sp>
      <p:pic>
        <p:nvPicPr>
          <p:cNvPr id="9922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627063"/>
            <a:ext cx="8528050" cy="524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276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19986207-652E-43D6-982C-C7D8E2E222D9}" type="slidenum">
              <a:rPr lang="en-US" altLang="en-US"/>
              <a:pPr/>
              <a:t>42</a:t>
            </a:fld>
            <a:endParaRPr lang="en-US" altLang="en-US"/>
          </a:p>
        </p:txBody>
      </p:sp>
      <p:sp>
        <p:nvSpPr>
          <p:cNvPr id="1004547" name="Text Box 3"/>
          <p:cNvSpPr txBox="1">
            <a:spLocks noChangeArrowheads="1"/>
          </p:cNvSpPr>
          <p:nvPr/>
        </p:nvSpPr>
        <p:spPr bwMode="auto">
          <a:xfrm>
            <a:off x="2209800" y="152400"/>
            <a:ext cx="2981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Using pointers to pointers</a:t>
            </a:r>
          </a:p>
        </p:txBody>
      </p:sp>
      <p:pic>
        <p:nvPicPr>
          <p:cNvPr id="10045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606425"/>
            <a:ext cx="8528050"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849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5302877C-EE12-44AD-8882-B764A59F8149}" type="slidenum">
              <a:rPr lang="en-US" altLang="en-US"/>
              <a:pPr/>
              <a:t>43</a:t>
            </a:fld>
            <a:endParaRPr lang="en-US" altLang="en-US"/>
          </a:p>
        </p:txBody>
      </p:sp>
      <p:sp>
        <p:nvSpPr>
          <p:cNvPr id="1005571" name="Text Box 3"/>
          <p:cNvSpPr txBox="1">
            <a:spLocks noChangeArrowheads="1"/>
          </p:cNvSpPr>
          <p:nvPr/>
        </p:nvSpPr>
        <p:spPr bwMode="auto">
          <a:xfrm>
            <a:off x="2209800" y="152400"/>
            <a:ext cx="2981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Using pointers to pointers</a:t>
            </a:r>
          </a:p>
        </p:txBody>
      </p:sp>
      <p:pic>
        <p:nvPicPr>
          <p:cNvPr id="10055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762000"/>
            <a:ext cx="8291512"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698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F11EA5B7-44A3-4176-A578-E8B992A0F431}" type="slidenum">
              <a:rPr lang="en-US" altLang="en-US"/>
              <a:pPr/>
              <a:t>44</a:t>
            </a:fld>
            <a:endParaRPr lang="en-US" altLang="en-US"/>
          </a:p>
        </p:txBody>
      </p:sp>
      <p:sp>
        <p:nvSpPr>
          <p:cNvPr id="943106"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943107" name="Text Box 3"/>
          <p:cNvSpPr txBox="1">
            <a:spLocks noChangeArrowheads="1"/>
          </p:cNvSpPr>
          <p:nvPr/>
        </p:nvSpPr>
        <p:spPr bwMode="auto">
          <a:xfrm>
            <a:off x="228600" y="304800"/>
            <a:ext cx="4560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a:latin typeface="Arial" panose="020B0604020202020204" pitchFamily="34" charset="0"/>
              </a:rPr>
              <a:t>9-4   Compatibility</a:t>
            </a:r>
          </a:p>
        </p:txBody>
      </p:sp>
      <p:sp>
        <p:nvSpPr>
          <p:cNvPr id="943108"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943109" name="Rectangle 5"/>
          <p:cNvSpPr>
            <a:spLocks noChangeArrowheads="1"/>
          </p:cNvSpPr>
          <p:nvPr/>
        </p:nvSpPr>
        <p:spPr bwMode="auto">
          <a:xfrm>
            <a:off x="304800" y="1381125"/>
            <a:ext cx="8229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It is important to recognize that pointers have a type associated with them. They are not just pointer types, but rather are pointers to a specific type, such as character. Each pointer therefore takes on the attributes of the type to which it refers in addition to its own attributes.</a:t>
            </a:r>
          </a:p>
        </p:txBody>
      </p:sp>
    </p:spTree>
    <p:extLst>
      <p:ext uri="{BB962C8B-B14F-4D97-AF65-F5344CB8AC3E}">
        <p14:creationId xmlns:p14="http://schemas.microsoft.com/office/powerpoint/2010/main" val="1074562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E376EE30-0E20-45EA-B303-EBA64315F5DD}" type="slidenum">
              <a:rPr lang="en-US" altLang="en-US"/>
              <a:pPr/>
              <a:t>45</a:t>
            </a:fld>
            <a:endParaRPr lang="en-US" altLang="en-US"/>
          </a:p>
        </p:txBody>
      </p:sp>
      <p:sp>
        <p:nvSpPr>
          <p:cNvPr id="993283" name="Text Box 3"/>
          <p:cNvSpPr txBox="1">
            <a:spLocks noChangeArrowheads="1"/>
          </p:cNvSpPr>
          <p:nvPr/>
        </p:nvSpPr>
        <p:spPr bwMode="auto">
          <a:xfrm>
            <a:off x="2228850" y="152400"/>
            <a:ext cx="331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Size of Pointers</a:t>
            </a:r>
          </a:p>
        </p:txBody>
      </p:sp>
      <p:pic>
        <p:nvPicPr>
          <p:cNvPr id="993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533400"/>
            <a:ext cx="8491537"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291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D4A17B78-FB8D-4E10-B7EC-A945E4220F75}" type="slidenum">
              <a:rPr lang="en-US" altLang="en-US"/>
              <a:pPr/>
              <a:t>46</a:t>
            </a:fld>
            <a:endParaRPr lang="en-US" altLang="en-US"/>
          </a:p>
        </p:txBody>
      </p:sp>
      <p:sp>
        <p:nvSpPr>
          <p:cNvPr id="1006595" name="Text Box 3"/>
          <p:cNvSpPr txBox="1">
            <a:spLocks noChangeArrowheads="1"/>
          </p:cNvSpPr>
          <p:nvPr/>
        </p:nvSpPr>
        <p:spPr bwMode="auto">
          <a:xfrm>
            <a:off x="2228850" y="152400"/>
            <a:ext cx="331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Size of Pointers</a:t>
            </a:r>
          </a:p>
        </p:txBody>
      </p:sp>
      <p:pic>
        <p:nvPicPr>
          <p:cNvPr id="1006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693738"/>
            <a:ext cx="8437562"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834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AA9166BF-DB4B-4AB6-A3C0-3889FF288BEA}" type="slidenum">
              <a:rPr lang="en-US" altLang="en-US"/>
              <a:pPr/>
              <a:t>47</a:t>
            </a:fld>
            <a:endParaRPr lang="en-US" altLang="en-US"/>
          </a:p>
        </p:txBody>
      </p:sp>
      <p:sp>
        <p:nvSpPr>
          <p:cNvPr id="1007619" name="Text Box 3"/>
          <p:cNvSpPr txBox="1">
            <a:spLocks noChangeArrowheads="1"/>
          </p:cNvSpPr>
          <p:nvPr/>
        </p:nvSpPr>
        <p:spPr bwMode="auto">
          <a:xfrm>
            <a:off x="2228850" y="152400"/>
            <a:ext cx="331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Size of Pointers</a:t>
            </a:r>
          </a:p>
        </p:txBody>
      </p:sp>
      <p:pic>
        <p:nvPicPr>
          <p:cNvPr id="1007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685800"/>
            <a:ext cx="8410575" cy="3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464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3558C384-47FC-47BD-A500-3B21F64CF4F6}" type="slidenum">
              <a:rPr lang="en-US" altLang="en-US"/>
              <a:pPr/>
              <a:t>48</a:t>
            </a:fld>
            <a:endParaRPr lang="en-US" altLang="en-US"/>
          </a:p>
        </p:txBody>
      </p:sp>
      <p:sp>
        <p:nvSpPr>
          <p:cNvPr id="96665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6659" name="Rectangle 3"/>
          <p:cNvSpPr>
            <a:spLocks noChangeArrowheads="1"/>
          </p:cNvSpPr>
          <p:nvPr/>
        </p:nvSpPr>
        <p:spPr bwMode="auto">
          <a:xfrm>
            <a:off x="152400" y="5791200"/>
            <a:ext cx="36815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Dereference </a:t>
            </a:r>
            <a:r>
              <a:rPr lang="en-US" altLang="en-US" sz="2000" dirty="0"/>
              <a:t>Type Compatibility</a:t>
            </a:r>
          </a:p>
        </p:txBody>
      </p:sp>
      <p:grpSp>
        <p:nvGrpSpPr>
          <p:cNvPr id="966660" name="Group 4"/>
          <p:cNvGrpSpPr>
            <a:grpSpLocks/>
          </p:cNvGrpSpPr>
          <p:nvPr/>
        </p:nvGrpSpPr>
        <p:grpSpPr bwMode="auto">
          <a:xfrm>
            <a:off x="228600" y="252413"/>
            <a:ext cx="8610600" cy="5995987"/>
            <a:chOff x="336" y="159"/>
            <a:chExt cx="5232" cy="3777"/>
          </a:xfrm>
        </p:grpSpPr>
        <p:sp>
          <p:nvSpPr>
            <p:cNvPr id="96666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666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666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666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38188"/>
            <a:ext cx="7997825"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431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48ACDF8E-E50A-40BB-8758-0FDE8C02AF8C}" type="slidenum">
              <a:rPr lang="en-US" altLang="en-US"/>
              <a:pPr/>
              <a:t>49</a:t>
            </a:fld>
            <a:endParaRPr lang="en-US" altLang="en-US"/>
          </a:p>
        </p:txBody>
      </p:sp>
      <p:sp>
        <p:nvSpPr>
          <p:cNvPr id="979970"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9971" name="Line 3"/>
          <p:cNvSpPr>
            <a:spLocks noChangeShapeType="1"/>
          </p:cNvSpPr>
          <p:nvPr/>
        </p:nvSpPr>
        <p:spPr bwMode="auto">
          <a:xfrm>
            <a:off x="457200" y="3505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9972" name="Rectangle 4"/>
          <p:cNvSpPr>
            <a:spLocks noChangeArrowheads="1"/>
          </p:cNvSpPr>
          <p:nvPr/>
        </p:nvSpPr>
        <p:spPr bwMode="auto">
          <a:xfrm>
            <a:off x="493713" y="2987675"/>
            <a:ext cx="8077200" cy="457200"/>
          </a:xfrm>
          <a:prstGeom prst="rect">
            <a:avLst/>
          </a:prstGeom>
          <a:noFill/>
          <a:ln>
            <a:noFill/>
          </a:ln>
          <a:effectLst/>
        </p:spPr>
        <p:txBody>
          <a:bodyPr>
            <a:spAutoFit/>
          </a:bodyPr>
          <a:lstStyle/>
          <a:p>
            <a:pPr algn="ctr"/>
            <a:r>
              <a:rPr lang="en-US" altLang="en-US"/>
              <a:t>A void pointer cannot be dereferenced.</a:t>
            </a:r>
          </a:p>
        </p:txBody>
      </p:sp>
      <p:sp>
        <p:nvSpPr>
          <p:cNvPr id="979973"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3835174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8738B439-2FC4-4273-945A-851EBC43DE74}" type="slidenum">
              <a:rPr lang="en-US" altLang="en-US"/>
              <a:pPr/>
              <a:t>5</a:t>
            </a:fld>
            <a:endParaRPr lang="en-US" altLang="en-US"/>
          </a:p>
        </p:txBody>
      </p:sp>
      <p:sp>
        <p:nvSpPr>
          <p:cNvPr id="973826" name="Line 2"/>
          <p:cNvSpPr>
            <a:spLocks noChangeShapeType="1"/>
          </p:cNvSpPr>
          <p:nvPr/>
        </p:nvSpPr>
        <p:spPr bwMode="auto">
          <a:xfrm>
            <a:off x="455613" y="2514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827"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828" name="Rectangle 4"/>
          <p:cNvSpPr>
            <a:spLocks noChangeArrowheads="1"/>
          </p:cNvSpPr>
          <p:nvPr/>
        </p:nvSpPr>
        <p:spPr bwMode="auto">
          <a:xfrm>
            <a:off x="493713" y="2606675"/>
            <a:ext cx="8077200" cy="1187450"/>
          </a:xfrm>
          <a:prstGeom prst="rect">
            <a:avLst/>
          </a:prstGeom>
          <a:noFill/>
          <a:ln>
            <a:noFill/>
          </a:ln>
          <a:effectLst/>
        </p:spPr>
        <p:txBody>
          <a:bodyPr>
            <a:spAutoFit/>
          </a:bodyPr>
          <a:lstStyle/>
          <a:p>
            <a:pPr algn="ctr"/>
            <a:r>
              <a:rPr lang="en-US" altLang="en-US" dirty="0"/>
              <a:t>An address expression, one of the expression types in the unary expression category, consists of an ampersand (&amp;) and a variable name.</a:t>
            </a:r>
          </a:p>
        </p:txBody>
      </p:sp>
      <p:sp>
        <p:nvSpPr>
          <p:cNvPr id="973829" name="Text Box 5"/>
          <p:cNvSpPr txBox="1">
            <a:spLocks noChangeArrowheads="1"/>
          </p:cNvSpPr>
          <p:nvPr/>
        </p:nvSpPr>
        <p:spPr bwMode="auto">
          <a:xfrm>
            <a:off x="474663" y="1981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F3DF3027-B319-492E-A705-3958AB800F89}" type="slidenum">
              <a:rPr lang="en-US" altLang="en-US"/>
              <a:pPr/>
              <a:t>50</a:t>
            </a:fld>
            <a:endParaRPr lang="en-US" altLang="en-US"/>
          </a:p>
        </p:txBody>
      </p:sp>
      <p:sp>
        <p:nvSpPr>
          <p:cNvPr id="96768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7683" name="Rectangle 3"/>
          <p:cNvSpPr>
            <a:spLocks noChangeArrowheads="1"/>
          </p:cNvSpPr>
          <p:nvPr/>
        </p:nvSpPr>
        <p:spPr bwMode="auto">
          <a:xfrm>
            <a:off x="152400" y="5791200"/>
            <a:ext cx="37469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Dereference </a:t>
            </a:r>
            <a:r>
              <a:rPr lang="en-US" altLang="en-US" sz="2000" dirty="0"/>
              <a:t>Level Compatibility</a:t>
            </a:r>
          </a:p>
        </p:txBody>
      </p:sp>
      <p:grpSp>
        <p:nvGrpSpPr>
          <p:cNvPr id="967684" name="Group 4"/>
          <p:cNvGrpSpPr>
            <a:grpSpLocks/>
          </p:cNvGrpSpPr>
          <p:nvPr/>
        </p:nvGrpSpPr>
        <p:grpSpPr bwMode="auto">
          <a:xfrm>
            <a:off x="228600" y="252413"/>
            <a:ext cx="8610600" cy="5995987"/>
            <a:chOff x="336" y="159"/>
            <a:chExt cx="5232" cy="3777"/>
          </a:xfrm>
        </p:grpSpPr>
        <p:sp>
          <p:nvSpPr>
            <p:cNvPr id="96768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768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768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676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1066800"/>
            <a:ext cx="73310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0013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8488C21C-7C56-4953-8A00-B29E8E184E1A}" type="slidenum">
              <a:rPr lang="en-US" altLang="en-US"/>
              <a:pPr/>
              <a:t>51</a:t>
            </a:fld>
            <a:endParaRPr lang="en-US" altLang="en-US"/>
          </a:p>
        </p:txBody>
      </p:sp>
      <p:sp>
        <p:nvSpPr>
          <p:cNvPr id="944130"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944131" name="Text Box 3"/>
          <p:cNvSpPr txBox="1">
            <a:spLocks noChangeArrowheads="1"/>
          </p:cNvSpPr>
          <p:nvPr/>
        </p:nvSpPr>
        <p:spPr bwMode="auto">
          <a:xfrm>
            <a:off x="228600" y="304800"/>
            <a:ext cx="46858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err="1" smtClean="0">
                <a:latin typeface="Arial" panose="020B0604020202020204" pitchFamily="34" charset="0"/>
              </a:rPr>
              <a:t>Lvalue</a:t>
            </a:r>
            <a:r>
              <a:rPr lang="en-US" altLang="en-US" sz="4000" dirty="0" smtClean="0">
                <a:latin typeface="Arial" panose="020B0604020202020204" pitchFamily="34" charset="0"/>
              </a:rPr>
              <a:t> </a:t>
            </a:r>
            <a:r>
              <a:rPr lang="en-US" altLang="en-US" sz="4000" dirty="0">
                <a:latin typeface="Arial" panose="020B0604020202020204" pitchFamily="34" charset="0"/>
              </a:rPr>
              <a:t>and </a:t>
            </a:r>
            <a:r>
              <a:rPr lang="en-US" altLang="en-US" sz="4000" dirty="0" err="1">
                <a:latin typeface="Arial" panose="020B0604020202020204" pitchFamily="34" charset="0"/>
              </a:rPr>
              <a:t>Rvalue</a:t>
            </a:r>
            <a:endParaRPr lang="en-US" altLang="en-US" sz="4000" dirty="0">
              <a:latin typeface="Arial" panose="020B0604020202020204" pitchFamily="34" charset="0"/>
            </a:endParaRPr>
          </a:p>
        </p:txBody>
      </p:sp>
      <p:sp>
        <p:nvSpPr>
          <p:cNvPr id="94413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944133" name="Rectangle 5"/>
          <p:cNvSpPr>
            <a:spLocks noChangeArrowheads="1"/>
          </p:cNvSpPr>
          <p:nvPr/>
        </p:nvSpPr>
        <p:spPr bwMode="auto">
          <a:xfrm>
            <a:off x="304800" y="1600200"/>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In C, an expression is either an lvalue or an rvalue. As you know, every expression has a value. But the value in an expression (after evaluation) can be used in two different ways.</a:t>
            </a:r>
          </a:p>
        </p:txBody>
      </p:sp>
    </p:spTree>
    <p:extLst>
      <p:ext uri="{BB962C8B-B14F-4D97-AF65-F5344CB8AC3E}">
        <p14:creationId xmlns:p14="http://schemas.microsoft.com/office/powerpoint/2010/main" val="3848449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141D9DED-45FB-4F93-B9F2-D84155825859}" type="slidenum">
              <a:rPr lang="en-US" altLang="en-US"/>
              <a:pPr/>
              <a:t>52</a:t>
            </a:fld>
            <a:endParaRPr lang="en-US" altLang="en-US"/>
          </a:p>
        </p:txBody>
      </p:sp>
      <p:sp>
        <p:nvSpPr>
          <p:cNvPr id="985091" name="Text Box 3"/>
          <p:cNvSpPr txBox="1">
            <a:spLocks noChangeArrowheads="1"/>
          </p:cNvSpPr>
          <p:nvPr/>
        </p:nvSpPr>
        <p:spPr bwMode="auto">
          <a:xfrm>
            <a:off x="1711325" y="5181600"/>
            <a:ext cx="2178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i="1"/>
              <a:t>lvalue</a:t>
            </a:r>
            <a:r>
              <a:rPr lang="en-US" altLang="en-US" sz="2000"/>
              <a:t> Expressions</a:t>
            </a:r>
          </a:p>
        </p:txBody>
      </p:sp>
      <p:pic>
        <p:nvPicPr>
          <p:cNvPr id="9850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750888"/>
            <a:ext cx="8520112" cy="450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486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07522E11-10F9-444E-A95C-E715ED466E6F}" type="slidenum">
              <a:rPr lang="en-US" altLang="en-US"/>
              <a:pPr/>
              <a:t>53</a:t>
            </a:fld>
            <a:endParaRPr lang="en-US" altLang="en-US"/>
          </a:p>
        </p:txBody>
      </p:sp>
      <p:sp>
        <p:nvSpPr>
          <p:cNvPr id="996354"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55"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6356" name="Rectangle 4"/>
          <p:cNvSpPr>
            <a:spLocks noChangeArrowheads="1"/>
          </p:cNvSpPr>
          <p:nvPr/>
        </p:nvSpPr>
        <p:spPr bwMode="auto">
          <a:xfrm>
            <a:off x="493713" y="2987675"/>
            <a:ext cx="8077200" cy="822325"/>
          </a:xfrm>
          <a:prstGeom prst="rect">
            <a:avLst/>
          </a:prstGeom>
          <a:noFill/>
          <a:ln>
            <a:noFill/>
          </a:ln>
          <a:effectLst/>
        </p:spPr>
        <p:txBody>
          <a:bodyPr>
            <a:spAutoFit/>
          </a:bodyPr>
          <a:lstStyle/>
          <a:p>
            <a:pPr algn="ctr"/>
            <a:r>
              <a:rPr lang="en-US" altLang="en-US"/>
              <a:t>The right operand of an assignment operator must be an </a:t>
            </a:r>
            <a:r>
              <a:rPr lang="en-US" altLang="en-US" i="1"/>
              <a:t>rvalue</a:t>
            </a:r>
            <a:r>
              <a:rPr lang="en-US" altLang="en-US"/>
              <a:t> expression.</a:t>
            </a:r>
          </a:p>
        </p:txBody>
      </p:sp>
      <p:sp>
        <p:nvSpPr>
          <p:cNvPr id="996357"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1609383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943C8130-F983-4166-A456-5BFBD47F3B84}" type="slidenum">
              <a:rPr lang="en-US" altLang="en-US"/>
              <a:pPr/>
              <a:t>54</a:t>
            </a:fld>
            <a:endParaRPr lang="en-US" altLang="en-US"/>
          </a:p>
        </p:txBody>
      </p:sp>
      <p:sp>
        <p:nvSpPr>
          <p:cNvPr id="986115" name="Text Box 3"/>
          <p:cNvSpPr txBox="1">
            <a:spLocks noChangeArrowheads="1"/>
          </p:cNvSpPr>
          <p:nvPr/>
        </p:nvSpPr>
        <p:spPr bwMode="auto">
          <a:xfrm>
            <a:off x="1827213" y="4648200"/>
            <a:ext cx="4878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Operators That Require </a:t>
            </a:r>
            <a:r>
              <a:rPr lang="en-US" altLang="en-US" sz="2000" i="1"/>
              <a:t>lvalue</a:t>
            </a:r>
            <a:r>
              <a:rPr lang="en-US" altLang="en-US" sz="2000"/>
              <a:t> Expressions</a:t>
            </a:r>
          </a:p>
        </p:txBody>
      </p:sp>
      <p:pic>
        <p:nvPicPr>
          <p:cNvPr id="9861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941513"/>
            <a:ext cx="837247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1045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92BB163D-B1F2-499D-94A4-63BF2704986D}" type="slidenum">
              <a:rPr lang="en-US" altLang="en-US"/>
              <a:pPr/>
              <a:t>55</a:t>
            </a:fld>
            <a:endParaRPr lang="en-US" altLang="en-US"/>
          </a:p>
        </p:txBody>
      </p:sp>
      <p:sp>
        <p:nvSpPr>
          <p:cNvPr id="987139" name="Text Box 3"/>
          <p:cNvSpPr txBox="1">
            <a:spLocks noChangeArrowheads="1"/>
          </p:cNvSpPr>
          <p:nvPr/>
        </p:nvSpPr>
        <p:spPr bwMode="auto">
          <a:xfrm>
            <a:off x="1665287" y="5257800"/>
            <a:ext cx="304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Invalid </a:t>
            </a:r>
            <a:r>
              <a:rPr lang="en-US" altLang="en-US" sz="2000" i="1"/>
              <a:t>rvalue</a:t>
            </a:r>
            <a:r>
              <a:rPr lang="en-US" altLang="en-US" sz="2000"/>
              <a:t> Expressions</a:t>
            </a:r>
          </a:p>
        </p:txBody>
      </p:sp>
      <p:pic>
        <p:nvPicPr>
          <p:cNvPr id="9871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219200"/>
            <a:ext cx="8556625"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5241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1888DECE-A8EE-4E3F-BB6E-AF6ED409BB79}" type="slidenum">
              <a:rPr lang="en-US" altLang="en-US"/>
              <a:pPr/>
              <a:t>56</a:t>
            </a:fld>
            <a:endParaRPr lang="en-US" altLang="en-US"/>
          </a:p>
        </p:txBody>
      </p:sp>
      <p:sp>
        <p:nvSpPr>
          <p:cNvPr id="994307" name="Text Box 3"/>
          <p:cNvSpPr txBox="1">
            <a:spLocks noChangeArrowheads="1"/>
          </p:cNvSpPr>
          <p:nvPr/>
        </p:nvSpPr>
        <p:spPr bwMode="auto">
          <a:xfrm>
            <a:off x="2320925" y="152400"/>
            <a:ext cx="551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Convert Seconds to Hours, Minutes, and Seconds</a:t>
            </a:r>
          </a:p>
        </p:txBody>
      </p:sp>
      <p:pic>
        <p:nvPicPr>
          <p:cNvPr id="9943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533400"/>
            <a:ext cx="8437562"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2843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2B417289-ED41-4A17-BB40-D555EDB31459}" type="slidenum">
              <a:rPr lang="en-US" altLang="en-US"/>
              <a:pPr/>
              <a:t>57</a:t>
            </a:fld>
            <a:endParaRPr lang="en-US" altLang="en-US"/>
          </a:p>
        </p:txBody>
      </p:sp>
      <p:sp>
        <p:nvSpPr>
          <p:cNvPr id="1008643" name="Text Box 3"/>
          <p:cNvSpPr txBox="1">
            <a:spLocks noChangeArrowheads="1"/>
          </p:cNvSpPr>
          <p:nvPr/>
        </p:nvSpPr>
        <p:spPr bwMode="auto">
          <a:xfrm>
            <a:off x="2320925" y="152400"/>
            <a:ext cx="551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Convert Seconds to Hours, Minutes, and Seconds</a:t>
            </a:r>
          </a:p>
        </p:txBody>
      </p:sp>
      <p:pic>
        <p:nvPicPr>
          <p:cNvPr id="1008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609600"/>
            <a:ext cx="8528050"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1733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E28E944F-40FA-40C5-9BFE-3821B8D526B4}" type="slidenum">
              <a:rPr lang="en-US" altLang="en-US"/>
              <a:pPr/>
              <a:t>58</a:t>
            </a:fld>
            <a:endParaRPr lang="en-US" altLang="en-US"/>
          </a:p>
        </p:txBody>
      </p:sp>
      <p:sp>
        <p:nvSpPr>
          <p:cNvPr id="980994"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0995" name="Line 3"/>
          <p:cNvSpPr>
            <a:spLocks noChangeShapeType="1"/>
          </p:cNvSpPr>
          <p:nvPr/>
        </p:nvSpPr>
        <p:spPr bwMode="auto">
          <a:xfrm>
            <a:off x="457200" y="4267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0996" name="Rectangle 4"/>
          <p:cNvSpPr>
            <a:spLocks noChangeArrowheads="1"/>
          </p:cNvSpPr>
          <p:nvPr/>
        </p:nvSpPr>
        <p:spPr bwMode="auto">
          <a:xfrm>
            <a:off x="493713" y="2987675"/>
            <a:ext cx="8077200" cy="1187450"/>
          </a:xfrm>
          <a:prstGeom prst="rect">
            <a:avLst/>
          </a:prstGeom>
          <a:noFill/>
          <a:ln>
            <a:noFill/>
          </a:ln>
          <a:effectLst/>
        </p:spPr>
        <p:txBody>
          <a:bodyPr>
            <a:spAutoFit/>
          </a:bodyPr>
          <a:lstStyle/>
          <a:p>
            <a:pPr algn="ctr"/>
            <a:r>
              <a:rPr lang="en-US" altLang="en-US"/>
              <a:t>Create local variables when a value parameter will be changed within a function so that the original </a:t>
            </a:r>
          </a:p>
          <a:p>
            <a:pPr algn="ctr"/>
            <a:r>
              <a:rPr lang="en-US" altLang="en-US"/>
              <a:t>value will always be available for processing.</a:t>
            </a:r>
          </a:p>
        </p:txBody>
      </p:sp>
      <p:sp>
        <p:nvSpPr>
          <p:cNvPr id="980997"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3336812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231EA342-31BA-476C-BFC7-7E6DBDD70611}" type="slidenum">
              <a:rPr lang="en-US" altLang="en-US"/>
              <a:pPr/>
              <a:t>59</a:t>
            </a:fld>
            <a:endParaRPr lang="en-US" altLang="en-US"/>
          </a:p>
        </p:txBody>
      </p:sp>
      <p:sp>
        <p:nvSpPr>
          <p:cNvPr id="982018"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2019" name="Line 3"/>
          <p:cNvSpPr>
            <a:spLocks noChangeShapeType="1"/>
          </p:cNvSpPr>
          <p:nvPr/>
        </p:nvSpPr>
        <p:spPr bwMode="auto">
          <a:xfrm>
            <a:off x="457200" y="4648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2020" name="Rectangle 4"/>
          <p:cNvSpPr>
            <a:spLocks noChangeArrowheads="1"/>
          </p:cNvSpPr>
          <p:nvPr/>
        </p:nvSpPr>
        <p:spPr bwMode="auto">
          <a:xfrm>
            <a:off x="493713" y="2987675"/>
            <a:ext cx="8077200" cy="1552575"/>
          </a:xfrm>
          <a:prstGeom prst="rect">
            <a:avLst/>
          </a:prstGeom>
          <a:noFill/>
          <a:ln>
            <a:noFill/>
          </a:ln>
          <a:effectLst/>
        </p:spPr>
        <p:txBody>
          <a:bodyPr>
            <a:spAutoFit/>
          </a:bodyPr>
          <a:lstStyle/>
          <a:p>
            <a:pPr algn="ctr"/>
            <a:r>
              <a:rPr lang="en-US" altLang="en-US"/>
              <a:t>When several values need to be sent back to the calling function, use address parameters for all of them. </a:t>
            </a:r>
          </a:p>
          <a:p>
            <a:pPr algn="ctr"/>
            <a:r>
              <a:rPr lang="en-US" altLang="en-US"/>
              <a:t>Do not return one value and use address </a:t>
            </a:r>
          </a:p>
          <a:p>
            <a:pPr algn="ctr"/>
            <a:r>
              <a:rPr lang="en-US" altLang="en-US"/>
              <a:t>Parameters for the others.</a:t>
            </a:r>
          </a:p>
        </p:txBody>
      </p:sp>
      <p:sp>
        <p:nvSpPr>
          <p:cNvPr id="982021"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361436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10CAD18A-843E-4971-880B-CF8D720132FE}" type="slidenum">
              <a:rPr lang="en-US" altLang="en-US"/>
              <a:pPr/>
              <a:t>6</a:t>
            </a:fld>
            <a:endParaRPr lang="en-US" altLang="en-US"/>
          </a:p>
        </p:txBody>
      </p:sp>
      <p:sp>
        <p:nvSpPr>
          <p:cNvPr id="94822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8227" name="Rectangle 3"/>
          <p:cNvSpPr>
            <a:spLocks noChangeArrowheads="1"/>
          </p:cNvSpPr>
          <p:nvPr/>
        </p:nvSpPr>
        <p:spPr bwMode="auto">
          <a:xfrm>
            <a:off x="152400" y="5791200"/>
            <a:ext cx="30947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Print </a:t>
            </a:r>
            <a:r>
              <a:rPr lang="en-US" altLang="en-US" sz="2000" dirty="0"/>
              <a:t>Character Addresses</a:t>
            </a:r>
          </a:p>
        </p:txBody>
      </p:sp>
      <p:grpSp>
        <p:nvGrpSpPr>
          <p:cNvPr id="948228" name="Group 4"/>
          <p:cNvGrpSpPr>
            <a:grpSpLocks/>
          </p:cNvGrpSpPr>
          <p:nvPr/>
        </p:nvGrpSpPr>
        <p:grpSpPr bwMode="auto">
          <a:xfrm>
            <a:off x="228600" y="252413"/>
            <a:ext cx="8610600" cy="5995987"/>
            <a:chOff x="336" y="159"/>
            <a:chExt cx="5232" cy="3777"/>
          </a:xfrm>
        </p:grpSpPr>
        <p:sp>
          <p:nvSpPr>
            <p:cNvPr id="94822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823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823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482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1323975"/>
            <a:ext cx="899477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48CC6354-505A-4FC5-80F4-C0500AB5F002}" type="slidenum">
              <a:rPr lang="en-US" altLang="en-US"/>
              <a:pPr/>
              <a:t>60</a:t>
            </a:fld>
            <a:endParaRPr lang="en-US" altLang="en-US"/>
          </a:p>
        </p:txBody>
      </p:sp>
      <p:sp>
        <p:nvSpPr>
          <p:cNvPr id="96870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8707" name="Rectangle 3"/>
          <p:cNvSpPr>
            <a:spLocks noChangeArrowheads="1"/>
          </p:cNvSpPr>
          <p:nvPr/>
        </p:nvSpPr>
        <p:spPr bwMode="auto">
          <a:xfrm>
            <a:off x="152400" y="5791200"/>
            <a:ext cx="32789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A </a:t>
            </a:r>
            <a:r>
              <a:rPr lang="en-US" altLang="en-US" sz="2000" dirty="0"/>
              <a:t>Common Program Design</a:t>
            </a:r>
          </a:p>
        </p:txBody>
      </p:sp>
      <p:grpSp>
        <p:nvGrpSpPr>
          <p:cNvPr id="968708" name="Group 4"/>
          <p:cNvGrpSpPr>
            <a:grpSpLocks/>
          </p:cNvGrpSpPr>
          <p:nvPr/>
        </p:nvGrpSpPr>
        <p:grpSpPr bwMode="auto">
          <a:xfrm>
            <a:off x="228600" y="252413"/>
            <a:ext cx="8610600" cy="5995987"/>
            <a:chOff x="336" y="159"/>
            <a:chExt cx="5232" cy="3777"/>
          </a:xfrm>
        </p:grpSpPr>
        <p:sp>
          <p:nvSpPr>
            <p:cNvPr id="96870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871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871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6871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1825625"/>
            <a:ext cx="5840412"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364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2D0932A5-7338-4653-A50E-08D2747CB239}" type="slidenum">
              <a:rPr lang="en-US" altLang="en-US"/>
              <a:pPr/>
              <a:t>61</a:t>
            </a:fld>
            <a:endParaRPr lang="en-US" altLang="en-US"/>
          </a:p>
        </p:txBody>
      </p:sp>
      <p:sp>
        <p:nvSpPr>
          <p:cNvPr id="96973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1" name="Rectangle 3"/>
          <p:cNvSpPr>
            <a:spLocks noChangeArrowheads="1"/>
          </p:cNvSpPr>
          <p:nvPr/>
        </p:nvSpPr>
        <p:spPr bwMode="auto">
          <a:xfrm>
            <a:off x="152400" y="5791200"/>
            <a:ext cx="34083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Using </a:t>
            </a:r>
            <a:r>
              <a:rPr lang="en-US" altLang="en-US" sz="2000" dirty="0"/>
              <a:t>Pointers as Parameters</a:t>
            </a:r>
          </a:p>
        </p:txBody>
      </p:sp>
      <p:grpSp>
        <p:nvGrpSpPr>
          <p:cNvPr id="969732" name="Group 4"/>
          <p:cNvGrpSpPr>
            <a:grpSpLocks/>
          </p:cNvGrpSpPr>
          <p:nvPr/>
        </p:nvGrpSpPr>
        <p:grpSpPr bwMode="auto">
          <a:xfrm>
            <a:off x="228600" y="252413"/>
            <a:ext cx="8610600" cy="5995987"/>
            <a:chOff x="336" y="159"/>
            <a:chExt cx="5232" cy="3777"/>
          </a:xfrm>
        </p:grpSpPr>
        <p:sp>
          <p:nvSpPr>
            <p:cNvPr id="96973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6973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4713" y="522288"/>
            <a:ext cx="4259262" cy="511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4982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AAB859A1-FB74-44AE-9828-03731D411643}" type="slidenum">
              <a:rPr lang="en-US" altLang="en-US"/>
              <a:pPr/>
              <a:t>62</a:t>
            </a:fld>
            <a:endParaRPr lang="en-US" altLang="en-US"/>
          </a:p>
        </p:txBody>
      </p:sp>
      <p:sp>
        <p:nvSpPr>
          <p:cNvPr id="995331" name="Text Box 3"/>
          <p:cNvSpPr txBox="1">
            <a:spLocks noChangeArrowheads="1"/>
          </p:cNvSpPr>
          <p:nvPr/>
        </p:nvSpPr>
        <p:spPr bwMode="auto">
          <a:xfrm>
            <a:off x="2286000" y="1524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Quadratic Roots</a:t>
            </a:r>
          </a:p>
        </p:txBody>
      </p:sp>
      <p:grpSp>
        <p:nvGrpSpPr>
          <p:cNvPr id="995335" name="Group 7"/>
          <p:cNvGrpSpPr>
            <a:grpSpLocks/>
          </p:cNvGrpSpPr>
          <p:nvPr/>
        </p:nvGrpSpPr>
        <p:grpSpPr bwMode="auto">
          <a:xfrm>
            <a:off x="76200" y="692150"/>
            <a:ext cx="8528050" cy="5275263"/>
            <a:chOff x="48" y="436"/>
            <a:chExt cx="5372" cy="3323"/>
          </a:xfrm>
        </p:grpSpPr>
        <p:pic>
          <p:nvPicPr>
            <p:cNvPr id="9953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 y="436"/>
              <a:ext cx="5315" cy="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53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2784"/>
              <a:ext cx="5372" cy="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50902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5B8340EA-D56D-46B4-A4FA-F0CC1E961DDD}" type="slidenum">
              <a:rPr lang="en-US" altLang="en-US"/>
              <a:pPr/>
              <a:t>63</a:t>
            </a:fld>
            <a:endParaRPr lang="en-US" altLang="en-US"/>
          </a:p>
        </p:txBody>
      </p:sp>
      <p:sp>
        <p:nvSpPr>
          <p:cNvPr id="1009667" name="Text Box 3"/>
          <p:cNvSpPr txBox="1">
            <a:spLocks noChangeArrowheads="1"/>
          </p:cNvSpPr>
          <p:nvPr/>
        </p:nvSpPr>
        <p:spPr bwMode="auto">
          <a:xfrm>
            <a:off x="2286000" y="1524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Quadratic Roots</a:t>
            </a:r>
          </a:p>
        </p:txBody>
      </p:sp>
      <p:pic>
        <p:nvPicPr>
          <p:cNvPr id="1009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609600"/>
            <a:ext cx="843756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6514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58D2BC95-C0BF-4E92-B610-4A4B7849E442}" type="slidenum">
              <a:rPr lang="en-US" altLang="en-US"/>
              <a:pPr/>
              <a:t>64</a:t>
            </a:fld>
            <a:endParaRPr lang="en-US" altLang="en-US"/>
          </a:p>
        </p:txBody>
      </p:sp>
      <p:sp>
        <p:nvSpPr>
          <p:cNvPr id="1011715" name="Text Box 3"/>
          <p:cNvSpPr txBox="1">
            <a:spLocks noChangeArrowheads="1"/>
          </p:cNvSpPr>
          <p:nvPr/>
        </p:nvSpPr>
        <p:spPr bwMode="auto">
          <a:xfrm>
            <a:off x="2286000" y="1524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Quadratic Roots</a:t>
            </a:r>
          </a:p>
        </p:txBody>
      </p:sp>
      <p:pic>
        <p:nvPicPr>
          <p:cNvPr id="1011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54050"/>
            <a:ext cx="8437562"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055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994516A8-CCCF-4E6C-AB85-FDCF748224EC}" type="slidenum">
              <a:rPr lang="en-US" altLang="en-US"/>
              <a:pPr/>
              <a:t>65</a:t>
            </a:fld>
            <a:endParaRPr lang="en-US" altLang="en-US"/>
          </a:p>
        </p:txBody>
      </p:sp>
      <p:sp>
        <p:nvSpPr>
          <p:cNvPr id="1012739" name="Text Box 3"/>
          <p:cNvSpPr txBox="1">
            <a:spLocks noChangeArrowheads="1"/>
          </p:cNvSpPr>
          <p:nvPr/>
        </p:nvSpPr>
        <p:spPr bwMode="auto">
          <a:xfrm>
            <a:off x="2286000" y="1524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Quadratic Roots</a:t>
            </a:r>
          </a:p>
        </p:txBody>
      </p:sp>
      <p:pic>
        <p:nvPicPr>
          <p:cNvPr id="1012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437563"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294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D3482EFE-A886-4CEB-8498-BFE78B2CA15C}" type="slidenum">
              <a:rPr lang="en-US" altLang="en-US"/>
              <a:pPr/>
              <a:t>66</a:t>
            </a:fld>
            <a:endParaRPr lang="en-US" altLang="en-US"/>
          </a:p>
        </p:txBody>
      </p:sp>
      <p:sp>
        <p:nvSpPr>
          <p:cNvPr id="1013763" name="Text Box 3"/>
          <p:cNvSpPr txBox="1">
            <a:spLocks noChangeArrowheads="1"/>
          </p:cNvSpPr>
          <p:nvPr/>
        </p:nvSpPr>
        <p:spPr bwMode="auto">
          <a:xfrm>
            <a:off x="2286000" y="1524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Quadratic Roots</a:t>
            </a:r>
          </a:p>
        </p:txBody>
      </p:sp>
      <p:pic>
        <p:nvPicPr>
          <p:cNvPr id="1013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603250"/>
            <a:ext cx="8410575"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8585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F2BBC34B-3173-4C0B-97C6-7B1968E45BD8}" type="slidenum">
              <a:rPr lang="en-US" altLang="en-US"/>
              <a:pPr/>
              <a:t>67</a:t>
            </a:fld>
            <a:endParaRPr lang="en-US" altLang="en-US"/>
          </a:p>
        </p:txBody>
      </p:sp>
      <p:sp>
        <p:nvSpPr>
          <p:cNvPr id="1014787" name="Text Box 3"/>
          <p:cNvSpPr txBox="1">
            <a:spLocks noChangeArrowheads="1"/>
          </p:cNvSpPr>
          <p:nvPr/>
        </p:nvSpPr>
        <p:spPr bwMode="auto">
          <a:xfrm>
            <a:off x="2286000" y="1524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Quadratic Roots</a:t>
            </a:r>
          </a:p>
        </p:txBody>
      </p:sp>
      <p:pic>
        <p:nvPicPr>
          <p:cNvPr id="1014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85800"/>
            <a:ext cx="837247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6532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E203FBD9-B3B5-47C0-9717-251AC9CDE7AC}" type="slidenum">
              <a:rPr lang="en-US" altLang="en-US"/>
              <a:pPr/>
              <a:t>68</a:t>
            </a:fld>
            <a:endParaRPr lang="en-US" altLang="en-US"/>
          </a:p>
        </p:txBody>
      </p:sp>
      <p:sp>
        <p:nvSpPr>
          <p:cNvPr id="1015811" name="Text Box 3"/>
          <p:cNvSpPr txBox="1">
            <a:spLocks noChangeArrowheads="1"/>
          </p:cNvSpPr>
          <p:nvPr/>
        </p:nvSpPr>
        <p:spPr bwMode="auto">
          <a:xfrm>
            <a:off x="2286000" y="1524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Quadratic Roots</a:t>
            </a:r>
          </a:p>
        </p:txBody>
      </p:sp>
      <p:pic>
        <p:nvPicPr>
          <p:cNvPr id="10158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752475"/>
            <a:ext cx="841057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512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263811DB-A6FB-4296-B14A-67963369D674}" type="slidenum">
              <a:rPr lang="en-US" altLang="en-US"/>
              <a:pPr/>
              <a:t>69</a:t>
            </a:fld>
            <a:endParaRPr lang="en-US" altLang="en-US"/>
          </a:p>
        </p:txBody>
      </p:sp>
      <p:sp>
        <p:nvSpPr>
          <p:cNvPr id="1016835" name="Text Box 3"/>
          <p:cNvSpPr txBox="1">
            <a:spLocks noChangeArrowheads="1"/>
          </p:cNvSpPr>
          <p:nvPr/>
        </p:nvSpPr>
        <p:spPr bwMode="auto">
          <a:xfrm>
            <a:off x="2286000" y="1524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Quadratic Roots</a:t>
            </a:r>
          </a:p>
        </p:txBody>
      </p:sp>
      <p:grpSp>
        <p:nvGrpSpPr>
          <p:cNvPr id="1016838" name="Group 6"/>
          <p:cNvGrpSpPr>
            <a:grpSpLocks/>
          </p:cNvGrpSpPr>
          <p:nvPr/>
        </p:nvGrpSpPr>
        <p:grpSpPr bwMode="auto">
          <a:xfrm>
            <a:off x="130175" y="609600"/>
            <a:ext cx="8556625" cy="5943600"/>
            <a:chOff x="82" y="384"/>
            <a:chExt cx="5390" cy="4452"/>
          </a:xfrm>
        </p:grpSpPr>
        <p:pic>
          <p:nvPicPr>
            <p:cNvPr id="1016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 y="384"/>
              <a:ext cx="5390" cy="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68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 y="1872"/>
              <a:ext cx="5298" cy="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7528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6362C879-2FDB-4C1D-B67F-B08C58CBE2EF}" type="slidenum">
              <a:rPr lang="en-US" altLang="en-US"/>
              <a:pPr/>
              <a:t>7</a:t>
            </a:fld>
            <a:endParaRPr lang="en-US" altLang="en-US"/>
          </a:p>
        </p:txBody>
      </p:sp>
      <p:sp>
        <p:nvSpPr>
          <p:cNvPr id="974850"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4851"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4852" name="Rectangle 4"/>
          <p:cNvSpPr>
            <a:spLocks noChangeArrowheads="1"/>
          </p:cNvSpPr>
          <p:nvPr/>
        </p:nvSpPr>
        <p:spPr bwMode="auto">
          <a:xfrm>
            <a:off x="493713" y="2987675"/>
            <a:ext cx="8077200" cy="822325"/>
          </a:xfrm>
          <a:prstGeom prst="rect">
            <a:avLst/>
          </a:prstGeom>
          <a:noFill/>
          <a:ln>
            <a:noFill/>
          </a:ln>
          <a:effectLst/>
        </p:spPr>
        <p:txBody>
          <a:bodyPr>
            <a:spAutoFit/>
          </a:bodyPr>
          <a:lstStyle/>
          <a:p>
            <a:pPr algn="ctr"/>
            <a:r>
              <a:rPr lang="en-US" altLang="en-US"/>
              <a:t>A variable’s address is the first byte occupied </a:t>
            </a:r>
            <a:br>
              <a:rPr lang="en-US" altLang="en-US"/>
            </a:br>
            <a:r>
              <a:rPr lang="en-US" altLang="en-US"/>
              <a:t>by the variable.</a:t>
            </a:r>
          </a:p>
        </p:txBody>
      </p:sp>
      <p:sp>
        <p:nvSpPr>
          <p:cNvPr id="974853"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732288D5-168A-4266-8199-4C60E7201D40}" type="slidenum">
              <a:rPr lang="en-US" altLang="en-US"/>
              <a:pPr/>
              <a:t>70</a:t>
            </a:fld>
            <a:endParaRPr lang="en-US" altLang="en-US"/>
          </a:p>
        </p:txBody>
      </p:sp>
      <p:sp>
        <p:nvSpPr>
          <p:cNvPr id="1140738" name="Rectangle 2"/>
          <p:cNvSpPr>
            <a:spLocks noChangeArrowheads="1"/>
          </p:cNvSpPr>
          <p:nvPr/>
        </p:nvSpPr>
        <p:spPr bwMode="auto">
          <a:xfrm>
            <a:off x="114300" y="-47625"/>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1140739" name="Text Box 3"/>
          <p:cNvSpPr txBox="1">
            <a:spLocks noChangeArrowheads="1"/>
          </p:cNvSpPr>
          <p:nvPr/>
        </p:nvSpPr>
        <p:spPr bwMode="auto">
          <a:xfrm>
            <a:off x="228600" y="304800"/>
            <a:ext cx="3344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a:latin typeface="Arial" panose="020B0604020202020204" pitchFamily="34" charset="0"/>
              </a:rPr>
              <a:t>12-4   Unions</a:t>
            </a:r>
          </a:p>
        </p:txBody>
      </p:sp>
      <p:sp>
        <p:nvSpPr>
          <p:cNvPr id="1140740"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1140741" name="Rectangle 5"/>
          <p:cNvSpPr>
            <a:spLocks noChangeArrowheads="1"/>
          </p:cNvSpPr>
          <p:nvPr/>
        </p:nvSpPr>
        <p:spPr bwMode="auto">
          <a:xfrm>
            <a:off x="304800" y="1447800"/>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The union is a construct that allows memory to be shared by different types of data. This redefinition can be as simple as redeclaring an integer as four characters or as complex as redeclaring an entire structure.</a:t>
            </a:r>
          </a:p>
        </p:txBody>
      </p:sp>
    </p:spTree>
    <p:extLst>
      <p:ext uri="{BB962C8B-B14F-4D97-AF65-F5344CB8AC3E}">
        <p14:creationId xmlns:p14="http://schemas.microsoft.com/office/powerpoint/2010/main" val="10913879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6F400A00-4B76-4BA7-8459-A97D05BBBF8D}" type="slidenum">
              <a:rPr lang="en-US" altLang="en-US"/>
              <a:pPr/>
              <a:t>71</a:t>
            </a:fld>
            <a:endParaRPr lang="en-US" altLang="en-US"/>
          </a:p>
        </p:txBody>
      </p:sp>
      <p:sp>
        <p:nvSpPr>
          <p:cNvPr id="116224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2243" name="Rectangle 3"/>
          <p:cNvSpPr>
            <a:spLocks noChangeArrowheads="1"/>
          </p:cNvSpPr>
          <p:nvPr/>
        </p:nvSpPr>
        <p:spPr bwMode="auto">
          <a:xfrm>
            <a:off x="152400" y="5791200"/>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Unions</a:t>
            </a:r>
            <a:endParaRPr lang="en-US" altLang="en-US" sz="2000" dirty="0"/>
          </a:p>
        </p:txBody>
      </p:sp>
      <p:grpSp>
        <p:nvGrpSpPr>
          <p:cNvPr id="1162244" name="Group 4"/>
          <p:cNvGrpSpPr>
            <a:grpSpLocks/>
          </p:cNvGrpSpPr>
          <p:nvPr/>
        </p:nvGrpSpPr>
        <p:grpSpPr bwMode="auto">
          <a:xfrm>
            <a:off x="228600" y="252413"/>
            <a:ext cx="8610600" cy="5995987"/>
            <a:chOff x="336" y="159"/>
            <a:chExt cx="5232" cy="3777"/>
          </a:xfrm>
        </p:grpSpPr>
        <p:sp>
          <p:nvSpPr>
            <p:cNvPr id="116224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224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224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6224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76400"/>
            <a:ext cx="7185025"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3216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1BEE7589-C142-44BB-91B7-4EECABC43CBB}" type="slidenum">
              <a:rPr lang="en-US" altLang="en-US"/>
              <a:pPr/>
              <a:t>72</a:t>
            </a:fld>
            <a:endParaRPr lang="en-US" altLang="en-US"/>
          </a:p>
        </p:txBody>
      </p:sp>
      <p:sp>
        <p:nvSpPr>
          <p:cNvPr id="1183747" name="Text Box 3"/>
          <p:cNvSpPr txBox="1">
            <a:spLocks noChangeArrowheads="1"/>
          </p:cNvSpPr>
          <p:nvPr/>
        </p:nvSpPr>
        <p:spPr bwMode="auto">
          <a:xfrm>
            <a:off x="2547938" y="152400"/>
            <a:ext cx="329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Effect of Union</a:t>
            </a:r>
          </a:p>
        </p:txBody>
      </p:sp>
      <p:pic>
        <p:nvPicPr>
          <p:cNvPr id="1183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372475" cy="550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0469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DBA55727-EC6F-4455-B609-36365DF83B5C}" type="slidenum">
              <a:rPr lang="en-US" altLang="en-US"/>
              <a:pPr/>
              <a:t>73</a:t>
            </a:fld>
            <a:endParaRPr lang="en-US" altLang="en-US"/>
          </a:p>
        </p:txBody>
      </p:sp>
      <p:sp>
        <p:nvSpPr>
          <p:cNvPr id="1210371" name="Text Box 3"/>
          <p:cNvSpPr txBox="1">
            <a:spLocks noChangeArrowheads="1"/>
          </p:cNvSpPr>
          <p:nvPr/>
        </p:nvSpPr>
        <p:spPr bwMode="auto">
          <a:xfrm>
            <a:off x="2547938" y="152400"/>
            <a:ext cx="329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Effect of Union</a:t>
            </a:r>
          </a:p>
        </p:txBody>
      </p:sp>
      <p:pic>
        <p:nvPicPr>
          <p:cNvPr id="1210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609600"/>
            <a:ext cx="8528050"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7626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49C9B3D7-F6E2-474D-8CC9-C025AF9DFA9E}" type="slidenum">
              <a:rPr lang="en-US" altLang="en-US"/>
              <a:pPr/>
              <a:t>74</a:t>
            </a:fld>
            <a:endParaRPr lang="en-US" altLang="en-US"/>
          </a:p>
        </p:txBody>
      </p:sp>
      <p:sp>
        <p:nvSpPr>
          <p:cNvPr id="116326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267" name="Rectangle 3"/>
          <p:cNvSpPr>
            <a:spLocks noChangeArrowheads="1"/>
          </p:cNvSpPr>
          <p:nvPr/>
        </p:nvSpPr>
        <p:spPr bwMode="auto">
          <a:xfrm>
            <a:off x="152400" y="5791200"/>
            <a:ext cx="17959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A </a:t>
            </a:r>
            <a:r>
              <a:rPr lang="en-US" altLang="en-US" sz="2000" dirty="0"/>
              <a:t>Name Union</a:t>
            </a:r>
          </a:p>
        </p:txBody>
      </p:sp>
      <p:grpSp>
        <p:nvGrpSpPr>
          <p:cNvPr id="1163268" name="Group 4"/>
          <p:cNvGrpSpPr>
            <a:grpSpLocks/>
          </p:cNvGrpSpPr>
          <p:nvPr/>
        </p:nvGrpSpPr>
        <p:grpSpPr bwMode="auto">
          <a:xfrm>
            <a:off x="228600" y="252413"/>
            <a:ext cx="8610600" cy="5995987"/>
            <a:chOff x="336" y="159"/>
            <a:chExt cx="5232" cy="3777"/>
          </a:xfrm>
        </p:grpSpPr>
        <p:sp>
          <p:nvSpPr>
            <p:cNvPr id="116326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27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27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6327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50" y="1233488"/>
            <a:ext cx="8464550"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8942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5807C251-5EB0-4D0E-A57D-04F2F32B9374}" type="slidenum">
              <a:rPr lang="en-US" altLang="en-US"/>
              <a:pPr/>
              <a:t>75</a:t>
            </a:fld>
            <a:endParaRPr lang="en-US" altLang="en-US"/>
          </a:p>
        </p:txBody>
      </p:sp>
      <p:sp>
        <p:nvSpPr>
          <p:cNvPr id="1184771" name="Text Box 3"/>
          <p:cNvSpPr txBox="1">
            <a:spLocks noChangeArrowheads="1"/>
          </p:cNvSpPr>
          <p:nvPr/>
        </p:nvSpPr>
        <p:spPr bwMode="auto">
          <a:xfrm>
            <a:off x="2251075" y="152400"/>
            <a:ext cx="3884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Unions in Structures</a:t>
            </a:r>
          </a:p>
        </p:txBody>
      </p:sp>
      <p:grpSp>
        <p:nvGrpSpPr>
          <p:cNvPr id="1184775" name="Group 7"/>
          <p:cNvGrpSpPr>
            <a:grpSpLocks/>
          </p:cNvGrpSpPr>
          <p:nvPr/>
        </p:nvGrpSpPr>
        <p:grpSpPr bwMode="auto">
          <a:xfrm>
            <a:off x="222250" y="609600"/>
            <a:ext cx="8464550" cy="5638800"/>
            <a:chOff x="140" y="432"/>
            <a:chExt cx="5332" cy="3888"/>
          </a:xfrm>
        </p:grpSpPr>
        <p:pic>
          <p:nvPicPr>
            <p:cNvPr id="11847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 y="432"/>
              <a:ext cx="5332" cy="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4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 y="2034"/>
              <a:ext cx="5274" cy="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203292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A7A6C895-6FD6-4719-9764-03253381BC5A}" type="slidenum">
              <a:rPr lang="en-US" altLang="en-US"/>
              <a:pPr/>
              <a:t>76</a:t>
            </a:fld>
            <a:endParaRPr lang="en-US" altLang="en-US"/>
          </a:p>
        </p:txBody>
      </p:sp>
      <p:sp>
        <p:nvSpPr>
          <p:cNvPr id="1213443" name="Text Box 3"/>
          <p:cNvSpPr txBox="1">
            <a:spLocks noChangeArrowheads="1"/>
          </p:cNvSpPr>
          <p:nvPr/>
        </p:nvSpPr>
        <p:spPr bwMode="auto">
          <a:xfrm>
            <a:off x="2251075" y="152400"/>
            <a:ext cx="3884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Unions in Structures</a:t>
            </a:r>
          </a:p>
        </p:txBody>
      </p:sp>
      <p:pic>
        <p:nvPicPr>
          <p:cNvPr id="1213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98500"/>
            <a:ext cx="8437562"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8136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B64859DA-8200-424A-8206-094F2AA73131}" type="slidenum">
              <a:rPr lang="en-US" altLang="en-US"/>
              <a:pPr/>
              <a:t>77</a:t>
            </a:fld>
            <a:endParaRPr lang="en-US" altLang="en-US"/>
          </a:p>
        </p:txBody>
      </p:sp>
      <p:sp>
        <p:nvSpPr>
          <p:cNvPr id="1214467" name="Text Box 3"/>
          <p:cNvSpPr txBox="1">
            <a:spLocks noChangeArrowheads="1"/>
          </p:cNvSpPr>
          <p:nvPr/>
        </p:nvSpPr>
        <p:spPr bwMode="auto">
          <a:xfrm>
            <a:off x="2251075" y="152400"/>
            <a:ext cx="3884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Demonstrate Unions in Structures</a:t>
            </a:r>
          </a:p>
        </p:txBody>
      </p:sp>
      <p:grpSp>
        <p:nvGrpSpPr>
          <p:cNvPr id="1214470" name="Group 6"/>
          <p:cNvGrpSpPr>
            <a:grpSpLocks/>
          </p:cNvGrpSpPr>
          <p:nvPr/>
        </p:nvGrpSpPr>
        <p:grpSpPr bwMode="auto">
          <a:xfrm>
            <a:off x="152400" y="660400"/>
            <a:ext cx="8374063" cy="5816600"/>
            <a:chOff x="96" y="416"/>
            <a:chExt cx="5275" cy="3822"/>
          </a:xfrm>
        </p:grpSpPr>
        <p:pic>
          <p:nvPicPr>
            <p:cNvPr id="1214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416"/>
              <a:ext cx="5275" cy="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4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2256"/>
              <a:ext cx="5238" cy="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453568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75DC7FE0-A337-4071-81CA-9F824B4BD56F}" type="slidenum">
              <a:rPr lang="en-US" altLang="en-US"/>
              <a:pPr/>
              <a:t>78</a:t>
            </a:fld>
            <a:endParaRPr lang="en-US" altLang="en-US"/>
          </a:p>
        </p:txBody>
      </p:sp>
      <p:sp>
        <p:nvSpPr>
          <p:cNvPr id="1185795" name="Text Box 3"/>
          <p:cNvSpPr txBox="1">
            <a:spLocks noChangeArrowheads="1"/>
          </p:cNvSpPr>
          <p:nvPr/>
        </p:nvSpPr>
        <p:spPr bwMode="auto">
          <a:xfrm>
            <a:off x="2178050" y="152400"/>
            <a:ext cx="320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Convert IP Address to long </a:t>
            </a:r>
          </a:p>
        </p:txBody>
      </p:sp>
      <p:pic>
        <p:nvPicPr>
          <p:cNvPr id="1185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19125"/>
            <a:ext cx="841057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6035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3E1596F4-DD6B-45E7-910C-87767EB429E8}" type="slidenum">
              <a:rPr lang="en-US" altLang="en-US"/>
              <a:pPr/>
              <a:t>79</a:t>
            </a:fld>
            <a:endParaRPr lang="en-US" altLang="en-US"/>
          </a:p>
        </p:txBody>
      </p:sp>
      <p:sp>
        <p:nvSpPr>
          <p:cNvPr id="1216515" name="Text Box 3"/>
          <p:cNvSpPr txBox="1">
            <a:spLocks noChangeArrowheads="1"/>
          </p:cNvSpPr>
          <p:nvPr/>
        </p:nvSpPr>
        <p:spPr bwMode="auto">
          <a:xfrm>
            <a:off x="2178050" y="152400"/>
            <a:ext cx="320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Convert IP Address to long </a:t>
            </a:r>
          </a:p>
        </p:txBody>
      </p:sp>
      <p:pic>
        <p:nvPicPr>
          <p:cNvPr id="1216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372475"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881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30A8BE83-DE63-49BC-AE93-CB7D5D060DE9}" type="slidenum">
              <a:rPr lang="en-US" altLang="en-US"/>
              <a:pPr/>
              <a:t>8</a:t>
            </a:fld>
            <a:endParaRPr lang="en-US" altLang="en-US"/>
          </a:p>
        </p:txBody>
      </p:sp>
      <p:sp>
        <p:nvSpPr>
          <p:cNvPr id="94925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9251" name="Rectangle 3"/>
          <p:cNvSpPr>
            <a:spLocks noChangeArrowheads="1"/>
          </p:cNvSpPr>
          <p:nvPr/>
        </p:nvSpPr>
        <p:spPr bwMode="auto">
          <a:xfrm>
            <a:off x="152400" y="5791200"/>
            <a:ext cx="37041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Integer </a:t>
            </a:r>
            <a:r>
              <a:rPr lang="en-US" altLang="en-US" sz="2000" dirty="0"/>
              <a:t>Constants and Variables</a:t>
            </a:r>
          </a:p>
        </p:txBody>
      </p:sp>
      <p:grpSp>
        <p:nvGrpSpPr>
          <p:cNvPr id="949252" name="Group 4"/>
          <p:cNvGrpSpPr>
            <a:grpSpLocks/>
          </p:cNvGrpSpPr>
          <p:nvPr/>
        </p:nvGrpSpPr>
        <p:grpSpPr bwMode="auto">
          <a:xfrm>
            <a:off x="228600" y="252413"/>
            <a:ext cx="8610600" cy="5995987"/>
            <a:chOff x="336" y="159"/>
            <a:chExt cx="5232" cy="3777"/>
          </a:xfrm>
        </p:grpSpPr>
        <p:sp>
          <p:nvSpPr>
            <p:cNvPr id="94925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925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925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492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608138"/>
            <a:ext cx="6654800"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26A75A8B-6999-4C28-8B4A-9E9B545EAFA2}" type="slidenum">
              <a:rPr lang="en-US" altLang="en-US"/>
              <a:pPr/>
              <a:t>80</a:t>
            </a:fld>
            <a:endParaRPr lang="en-US" altLang="en-US"/>
          </a:p>
        </p:txBody>
      </p:sp>
      <p:sp>
        <p:nvSpPr>
          <p:cNvPr id="1217539" name="Text Box 3"/>
          <p:cNvSpPr txBox="1">
            <a:spLocks noChangeArrowheads="1"/>
          </p:cNvSpPr>
          <p:nvPr/>
        </p:nvSpPr>
        <p:spPr bwMode="auto">
          <a:xfrm>
            <a:off x="2178050" y="152400"/>
            <a:ext cx="3209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Convert IP Address to long </a:t>
            </a:r>
          </a:p>
        </p:txBody>
      </p:sp>
      <p:pic>
        <p:nvPicPr>
          <p:cNvPr id="1217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85800"/>
            <a:ext cx="8410575"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843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AB2F5514-68D3-4F6A-A14B-CB55D9030331}" type="slidenum">
              <a:rPr lang="en-US" altLang="en-US"/>
              <a:pPr/>
              <a:t>9</a:t>
            </a:fld>
            <a:endParaRPr lang="en-US" altLang="en-US"/>
          </a:p>
        </p:txBody>
      </p:sp>
      <p:sp>
        <p:nvSpPr>
          <p:cNvPr id="95027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0275" name="Rectangle 3"/>
          <p:cNvSpPr>
            <a:spLocks noChangeArrowheads="1"/>
          </p:cNvSpPr>
          <p:nvPr/>
        </p:nvSpPr>
        <p:spPr bwMode="auto">
          <a:xfrm>
            <a:off x="152400" y="5791200"/>
            <a:ext cx="19809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Pointer </a:t>
            </a:r>
            <a:r>
              <a:rPr lang="en-US" altLang="en-US" sz="2000" dirty="0"/>
              <a:t>Variable</a:t>
            </a:r>
          </a:p>
        </p:txBody>
      </p:sp>
      <p:grpSp>
        <p:nvGrpSpPr>
          <p:cNvPr id="950276" name="Group 4"/>
          <p:cNvGrpSpPr>
            <a:grpSpLocks/>
          </p:cNvGrpSpPr>
          <p:nvPr/>
        </p:nvGrpSpPr>
        <p:grpSpPr bwMode="auto">
          <a:xfrm>
            <a:off x="228600" y="252413"/>
            <a:ext cx="8610600" cy="5995987"/>
            <a:chOff x="336" y="159"/>
            <a:chExt cx="5232" cy="3777"/>
          </a:xfrm>
        </p:grpSpPr>
        <p:sp>
          <p:nvSpPr>
            <p:cNvPr id="95027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027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027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502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343025"/>
            <a:ext cx="89027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3398</TotalTime>
  <Words>1529</Words>
  <Application>Microsoft Office PowerPoint</Application>
  <PresentationFormat>On-screen Show (4:3)</PresentationFormat>
  <Paragraphs>264</Paragraphs>
  <Slides>80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McGrawHill-Italic</vt:lpstr>
      <vt:lpstr>Times New Roman</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account</cp:lastModifiedBy>
  <cp:revision>173</cp:revision>
  <dcterms:created xsi:type="dcterms:W3CDTF">2000-01-15T04:50:39Z</dcterms:created>
  <dcterms:modified xsi:type="dcterms:W3CDTF">2016-10-03T19:21:41Z</dcterms:modified>
</cp:coreProperties>
</file>