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65"/>
  </p:notesMasterIdLst>
  <p:sldIdLst>
    <p:sldId id="545" r:id="rId2"/>
    <p:sldId id="599" r:id="rId3"/>
    <p:sldId id="789" r:id="rId4"/>
    <p:sldId id="794" r:id="rId5"/>
    <p:sldId id="857" r:id="rId6"/>
    <p:sldId id="790" r:id="rId7"/>
    <p:sldId id="795" r:id="rId8"/>
    <p:sldId id="796" r:id="rId9"/>
    <p:sldId id="825" r:id="rId10"/>
    <p:sldId id="797" r:id="rId11"/>
    <p:sldId id="813" r:id="rId12"/>
    <p:sldId id="832" r:id="rId13"/>
    <p:sldId id="791" r:id="rId14"/>
    <p:sldId id="826" r:id="rId15"/>
    <p:sldId id="858" r:id="rId16"/>
    <p:sldId id="798" r:id="rId17"/>
    <p:sldId id="811" r:id="rId18"/>
    <p:sldId id="827" r:id="rId19"/>
    <p:sldId id="855" r:id="rId20"/>
    <p:sldId id="799" r:id="rId21"/>
    <p:sldId id="800" r:id="rId22"/>
    <p:sldId id="833" r:id="rId23"/>
    <p:sldId id="834" r:id="rId24"/>
    <p:sldId id="801" r:id="rId25"/>
    <p:sldId id="802" r:id="rId26"/>
    <p:sldId id="803" r:id="rId27"/>
    <p:sldId id="812" r:id="rId28"/>
    <p:sldId id="828" r:id="rId29"/>
    <p:sldId id="856" r:id="rId30"/>
    <p:sldId id="829" r:id="rId31"/>
    <p:sldId id="804" r:id="rId32"/>
    <p:sldId id="815" r:id="rId33"/>
    <p:sldId id="835" r:id="rId34"/>
    <p:sldId id="816" r:id="rId35"/>
    <p:sldId id="836" r:id="rId36"/>
    <p:sldId id="837" r:id="rId37"/>
    <p:sldId id="817" r:id="rId38"/>
    <p:sldId id="838" r:id="rId39"/>
    <p:sldId id="839" r:id="rId40"/>
    <p:sldId id="818" r:id="rId41"/>
    <p:sldId id="842" r:id="rId42"/>
    <p:sldId id="843" r:id="rId43"/>
    <p:sldId id="844" r:id="rId44"/>
    <p:sldId id="840" r:id="rId45"/>
    <p:sldId id="841" r:id="rId46"/>
    <p:sldId id="845" r:id="rId47"/>
    <p:sldId id="846" r:id="rId48"/>
    <p:sldId id="859" r:id="rId49"/>
    <p:sldId id="860" r:id="rId50"/>
    <p:sldId id="861" r:id="rId51"/>
    <p:sldId id="862" r:id="rId52"/>
    <p:sldId id="863" r:id="rId53"/>
    <p:sldId id="864" r:id="rId54"/>
    <p:sldId id="865" r:id="rId55"/>
    <p:sldId id="866" r:id="rId56"/>
    <p:sldId id="867" r:id="rId57"/>
    <p:sldId id="868" r:id="rId58"/>
    <p:sldId id="869" r:id="rId59"/>
    <p:sldId id="870" r:id="rId60"/>
    <p:sldId id="871" r:id="rId61"/>
    <p:sldId id="872" r:id="rId62"/>
    <p:sldId id="873" r:id="rId63"/>
    <p:sldId id="874" r:id="rId64"/>
  </p:sldIdLst>
  <p:sldSz cx="9144000" cy="6858000" type="screen4x3"/>
  <p:notesSz cx="6858000" cy="9144000"/>
  <p:defaultTextStyle>
    <a:defPPr>
      <a:defRPr lang="en-US"/>
    </a:defPPr>
    <a:lvl1pPr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49494"/>
    <a:srgbClr val="339966"/>
    <a:srgbClr val="FFFF66"/>
    <a:srgbClr val="D7EB15"/>
    <a:srgbClr val="33CC33"/>
    <a:srgbClr val="99FF33"/>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95387" autoAdjust="0"/>
  </p:normalViewPr>
  <p:slideViewPr>
    <p:cSldViewPr>
      <p:cViewPr varScale="1">
        <p:scale>
          <a:sx n="86" d="100"/>
          <a:sy n="86" d="100"/>
        </p:scale>
        <p:origin x="1014" y="1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5-09-20T23:14:52.729"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vl1pPr>
          </a:lstStyle>
          <a:p>
            <a:endParaRPr lang="en-US" altLang="en-US"/>
          </a:p>
        </p:txBody>
      </p:sp>
      <p:sp>
        <p:nvSpPr>
          <p:cNvPr id="446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446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vl1pPr>
          </a:lstStyle>
          <a:p>
            <a:endParaRPr lang="en-US" alt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fld id="{6F29B8EF-2E7F-42C3-8425-6968BE9A4830}" type="slidenum">
              <a:rPr lang="en-US" altLang="en-US"/>
              <a:pPr/>
              <a:t>‹#›</a:t>
            </a:fld>
            <a:endParaRPr lang="en-US" altLang="en-US"/>
          </a:p>
        </p:txBody>
      </p:sp>
    </p:spTree>
    <p:extLst>
      <p:ext uri="{BB962C8B-B14F-4D97-AF65-F5344CB8AC3E}">
        <p14:creationId xmlns:p14="http://schemas.microsoft.com/office/powerpoint/2010/main" val="36074534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3776F5BE-76AF-423E-A889-CAF094592688}" type="slidenum">
              <a:rPr lang="en-US" altLang="en-US" smtClean="0"/>
              <a:pPr/>
              <a:t>‹#›</a:t>
            </a:fld>
            <a:endParaRPr lang="en-US" altLang="en-US"/>
          </a:p>
        </p:txBody>
      </p:sp>
      <p:sp>
        <p:nvSpPr>
          <p:cNvPr id="7"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400" b="0">
                <a:latin typeface="McGrawHill-Italic" pitchFamily="2" charset="0"/>
              </a:rPr>
              <a:t>McGraw-Hill</a:t>
            </a:r>
            <a:endParaRPr lang="en-US" altLang="en-US" b="0"/>
          </a:p>
        </p:txBody>
      </p:sp>
      <p:sp>
        <p:nvSpPr>
          <p:cNvPr id="8"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sz="1400" b="0">
                <a:latin typeface="McGrawHill-Italic" pitchFamily="2" charset="0"/>
              </a:rPr>
              <a:t>The McGraw-Hill Companies, Inc., 2000</a:t>
            </a:r>
            <a:endParaRPr lang="en-US" altLang="en-US" b="0"/>
          </a:p>
        </p:txBody>
      </p:sp>
    </p:spTree>
    <p:extLst>
      <p:ext uri="{BB962C8B-B14F-4D97-AF65-F5344CB8AC3E}">
        <p14:creationId xmlns:p14="http://schemas.microsoft.com/office/powerpoint/2010/main" val="289858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8FF22264-EC9B-4C6B-930C-5312E0AD02FB}" type="slidenum">
              <a:rPr lang="en-US" altLang="en-US" smtClean="0"/>
              <a:pPr/>
              <a:t>‹#›</a:t>
            </a:fld>
            <a:endParaRPr lang="en-US" altLang="en-US"/>
          </a:p>
        </p:txBody>
      </p:sp>
    </p:spTree>
    <p:extLst>
      <p:ext uri="{BB962C8B-B14F-4D97-AF65-F5344CB8AC3E}">
        <p14:creationId xmlns:p14="http://schemas.microsoft.com/office/powerpoint/2010/main" val="218844126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8FF22264-EC9B-4C6B-930C-5312E0AD02FB}" type="slidenum">
              <a:rPr lang="en-US" altLang="en-US" smtClean="0"/>
              <a:pPr/>
              <a:t>‹#›</a:t>
            </a:fld>
            <a:endParaRPr lang="en-US" altLang="en-US"/>
          </a:p>
        </p:txBody>
      </p:sp>
    </p:spTree>
    <p:extLst>
      <p:ext uri="{BB962C8B-B14F-4D97-AF65-F5344CB8AC3E}">
        <p14:creationId xmlns:p14="http://schemas.microsoft.com/office/powerpoint/2010/main" val="277836193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8FF22264-EC9B-4C6B-930C-5312E0AD02FB}"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6269438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8FF22264-EC9B-4C6B-930C-5312E0AD02FB}" type="slidenum">
              <a:rPr lang="en-US" altLang="en-US" smtClean="0"/>
              <a:pPr/>
              <a:t>‹#›</a:t>
            </a:fld>
            <a:endParaRPr lang="en-US" altLang="en-US"/>
          </a:p>
        </p:txBody>
      </p:sp>
    </p:spTree>
    <p:extLst>
      <p:ext uri="{BB962C8B-B14F-4D97-AF65-F5344CB8AC3E}">
        <p14:creationId xmlns:p14="http://schemas.microsoft.com/office/powerpoint/2010/main" val="1483853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4"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8FF22264-EC9B-4C6B-930C-5312E0AD02FB}" type="slidenum">
              <a:rPr lang="en-US" altLang="en-US" smtClean="0"/>
              <a:pPr/>
              <a:t>‹#›</a:t>
            </a:fld>
            <a:endParaRPr lang="en-US" altLang="en-US"/>
          </a:p>
        </p:txBody>
      </p:sp>
    </p:spTree>
    <p:extLst>
      <p:ext uri="{BB962C8B-B14F-4D97-AF65-F5344CB8AC3E}">
        <p14:creationId xmlns:p14="http://schemas.microsoft.com/office/powerpoint/2010/main" val="146533362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4"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8FF22264-EC9B-4C6B-930C-5312E0AD02FB}" type="slidenum">
              <a:rPr lang="en-US" altLang="en-US" smtClean="0"/>
              <a:pPr/>
              <a:t>‹#›</a:t>
            </a:fld>
            <a:endParaRPr lang="en-US" altLang="en-US"/>
          </a:p>
        </p:txBody>
      </p:sp>
    </p:spTree>
    <p:extLst>
      <p:ext uri="{BB962C8B-B14F-4D97-AF65-F5344CB8AC3E}">
        <p14:creationId xmlns:p14="http://schemas.microsoft.com/office/powerpoint/2010/main" val="150797770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42176EE1-39CD-481E-B061-BBA17C46BA62}" type="slidenum">
              <a:rPr lang="en-US" altLang="en-US" smtClean="0"/>
              <a:pPr/>
              <a:t>‹#›</a:t>
            </a:fld>
            <a:endParaRPr lang="en-US" altLang="en-US"/>
          </a:p>
        </p:txBody>
      </p:sp>
    </p:spTree>
    <p:extLst>
      <p:ext uri="{BB962C8B-B14F-4D97-AF65-F5344CB8AC3E}">
        <p14:creationId xmlns:p14="http://schemas.microsoft.com/office/powerpoint/2010/main" val="364359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CD548176-D7B4-4381-8F9F-5C55459E1848}" type="slidenum">
              <a:rPr lang="en-US" altLang="en-US" smtClean="0"/>
              <a:pPr/>
              <a:t>‹#›</a:t>
            </a:fld>
            <a:endParaRPr lang="en-US" altLang="en-US"/>
          </a:p>
        </p:txBody>
      </p:sp>
    </p:spTree>
    <p:extLst>
      <p:ext uri="{BB962C8B-B14F-4D97-AF65-F5344CB8AC3E}">
        <p14:creationId xmlns:p14="http://schemas.microsoft.com/office/powerpoint/2010/main" val="140021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D89C78AD-7C70-4CCA-B039-35D489728898}" type="slidenum">
              <a:rPr lang="en-US" altLang="en-US" smtClean="0"/>
              <a:pPr/>
              <a:t>‹#›</a:t>
            </a:fld>
            <a:endParaRPr lang="en-US" altLang="en-US"/>
          </a:p>
        </p:txBody>
      </p:sp>
    </p:spTree>
    <p:extLst>
      <p:ext uri="{BB962C8B-B14F-4D97-AF65-F5344CB8AC3E}">
        <p14:creationId xmlns:p14="http://schemas.microsoft.com/office/powerpoint/2010/main" val="335507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00AF1FA9-EBB2-4572-A950-40A56263ADEE}" type="slidenum">
              <a:rPr lang="en-US" altLang="en-US" smtClean="0"/>
              <a:pPr/>
              <a:t>‹#›</a:t>
            </a:fld>
            <a:endParaRPr lang="en-US" altLang="en-US"/>
          </a:p>
        </p:txBody>
      </p:sp>
    </p:spTree>
    <p:extLst>
      <p:ext uri="{BB962C8B-B14F-4D97-AF65-F5344CB8AC3E}">
        <p14:creationId xmlns:p14="http://schemas.microsoft.com/office/powerpoint/2010/main" val="250437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11760F5F-E0AB-4977-A34E-0C99E804FF9C}" type="slidenum">
              <a:rPr lang="en-US" altLang="en-US" smtClean="0"/>
              <a:pPr/>
              <a:t>‹#›</a:t>
            </a:fld>
            <a:endParaRPr lang="en-US" altLang="en-US"/>
          </a:p>
        </p:txBody>
      </p:sp>
    </p:spTree>
    <p:extLst>
      <p:ext uri="{BB962C8B-B14F-4D97-AF65-F5344CB8AC3E}">
        <p14:creationId xmlns:p14="http://schemas.microsoft.com/office/powerpoint/2010/main" val="44682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9/28/2016</a:t>
            </a:fld>
            <a:endParaRPr lang="en-US" dirty="0"/>
          </a:p>
        </p:txBody>
      </p:sp>
      <p:sp>
        <p:nvSpPr>
          <p:cNvPr id="8" name="Footer Placeholder 7"/>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9" name="Slide Number Placeholder 8"/>
          <p:cNvSpPr>
            <a:spLocks noGrp="1"/>
          </p:cNvSpPr>
          <p:nvPr>
            <p:ph type="sldNum" sz="quarter" idx="12"/>
          </p:nvPr>
        </p:nvSpPr>
        <p:spPr/>
        <p:txBody>
          <a:bodyPr/>
          <a:lstStyle/>
          <a:p>
            <a:fld id="{2FD67F26-A7A9-450F-8C04-2AEC08080E7E}" type="slidenum">
              <a:rPr lang="en-US" altLang="en-US" smtClean="0"/>
              <a:pPr/>
              <a:t>‹#›</a:t>
            </a:fld>
            <a:endParaRPr lang="en-US" altLang="en-US"/>
          </a:p>
        </p:txBody>
      </p:sp>
    </p:spTree>
    <p:extLst>
      <p:ext uri="{BB962C8B-B14F-4D97-AF65-F5344CB8AC3E}">
        <p14:creationId xmlns:p14="http://schemas.microsoft.com/office/powerpoint/2010/main" val="420339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4"/>
          <p:cNvSpPr>
            <a:spLocks noGrp="1"/>
          </p:cNvSpPr>
          <p:nvPr>
            <p:ph type="sldNum" sz="quarter" idx="12"/>
          </p:nvPr>
        </p:nvSpPr>
        <p:spPr/>
        <p:txBody>
          <a:bodyPr/>
          <a:lstStyle/>
          <a:p>
            <a:fld id="{E3B6DD10-C384-4C6D-A189-9CCAA911FB02}" type="slidenum">
              <a:rPr lang="en-US" altLang="en-US" smtClean="0"/>
              <a:pPr/>
              <a:t>‹#›</a:t>
            </a:fld>
            <a:endParaRPr lang="en-US" altLang="en-US"/>
          </a:p>
        </p:txBody>
      </p:sp>
    </p:spTree>
    <p:extLst>
      <p:ext uri="{BB962C8B-B14F-4D97-AF65-F5344CB8AC3E}">
        <p14:creationId xmlns:p14="http://schemas.microsoft.com/office/powerpoint/2010/main" val="234742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2"/>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3"/>
          <p:cNvSpPr>
            <a:spLocks noGrp="1"/>
          </p:cNvSpPr>
          <p:nvPr>
            <p:ph type="sldNum" sz="quarter" idx="12"/>
          </p:nvPr>
        </p:nvSpPr>
        <p:spPr/>
        <p:txBody>
          <a:bodyPr/>
          <a:lstStyle/>
          <a:p>
            <a:fld id="{484B5044-0AA7-4579-B438-152CD4BF22D9}" type="slidenum">
              <a:rPr lang="en-US" altLang="en-US" smtClean="0"/>
              <a:pPr/>
              <a:t>‹#›</a:t>
            </a:fld>
            <a:endParaRPr lang="en-US" altLang="en-US"/>
          </a:p>
        </p:txBody>
      </p:sp>
    </p:spTree>
    <p:extLst>
      <p:ext uri="{BB962C8B-B14F-4D97-AF65-F5344CB8AC3E}">
        <p14:creationId xmlns:p14="http://schemas.microsoft.com/office/powerpoint/2010/main" val="44568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9/28/2016</a:t>
            </a:fld>
            <a:endParaRPr lang="en-US" dirty="0"/>
          </a:p>
        </p:txBody>
      </p:sp>
      <p:sp>
        <p:nvSpPr>
          <p:cNvPr id="5"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6"/>
          <p:cNvSpPr>
            <a:spLocks noGrp="1"/>
          </p:cNvSpPr>
          <p:nvPr>
            <p:ph type="sldNum" sz="quarter" idx="12"/>
          </p:nvPr>
        </p:nvSpPr>
        <p:spPr/>
        <p:txBody>
          <a:bodyPr/>
          <a:lstStyle/>
          <a:p>
            <a:fld id="{F70216F7-AAB8-4F97-BA71-58A0DB30C087}" type="slidenum">
              <a:rPr lang="en-US" altLang="en-US" smtClean="0"/>
              <a:pPr/>
              <a:t>‹#›</a:t>
            </a:fld>
            <a:endParaRPr lang="en-US" altLang="en-US"/>
          </a:p>
        </p:txBody>
      </p:sp>
    </p:spTree>
    <p:extLst>
      <p:ext uri="{BB962C8B-B14F-4D97-AF65-F5344CB8AC3E}">
        <p14:creationId xmlns:p14="http://schemas.microsoft.com/office/powerpoint/2010/main" val="224969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606BDCA9-DB52-4922-9EE8-016E6964BF2B}" type="slidenum">
              <a:rPr lang="en-US" altLang="en-US" smtClean="0"/>
              <a:pPr/>
              <a:t>‹#›</a:t>
            </a:fld>
            <a:endParaRPr lang="en-US" altLang="en-US"/>
          </a:p>
        </p:txBody>
      </p:sp>
    </p:spTree>
    <p:extLst>
      <p:ext uri="{BB962C8B-B14F-4D97-AF65-F5344CB8AC3E}">
        <p14:creationId xmlns:p14="http://schemas.microsoft.com/office/powerpoint/2010/main" val="77467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9/28/2016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FF22264-EC9B-4C6B-930C-5312E0AD02FB}" type="slidenum">
              <a:rPr lang="en-US" altLang="en-US" smtClean="0"/>
              <a:pPr/>
              <a:t>‹#›</a:t>
            </a:fld>
            <a:endParaRPr lang="en-US" altLang="en-US"/>
          </a:p>
        </p:txBody>
      </p:sp>
      <p:sp>
        <p:nvSpPr>
          <p:cNvPr id="13" name="Text Box 15"/>
          <p:cNvSpPr txBox="1">
            <a:spLocks noChangeArrowheads="1"/>
          </p:cNvSpPr>
          <p:nvPr userDrawn="1"/>
        </p:nvSpPr>
        <p:spPr bwMode="auto">
          <a:xfrm>
            <a:off x="4572000" y="6553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endParaRPr lang="en-US" altLang="en-US" b="0"/>
          </a:p>
        </p:txBody>
      </p:sp>
    </p:spTree>
    <p:extLst>
      <p:ext uri="{BB962C8B-B14F-4D97-AF65-F5344CB8AC3E}">
        <p14:creationId xmlns:p14="http://schemas.microsoft.com/office/powerpoint/2010/main" val="49765158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p:cNvSpPr>
            <a:spLocks noGrp="1"/>
          </p:cNvSpPr>
          <p:nvPr>
            <p:ph type="ftr" sz="quarter" idx="11"/>
          </p:nvPr>
        </p:nvSpPr>
        <p:spPr/>
        <p:txBody>
          <a:bodyPr/>
          <a:lstStyle/>
          <a:p>
            <a:r>
              <a:rPr lang="en-US" altLang="en-US"/>
              <a:t>Computer Science: A Structured Programming Approach Using C</a:t>
            </a:r>
          </a:p>
        </p:txBody>
      </p:sp>
      <p:sp>
        <p:nvSpPr>
          <p:cNvPr id="22" name="Slide Number Placeholder 2"/>
          <p:cNvSpPr>
            <a:spLocks noGrp="1"/>
          </p:cNvSpPr>
          <p:nvPr>
            <p:ph type="sldNum" sz="quarter" idx="12"/>
          </p:nvPr>
        </p:nvSpPr>
        <p:spPr/>
        <p:txBody>
          <a:bodyPr/>
          <a:lstStyle/>
          <a:p>
            <a:fld id="{2A325CE2-F902-460E-8FE8-975A69659E93}" type="slidenum">
              <a:rPr lang="en-US" altLang="en-US"/>
              <a:pPr/>
              <a:t>1</a:t>
            </a:fld>
            <a:endParaRPr lang="en-US" altLang="en-US"/>
          </a:p>
        </p:txBody>
      </p:sp>
      <p:sp>
        <p:nvSpPr>
          <p:cNvPr id="444418" name="Line 2"/>
          <p:cNvSpPr>
            <a:spLocks noChangeShapeType="1"/>
          </p:cNvSpPr>
          <p:nvPr/>
        </p:nvSpPr>
        <p:spPr bwMode="auto">
          <a:xfrm>
            <a:off x="228600" y="28194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19" name="Line 3"/>
          <p:cNvSpPr>
            <a:spLocks noChangeShapeType="1"/>
          </p:cNvSpPr>
          <p:nvPr/>
        </p:nvSpPr>
        <p:spPr bwMode="auto">
          <a:xfrm>
            <a:off x="266700" y="304800"/>
            <a:ext cx="8610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420" name="Rectangle 4"/>
          <p:cNvSpPr>
            <a:spLocks noChangeArrowheads="1"/>
          </p:cNvSpPr>
          <p:nvPr/>
        </p:nvSpPr>
        <p:spPr bwMode="auto">
          <a:xfrm>
            <a:off x="973138" y="457200"/>
            <a:ext cx="44450" cy="8477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1" name="Rectangle 5"/>
          <p:cNvSpPr>
            <a:spLocks noChangeArrowheads="1"/>
          </p:cNvSpPr>
          <p:nvPr/>
        </p:nvSpPr>
        <p:spPr bwMode="auto">
          <a:xfrm>
            <a:off x="873125" y="457200"/>
            <a:ext cx="44450" cy="746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2" name="Rectangle 6"/>
          <p:cNvSpPr>
            <a:spLocks noChangeArrowheads="1"/>
          </p:cNvSpPr>
          <p:nvPr/>
        </p:nvSpPr>
        <p:spPr bwMode="auto">
          <a:xfrm>
            <a:off x="771525" y="457200"/>
            <a:ext cx="44450" cy="6365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3" name="Rectangle 7"/>
          <p:cNvSpPr>
            <a:spLocks noChangeArrowheads="1"/>
          </p:cNvSpPr>
          <p:nvPr/>
        </p:nvSpPr>
        <p:spPr bwMode="auto">
          <a:xfrm>
            <a:off x="669925" y="457200"/>
            <a:ext cx="44450" cy="530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4" name="Rectangle 8"/>
          <p:cNvSpPr>
            <a:spLocks noChangeArrowheads="1"/>
          </p:cNvSpPr>
          <p:nvPr/>
        </p:nvSpPr>
        <p:spPr bwMode="auto">
          <a:xfrm>
            <a:off x="569913" y="457200"/>
            <a:ext cx="44450" cy="427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5" name="Rectangle 9"/>
          <p:cNvSpPr>
            <a:spLocks noChangeArrowheads="1"/>
          </p:cNvSpPr>
          <p:nvPr/>
        </p:nvSpPr>
        <p:spPr bwMode="auto">
          <a:xfrm>
            <a:off x="468313" y="457200"/>
            <a:ext cx="44450" cy="3127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6" name="Rectangle 10"/>
          <p:cNvSpPr>
            <a:spLocks noChangeArrowheads="1"/>
          </p:cNvSpPr>
          <p:nvPr/>
        </p:nvSpPr>
        <p:spPr bwMode="auto">
          <a:xfrm>
            <a:off x="366713" y="457200"/>
            <a:ext cx="46037"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7" name="Rectangle 11"/>
          <p:cNvSpPr>
            <a:spLocks noChangeArrowheads="1"/>
          </p:cNvSpPr>
          <p:nvPr/>
        </p:nvSpPr>
        <p:spPr bwMode="auto">
          <a:xfrm>
            <a:off x="266700" y="457200"/>
            <a:ext cx="44450" cy="107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8" name="Rectangle 12"/>
          <p:cNvSpPr>
            <a:spLocks noChangeArrowheads="1"/>
          </p:cNvSpPr>
          <p:nvPr/>
        </p:nvSpPr>
        <p:spPr bwMode="auto">
          <a:xfrm>
            <a:off x="1074738" y="457200"/>
            <a:ext cx="41275" cy="9509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29" name="Rectangle 13"/>
          <p:cNvSpPr>
            <a:spLocks noChangeArrowheads="1"/>
          </p:cNvSpPr>
          <p:nvPr/>
        </p:nvSpPr>
        <p:spPr bwMode="auto">
          <a:xfrm>
            <a:off x="1173163" y="457200"/>
            <a:ext cx="41275" cy="10588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30" name="Rectangle 14"/>
          <p:cNvSpPr>
            <a:spLocks noChangeArrowheads="1"/>
          </p:cNvSpPr>
          <p:nvPr/>
        </p:nvSpPr>
        <p:spPr bwMode="auto">
          <a:xfrm>
            <a:off x="1270000" y="457200"/>
            <a:ext cx="42863" cy="11604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31" name="Rectangle 15"/>
          <p:cNvSpPr>
            <a:spLocks noChangeArrowheads="1"/>
          </p:cNvSpPr>
          <p:nvPr/>
        </p:nvSpPr>
        <p:spPr bwMode="auto">
          <a:xfrm>
            <a:off x="1370013" y="457200"/>
            <a:ext cx="44450" cy="1270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32" name="Rectangle 16"/>
          <p:cNvSpPr>
            <a:spLocks noChangeArrowheads="1"/>
          </p:cNvSpPr>
          <p:nvPr/>
        </p:nvSpPr>
        <p:spPr bwMode="auto">
          <a:xfrm>
            <a:off x="1470025" y="457200"/>
            <a:ext cx="42863" cy="1371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4434" name="Rectangle 18"/>
          <p:cNvSpPr>
            <a:spLocks noChangeArrowheads="1"/>
          </p:cNvSpPr>
          <p:nvPr/>
        </p:nvSpPr>
        <p:spPr bwMode="auto">
          <a:xfrm>
            <a:off x="76200" y="2209800"/>
            <a:ext cx="76962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600">
                <a:solidFill>
                  <a:schemeClr val="hlink"/>
                </a:solidFill>
              </a:rPr>
              <a:t>Objectives </a:t>
            </a:r>
            <a:r>
              <a:rPr lang="en-US" altLang="en-US" sz="2800">
                <a:solidFill>
                  <a:schemeClr val="hlink"/>
                </a:solidFill>
              </a:rPr>
              <a:t/>
            </a:r>
            <a:br>
              <a:rPr lang="en-US" altLang="en-US" sz="2800">
                <a:solidFill>
                  <a:schemeClr val="hlink"/>
                </a:solidFill>
              </a:rPr>
            </a:br>
            <a:endParaRPr lang="en-US" altLang="en-US" sz="2800"/>
          </a:p>
        </p:txBody>
      </p:sp>
      <p:sp>
        <p:nvSpPr>
          <p:cNvPr id="444435" name="Rectangle 19"/>
          <p:cNvSpPr>
            <a:spLocks noChangeArrowheads="1"/>
          </p:cNvSpPr>
          <p:nvPr/>
        </p:nvSpPr>
        <p:spPr bwMode="auto">
          <a:xfrm>
            <a:off x="0" y="2895600"/>
            <a:ext cx="9144000" cy="222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just"/>
            <a:r>
              <a:rPr lang="en-US" altLang="en-US" sz="2000"/>
              <a:t>❏ To understand the basic properties and characteristics of external files</a:t>
            </a:r>
          </a:p>
          <a:p>
            <a:pPr algn="just"/>
            <a:r>
              <a:rPr lang="en-US" altLang="en-US" sz="2000"/>
              <a:t>❏ To understand the C implementation of file I/O using streams</a:t>
            </a:r>
          </a:p>
          <a:p>
            <a:pPr algn="just"/>
            <a:r>
              <a:rPr lang="en-US" altLang="en-US" sz="2000"/>
              <a:t>❏ To write programs that read and write text files using the formatting functions</a:t>
            </a:r>
          </a:p>
          <a:p>
            <a:pPr algn="just"/>
            <a:r>
              <a:rPr lang="en-US" altLang="en-US" sz="2000"/>
              <a:t>❏ To  write  programs  that  read and  write text files  using the C   character  I/O</a:t>
            </a:r>
          </a:p>
          <a:p>
            <a:pPr algn="just"/>
            <a:r>
              <a:rPr lang="en-US" altLang="en-US" sz="2000"/>
              <a:t>      functions</a:t>
            </a:r>
          </a:p>
          <a:p>
            <a:pPr algn="just"/>
            <a:r>
              <a:rPr lang="en-US" altLang="en-US" sz="2000"/>
              <a:t>❏ To write programs that handle simple I/O errors</a:t>
            </a:r>
          </a:p>
          <a:p>
            <a:pPr algn="just"/>
            <a:r>
              <a:rPr lang="en-US" altLang="en-US" sz="2000"/>
              <a:t>❏ To understand and implement basic data validation concepts</a:t>
            </a:r>
          </a:p>
        </p:txBody>
      </p:sp>
      <p:sp>
        <p:nvSpPr>
          <p:cNvPr id="444436" name="Text Box 20"/>
          <p:cNvSpPr txBox="1">
            <a:spLocks noChangeArrowheads="1"/>
          </p:cNvSpPr>
          <p:nvPr/>
        </p:nvSpPr>
        <p:spPr bwMode="auto">
          <a:xfrm>
            <a:off x="1828800" y="752475"/>
            <a:ext cx="70580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i="1">
                <a:effectLst>
                  <a:outerShdw blurRad="38100" dist="38100" dir="2700000" algn="tl">
                    <a:srgbClr val="C0C0C0"/>
                  </a:outerShdw>
                </a:effectLst>
              </a:rPr>
              <a:t>                                    Chapter 7</a:t>
            </a:r>
          </a:p>
          <a:p>
            <a:pPr algn="l"/>
            <a:r>
              <a:rPr lang="en-US" altLang="en-US" sz="4000" i="1">
                <a:effectLst>
                  <a:outerShdw blurRad="38100" dist="38100" dir="2700000" algn="tl">
                    <a:srgbClr val="C0C0C0"/>
                  </a:outerShdw>
                </a:effectLst>
              </a:rPr>
              <a:t>                        Text Input/Output</a:t>
            </a:r>
          </a:p>
        </p:txBody>
      </p:sp>
      <p:sp>
        <p:nvSpPr>
          <p:cNvPr id="444437" name="Text Box 21"/>
          <p:cNvSpPr txBox="1">
            <a:spLocks noChangeArrowheads="1"/>
          </p:cNvSpPr>
          <p:nvPr/>
        </p:nvSpPr>
        <p:spPr bwMode="auto">
          <a:xfrm>
            <a:off x="80391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73539F18-D3C7-4F80-856B-7546CC0F7CB0}" type="slidenum">
              <a:rPr lang="en-US" altLang="en-US"/>
              <a:pPr/>
              <a:t>10</a:t>
            </a:fld>
            <a:endParaRPr lang="en-US" altLang="en-US"/>
          </a:p>
        </p:txBody>
      </p:sp>
      <p:sp>
        <p:nvSpPr>
          <p:cNvPr id="81715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7155" name="Rectangle 3"/>
          <p:cNvSpPr>
            <a:spLocks noChangeArrowheads="1"/>
          </p:cNvSpPr>
          <p:nvPr/>
        </p:nvSpPr>
        <p:spPr bwMode="auto">
          <a:xfrm>
            <a:off x="152400" y="5791200"/>
            <a:ext cx="24112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File-Opening </a:t>
            </a:r>
            <a:r>
              <a:rPr lang="en-US" altLang="en-US" sz="2000" dirty="0"/>
              <a:t>Modes</a:t>
            </a:r>
          </a:p>
        </p:txBody>
      </p:sp>
      <p:grpSp>
        <p:nvGrpSpPr>
          <p:cNvPr id="817156" name="Group 4"/>
          <p:cNvGrpSpPr>
            <a:grpSpLocks/>
          </p:cNvGrpSpPr>
          <p:nvPr/>
        </p:nvGrpSpPr>
        <p:grpSpPr bwMode="auto">
          <a:xfrm>
            <a:off x="228600" y="252413"/>
            <a:ext cx="8610600" cy="5995987"/>
            <a:chOff x="336" y="159"/>
            <a:chExt cx="5232" cy="3777"/>
          </a:xfrm>
        </p:grpSpPr>
        <p:sp>
          <p:nvSpPr>
            <p:cNvPr id="81715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715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715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716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8" y="1168400"/>
            <a:ext cx="8729662" cy="369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30364FFF-47E0-4ED5-A271-CE159D2157C1}" type="slidenum">
              <a:rPr lang="en-US" altLang="en-US"/>
              <a:pPr/>
              <a:t>11</a:t>
            </a:fld>
            <a:endParaRPr lang="en-US" altLang="en-US"/>
          </a:p>
        </p:txBody>
      </p:sp>
      <p:sp>
        <p:nvSpPr>
          <p:cNvPr id="834562" name="Text Box 2"/>
          <p:cNvSpPr txBox="1">
            <a:spLocks noChangeArrowheads="1"/>
          </p:cNvSpPr>
          <p:nvPr/>
        </p:nvSpPr>
        <p:spPr bwMode="auto">
          <a:xfrm>
            <a:off x="228600" y="152400"/>
            <a:ext cx="192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7-1</a:t>
            </a:r>
          </a:p>
        </p:txBody>
      </p:sp>
      <p:sp>
        <p:nvSpPr>
          <p:cNvPr id="834563" name="Text Box 3"/>
          <p:cNvSpPr txBox="1">
            <a:spLocks noChangeArrowheads="1"/>
          </p:cNvSpPr>
          <p:nvPr/>
        </p:nvSpPr>
        <p:spPr bwMode="auto">
          <a:xfrm>
            <a:off x="2216150" y="152400"/>
            <a:ext cx="395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Testing for Open and Close Errors</a:t>
            </a:r>
          </a:p>
        </p:txBody>
      </p:sp>
      <p:pic>
        <p:nvPicPr>
          <p:cNvPr id="8345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609600"/>
            <a:ext cx="8410575"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B9AEC63D-BA11-448E-8E18-60D6CBE13DE2}" type="slidenum">
              <a:rPr lang="en-US" altLang="en-US"/>
              <a:pPr/>
              <a:t>12</a:t>
            </a:fld>
            <a:endParaRPr lang="en-US" altLang="en-US"/>
          </a:p>
        </p:txBody>
      </p:sp>
      <p:sp>
        <p:nvSpPr>
          <p:cNvPr id="854018" name="Text Box 2"/>
          <p:cNvSpPr txBox="1">
            <a:spLocks noChangeArrowheads="1"/>
          </p:cNvSpPr>
          <p:nvPr/>
        </p:nvSpPr>
        <p:spPr bwMode="auto">
          <a:xfrm>
            <a:off x="228600" y="152400"/>
            <a:ext cx="192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7-1</a:t>
            </a:r>
          </a:p>
        </p:txBody>
      </p:sp>
      <p:sp>
        <p:nvSpPr>
          <p:cNvPr id="854019" name="Text Box 3"/>
          <p:cNvSpPr txBox="1">
            <a:spLocks noChangeArrowheads="1"/>
          </p:cNvSpPr>
          <p:nvPr/>
        </p:nvSpPr>
        <p:spPr bwMode="auto">
          <a:xfrm>
            <a:off x="2216150" y="152400"/>
            <a:ext cx="395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Testing for Open and Close Errors</a:t>
            </a:r>
          </a:p>
        </p:txBody>
      </p:sp>
      <p:pic>
        <p:nvPicPr>
          <p:cNvPr id="854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372475"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CC425F63-78A3-42D9-B643-FD775216C648}" type="slidenum">
              <a:rPr lang="en-US" altLang="en-US"/>
              <a:pPr/>
              <a:t>13</a:t>
            </a:fld>
            <a:endParaRPr lang="en-US" altLang="en-US"/>
          </a:p>
        </p:txBody>
      </p:sp>
      <p:sp>
        <p:nvSpPr>
          <p:cNvPr id="811010" name="Rectangle 2"/>
          <p:cNvSpPr>
            <a:spLocks noChangeArrowheads="1"/>
          </p:cNvSpPr>
          <p:nvPr/>
        </p:nvSpPr>
        <p:spPr bwMode="auto">
          <a:xfrm>
            <a:off x="0" y="-15240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811011" name="Text Box 3"/>
          <p:cNvSpPr txBox="1">
            <a:spLocks noChangeArrowheads="1"/>
          </p:cNvSpPr>
          <p:nvPr/>
        </p:nvSpPr>
        <p:spPr bwMode="auto">
          <a:xfrm>
            <a:off x="228600" y="0"/>
            <a:ext cx="73231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4000" dirty="0" smtClean="0">
                <a:latin typeface="Arial" panose="020B0604020202020204" pitchFamily="34" charset="0"/>
              </a:rPr>
              <a:t>Formatting </a:t>
            </a:r>
            <a:r>
              <a:rPr lang="en-US" altLang="en-US" sz="4000" dirty="0" err="1">
                <a:latin typeface="Arial" panose="020B0604020202020204" pitchFamily="34" charset="0"/>
              </a:rPr>
              <a:t>Input/Output</a:t>
            </a:r>
            <a:r>
              <a:rPr lang="en-US" altLang="en-US" sz="4000" dirty="0">
                <a:latin typeface="Arial" panose="020B0604020202020204" pitchFamily="34" charset="0"/>
              </a:rPr>
              <a:t> </a:t>
            </a:r>
            <a:br>
              <a:rPr lang="en-US" altLang="en-US" sz="4000" dirty="0">
                <a:latin typeface="Arial" panose="020B0604020202020204" pitchFamily="34" charset="0"/>
              </a:rPr>
            </a:br>
            <a:r>
              <a:rPr lang="en-US" altLang="en-US" sz="4000" dirty="0">
                <a:latin typeface="Arial" panose="020B0604020202020204" pitchFamily="34" charset="0"/>
              </a:rPr>
              <a:t>        Functions</a:t>
            </a:r>
          </a:p>
        </p:txBody>
      </p:sp>
      <p:sp>
        <p:nvSpPr>
          <p:cNvPr id="81101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811013" name="Rectangle 5"/>
          <p:cNvSpPr>
            <a:spLocks noChangeArrowheads="1"/>
          </p:cNvSpPr>
          <p:nvPr/>
        </p:nvSpPr>
        <p:spPr bwMode="auto">
          <a:xfrm>
            <a:off x="304800" y="1511865"/>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smtClean="0">
                <a:effectLst>
                  <a:outerShdw blurRad="38100" dist="38100" dir="2700000" algn="tl">
                    <a:srgbClr val="C0C0C0"/>
                  </a:outerShdw>
                </a:effectLst>
              </a:rPr>
              <a:t>Earlier we </a:t>
            </a:r>
            <a:r>
              <a:rPr lang="en-US" altLang="en-US" sz="2800" i="1" dirty="0">
                <a:effectLst>
                  <a:outerShdw blurRad="38100" dist="38100" dir="2700000" algn="tl">
                    <a:srgbClr val="C0C0C0"/>
                  </a:outerShdw>
                </a:effectLst>
              </a:rPr>
              <a:t>introduced two formatting input/output functions, </a:t>
            </a:r>
            <a:r>
              <a:rPr lang="en-US" altLang="en-US" sz="2800" i="1" dirty="0" err="1">
                <a:effectLst>
                  <a:outerShdw blurRad="38100" dist="38100" dir="2700000" algn="tl">
                    <a:srgbClr val="C0C0C0"/>
                  </a:outerShdw>
                </a:effectLst>
              </a:rPr>
              <a:t>scanf</a:t>
            </a:r>
            <a:r>
              <a:rPr lang="en-US" altLang="en-US" sz="2800" i="1" dirty="0">
                <a:effectLst>
                  <a:outerShdw blurRad="38100" dist="38100" dir="2700000" algn="tl">
                    <a:srgbClr val="C0C0C0"/>
                  </a:outerShdw>
                </a:effectLst>
              </a:rPr>
              <a:t> and </a:t>
            </a:r>
            <a:r>
              <a:rPr lang="en-US" altLang="en-US" sz="2800" i="1" dirty="0" err="1">
                <a:effectLst>
                  <a:outerShdw blurRad="38100" dist="38100" dir="2700000" algn="tl">
                    <a:srgbClr val="C0C0C0"/>
                  </a:outerShdw>
                </a:effectLst>
              </a:rPr>
              <a:t>printf</a:t>
            </a:r>
            <a:r>
              <a:rPr lang="en-US" altLang="en-US" sz="2800" i="1" dirty="0">
                <a:effectLst>
                  <a:outerShdw blurRad="38100" dist="38100" dir="2700000" algn="tl">
                    <a:srgbClr val="C0C0C0"/>
                  </a:outerShdw>
                </a:effectLst>
              </a:rPr>
              <a:t>. These two functions can be used only with the keyboard and monitor. The C library defines two more general functions, </a:t>
            </a:r>
            <a:r>
              <a:rPr lang="en-US" altLang="en-US" sz="2800" i="1" dirty="0" err="1">
                <a:effectLst>
                  <a:outerShdw blurRad="38100" dist="38100" dir="2700000" algn="tl">
                    <a:srgbClr val="C0C0C0"/>
                  </a:outerShdw>
                </a:effectLst>
              </a:rPr>
              <a:t>fscanf</a:t>
            </a:r>
            <a:r>
              <a:rPr lang="en-US" altLang="en-US" sz="2800" i="1" dirty="0">
                <a:effectLst>
                  <a:outerShdw blurRad="38100" dist="38100" dir="2700000" algn="tl">
                    <a:srgbClr val="C0C0C0"/>
                  </a:outerShdw>
                </a:effectLst>
              </a:rPr>
              <a:t> and </a:t>
            </a:r>
            <a:r>
              <a:rPr lang="en-US" altLang="en-US" sz="2800" i="1" dirty="0" err="1">
                <a:effectLst>
                  <a:outerShdw blurRad="38100" dist="38100" dir="2700000" algn="tl">
                    <a:srgbClr val="C0C0C0"/>
                  </a:outerShdw>
                </a:effectLst>
              </a:rPr>
              <a:t>fprintf</a:t>
            </a:r>
            <a:r>
              <a:rPr lang="en-US" altLang="en-US" sz="2800" i="1" dirty="0">
                <a:effectLst>
                  <a:outerShdw blurRad="38100" dist="38100" dir="2700000" algn="tl">
                    <a:srgbClr val="C0C0C0"/>
                  </a:outerShdw>
                </a:effectLst>
              </a:rPr>
              <a:t>, that can be used with any text stream.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8591BA1A-0C9D-4C0F-B536-CDFBDEA2DE4C}" type="slidenum">
              <a:rPr lang="en-US" altLang="en-US"/>
              <a:pPr/>
              <a:t>14</a:t>
            </a:fld>
            <a:endParaRPr lang="en-US" altLang="en-US"/>
          </a:p>
        </p:txBody>
      </p:sp>
      <p:grpSp>
        <p:nvGrpSpPr>
          <p:cNvPr id="847877" name="Group 5"/>
          <p:cNvGrpSpPr>
            <a:grpSpLocks/>
          </p:cNvGrpSpPr>
          <p:nvPr/>
        </p:nvGrpSpPr>
        <p:grpSpPr bwMode="auto">
          <a:xfrm>
            <a:off x="304800" y="4495800"/>
            <a:ext cx="3886200" cy="396875"/>
            <a:chOff x="480" y="2870"/>
            <a:chExt cx="2448" cy="250"/>
          </a:xfrm>
        </p:grpSpPr>
        <p:sp>
          <p:nvSpPr>
            <p:cNvPr id="847874" name="Text Box 2"/>
            <p:cNvSpPr txBox="1">
              <a:spLocks noChangeArrowheads="1"/>
            </p:cNvSpPr>
            <p:nvPr/>
          </p:nvSpPr>
          <p:spPr bwMode="auto">
            <a:xfrm>
              <a:off x="480" y="2870"/>
              <a:ext cx="8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Table  7-2</a:t>
              </a:r>
            </a:p>
          </p:txBody>
        </p:sp>
        <p:sp>
          <p:nvSpPr>
            <p:cNvPr id="847875" name="Text Box 3"/>
            <p:cNvSpPr txBox="1">
              <a:spLocks noChangeArrowheads="1"/>
            </p:cNvSpPr>
            <p:nvPr/>
          </p:nvSpPr>
          <p:spPr bwMode="auto">
            <a:xfrm>
              <a:off x="1316" y="2870"/>
              <a:ext cx="16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Formatting Functions</a:t>
              </a:r>
            </a:p>
          </p:txBody>
        </p:sp>
      </p:grpSp>
      <p:pic>
        <p:nvPicPr>
          <p:cNvPr id="8478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657350"/>
            <a:ext cx="8372475"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smtClean="0"/>
              <a:t>A whitespace character in an input format string causes leading whitespace characters in the input to be discarded. A whitespace character in an output format string is copied to the output stream. </a:t>
            </a:r>
          </a:p>
          <a:p>
            <a:r>
              <a:rPr lang="en-US" altLang="en-US" sz="2400" dirty="0" smtClean="0"/>
              <a:t>The number, order, and type of the conversion specifications must match the number, order, and type of the parameters in the list. Otherwise, the result will be unpredictable and may terminate the input/output function.</a:t>
            </a:r>
          </a:p>
          <a:p>
            <a:endParaRPr lang="en-US" sz="2400"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D89C78AD-7C70-4CCA-B039-35D489728898}" type="slidenum">
              <a:rPr lang="en-US" altLang="en-US" smtClean="0"/>
              <a:pPr/>
              <a:t>15</a:t>
            </a:fld>
            <a:endParaRPr lang="en-US" altLang="en-US"/>
          </a:p>
        </p:txBody>
      </p:sp>
    </p:spTree>
    <p:extLst>
      <p:ext uri="{BB962C8B-B14F-4D97-AF65-F5344CB8AC3E}">
        <p14:creationId xmlns:p14="http://schemas.microsoft.com/office/powerpoint/2010/main" val="298238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8ABEC509-EDD3-4824-9627-6A62BE32F428}" type="slidenum">
              <a:rPr lang="en-US" altLang="en-US"/>
              <a:pPr/>
              <a:t>16</a:t>
            </a:fld>
            <a:endParaRPr lang="en-US" altLang="en-US"/>
          </a:p>
        </p:txBody>
      </p:sp>
      <p:sp>
        <p:nvSpPr>
          <p:cNvPr id="81817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8179" name="Rectangle 3"/>
          <p:cNvSpPr>
            <a:spLocks noChangeArrowheads="1"/>
          </p:cNvSpPr>
          <p:nvPr/>
        </p:nvSpPr>
        <p:spPr bwMode="auto">
          <a:xfrm>
            <a:off x="152400" y="5791200"/>
            <a:ext cx="30091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Conversion </a:t>
            </a:r>
            <a:r>
              <a:rPr lang="en-US" altLang="en-US" sz="2000" dirty="0"/>
              <a:t>Specifications</a:t>
            </a:r>
          </a:p>
        </p:txBody>
      </p:sp>
      <p:grpSp>
        <p:nvGrpSpPr>
          <p:cNvPr id="818180" name="Group 4"/>
          <p:cNvGrpSpPr>
            <a:grpSpLocks/>
          </p:cNvGrpSpPr>
          <p:nvPr/>
        </p:nvGrpSpPr>
        <p:grpSpPr bwMode="auto">
          <a:xfrm>
            <a:off x="228600" y="252413"/>
            <a:ext cx="8610600" cy="5995987"/>
            <a:chOff x="336" y="159"/>
            <a:chExt cx="5232" cy="3777"/>
          </a:xfrm>
        </p:grpSpPr>
        <p:sp>
          <p:nvSpPr>
            <p:cNvPr id="81818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818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818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818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13" y="887413"/>
            <a:ext cx="8574087"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5D1BFC85-7982-4006-A0F5-B9437D71B2D9}" type="slidenum">
              <a:rPr lang="en-US" altLang="en-US"/>
              <a:pPr/>
              <a:t>17</a:t>
            </a:fld>
            <a:endParaRPr lang="en-US" altLang="en-US"/>
          </a:p>
        </p:txBody>
      </p:sp>
      <p:sp>
        <p:nvSpPr>
          <p:cNvPr id="831490" name="Line 2"/>
          <p:cNvSpPr>
            <a:spLocks noChangeShapeType="1"/>
          </p:cNvSpPr>
          <p:nvPr/>
        </p:nvSpPr>
        <p:spPr bwMode="auto">
          <a:xfrm>
            <a:off x="455613" y="2819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491" name="Line 3"/>
          <p:cNvSpPr>
            <a:spLocks noChangeShapeType="1"/>
          </p:cNvSpPr>
          <p:nvPr/>
        </p:nvSpPr>
        <p:spPr bwMode="auto">
          <a:xfrm>
            <a:off x="457200" y="3810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492" name="Rectangle 4"/>
          <p:cNvSpPr>
            <a:spLocks noChangeArrowheads="1"/>
          </p:cNvSpPr>
          <p:nvPr/>
        </p:nvSpPr>
        <p:spPr bwMode="auto">
          <a:xfrm>
            <a:off x="493713" y="2911475"/>
            <a:ext cx="8077200" cy="822325"/>
          </a:xfrm>
          <a:prstGeom prst="rect">
            <a:avLst/>
          </a:prstGeom>
          <a:noFill/>
          <a:ln>
            <a:noFill/>
          </a:ln>
          <a:effectLst/>
        </p:spPr>
        <p:txBody>
          <a:bodyPr>
            <a:spAutoFit/>
          </a:bodyPr>
          <a:lstStyle/>
          <a:p>
            <a:pPr algn="ctr"/>
            <a:r>
              <a:rPr lang="en-US" altLang="en-US" i="1" dirty="0" err="1"/>
              <a:t>scanf</a:t>
            </a:r>
            <a:r>
              <a:rPr lang="en-US" altLang="en-US" dirty="0"/>
              <a:t> reads from </a:t>
            </a:r>
            <a:r>
              <a:rPr lang="en-US" altLang="en-US" i="1" dirty="0" err="1"/>
              <a:t>stdin</a:t>
            </a:r>
            <a:r>
              <a:rPr lang="en-US" altLang="en-US" dirty="0"/>
              <a:t>; </a:t>
            </a:r>
          </a:p>
          <a:p>
            <a:pPr algn="ctr"/>
            <a:r>
              <a:rPr lang="en-US" altLang="en-US" i="1" dirty="0" err="1"/>
              <a:t>fscanf</a:t>
            </a:r>
            <a:r>
              <a:rPr lang="en-US" altLang="en-US" dirty="0"/>
              <a:t> reads from a user-specified stream.</a:t>
            </a:r>
          </a:p>
        </p:txBody>
      </p:sp>
      <p:sp>
        <p:nvSpPr>
          <p:cNvPr id="831493" name="Text Box 5"/>
          <p:cNvSpPr txBox="1">
            <a:spLocks noChangeArrowheads="1"/>
          </p:cNvSpPr>
          <p:nvPr/>
        </p:nvSpPr>
        <p:spPr bwMode="auto">
          <a:xfrm>
            <a:off x="474663" y="22860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D5ABD1A3-7689-4B85-ADF9-843E3E65D57C}" type="slidenum">
              <a:rPr lang="en-US" altLang="en-US"/>
              <a:pPr/>
              <a:t>18</a:t>
            </a:fld>
            <a:endParaRPr lang="en-US" altLang="en-US"/>
          </a:p>
        </p:txBody>
      </p:sp>
      <p:sp>
        <p:nvSpPr>
          <p:cNvPr id="848899" name="Text Box 3"/>
          <p:cNvSpPr txBox="1">
            <a:spLocks noChangeArrowheads="1"/>
          </p:cNvSpPr>
          <p:nvPr/>
        </p:nvSpPr>
        <p:spPr bwMode="auto">
          <a:xfrm>
            <a:off x="1524000" y="5927725"/>
            <a:ext cx="496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Sizes and Conversion Code for </a:t>
            </a:r>
            <a:r>
              <a:rPr lang="en-US" altLang="en-US" sz="2000" i="1" dirty="0" err="1"/>
              <a:t>scanf</a:t>
            </a:r>
            <a:r>
              <a:rPr lang="en-US" altLang="en-US" sz="2000" dirty="0"/>
              <a:t> Family</a:t>
            </a:r>
          </a:p>
        </p:txBody>
      </p:sp>
      <p:pic>
        <p:nvPicPr>
          <p:cNvPr id="8489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542925"/>
            <a:ext cx="8345487"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EE27096A-479F-430F-9530-D52566B83DC1}" type="slidenum">
              <a:rPr lang="en-US" altLang="en-US"/>
              <a:pPr/>
              <a:t>19</a:t>
            </a:fld>
            <a:endParaRPr lang="en-US" altLang="en-US"/>
          </a:p>
        </p:txBody>
      </p:sp>
      <p:sp>
        <p:nvSpPr>
          <p:cNvPr id="880644" name="Text Box 4"/>
          <p:cNvSpPr txBox="1">
            <a:spLocks noChangeArrowheads="1"/>
          </p:cNvSpPr>
          <p:nvPr/>
        </p:nvSpPr>
        <p:spPr bwMode="auto">
          <a:xfrm>
            <a:off x="1741488" y="3886200"/>
            <a:ext cx="4964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Sizes and Conversion Code for </a:t>
            </a:r>
            <a:r>
              <a:rPr lang="en-US" altLang="en-US" sz="2000" i="1"/>
              <a:t>scanf</a:t>
            </a:r>
            <a:r>
              <a:rPr lang="en-US" altLang="en-US" sz="2000"/>
              <a:t> Family</a:t>
            </a:r>
          </a:p>
        </p:txBody>
      </p:sp>
      <p:pic>
        <p:nvPicPr>
          <p:cNvPr id="8806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57200"/>
            <a:ext cx="837247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B73DE5D7-5A86-41AC-9AB7-F28F7118ED72}" type="slidenum">
              <a:rPr lang="en-US" altLang="en-US"/>
              <a:pPr/>
              <a:t>2</a:t>
            </a:fld>
            <a:endParaRPr lang="en-US" altLang="en-US"/>
          </a:p>
        </p:txBody>
      </p:sp>
      <p:sp>
        <p:nvSpPr>
          <p:cNvPr id="50176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501763" name="Text Box 3"/>
          <p:cNvSpPr txBox="1">
            <a:spLocks noChangeArrowheads="1"/>
          </p:cNvSpPr>
          <p:nvPr/>
        </p:nvSpPr>
        <p:spPr bwMode="auto">
          <a:xfrm>
            <a:off x="228600" y="304800"/>
            <a:ext cx="13532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Files</a:t>
            </a:r>
            <a:endParaRPr lang="en-US" altLang="en-US" sz="4000" dirty="0">
              <a:latin typeface="Arial" panose="020B0604020202020204" pitchFamily="34" charset="0"/>
            </a:endParaRPr>
          </a:p>
        </p:txBody>
      </p:sp>
      <p:sp>
        <p:nvSpPr>
          <p:cNvPr id="50176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501765" name="Rectangle 5"/>
          <p:cNvSpPr>
            <a:spLocks noChangeArrowheads="1"/>
          </p:cNvSpPr>
          <p:nvPr/>
        </p:nvSpPr>
        <p:spPr bwMode="auto">
          <a:xfrm>
            <a:off x="304800" y="1592263"/>
            <a:ext cx="82296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 file is an external collection of related data treated as a unit. The primary purpose of a file is to keep a record of data. Since the contents of primary memory are lost when the computer is shut down, we need files to store our data in a more permanent form.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42EBD30F-6E28-4312-8595-0C59AF735522}" type="slidenum">
              <a:rPr lang="en-US" altLang="en-US"/>
              <a:pPr/>
              <a:t>20</a:t>
            </a:fld>
            <a:endParaRPr lang="en-US" altLang="en-US"/>
          </a:p>
        </p:txBody>
      </p:sp>
      <p:sp>
        <p:nvSpPr>
          <p:cNvPr id="81920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03" name="Rectangle 3"/>
          <p:cNvSpPr>
            <a:spLocks noChangeArrowheads="1"/>
          </p:cNvSpPr>
          <p:nvPr/>
        </p:nvSpPr>
        <p:spPr bwMode="auto">
          <a:xfrm>
            <a:off x="152400" y="5791200"/>
            <a:ext cx="4633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Side </a:t>
            </a:r>
            <a:r>
              <a:rPr lang="en-US" altLang="en-US" sz="2000" dirty="0"/>
              <a:t>Effect and Value of </a:t>
            </a:r>
            <a:r>
              <a:rPr lang="en-US" altLang="en-US" sz="2000" i="1" dirty="0" err="1"/>
              <a:t>scanf</a:t>
            </a:r>
            <a:r>
              <a:rPr lang="en-US" altLang="en-US" sz="2000" dirty="0"/>
              <a:t> and </a:t>
            </a:r>
            <a:r>
              <a:rPr lang="en-US" altLang="en-US" sz="2000" i="1" dirty="0" err="1"/>
              <a:t>fscanf</a:t>
            </a:r>
            <a:endParaRPr lang="en-US" altLang="en-US" sz="2000" i="1" dirty="0"/>
          </a:p>
        </p:txBody>
      </p:sp>
      <p:grpSp>
        <p:nvGrpSpPr>
          <p:cNvPr id="819204" name="Group 4"/>
          <p:cNvGrpSpPr>
            <a:grpSpLocks/>
          </p:cNvGrpSpPr>
          <p:nvPr/>
        </p:nvGrpSpPr>
        <p:grpSpPr bwMode="auto">
          <a:xfrm>
            <a:off x="228600" y="252413"/>
            <a:ext cx="8610600" cy="5995987"/>
            <a:chOff x="336" y="159"/>
            <a:chExt cx="5232" cy="3777"/>
          </a:xfrm>
        </p:grpSpPr>
        <p:sp>
          <p:nvSpPr>
            <p:cNvPr id="81920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0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0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92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439863"/>
            <a:ext cx="7953375" cy="343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5758B2DE-135D-47C0-89EE-70E9F85FD90A}" type="slidenum">
              <a:rPr lang="en-US" altLang="en-US"/>
              <a:pPr/>
              <a:t>21</a:t>
            </a:fld>
            <a:endParaRPr lang="en-US" altLang="en-US"/>
          </a:p>
        </p:txBody>
      </p:sp>
      <p:sp>
        <p:nvSpPr>
          <p:cNvPr id="82022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27" name="Rectangle 3"/>
          <p:cNvSpPr>
            <a:spLocks noChangeArrowheads="1"/>
          </p:cNvSpPr>
          <p:nvPr/>
        </p:nvSpPr>
        <p:spPr bwMode="auto">
          <a:xfrm>
            <a:off x="152400" y="5791200"/>
            <a:ext cx="436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folHlink"/>
                </a:solidFill>
              </a:rPr>
              <a:t>FIGURE 7-7</a:t>
            </a:r>
            <a:r>
              <a:rPr lang="en-US" altLang="en-US" sz="2000"/>
              <a:t>  Another Common Error</a:t>
            </a:r>
          </a:p>
        </p:txBody>
      </p:sp>
      <p:grpSp>
        <p:nvGrpSpPr>
          <p:cNvPr id="820228" name="Group 4"/>
          <p:cNvGrpSpPr>
            <a:grpSpLocks/>
          </p:cNvGrpSpPr>
          <p:nvPr/>
        </p:nvGrpSpPr>
        <p:grpSpPr bwMode="auto">
          <a:xfrm>
            <a:off x="228600" y="252413"/>
            <a:ext cx="8610600" cy="5995987"/>
            <a:chOff x="336" y="159"/>
            <a:chExt cx="5232" cy="3777"/>
          </a:xfrm>
        </p:grpSpPr>
        <p:sp>
          <p:nvSpPr>
            <p:cNvPr id="82022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3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3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202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981200"/>
            <a:ext cx="879316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629C8B1F-206A-411E-B8D0-6735EC317C56}" type="slidenum">
              <a:rPr lang="en-US" altLang="en-US"/>
              <a:pPr/>
              <a:t>22</a:t>
            </a:fld>
            <a:endParaRPr lang="en-US" altLang="en-US"/>
          </a:p>
        </p:txBody>
      </p:sp>
      <p:sp>
        <p:nvSpPr>
          <p:cNvPr id="855042" name="Text Box 2"/>
          <p:cNvSpPr txBox="1">
            <a:spLocks noChangeArrowheads="1"/>
          </p:cNvSpPr>
          <p:nvPr/>
        </p:nvSpPr>
        <p:spPr bwMode="auto">
          <a:xfrm>
            <a:off x="228600" y="152400"/>
            <a:ext cx="192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7-2</a:t>
            </a:r>
          </a:p>
        </p:txBody>
      </p:sp>
      <p:sp>
        <p:nvSpPr>
          <p:cNvPr id="855043" name="Text Box 3"/>
          <p:cNvSpPr txBox="1">
            <a:spLocks noChangeArrowheads="1"/>
          </p:cNvSpPr>
          <p:nvPr/>
        </p:nvSpPr>
        <p:spPr bwMode="auto">
          <a:xfrm>
            <a:off x="2247900" y="152400"/>
            <a:ext cx="269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Checking </a:t>
            </a:r>
            <a:r>
              <a:rPr lang="en-US" altLang="en-US" sz="2000" i="1"/>
              <a:t>scanf</a:t>
            </a:r>
            <a:r>
              <a:rPr lang="en-US" altLang="en-US" sz="2000"/>
              <a:t> Results</a:t>
            </a:r>
          </a:p>
        </p:txBody>
      </p:sp>
      <p:pic>
        <p:nvPicPr>
          <p:cNvPr id="855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85800"/>
            <a:ext cx="8345487"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67C30C14-96B0-419B-AD91-0339B3E4CDE5}" type="slidenum">
              <a:rPr lang="en-US" altLang="en-US"/>
              <a:pPr/>
              <a:t>23</a:t>
            </a:fld>
            <a:endParaRPr lang="en-US" altLang="en-US"/>
          </a:p>
        </p:txBody>
      </p:sp>
      <p:sp>
        <p:nvSpPr>
          <p:cNvPr id="856066" name="Text Box 2"/>
          <p:cNvSpPr txBox="1">
            <a:spLocks noChangeArrowheads="1"/>
          </p:cNvSpPr>
          <p:nvPr/>
        </p:nvSpPr>
        <p:spPr bwMode="auto">
          <a:xfrm>
            <a:off x="228600" y="152400"/>
            <a:ext cx="192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7-2</a:t>
            </a:r>
          </a:p>
        </p:txBody>
      </p:sp>
      <p:sp>
        <p:nvSpPr>
          <p:cNvPr id="856067" name="Text Box 3"/>
          <p:cNvSpPr txBox="1">
            <a:spLocks noChangeArrowheads="1"/>
          </p:cNvSpPr>
          <p:nvPr/>
        </p:nvSpPr>
        <p:spPr bwMode="auto">
          <a:xfrm>
            <a:off x="2247900" y="152400"/>
            <a:ext cx="269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Checking </a:t>
            </a:r>
            <a:r>
              <a:rPr lang="en-US" altLang="en-US" sz="2000" i="1"/>
              <a:t>scanf</a:t>
            </a:r>
            <a:r>
              <a:rPr lang="en-US" altLang="en-US" sz="2000"/>
              <a:t> Results</a:t>
            </a:r>
          </a:p>
        </p:txBody>
      </p:sp>
      <p:pic>
        <p:nvPicPr>
          <p:cNvPr id="8560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914400"/>
            <a:ext cx="8464550"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2FF14ECA-529D-447B-A8B6-CE3F51104E5C}" type="slidenum">
              <a:rPr lang="en-US" altLang="en-US"/>
              <a:pPr/>
              <a:t>24</a:t>
            </a:fld>
            <a:endParaRPr lang="en-US" altLang="en-US"/>
          </a:p>
        </p:txBody>
      </p:sp>
      <p:sp>
        <p:nvSpPr>
          <p:cNvPr id="82125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51" name="Rectangle 3"/>
          <p:cNvSpPr>
            <a:spLocks noChangeArrowheads="1"/>
          </p:cNvSpPr>
          <p:nvPr/>
        </p:nvSpPr>
        <p:spPr bwMode="auto">
          <a:xfrm>
            <a:off x="152400" y="5791200"/>
            <a:ext cx="3974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Missing </a:t>
            </a:r>
            <a:r>
              <a:rPr lang="en-US" altLang="en-US" sz="2000" dirty="0"/>
              <a:t>Address Operator in </a:t>
            </a:r>
            <a:r>
              <a:rPr lang="en-US" altLang="en-US" sz="2000" i="1" dirty="0" err="1"/>
              <a:t>scanf</a:t>
            </a:r>
            <a:endParaRPr lang="en-US" altLang="en-US" sz="2000" i="1" dirty="0"/>
          </a:p>
        </p:txBody>
      </p:sp>
      <p:grpSp>
        <p:nvGrpSpPr>
          <p:cNvPr id="821252" name="Group 4"/>
          <p:cNvGrpSpPr>
            <a:grpSpLocks/>
          </p:cNvGrpSpPr>
          <p:nvPr/>
        </p:nvGrpSpPr>
        <p:grpSpPr bwMode="auto">
          <a:xfrm>
            <a:off x="228600" y="252413"/>
            <a:ext cx="8610600" cy="5995987"/>
            <a:chOff x="336" y="159"/>
            <a:chExt cx="5232" cy="3777"/>
          </a:xfrm>
        </p:grpSpPr>
        <p:sp>
          <p:nvSpPr>
            <p:cNvPr id="82125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5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5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212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870075"/>
            <a:ext cx="7843837"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A9EF9972-DE8A-48EE-8A79-BB3E4CF9377D}" type="slidenum">
              <a:rPr lang="en-US" altLang="en-US"/>
              <a:pPr/>
              <a:t>25</a:t>
            </a:fld>
            <a:endParaRPr lang="en-US" altLang="en-US"/>
          </a:p>
        </p:txBody>
      </p:sp>
      <p:sp>
        <p:nvSpPr>
          <p:cNvPr id="82227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75" name="Rectangle 3"/>
          <p:cNvSpPr>
            <a:spLocks noChangeArrowheads="1"/>
          </p:cNvSpPr>
          <p:nvPr/>
        </p:nvSpPr>
        <p:spPr bwMode="auto">
          <a:xfrm>
            <a:off x="152400" y="5791200"/>
            <a:ext cx="2254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Data </a:t>
            </a:r>
            <a:r>
              <a:rPr lang="en-US" altLang="en-US" sz="2000" dirty="0"/>
              <a:t>Type Conflict</a:t>
            </a:r>
          </a:p>
        </p:txBody>
      </p:sp>
      <p:grpSp>
        <p:nvGrpSpPr>
          <p:cNvPr id="822276" name="Group 4"/>
          <p:cNvGrpSpPr>
            <a:grpSpLocks/>
          </p:cNvGrpSpPr>
          <p:nvPr/>
        </p:nvGrpSpPr>
        <p:grpSpPr bwMode="auto">
          <a:xfrm>
            <a:off x="228600" y="252413"/>
            <a:ext cx="8610600" cy="5995987"/>
            <a:chOff x="336" y="159"/>
            <a:chExt cx="5232" cy="3777"/>
          </a:xfrm>
        </p:grpSpPr>
        <p:sp>
          <p:nvSpPr>
            <p:cNvPr id="82227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7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7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222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778000"/>
            <a:ext cx="8894762"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F0DB076A-2A67-4ED4-B4D7-7FE55E9E7945}" type="slidenum">
              <a:rPr lang="en-US" altLang="en-US"/>
              <a:pPr/>
              <a:t>26</a:t>
            </a:fld>
            <a:endParaRPr lang="en-US" altLang="en-US"/>
          </a:p>
        </p:txBody>
      </p:sp>
      <p:sp>
        <p:nvSpPr>
          <p:cNvPr id="82329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299" name="Rectangle 3"/>
          <p:cNvSpPr>
            <a:spLocks noChangeArrowheads="1"/>
          </p:cNvSpPr>
          <p:nvPr/>
        </p:nvSpPr>
        <p:spPr bwMode="auto">
          <a:xfrm>
            <a:off x="152400" y="5791200"/>
            <a:ext cx="1970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err="1" smtClean="0"/>
              <a:t>fscanf</a:t>
            </a:r>
            <a:r>
              <a:rPr lang="en-US" altLang="en-US" sz="2000" dirty="0" smtClean="0"/>
              <a:t> </a:t>
            </a:r>
            <a:r>
              <a:rPr lang="en-US" altLang="en-US" sz="2000" dirty="0"/>
              <a:t>Examples</a:t>
            </a:r>
          </a:p>
        </p:txBody>
      </p:sp>
      <p:grpSp>
        <p:nvGrpSpPr>
          <p:cNvPr id="823300" name="Group 4"/>
          <p:cNvGrpSpPr>
            <a:grpSpLocks/>
          </p:cNvGrpSpPr>
          <p:nvPr/>
        </p:nvGrpSpPr>
        <p:grpSpPr bwMode="auto">
          <a:xfrm>
            <a:off x="228600" y="252413"/>
            <a:ext cx="8610600" cy="5995987"/>
            <a:chOff x="336" y="159"/>
            <a:chExt cx="5232" cy="3777"/>
          </a:xfrm>
        </p:grpSpPr>
        <p:sp>
          <p:nvSpPr>
            <p:cNvPr id="82330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30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30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233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395413"/>
            <a:ext cx="8785225"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p:txBody>
          <a:bodyPr/>
          <a:lstStyle/>
          <a:p>
            <a:fld id="{F2DECFDB-7D5C-404A-9235-2CF5EBEDA185}" type="slidenum">
              <a:rPr lang="en-US" altLang="en-US"/>
              <a:pPr/>
              <a:t>27</a:t>
            </a:fld>
            <a:endParaRPr lang="en-US" altLang="en-US"/>
          </a:p>
        </p:txBody>
      </p:sp>
      <p:sp>
        <p:nvSpPr>
          <p:cNvPr id="832514" name="Line 2"/>
          <p:cNvSpPr>
            <a:spLocks noChangeShapeType="1"/>
          </p:cNvSpPr>
          <p:nvPr/>
        </p:nvSpPr>
        <p:spPr bwMode="auto">
          <a:xfrm>
            <a:off x="455613" y="1905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515" name="Line 3"/>
          <p:cNvSpPr>
            <a:spLocks noChangeShapeType="1"/>
          </p:cNvSpPr>
          <p:nvPr/>
        </p:nvSpPr>
        <p:spPr bwMode="auto">
          <a:xfrm>
            <a:off x="457200" y="4343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516" name="Rectangle 4"/>
          <p:cNvSpPr>
            <a:spLocks noChangeArrowheads="1"/>
          </p:cNvSpPr>
          <p:nvPr/>
        </p:nvSpPr>
        <p:spPr bwMode="auto">
          <a:xfrm>
            <a:off x="493713" y="1997075"/>
            <a:ext cx="8077200" cy="2282825"/>
          </a:xfrm>
          <a:prstGeom prst="rect">
            <a:avLst/>
          </a:prstGeom>
          <a:noFill/>
          <a:ln>
            <a:noFill/>
          </a:ln>
          <a:effectLst/>
        </p:spPr>
        <p:txBody>
          <a:bodyPr>
            <a:spAutoFit/>
          </a:bodyPr>
          <a:lstStyle/>
          <a:p>
            <a:pPr algn="ctr"/>
            <a:r>
              <a:rPr lang="en-US" altLang="en-US"/>
              <a:t>Discarding the return character is different </a:t>
            </a:r>
            <a:br>
              <a:rPr lang="en-US" altLang="en-US"/>
            </a:br>
            <a:r>
              <a:rPr lang="en-US" altLang="en-US"/>
              <a:t>from consuming it. </a:t>
            </a:r>
            <a:br>
              <a:rPr lang="en-US" altLang="en-US"/>
            </a:br>
            <a:r>
              <a:rPr lang="en-US" altLang="en-US"/>
              <a:t>Discarding can be done by whitespaces </a:t>
            </a:r>
            <a:br>
              <a:rPr lang="en-US" altLang="en-US"/>
            </a:br>
            <a:r>
              <a:rPr lang="en-US" altLang="en-US"/>
              <a:t>in the control string; </a:t>
            </a:r>
            <a:br>
              <a:rPr lang="en-US" altLang="en-US"/>
            </a:br>
            <a:r>
              <a:rPr lang="en-US" altLang="en-US"/>
              <a:t>consuming can only be done by reading </a:t>
            </a:r>
            <a:br>
              <a:rPr lang="en-US" altLang="en-US"/>
            </a:br>
            <a:r>
              <a:rPr lang="en-US" altLang="en-US"/>
              <a:t>the return character with a %c.</a:t>
            </a:r>
          </a:p>
        </p:txBody>
      </p:sp>
      <p:sp>
        <p:nvSpPr>
          <p:cNvPr id="832517" name="Text Box 5"/>
          <p:cNvSpPr txBox="1">
            <a:spLocks noChangeArrowheads="1"/>
          </p:cNvSpPr>
          <p:nvPr/>
        </p:nvSpPr>
        <p:spPr bwMode="auto">
          <a:xfrm>
            <a:off x="474663" y="13716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50F9799B-DE82-4372-839C-723BCEDC807C}" type="slidenum">
              <a:rPr lang="en-US" altLang="en-US"/>
              <a:pPr/>
              <a:t>28</a:t>
            </a:fld>
            <a:endParaRPr lang="en-US" altLang="en-US"/>
          </a:p>
        </p:txBody>
      </p:sp>
      <p:sp>
        <p:nvSpPr>
          <p:cNvPr id="849923" name="Text Box 3"/>
          <p:cNvSpPr txBox="1">
            <a:spLocks noChangeArrowheads="1"/>
          </p:cNvSpPr>
          <p:nvPr/>
        </p:nvSpPr>
        <p:spPr bwMode="auto">
          <a:xfrm>
            <a:off x="1816100" y="6080125"/>
            <a:ext cx="585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Flags, Sizes, and Conversion Codes for </a:t>
            </a:r>
            <a:r>
              <a:rPr lang="en-US" altLang="en-US" sz="2000" i="1"/>
              <a:t>printf</a:t>
            </a:r>
            <a:r>
              <a:rPr lang="en-US" altLang="en-US" sz="2000"/>
              <a:t> Family</a:t>
            </a:r>
          </a:p>
        </p:txBody>
      </p:sp>
      <p:pic>
        <p:nvPicPr>
          <p:cNvPr id="8499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52400"/>
            <a:ext cx="8372475"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55173FB0-224C-4568-9A2B-4B8AD68135DE}" type="slidenum">
              <a:rPr lang="en-US" altLang="en-US"/>
              <a:pPr/>
              <a:t>29</a:t>
            </a:fld>
            <a:endParaRPr lang="en-US" altLang="en-US"/>
          </a:p>
        </p:txBody>
      </p:sp>
      <p:sp>
        <p:nvSpPr>
          <p:cNvPr id="881668" name="Text Box 4"/>
          <p:cNvSpPr txBox="1">
            <a:spLocks noChangeArrowheads="1"/>
          </p:cNvSpPr>
          <p:nvPr/>
        </p:nvSpPr>
        <p:spPr bwMode="auto">
          <a:xfrm>
            <a:off x="1663700" y="5241925"/>
            <a:ext cx="585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Flags, Sizes, and Conversion Codes for </a:t>
            </a:r>
            <a:r>
              <a:rPr lang="en-US" altLang="en-US" sz="2000" i="1"/>
              <a:t>printf</a:t>
            </a:r>
            <a:r>
              <a:rPr lang="en-US" altLang="en-US" sz="2000"/>
              <a:t> Family</a:t>
            </a:r>
          </a:p>
        </p:txBody>
      </p:sp>
      <p:pic>
        <p:nvPicPr>
          <p:cNvPr id="8816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790700"/>
            <a:ext cx="8345487"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16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196975"/>
            <a:ext cx="83185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1586FF88-5732-4861-8138-B03A5334D39F}" type="slidenum">
              <a:rPr lang="en-US" altLang="en-US"/>
              <a:pPr/>
              <a:t>3</a:t>
            </a:fld>
            <a:endParaRPr lang="en-US" altLang="en-US"/>
          </a:p>
        </p:txBody>
      </p:sp>
      <p:sp>
        <p:nvSpPr>
          <p:cNvPr id="808962"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808963" name="Text Box 3"/>
          <p:cNvSpPr txBox="1">
            <a:spLocks noChangeArrowheads="1"/>
          </p:cNvSpPr>
          <p:nvPr/>
        </p:nvSpPr>
        <p:spPr bwMode="auto">
          <a:xfrm>
            <a:off x="228600" y="304800"/>
            <a:ext cx="2210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Streams</a:t>
            </a:r>
            <a:endParaRPr lang="en-US" altLang="en-US" sz="4000" dirty="0">
              <a:latin typeface="Arial" panose="020B0604020202020204" pitchFamily="34" charset="0"/>
            </a:endParaRPr>
          </a:p>
        </p:txBody>
      </p:sp>
      <p:sp>
        <p:nvSpPr>
          <p:cNvPr id="80896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808965" name="Rectangle 5"/>
          <p:cNvSpPr>
            <a:spLocks noChangeArrowheads="1"/>
          </p:cNvSpPr>
          <p:nvPr/>
        </p:nvSpPr>
        <p:spPr bwMode="auto">
          <a:xfrm>
            <a:off x="304800" y="1600200"/>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As we </a:t>
            </a:r>
            <a:r>
              <a:rPr lang="en-US" altLang="en-US" sz="2800" i="1" dirty="0" smtClean="0">
                <a:effectLst>
                  <a:outerShdw blurRad="38100" dist="38100" dir="2700000" algn="tl">
                    <a:srgbClr val="C0C0C0"/>
                  </a:outerShdw>
                </a:effectLst>
              </a:rPr>
              <a:t>already discussed, </a:t>
            </a:r>
            <a:r>
              <a:rPr lang="en-US" altLang="en-US" sz="2800" i="1" dirty="0">
                <a:effectLst>
                  <a:outerShdw blurRad="38100" dist="38100" dir="2700000" algn="tl">
                    <a:srgbClr val="C0C0C0"/>
                  </a:outerShdw>
                </a:effectLst>
              </a:rPr>
              <a:t>data is input to and output from a stream. A stream can be associated with a physical device, such as a terminal, or with a file stored in auxiliary memory.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3CB39282-0D17-4BC7-AE2B-6705A01D6C3D}" type="slidenum">
              <a:rPr lang="en-US" altLang="en-US"/>
              <a:pPr/>
              <a:t>30</a:t>
            </a:fld>
            <a:endParaRPr lang="en-US" altLang="en-US"/>
          </a:p>
        </p:txBody>
      </p:sp>
      <p:sp>
        <p:nvSpPr>
          <p:cNvPr id="850947" name="Text Box 3"/>
          <p:cNvSpPr txBox="1">
            <a:spLocks noChangeArrowheads="1"/>
          </p:cNvSpPr>
          <p:nvPr/>
        </p:nvSpPr>
        <p:spPr bwMode="auto">
          <a:xfrm>
            <a:off x="1758950" y="6080125"/>
            <a:ext cx="2889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Flag Formatting Options</a:t>
            </a:r>
          </a:p>
        </p:txBody>
      </p:sp>
      <p:grpSp>
        <p:nvGrpSpPr>
          <p:cNvPr id="850951" name="Group 7"/>
          <p:cNvGrpSpPr>
            <a:grpSpLocks/>
          </p:cNvGrpSpPr>
          <p:nvPr/>
        </p:nvGrpSpPr>
        <p:grpSpPr bwMode="auto">
          <a:xfrm>
            <a:off x="352425" y="381000"/>
            <a:ext cx="8410575" cy="5715000"/>
            <a:chOff x="174" y="288"/>
            <a:chExt cx="5298" cy="3911"/>
          </a:xfrm>
        </p:grpSpPr>
        <p:pic>
          <p:nvPicPr>
            <p:cNvPr id="8509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 y="288"/>
              <a:ext cx="5274"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9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 y="1296"/>
              <a:ext cx="5298" cy="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77502D71-0A54-4A14-9CAB-B71A188C8EB5}" type="slidenum">
              <a:rPr lang="en-US" altLang="en-US"/>
              <a:pPr/>
              <a:t>31</a:t>
            </a:fld>
            <a:endParaRPr lang="en-US" altLang="en-US"/>
          </a:p>
        </p:txBody>
      </p:sp>
      <p:sp>
        <p:nvSpPr>
          <p:cNvPr id="82432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323" name="Rectangle 3"/>
          <p:cNvSpPr>
            <a:spLocks noChangeArrowheads="1"/>
          </p:cNvSpPr>
          <p:nvPr/>
        </p:nvSpPr>
        <p:spPr bwMode="auto">
          <a:xfrm>
            <a:off x="152400" y="5791200"/>
            <a:ext cx="34651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Side </a:t>
            </a:r>
            <a:r>
              <a:rPr lang="en-US" altLang="en-US" sz="2000" dirty="0"/>
              <a:t>Effect and Value of </a:t>
            </a:r>
            <a:r>
              <a:rPr lang="en-US" altLang="en-US" sz="2000" i="1" dirty="0" err="1"/>
              <a:t>printf</a:t>
            </a:r>
            <a:endParaRPr lang="en-US" altLang="en-US" sz="2000" i="1" dirty="0"/>
          </a:p>
        </p:txBody>
      </p:sp>
      <p:grpSp>
        <p:nvGrpSpPr>
          <p:cNvPr id="824324" name="Group 4"/>
          <p:cNvGrpSpPr>
            <a:grpSpLocks/>
          </p:cNvGrpSpPr>
          <p:nvPr/>
        </p:nvGrpSpPr>
        <p:grpSpPr bwMode="auto">
          <a:xfrm>
            <a:off x="228600" y="252413"/>
            <a:ext cx="8610600" cy="5995987"/>
            <a:chOff x="336" y="159"/>
            <a:chExt cx="5232" cy="3777"/>
          </a:xfrm>
        </p:grpSpPr>
        <p:sp>
          <p:nvSpPr>
            <p:cNvPr id="82432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32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32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243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493838"/>
            <a:ext cx="8235950" cy="345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44F77FEA-47B3-432E-A44E-1B529F4FAA41}" type="slidenum">
              <a:rPr lang="en-US" altLang="en-US"/>
              <a:pPr/>
              <a:t>32</a:t>
            </a:fld>
            <a:endParaRPr lang="en-US" altLang="en-US"/>
          </a:p>
        </p:txBody>
      </p:sp>
      <p:sp>
        <p:nvSpPr>
          <p:cNvPr id="836611" name="Text Box 3"/>
          <p:cNvSpPr txBox="1">
            <a:spLocks noChangeArrowheads="1"/>
          </p:cNvSpPr>
          <p:nvPr/>
        </p:nvSpPr>
        <p:spPr bwMode="auto">
          <a:xfrm>
            <a:off x="2144713" y="152400"/>
            <a:ext cx="4103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Read and Print Text File of Integers</a:t>
            </a:r>
          </a:p>
        </p:txBody>
      </p:sp>
      <p:pic>
        <p:nvPicPr>
          <p:cNvPr id="8366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09600"/>
            <a:ext cx="8372475" cy="519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85EB3673-A137-4DC4-8ABA-59A55BF01663}" type="slidenum">
              <a:rPr lang="en-US" altLang="en-US"/>
              <a:pPr/>
              <a:t>33</a:t>
            </a:fld>
            <a:endParaRPr lang="en-US" altLang="en-US"/>
          </a:p>
        </p:txBody>
      </p:sp>
      <p:sp>
        <p:nvSpPr>
          <p:cNvPr id="857091" name="Text Box 3"/>
          <p:cNvSpPr txBox="1">
            <a:spLocks noChangeArrowheads="1"/>
          </p:cNvSpPr>
          <p:nvPr/>
        </p:nvSpPr>
        <p:spPr bwMode="auto">
          <a:xfrm>
            <a:off x="2144713" y="152400"/>
            <a:ext cx="4103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Read and Print Text File of Integers</a:t>
            </a:r>
          </a:p>
        </p:txBody>
      </p:sp>
      <p:pic>
        <p:nvPicPr>
          <p:cNvPr id="8570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762000"/>
            <a:ext cx="83724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CBD1A84A-1471-489C-8A0D-ED56CC61410E}" type="slidenum">
              <a:rPr lang="en-US" altLang="en-US"/>
              <a:pPr/>
              <a:t>34</a:t>
            </a:fld>
            <a:endParaRPr lang="en-US" altLang="en-US"/>
          </a:p>
        </p:txBody>
      </p:sp>
      <p:sp>
        <p:nvSpPr>
          <p:cNvPr id="837635" name="Text Box 3"/>
          <p:cNvSpPr txBox="1">
            <a:spLocks noChangeArrowheads="1"/>
          </p:cNvSpPr>
          <p:nvPr/>
        </p:nvSpPr>
        <p:spPr bwMode="auto">
          <a:xfrm>
            <a:off x="2085975" y="152400"/>
            <a:ext cx="301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Copy Text File of Integers</a:t>
            </a:r>
          </a:p>
        </p:txBody>
      </p:sp>
      <p:pic>
        <p:nvPicPr>
          <p:cNvPr id="8376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698500"/>
            <a:ext cx="8491537" cy="516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A48BDB08-47A1-4B42-A463-1DCF7B54B4E4}" type="slidenum">
              <a:rPr lang="en-US" altLang="en-US"/>
              <a:pPr/>
              <a:t>35</a:t>
            </a:fld>
            <a:endParaRPr lang="en-US" altLang="en-US"/>
          </a:p>
        </p:txBody>
      </p:sp>
      <p:sp>
        <p:nvSpPr>
          <p:cNvPr id="860163" name="Text Box 3"/>
          <p:cNvSpPr txBox="1">
            <a:spLocks noChangeArrowheads="1"/>
          </p:cNvSpPr>
          <p:nvPr/>
        </p:nvSpPr>
        <p:spPr bwMode="auto">
          <a:xfrm>
            <a:off x="2085975" y="152400"/>
            <a:ext cx="301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Copy Text File of Integers</a:t>
            </a:r>
          </a:p>
        </p:txBody>
      </p:sp>
      <p:pic>
        <p:nvPicPr>
          <p:cNvPr id="860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41057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6B127428-2924-4D8A-A6D6-62B4E3A9A927}" type="slidenum">
              <a:rPr lang="en-US" altLang="en-US"/>
              <a:pPr/>
              <a:t>36</a:t>
            </a:fld>
            <a:endParaRPr lang="en-US" altLang="en-US"/>
          </a:p>
        </p:txBody>
      </p:sp>
      <p:sp>
        <p:nvSpPr>
          <p:cNvPr id="861187" name="Text Box 3"/>
          <p:cNvSpPr txBox="1">
            <a:spLocks noChangeArrowheads="1"/>
          </p:cNvSpPr>
          <p:nvPr/>
        </p:nvSpPr>
        <p:spPr bwMode="auto">
          <a:xfrm>
            <a:off x="2085975" y="152400"/>
            <a:ext cx="301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Copy Text File of Integers</a:t>
            </a:r>
          </a:p>
        </p:txBody>
      </p:sp>
      <p:pic>
        <p:nvPicPr>
          <p:cNvPr id="8611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09600"/>
            <a:ext cx="8437562"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D55B3FFE-A289-4716-B409-452867D9258B}" type="slidenum">
              <a:rPr lang="en-US" altLang="en-US"/>
              <a:pPr/>
              <a:t>37</a:t>
            </a:fld>
            <a:endParaRPr lang="en-US" altLang="en-US"/>
          </a:p>
        </p:txBody>
      </p:sp>
      <p:sp>
        <p:nvSpPr>
          <p:cNvPr id="838659" name="Text Box 3"/>
          <p:cNvSpPr txBox="1">
            <a:spLocks noChangeArrowheads="1"/>
          </p:cNvSpPr>
          <p:nvPr/>
        </p:nvSpPr>
        <p:spPr bwMode="auto">
          <a:xfrm>
            <a:off x="2405063" y="152400"/>
            <a:ext cx="237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Append Data to File</a:t>
            </a:r>
          </a:p>
        </p:txBody>
      </p:sp>
      <p:pic>
        <p:nvPicPr>
          <p:cNvPr id="8386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54050"/>
            <a:ext cx="8410575"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86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3429000"/>
            <a:ext cx="837247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D2E3FB75-6AEA-4CAE-9C1D-0B32F8014C36}" type="slidenum">
              <a:rPr lang="en-US" altLang="en-US"/>
              <a:pPr/>
              <a:t>38</a:t>
            </a:fld>
            <a:endParaRPr lang="en-US" altLang="en-US"/>
          </a:p>
        </p:txBody>
      </p:sp>
      <p:sp>
        <p:nvSpPr>
          <p:cNvPr id="862211" name="Text Box 3"/>
          <p:cNvSpPr txBox="1">
            <a:spLocks noChangeArrowheads="1"/>
          </p:cNvSpPr>
          <p:nvPr/>
        </p:nvSpPr>
        <p:spPr bwMode="auto">
          <a:xfrm>
            <a:off x="2405063" y="152400"/>
            <a:ext cx="237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Append Data to File</a:t>
            </a:r>
          </a:p>
        </p:txBody>
      </p:sp>
      <p:pic>
        <p:nvPicPr>
          <p:cNvPr id="862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700088"/>
            <a:ext cx="8464550"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FA276834-836B-43EB-95CA-114E91D9DC62}" type="slidenum">
              <a:rPr lang="en-US" altLang="en-US"/>
              <a:pPr/>
              <a:t>39</a:t>
            </a:fld>
            <a:endParaRPr lang="en-US" altLang="en-US"/>
          </a:p>
        </p:txBody>
      </p:sp>
      <p:sp>
        <p:nvSpPr>
          <p:cNvPr id="863235" name="Text Box 3"/>
          <p:cNvSpPr txBox="1">
            <a:spLocks noChangeArrowheads="1"/>
          </p:cNvSpPr>
          <p:nvPr/>
        </p:nvSpPr>
        <p:spPr bwMode="auto">
          <a:xfrm>
            <a:off x="2405063" y="152400"/>
            <a:ext cx="237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Append Data to File</a:t>
            </a:r>
          </a:p>
        </p:txBody>
      </p:sp>
      <p:pic>
        <p:nvPicPr>
          <p:cNvPr id="863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85800"/>
            <a:ext cx="8437562" cy="38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03660A5F-ACAB-47EE-BA2A-34DB9E6A9041}" type="slidenum">
              <a:rPr lang="en-US" altLang="en-US"/>
              <a:pPr/>
              <a:t>4</a:t>
            </a:fld>
            <a:endParaRPr lang="en-US" altLang="en-US"/>
          </a:p>
        </p:txBody>
      </p:sp>
      <p:sp>
        <p:nvSpPr>
          <p:cNvPr id="81408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083" name="Rectangle 3"/>
          <p:cNvSpPr>
            <a:spLocks noChangeArrowheads="1"/>
          </p:cNvSpPr>
          <p:nvPr/>
        </p:nvSpPr>
        <p:spPr bwMode="auto">
          <a:xfrm>
            <a:off x="152400" y="5791200"/>
            <a:ext cx="1076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Streams</a:t>
            </a:r>
            <a:endParaRPr lang="en-US" altLang="en-US" sz="2000" dirty="0"/>
          </a:p>
        </p:txBody>
      </p:sp>
      <p:grpSp>
        <p:nvGrpSpPr>
          <p:cNvPr id="814084" name="Group 4"/>
          <p:cNvGrpSpPr>
            <a:grpSpLocks/>
          </p:cNvGrpSpPr>
          <p:nvPr/>
        </p:nvGrpSpPr>
        <p:grpSpPr bwMode="auto">
          <a:xfrm>
            <a:off x="228600" y="252413"/>
            <a:ext cx="8610600" cy="5995987"/>
            <a:chOff x="336" y="159"/>
            <a:chExt cx="5232" cy="3777"/>
          </a:xfrm>
        </p:grpSpPr>
        <p:sp>
          <p:nvSpPr>
            <p:cNvPr id="81408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08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08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40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417638"/>
            <a:ext cx="8034337" cy="368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4FA0E4AC-66E0-4639-ACB2-6A84052C70C3}" type="slidenum">
              <a:rPr lang="en-US" altLang="en-US"/>
              <a:pPr/>
              <a:t>40</a:t>
            </a:fld>
            <a:endParaRPr lang="en-US" altLang="en-US"/>
          </a:p>
        </p:txBody>
      </p:sp>
      <p:sp>
        <p:nvSpPr>
          <p:cNvPr id="839683"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pic>
        <p:nvPicPr>
          <p:cNvPr id="839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43756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A547FF09-FE29-4FE6-9FB6-DEDC0DEA8D62}" type="slidenum">
              <a:rPr lang="en-US" altLang="en-US"/>
              <a:pPr/>
              <a:t>41</a:t>
            </a:fld>
            <a:endParaRPr lang="en-US" altLang="en-US"/>
          </a:p>
        </p:txBody>
      </p:sp>
      <p:sp>
        <p:nvSpPr>
          <p:cNvPr id="866307"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pic>
        <p:nvPicPr>
          <p:cNvPr id="866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49153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B3B02EE8-6F39-437C-8F98-D5D7D2EF8040}" type="slidenum">
              <a:rPr lang="en-US" altLang="en-US"/>
              <a:pPr/>
              <a:t>42</a:t>
            </a:fld>
            <a:endParaRPr lang="en-US" altLang="en-US"/>
          </a:p>
        </p:txBody>
      </p:sp>
      <p:sp>
        <p:nvSpPr>
          <p:cNvPr id="867331"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pic>
        <p:nvPicPr>
          <p:cNvPr id="867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85800"/>
            <a:ext cx="8437562" cy="53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973C74EF-EFDB-4ACB-9EAC-F5B9CBDD42A5}" type="slidenum">
              <a:rPr lang="en-US" altLang="en-US"/>
              <a:pPr/>
              <a:t>43</a:t>
            </a:fld>
            <a:endParaRPr lang="en-US" altLang="en-US"/>
          </a:p>
        </p:txBody>
      </p:sp>
      <p:sp>
        <p:nvSpPr>
          <p:cNvPr id="868355"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pic>
        <p:nvPicPr>
          <p:cNvPr id="868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533400"/>
            <a:ext cx="8437562"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A8EA3257-BDFC-4C71-B8B9-FF5562A45FD3}" type="slidenum">
              <a:rPr lang="en-US" altLang="en-US"/>
              <a:pPr/>
              <a:t>44</a:t>
            </a:fld>
            <a:endParaRPr lang="en-US" altLang="en-US"/>
          </a:p>
        </p:txBody>
      </p:sp>
      <p:sp>
        <p:nvSpPr>
          <p:cNvPr id="864259"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grpSp>
        <p:nvGrpSpPr>
          <p:cNvPr id="864263" name="Group 7"/>
          <p:cNvGrpSpPr>
            <a:grpSpLocks/>
          </p:cNvGrpSpPr>
          <p:nvPr/>
        </p:nvGrpSpPr>
        <p:grpSpPr bwMode="auto">
          <a:xfrm>
            <a:off x="304800" y="639763"/>
            <a:ext cx="8410575" cy="5608637"/>
            <a:chOff x="192" y="528"/>
            <a:chExt cx="5298" cy="3533"/>
          </a:xfrm>
        </p:grpSpPr>
        <p:pic>
          <p:nvPicPr>
            <p:cNvPr id="864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 y="528"/>
              <a:ext cx="5274" cy="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42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632"/>
              <a:ext cx="5298" cy="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D403BA38-4DC1-47B9-BE69-A0522D6251EA}" type="slidenum">
              <a:rPr lang="en-US" altLang="en-US"/>
              <a:pPr/>
              <a:t>45</a:t>
            </a:fld>
            <a:endParaRPr lang="en-US" altLang="en-US"/>
          </a:p>
        </p:txBody>
      </p:sp>
      <p:sp>
        <p:nvSpPr>
          <p:cNvPr id="865283"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pic>
        <p:nvPicPr>
          <p:cNvPr id="865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615950"/>
            <a:ext cx="8345487"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1"/>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2"/>
          </p:nvPr>
        </p:nvSpPr>
        <p:spPr/>
        <p:txBody>
          <a:bodyPr/>
          <a:lstStyle/>
          <a:p>
            <a:fld id="{C0A1AF8D-AC0C-4549-91B2-1A83569F9337}" type="slidenum">
              <a:rPr lang="en-US" altLang="en-US"/>
              <a:pPr/>
              <a:t>46</a:t>
            </a:fld>
            <a:endParaRPr lang="en-US" altLang="en-US"/>
          </a:p>
        </p:txBody>
      </p:sp>
      <p:sp>
        <p:nvSpPr>
          <p:cNvPr id="869379"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grpSp>
        <p:nvGrpSpPr>
          <p:cNvPr id="869382" name="Group 6"/>
          <p:cNvGrpSpPr>
            <a:grpSpLocks/>
          </p:cNvGrpSpPr>
          <p:nvPr/>
        </p:nvGrpSpPr>
        <p:grpSpPr bwMode="auto">
          <a:xfrm>
            <a:off x="200025" y="609600"/>
            <a:ext cx="8410575" cy="5638800"/>
            <a:chOff x="126" y="384"/>
            <a:chExt cx="5298" cy="3971"/>
          </a:xfrm>
        </p:grpSpPr>
        <p:pic>
          <p:nvPicPr>
            <p:cNvPr id="869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 y="384"/>
              <a:ext cx="5298" cy="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93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 y="2592"/>
              <a:ext cx="5298" cy="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06BF7416-3897-40BD-8221-39112F6CC701}" type="slidenum">
              <a:rPr lang="en-US" altLang="en-US"/>
              <a:pPr/>
              <a:t>47</a:t>
            </a:fld>
            <a:endParaRPr lang="en-US" altLang="en-US"/>
          </a:p>
        </p:txBody>
      </p:sp>
      <p:sp>
        <p:nvSpPr>
          <p:cNvPr id="870403" name="Text Box 3"/>
          <p:cNvSpPr txBox="1">
            <a:spLocks noChangeArrowheads="1"/>
          </p:cNvSpPr>
          <p:nvPr/>
        </p:nvSpPr>
        <p:spPr bwMode="auto">
          <a:xfrm>
            <a:off x="2652713" y="152400"/>
            <a:ext cx="188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Student Grades</a:t>
            </a:r>
          </a:p>
        </p:txBody>
      </p:sp>
      <p:pic>
        <p:nvPicPr>
          <p:cNvPr id="870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719138"/>
            <a:ext cx="8410575" cy="301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2"/>
          <p:cNvSpPr>
            <a:spLocks noGrp="1"/>
          </p:cNvSpPr>
          <p:nvPr>
            <p:ph type="sldNum" sz="quarter" idx="11"/>
          </p:nvPr>
        </p:nvSpPr>
        <p:spPr/>
        <p:txBody>
          <a:bodyPr/>
          <a:lstStyle/>
          <a:p>
            <a:fld id="{864036C9-2E6B-4AD0-83B9-1A0A4A9A1001}" type="slidenum">
              <a:rPr lang="en-US" altLang="en-US"/>
              <a:pPr/>
              <a:t>48</a:t>
            </a:fld>
            <a:endParaRPr lang="en-US" altLang="en-US"/>
          </a:p>
        </p:txBody>
      </p:sp>
      <p:sp>
        <p:nvSpPr>
          <p:cNvPr id="812034"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812035" name="Text Box 3"/>
          <p:cNvSpPr txBox="1">
            <a:spLocks noChangeArrowheads="1"/>
          </p:cNvSpPr>
          <p:nvPr/>
        </p:nvSpPr>
        <p:spPr bwMode="auto">
          <a:xfrm>
            <a:off x="228600" y="76200"/>
            <a:ext cx="608371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Character </a:t>
            </a:r>
            <a:r>
              <a:rPr lang="en-US" altLang="en-US" sz="4000" dirty="0" err="1">
                <a:latin typeface="Arial" panose="020B0604020202020204" pitchFamily="34" charset="0"/>
              </a:rPr>
              <a:t>Input/Output</a:t>
            </a:r>
            <a:r>
              <a:rPr lang="en-US" altLang="en-US" sz="4000" dirty="0">
                <a:latin typeface="Arial" panose="020B0604020202020204" pitchFamily="34" charset="0"/>
              </a:rPr>
              <a:t> </a:t>
            </a:r>
            <a:br>
              <a:rPr lang="en-US" altLang="en-US" sz="4000" dirty="0">
                <a:latin typeface="Arial" panose="020B0604020202020204" pitchFamily="34" charset="0"/>
              </a:rPr>
            </a:br>
            <a:r>
              <a:rPr lang="en-US" altLang="en-US" sz="4000" dirty="0">
                <a:latin typeface="Arial" panose="020B0604020202020204" pitchFamily="34" charset="0"/>
              </a:rPr>
              <a:t>         Functions</a:t>
            </a:r>
          </a:p>
        </p:txBody>
      </p:sp>
      <p:sp>
        <p:nvSpPr>
          <p:cNvPr id="812036"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812037" name="Rectangle 5"/>
          <p:cNvSpPr>
            <a:spLocks noChangeArrowheads="1"/>
          </p:cNvSpPr>
          <p:nvPr/>
        </p:nvSpPr>
        <p:spPr bwMode="auto">
          <a:xfrm>
            <a:off x="304800" y="2020888"/>
            <a:ext cx="8229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Character input functions read one character at a time from a text stream. Character output functions write one character at the time to a text stream.</a:t>
            </a:r>
          </a:p>
        </p:txBody>
      </p:sp>
    </p:spTree>
    <p:extLst>
      <p:ext uri="{BB962C8B-B14F-4D97-AF65-F5344CB8AC3E}">
        <p14:creationId xmlns:p14="http://schemas.microsoft.com/office/powerpoint/2010/main" val="2543122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C3B6C432-0B17-48C9-8A4E-42AB9AD91B82}" type="slidenum">
              <a:rPr lang="en-US" altLang="en-US"/>
              <a:pPr/>
              <a:t>49</a:t>
            </a:fld>
            <a:endParaRPr lang="en-US" altLang="en-US"/>
          </a:p>
        </p:txBody>
      </p:sp>
      <p:sp>
        <p:nvSpPr>
          <p:cNvPr id="82534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47" name="Rectangle 3"/>
          <p:cNvSpPr>
            <a:spLocks noChangeArrowheads="1"/>
          </p:cNvSpPr>
          <p:nvPr/>
        </p:nvSpPr>
        <p:spPr bwMode="auto">
          <a:xfrm>
            <a:off x="152400" y="5791200"/>
            <a:ext cx="39951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Character </a:t>
            </a:r>
            <a:r>
              <a:rPr lang="en-US" altLang="en-US" sz="2000" dirty="0" err="1"/>
              <a:t>Input/Output</a:t>
            </a:r>
            <a:r>
              <a:rPr lang="en-US" altLang="en-US" sz="2000" dirty="0"/>
              <a:t> Functions</a:t>
            </a:r>
          </a:p>
        </p:txBody>
      </p:sp>
      <p:grpSp>
        <p:nvGrpSpPr>
          <p:cNvPr id="825348" name="Group 4"/>
          <p:cNvGrpSpPr>
            <a:grpSpLocks/>
          </p:cNvGrpSpPr>
          <p:nvPr/>
        </p:nvGrpSpPr>
        <p:grpSpPr bwMode="auto">
          <a:xfrm>
            <a:off x="228600" y="252413"/>
            <a:ext cx="8610600" cy="5995987"/>
            <a:chOff x="336" y="159"/>
            <a:chExt cx="5232" cy="3777"/>
          </a:xfrm>
        </p:grpSpPr>
        <p:sp>
          <p:nvSpPr>
            <p:cNvPr id="82534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5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5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253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08088"/>
            <a:ext cx="8785225" cy="359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695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altLang="en-US" dirty="0" smtClean="0"/>
              <a:t>Standard stream names have already  been declared in the </a:t>
            </a:r>
            <a:r>
              <a:rPr lang="en-US" altLang="en-US" i="1" dirty="0" err="1" smtClean="0"/>
              <a:t>stdio.h</a:t>
            </a:r>
            <a:r>
              <a:rPr lang="en-US" altLang="en-US" dirty="0" smtClean="0"/>
              <a:t> header file and cannot be declared again in our program.</a:t>
            </a:r>
          </a:p>
          <a:p>
            <a:r>
              <a:rPr lang="en-US" altLang="en-US" dirty="0" smtClean="0"/>
              <a:t>There is no need to open and close the standard streams. It is done automatically by the operating system.</a:t>
            </a:r>
          </a:p>
          <a:p>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D89C78AD-7C70-4CCA-B039-35D489728898}" type="slidenum">
              <a:rPr lang="en-US" altLang="en-US" smtClean="0"/>
              <a:pPr/>
              <a:t>5</a:t>
            </a:fld>
            <a:endParaRPr lang="en-US" altLang="en-US"/>
          </a:p>
        </p:txBody>
      </p:sp>
    </p:spTree>
    <p:extLst>
      <p:ext uri="{BB962C8B-B14F-4D97-AF65-F5344CB8AC3E}">
        <p14:creationId xmlns:p14="http://schemas.microsoft.com/office/powerpoint/2010/main" val="387027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22CF8BB0-0E6E-4BB6-B384-3233C15FC8B8}" type="slidenum">
              <a:rPr lang="en-US" altLang="en-US"/>
              <a:pPr/>
              <a:t>50</a:t>
            </a:fld>
            <a:endParaRPr lang="en-US" altLang="en-US"/>
          </a:p>
        </p:txBody>
      </p:sp>
      <p:sp>
        <p:nvSpPr>
          <p:cNvPr id="840707" name="Text Box 3"/>
          <p:cNvSpPr txBox="1">
            <a:spLocks noChangeArrowheads="1"/>
          </p:cNvSpPr>
          <p:nvPr/>
        </p:nvSpPr>
        <p:spPr bwMode="auto">
          <a:xfrm>
            <a:off x="2620963" y="152400"/>
            <a:ext cx="194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Create Text File</a:t>
            </a:r>
          </a:p>
        </p:txBody>
      </p:sp>
      <p:pic>
        <p:nvPicPr>
          <p:cNvPr id="8407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533400"/>
            <a:ext cx="8410575" cy="527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960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D589F5B0-1519-4FEF-BBC6-76C1A278D068}" type="slidenum">
              <a:rPr lang="en-US" altLang="en-US"/>
              <a:pPr/>
              <a:t>51</a:t>
            </a:fld>
            <a:endParaRPr lang="en-US" altLang="en-US"/>
          </a:p>
        </p:txBody>
      </p:sp>
      <p:sp>
        <p:nvSpPr>
          <p:cNvPr id="871427" name="Text Box 3"/>
          <p:cNvSpPr txBox="1">
            <a:spLocks noChangeArrowheads="1"/>
          </p:cNvSpPr>
          <p:nvPr/>
        </p:nvSpPr>
        <p:spPr bwMode="auto">
          <a:xfrm>
            <a:off x="2620963" y="152400"/>
            <a:ext cx="194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Create Text File</a:t>
            </a:r>
          </a:p>
        </p:txBody>
      </p:sp>
      <p:grpSp>
        <p:nvGrpSpPr>
          <p:cNvPr id="871429" name="Group 5"/>
          <p:cNvGrpSpPr>
            <a:grpSpLocks/>
          </p:cNvGrpSpPr>
          <p:nvPr/>
        </p:nvGrpSpPr>
        <p:grpSpPr bwMode="auto">
          <a:xfrm>
            <a:off x="228600" y="762000"/>
            <a:ext cx="8437563" cy="5462588"/>
            <a:chOff x="144" y="480"/>
            <a:chExt cx="5315" cy="3441"/>
          </a:xfrm>
        </p:grpSpPr>
        <p:pic>
          <p:nvPicPr>
            <p:cNvPr id="8714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 y="480"/>
              <a:ext cx="5257" cy="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14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496"/>
              <a:ext cx="5315" cy="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4833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8C48B3F-1F39-4578-A52A-7C50B3A59277}" type="slidenum">
              <a:rPr lang="en-US" altLang="en-US"/>
              <a:pPr/>
              <a:t>52</a:t>
            </a:fld>
            <a:endParaRPr lang="en-US" altLang="en-US"/>
          </a:p>
        </p:txBody>
      </p:sp>
      <p:sp>
        <p:nvSpPr>
          <p:cNvPr id="872451" name="Text Box 3"/>
          <p:cNvSpPr txBox="1">
            <a:spLocks noChangeArrowheads="1"/>
          </p:cNvSpPr>
          <p:nvPr/>
        </p:nvSpPr>
        <p:spPr bwMode="auto">
          <a:xfrm>
            <a:off x="2620963" y="152400"/>
            <a:ext cx="194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Create Text File</a:t>
            </a:r>
          </a:p>
        </p:txBody>
      </p:sp>
      <p:pic>
        <p:nvPicPr>
          <p:cNvPr id="872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762000"/>
            <a:ext cx="8345487"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5572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1A48CAE0-B956-461F-B030-BCDF89F13662}" type="slidenum">
              <a:rPr lang="en-US" altLang="en-US"/>
              <a:pPr/>
              <a:t>53</a:t>
            </a:fld>
            <a:endParaRPr lang="en-US" altLang="en-US"/>
          </a:p>
        </p:txBody>
      </p:sp>
      <p:sp>
        <p:nvSpPr>
          <p:cNvPr id="841731" name="Text Box 3"/>
          <p:cNvSpPr txBox="1">
            <a:spLocks noChangeArrowheads="1"/>
          </p:cNvSpPr>
          <p:nvPr/>
        </p:nvSpPr>
        <p:spPr bwMode="auto">
          <a:xfrm>
            <a:off x="2698750" y="152400"/>
            <a:ext cx="179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Copy Text File</a:t>
            </a:r>
          </a:p>
        </p:txBody>
      </p:sp>
      <p:grpSp>
        <p:nvGrpSpPr>
          <p:cNvPr id="841741" name="Group 13"/>
          <p:cNvGrpSpPr>
            <a:grpSpLocks/>
          </p:cNvGrpSpPr>
          <p:nvPr/>
        </p:nvGrpSpPr>
        <p:grpSpPr bwMode="auto">
          <a:xfrm>
            <a:off x="200025" y="533400"/>
            <a:ext cx="8410575" cy="5715000"/>
            <a:chOff x="126" y="336"/>
            <a:chExt cx="5298" cy="3842"/>
          </a:xfrm>
        </p:grpSpPr>
        <p:pic>
          <p:nvPicPr>
            <p:cNvPr id="8417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 y="336"/>
              <a:ext cx="5223" cy="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174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 y="2640"/>
              <a:ext cx="5298" cy="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501119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5EF56E34-2B0D-44DA-B8F2-38DADD3A02D2}" type="slidenum">
              <a:rPr lang="en-US" altLang="en-US"/>
              <a:pPr/>
              <a:t>54</a:t>
            </a:fld>
            <a:endParaRPr lang="en-US" altLang="en-US"/>
          </a:p>
        </p:txBody>
      </p:sp>
      <p:sp>
        <p:nvSpPr>
          <p:cNvPr id="873475" name="Text Box 3"/>
          <p:cNvSpPr txBox="1">
            <a:spLocks noChangeArrowheads="1"/>
          </p:cNvSpPr>
          <p:nvPr/>
        </p:nvSpPr>
        <p:spPr bwMode="auto">
          <a:xfrm>
            <a:off x="2698750" y="152400"/>
            <a:ext cx="179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Copy Text File</a:t>
            </a:r>
          </a:p>
        </p:txBody>
      </p:sp>
      <p:pic>
        <p:nvPicPr>
          <p:cNvPr id="8734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679450"/>
            <a:ext cx="8410575"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731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FB82498-6FEC-46AD-B30D-4F931C680B68}" type="slidenum">
              <a:rPr lang="en-US" altLang="en-US"/>
              <a:pPr/>
              <a:t>55</a:t>
            </a:fld>
            <a:endParaRPr lang="en-US" altLang="en-US"/>
          </a:p>
        </p:txBody>
      </p:sp>
      <p:sp>
        <p:nvSpPr>
          <p:cNvPr id="875523" name="Text Box 3"/>
          <p:cNvSpPr txBox="1">
            <a:spLocks noChangeArrowheads="1"/>
          </p:cNvSpPr>
          <p:nvPr/>
        </p:nvSpPr>
        <p:spPr bwMode="auto">
          <a:xfrm>
            <a:off x="2295525" y="152400"/>
            <a:ext cx="326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Count Characters and Lines</a:t>
            </a:r>
          </a:p>
        </p:txBody>
      </p:sp>
      <p:pic>
        <p:nvPicPr>
          <p:cNvPr id="875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68325"/>
            <a:ext cx="8345487"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072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30A2C2A2-2C8F-4F49-832D-23224116A0EA}" type="slidenum">
              <a:rPr lang="en-US" altLang="en-US"/>
              <a:pPr/>
              <a:t>56</a:t>
            </a:fld>
            <a:endParaRPr lang="en-US" altLang="en-US"/>
          </a:p>
        </p:txBody>
      </p:sp>
      <p:sp>
        <p:nvSpPr>
          <p:cNvPr id="876546" name="Text Box 2"/>
          <p:cNvSpPr txBox="1">
            <a:spLocks noChangeArrowheads="1"/>
          </p:cNvSpPr>
          <p:nvPr/>
        </p:nvSpPr>
        <p:spPr bwMode="auto">
          <a:xfrm>
            <a:off x="228600" y="152400"/>
            <a:ext cx="192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7-9</a:t>
            </a:r>
          </a:p>
        </p:txBody>
      </p:sp>
      <p:sp>
        <p:nvSpPr>
          <p:cNvPr id="876547" name="Text Box 3"/>
          <p:cNvSpPr txBox="1">
            <a:spLocks noChangeArrowheads="1"/>
          </p:cNvSpPr>
          <p:nvPr/>
        </p:nvSpPr>
        <p:spPr bwMode="auto">
          <a:xfrm>
            <a:off x="2295525" y="152400"/>
            <a:ext cx="326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Count Characters and Lines</a:t>
            </a:r>
          </a:p>
        </p:txBody>
      </p:sp>
      <p:pic>
        <p:nvPicPr>
          <p:cNvPr id="876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654050"/>
            <a:ext cx="8345487"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302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EA13DF0C-0B7D-471A-BA5E-D6EF430F05DF}" type="slidenum">
              <a:rPr lang="en-US" altLang="en-US"/>
              <a:pPr/>
              <a:t>57</a:t>
            </a:fld>
            <a:endParaRPr lang="en-US" altLang="en-US"/>
          </a:p>
        </p:txBody>
      </p:sp>
      <p:sp>
        <p:nvSpPr>
          <p:cNvPr id="843779" name="Text Box 3"/>
          <p:cNvSpPr txBox="1">
            <a:spLocks noChangeArrowheads="1"/>
          </p:cNvSpPr>
          <p:nvPr/>
        </p:nvSpPr>
        <p:spPr bwMode="auto">
          <a:xfrm>
            <a:off x="2765425" y="152400"/>
            <a:ext cx="1658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Count Words</a:t>
            </a:r>
          </a:p>
        </p:txBody>
      </p:sp>
      <p:pic>
        <p:nvPicPr>
          <p:cNvPr id="843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09600"/>
            <a:ext cx="843756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054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BF8C8F19-DB95-474B-9C12-788D80DE3E73}" type="slidenum">
              <a:rPr lang="en-US" altLang="en-US"/>
              <a:pPr/>
              <a:t>58</a:t>
            </a:fld>
            <a:endParaRPr lang="en-US" altLang="en-US"/>
          </a:p>
        </p:txBody>
      </p:sp>
      <p:sp>
        <p:nvSpPr>
          <p:cNvPr id="877571" name="Text Box 3"/>
          <p:cNvSpPr txBox="1">
            <a:spLocks noChangeArrowheads="1"/>
          </p:cNvSpPr>
          <p:nvPr/>
        </p:nvSpPr>
        <p:spPr bwMode="auto">
          <a:xfrm>
            <a:off x="2765425" y="152400"/>
            <a:ext cx="1658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Count Words</a:t>
            </a:r>
          </a:p>
        </p:txBody>
      </p:sp>
      <p:grpSp>
        <p:nvGrpSpPr>
          <p:cNvPr id="877574" name="Group 6"/>
          <p:cNvGrpSpPr>
            <a:grpSpLocks/>
          </p:cNvGrpSpPr>
          <p:nvPr/>
        </p:nvGrpSpPr>
        <p:grpSpPr bwMode="auto">
          <a:xfrm>
            <a:off x="228600" y="558800"/>
            <a:ext cx="8382000" cy="5842000"/>
            <a:chOff x="144" y="352"/>
            <a:chExt cx="5280" cy="4100"/>
          </a:xfrm>
        </p:grpSpPr>
        <p:pic>
          <p:nvPicPr>
            <p:cNvPr id="877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 y="352"/>
              <a:ext cx="5257" cy="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75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400"/>
              <a:ext cx="5257" cy="2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18062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2"/>
          <p:cNvSpPr>
            <a:spLocks noGrp="1"/>
          </p:cNvSpPr>
          <p:nvPr>
            <p:ph type="sldNum" sz="quarter" idx="11"/>
          </p:nvPr>
        </p:nvSpPr>
        <p:spPr/>
        <p:txBody>
          <a:bodyPr/>
          <a:lstStyle/>
          <a:p>
            <a:fld id="{D3D697B8-256E-4EE1-A94F-65D1BCFD74CC}" type="slidenum">
              <a:rPr lang="en-US" altLang="en-US"/>
              <a:pPr/>
              <a:t>59</a:t>
            </a:fld>
            <a:endParaRPr lang="en-US" altLang="en-US"/>
          </a:p>
        </p:txBody>
      </p:sp>
      <p:sp>
        <p:nvSpPr>
          <p:cNvPr id="813058"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813059" name="Text Box 3"/>
          <p:cNvSpPr txBox="1">
            <a:spLocks noChangeArrowheads="1"/>
          </p:cNvSpPr>
          <p:nvPr/>
        </p:nvSpPr>
        <p:spPr bwMode="auto">
          <a:xfrm>
            <a:off x="228600" y="304800"/>
            <a:ext cx="54553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Software </a:t>
            </a:r>
            <a:r>
              <a:rPr lang="en-US" altLang="en-US" sz="4000" dirty="0">
                <a:latin typeface="Arial" panose="020B0604020202020204" pitchFamily="34" charset="0"/>
              </a:rPr>
              <a:t>Engineering</a:t>
            </a:r>
          </a:p>
        </p:txBody>
      </p:sp>
      <p:sp>
        <p:nvSpPr>
          <p:cNvPr id="81306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813061" name="Rectangle 5"/>
          <p:cNvSpPr>
            <a:spLocks noChangeArrowheads="1"/>
          </p:cNvSpPr>
          <p:nvPr/>
        </p:nvSpPr>
        <p:spPr bwMode="auto">
          <a:xfrm>
            <a:off x="304800" y="2236788"/>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FFFFFF"/>
                  </a:outerShdw>
                </a:effectLst>
              </a:rPr>
              <a:t>In this section, we discuss some software engineering issues related to files.</a:t>
            </a:r>
          </a:p>
        </p:txBody>
      </p:sp>
    </p:spTree>
    <p:extLst>
      <p:ext uri="{BB962C8B-B14F-4D97-AF65-F5344CB8AC3E}">
        <p14:creationId xmlns:p14="http://schemas.microsoft.com/office/powerpoint/2010/main" val="422828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61C7A3A8-A137-439C-A768-BA556C0D3E02}" type="slidenum">
              <a:rPr lang="en-US" altLang="en-US"/>
              <a:pPr/>
              <a:t>6</a:t>
            </a:fld>
            <a:endParaRPr lang="en-US" altLang="en-US"/>
          </a:p>
        </p:txBody>
      </p:sp>
      <p:sp>
        <p:nvSpPr>
          <p:cNvPr id="809986" name="Rectangle 2"/>
          <p:cNvSpPr>
            <a:spLocks noChangeArrowheads="1"/>
          </p:cNvSpPr>
          <p:nvPr/>
        </p:nvSpPr>
        <p:spPr bwMode="auto">
          <a:xfrm>
            <a:off x="0" y="0"/>
            <a:ext cx="9144000" cy="15240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809987" name="Text Box 3"/>
          <p:cNvSpPr txBox="1">
            <a:spLocks noChangeArrowheads="1"/>
          </p:cNvSpPr>
          <p:nvPr/>
        </p:nvSpPr>
        <p:spPr bwMode="auto">
          <a:xfrm>
            <a:off x="228600" y="76200"/>
            <a:ext cx="8734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4000" dirty="0" smtClean="0">
                <a:latin typeface="Arial" panose="020B0604020202020204" pitchFamily="34" charset="0"/>
              </a:rPr>
              <a:t>Standard </a:t>
            </a:r>
            <a:r>
              <a:rPr lang="en-US" altLang="en-US" sz="4000" dirty="0">
                <a:latin typeface="Arial" panose="020B0604020202020204" pitchFamily="34" charset="0"/>
              </a:rPr>
              <a:t>Library </a:t>
            </a:r>
            <a:r>
              <a:rPr lang="en-US" altLang="en-US" sz="4000" dirty="0" err="1">
                <a:latin typeface="Arial" panose="020B0604020202020204" pitchFamily="34" charset="0"/>
              </a:rPr>
              <a:t>Input/Output</a:t>
            </a:r>
            <a:r>
              <a:rPr lang="en-US" altLang="en-US" sz="4000" dirty="0">
                <a:latin typeface="Arial" panose="020B0604020202020204" pitchFamily="34" charset="0"/>
              </a:rPr>
              <a:t> </a:t>
            </a:r>
            <a:br>
              <a:rPr lang="en-US" altLang="en-US" sz="4000" dirty="0">
                <a:latin typeface="Arial" panose="020B0604020202020204" pitchFamily="34" charset="0"/>
              </a:rPr>
            </a:br>
            <a:r>
              <a:rPr lang="en-US" altLang="en-US" sz="4000" dirty="0">
                <a:latin typeface="Arial" panose="020B0604020202020204" pitchFamily="34" charset="0"/>
              </a:rPr>
              <a:t>        Functions</a:t>
            </a:r>
          </a:p>
        </p:txBody>
      </p:sp>
      <p:sp>
        <p:nvSpPr>
          <p:cNvPr id="80998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809989" name="Rectangle 5"/>
          <p:cNvSpPr>
            <a:spLocks noChangeArrowheads="1"/>
          </p:cNvSpPr>
          <p:nvPr/>
        </p:nvSpPr>
        <p:spPr bwMode="auto">
          <a:xfrm>
            <a:off x="304800" y="1420247"/>
            <a:ext cx="8229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The </a:t>
            </a:r>
            <a:r>
              <a:rPr lang="en-US" altLang="en-US" sz="2800" i="1" dirty="0" err="1">
                <a:effectLst>
                  <a:outerShdw blurRad="38100" dist="38100" dir="2700000" algn="tl">
                    <a:srgbClr val="C0C0C0"/>
                  </a:outerShdw>
                </a:effectLst>
              </a:rPr>
              <a:t>stdio.h</a:t>
            </a:r>
            <a:r>
              <a:rPr lang="en-US" altLang="en-US" sz="2800" i="1" dirty="0">
                <a:effectLst>
                  <a:outerShdw blurRad="38100" dist="38100" dir="2700000" algn="tl">
                    <a:srgbClr val="C0C0C0"/>
                  </a:outerShdw>
                </a:effectLst>
              </a:rPr>
              <a:t> header file contains several different input/output function declarations. They are grouped into eight different </a:t>
            </a:r>
            <a:r>
              <a:rPr lang="en-US" altLang="en-US" sz="2800" i="1" dirty="0" smtClean="0">
                <a:effectLst>
                  <a:outerShdw blurRad="38100" dist="38100" dir="2700000" algn="tl">
                    <a:srgbClr val="C0C0C0"/>
                  </a:outerShdw>
                </a:effectLst>
              </a:rPr>
              <a:t>categories.</a:t>
            </a:r>
            <a:endParaRPr lang="en-US" altLang="en-US" sz="2800" i="1" dirty="0">
              <a:effectLst>
                <a:outerShdw blurRad="38100" dist="38100" dir="2700000" algn="tl">
                  <a:srgbClr val="C0C0C0"/>
                </a:outerShdw>
              </a:effectLst>
            </a:endParaRPr>
          </a:p>
          <a:p>
            <a:pPr algn="just" eaLnBrk="1" hangingPunct="1"/>
            <a:r>
              <a:rPr lang="en-US" altLang="en-US" sz="2800" i="1" dirty="0">
                <a:effectLst>
                  <a:outerShdw blurRad="38100" dist="38100" dir="2700000" algn="tl">
                    <a:srgbClr val="C0C0C0"/>
                  </a:outerShdw>
                </a:effectLst>
              </a:rPr>
              <a:t>The first three will be discussed in the following sections. </a:t>
            </a:r>
            <a:r>
              <a:rPr lang="en-US" altLang="en-US" sz="2800" i="1" dirty="0" smtClean="0">
                <a:effectLst>
                  <a:outerShdw blurRad="38100" dist="38100" dir="2700000" algn="tl">
                    <a:srgbClr val="C0C0C0"/>
                  </a:outerShdw>
                </a:effectLst>
              </a:rPr>
              <a:t>Later on we will discuss those in the </a:t>
            </a:r>
            <a:r>
              <a:rPr lang="en-US" altLang="en-US" sz="2800" i="1" dirty="0">
                <a:effectLst>
                  <a:outerShdw blurRad="38100" dist="38100" dir="2700000" algn="tl">
                    <a:srgbClr val="C0C0C0"/>
                  </a:outerShdw>
                </a:effectLst>
              </a:rPr>
              <a:t>shaded </a:t>
            </a:r>
            <a:r>
              <a:rPr lang="en-US" altLang="en-US" sz="2800" i="1" dirty="0" smtClean="0">
                <a:effectLst>
                  <a:outerShdw blurRad="38100" dist="38100" dir="2700000" algn="tl">
                    <a:srgbClr val="C0C0C0"/>
                  </a:outerShdw>
                </a:effectLst>
              </a:rPr>
              <a:t>boxes.</a:t>
            </a:r>
            <a:endParaRPr lang="en-US" altLang="en-US" sz="2800"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95EE973-06D6-4925-82BE-C7CE7C37A5F1}" type="slidenum">
              <a:rPr lang="en-US" altLang="en-US"/>
              <a:pPr/>
              <a:t>60</a:t>
            </a:fld>
            <a:endParaRPr lang="en-US" altLang="en-US"/>
          </a:p>
        </p:txBody>
      </p:sp>
      <p:sp>
        <p:nvSpPr>
          <p:cNvPr id="844802" name="Text Box 2"/>
          <p:cNvSpPr txBox="1">
            <a:spLocks noChangeArrowheads="1"/>
          </p:cNvSpPr>
          <p:nvPr/>
        </p:nvSpPr>
        <p:spPr bwMode="auto">
          <a:xfrm>
            <a:off x="165100" y="152400"/>
            <a:ext cx="2054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7-11</a:t>
            </a:r>
          </a:p>
        </p:txBody>
      </p:sp>
      <p:sp>
        <p:nvSpPr>
          <p:cNvPr id="844803" name="Text Box 3"/>
          <p:cNvSpPr txBox="1">
            <a:spLocks noChangeArrowheads="1"/>
          </p:cNvSpPr>
          <p:nvPr/>
        </p:nvSpPr>
        <p:spPr bwMode="auto">
          <a:xfrm>
            <a:off x="2266950" y="152400"/>
            <a:ext cx="3829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Handling Errors—the Right Way</a:t>
            </a:r>
          </a:p>
        </p:txBody>
      </p:sp>
      <p:pic>
        <p:nvPicPr>
          <p:cNvPr id="844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09600"/>
            <a:ext cx="8345487"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18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01F789D-187F-4D29-9A37-49303DC57EB0}" type="slidenum">
              <a:rPr lang="en-US" altLang="en-US"/>
              <a:pPr/>
              <a:t>61</a:t>
            </a:fld>
            <a:endParaRPr lang="en-US" altLang="en-US"/>
          </a:p>
        </p:txBody>
      </p:sp>
      <p:sp>
        <p:nvSpPr>
          <p:cNvPr id="845827" name="Text Box 3"/>
          <p:cNvSpPr txBox="1">
            <a:spLocks noChangeArrowheads="1"/>
          </p:cNvSpPr>
          <p:nvPr/>
        </p:nvSpPr>
        <p:spPr bwMode="auto">
          <a:xfrm>
            <a:off x="2298700" y="152400"/>
            <a:ext cx="4025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Handling Errors with Explanations</a:t>
            </a:r>
          </a:p>
        </p:txBody>
      </p:sp>
      <p:pic>
        <p:nvPicPr>
          <p:cNvPr id="845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676275"/>
            <a:ext cx="837247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431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5C8F925A-9AD2-4E83-9521-FF2F9DF4F63D}" type="slidenum">
              <a:rPr lang="en-US" altLang="en-US"/>
              <a:pPr/>
              <a:t>62</a:t>
            </a:fld>
            <a:endParaRPr lang="en-US" altLang="en-US"/>
          </a:p>
        </p:txBody>
      </p:sp>
      <p:sp>
        <p:nvSpPr>
          <p:cNvPr id="879619" name="Text Box 3"/>
          <p:cNvSpPr txBox="1">
            <a:spLocks noChangeArrowheads="1"/>
          </p:cNvSpPr>
          <p:nvPr/>
        </p:nvSpPr>
        <p:spPr bwMode="auto">
          <a:xfrm>
            <a:off x="2298700" y="152400"/>
            <a:ext cx="4025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Handling Errors with Explanations</a:t>
            </a:r>
          </a:p>
        </p:txBody>
      </p:sp>
      <p:pic>
        <p:nvPicPr>
          <p:cNvPr id="879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609600"/>
            <a:ext cx="8345487"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320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0B35D5C1-5EFE-4CEA-A578-8BEBB9F2D70C}" type="slidenum">
              <a:rPr lang="en-US" altLang="en-US"/>
              <a:pPr/>
              <a:t>63</a:t>
            </a:fld>
            <a:endParaRPr lang="en-US" altLang="en-US"/>
          </a:p>
        </p:txBody>
      </p:sp>
      <p:sp>
        <p:nvSpPr>
          <p:cNvPr id="851971" name="Text Box 3"/>
          <p:cNvSpPr txBox="1">
            <a:spLocks noChangeArrowheads="1"/>
          </p:cNvSpPr>
          <p:nvPr/>
        </p:nvSpPr>
        <p:spPr bwMode="auto">
          <a:xfrm>
            <a:off x="1684338" y="5867400"/>
            <a:ext cx="3878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en-US" sz="2000"/>
              <a:t>Ten Western States (2000 Census)</a:t>
            </a:r>
            <a:endParaRPr lang="en-US" altLang="en-US" sz="2000"/>
          </a:p>
        </p:txBody>
      </p:sp>
      <p:grpSp>
        <p:nvGrpSpPr>
          <p:cNvPr id="851981" name="Group 13"/>
          <p:cNvGrpSpPr>
            <a:grpSpLocks/>
          </p:cNvGrpSpPr>
          <p:nvPr/>
        </p:nvGrpSpPr>
        <p:grpSpPr bwMode="auto">
          <a:xfrm>
            <a:off x="314325" y="152400"/>
            <a:ext cx="8372475" cy="5556250"/>
            <a:chOff x="198" y="96"/>
            <a:chExt cx="5274" cy="3500"/>
          </a:xfrm>
        </p:grpSpPr>
        <p:pic>
          <p:nvPicPr>
            <p:cNvPr id="85197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 y="96"/>
              <a:ext cx="5274" cy="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19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 y="2400"/>
              <a:ext cx="5223" cy="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7430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4E3022BC-0674-46F2-BCB4-289C7E36EA05}" type="slidenum">
              <a:rPr lang="en-US" altLang="en-US"/>
              <a:pPr/>
              <a:t>7</a:t>
            </a:fld>
            <a:endParaRPr lang="en-US" altLang="en-US"/>
          </a:p>
        </p:txBody>
      </p:sp>
      <p:sp>
        <p:nvSpPr>
          <p:cNvPr id="81510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5107" name="Rectangle 3"/>
          <p:cNvSpPr>
            <a:spLocks noChangeArrowheads="1"/>
          </p:cNvSpPr>
          <p:nvPr/>
        </p:nvSpPr>
        <p:spPr bwMode="auto">
          <a:xfrm>
            <a:off x="152400" y="5791200"/>
            <a:ext cx="5408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Categories </a:t>
            </a:r>
            <a:r>
              <a:rPr lang="en-US" altLang="en-US" sz="2000" dirty="0"/>
              <a:t>of Standard </a:t>
            </a:r>
            <a:r>
              <a:rPr lang="en-US" altLang="en-US" sz="2000" dirty="0" err="1"/>
              <a:t>Input/Output</a:t>
            </a:r>
            <a:r>
              <a:rPr lang="en-US" altLang="en-US" sz="2000" dirty="0"/>
              <a:t> Functions</a:t>
            </a:r>
          </a:p>
        </p:txBody>
      </p:sp>
      <p:grpSp>
        <p:nvGrpSpPr>
          <p:cNvPr id="815108" name="Group 4"/>
          <p:cNvGrpSpPr>
            <a:grpSpLocks/>
          </p:cNvGrpSpPr>
          <p:nvPr/>
        </p:nvGrpSpPr>
        <p:grpSpPr bwMode="auto">
          <a:xfrm>
            <a:off x="228600" y="252413"/>
            <a:ext cx="8610600" cy="5995987"/>
            <a:chOff x="336" y="159"/>
            <a:chExt cx="5232" cy="3777"/>
          </a:xfrm>
        </p:grpSpPr>
        <p:sp>
          <p:nvSpPr>
            <p:cNvPr id="81510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511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511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51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81000"/>
            <a:ext cx="4278313" cy="542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97195098-4AB1-4B97-BDB7-70A39D2B727D}" type="slidenum">
              <a:rPr lang="en-US" altLang="en-US"/>
              <a:pPr/>
              <a:t>8</a:t>
            </a:fld>
            <a:endParaRPr lang="en-US" altLang="en-US"/>
          </a:p>
        </p:txBody>
      </p:sp>
      <p:sp>
        <p:nvSpPr>
          <p:cNvPr id="81613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6131" name="Rectangle 3"/>
          <p:cNvSpPr>
            <a:spLocks noChangeArrowheads="1"/>
          </p:cNvSpPr>
          <p:nvPr/>
        </p:nvSpPr>
        <p:spPr bwMode="auto">
          <a:xfrm>
            <a:off x="152400" y="5791200"/>
            <a:ext cx="21194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File </a:t>
            </a:r>
            <a:r>
              <a:rPr lang="en-US" altLang="en-US" sz="2000" dirty="0"/>
              <a:t>Open Results</a:t>
            </a:r>
          </a:p>
        </p:txBody>
      </p:sp>
      <p:grpSp>
        <p:nvGrpSpPr>
          <p:cNvPr id="816132" name="Group 4"/>
          <p:cNvGrpSpPr>
            <a:grpSpLocks/>
          </p:cNvGrpSpPr>
          <p:nvPr/>
        </p:nvGrpSpPr>
        <p:grpSpPr bwMode="auto">
          <a:xfrm>
            <a:off x="228600" y="252413"/>
            <a:ext cx="8610600" cy="5995987"/>
            <a:chOff x="336" y="159"/>
            <a:chExt cx="5232" cy="3777"/>
          </a:xfrm>
        </p:grpSpPr>
        <p:sp>
          <p:nvSpPr>
            <p:cNvPr id="81613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613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613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61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102475"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A5098D61-91DC-4BAD-B215-6235D55DC601}" type="slidenum">
              <a:rPr lang="en-US" altLang="en-US"/>
              <a:pPr/>
              <a:t>9</a:t>
            </a:fld>
            <a:endParaRPr lang="en-US" altLang="en-US"/>
          </a:p>
        </p:txBody>
      </p:sp>
      <p:sp>
        <p:nvSpPr>
          <p:cNvPr id="846850" name="Text Box 2"/>
          <p:cNvSpPr txBox="1">
            <a:spLocks noChangeArrowheads="1"/>
          </p:cNvSpPr>
          <p:nvPr/>
        </p:nvSpPr>
        <p:spPr bwMode="auto">
          <a:xfrm>
            <a:off x="533400" y="5089525"/>
            <a:ext cx="127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Table  7-1</a:t>
            </a:r>
          </a:p>
        </p:txBody>
      </p:sp>
      <p:sp>
        <p:nvSpPr>
          <p:cNvPr id="846851" name="Text Box 3"/>
          <p:cNvSpPr txBox="1">
            <a:spLocks noChangeArrowheads="1"/>
          </p:cNvSpPr>
          <p:nvPr/>
        </p:nvSpPr>
        <p:spPr bwMode="auto">
          <a:xfrm>
            <a:off x="1987550" y="5089525"/>
            <a:ext cx="1931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Text File Modes</a:t>
            </a:r>
          </a:p>
        </p:txBody>
      </p:sp>
      <p:pic>
        <p:nvPicPr>
          <p:cNvPr id="846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289050"/>
            <a:ext cx="83724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3440</TotalTime>
  <Words>1280</Words>
  <Application>Microsoft Office PowerPoint</Application>
  <PresentationFormat>On-screen Show (4:3)</PresentationFormat>
  <Paragraphs>217</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Century Gothic</vt:lpstr>
      <vt:lpstr>McGrawHill-Italic</vt:lpstr>
      <vt:lpstr>Times New Roman</vt:lpstr>
      <vt:lpstr>Wingdings 3</vt:lpstr>
      <vt:lpstr>Ion</vt:lpstr>
      <vt:lpstr>PowerPoint Presentation</vt:lpstr>
      <vt:lpstr>PowerPoint Presentation</vt:lpstr>
      <vt:lpstr>PowerPoint Presentation</vt:lpstr>
      <vt:lpstr>PowerPoint Presentation</vt:lpstr>
      <vt:lpstr>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account</cp:lastModifiedBy>
  <cp:revision>164</cp:revision>
  <dcterms:created xsi:type="dcterms:W3CDTF">2000-01-15T04:50:39Z</dcterms:created>
  <dcterms:modified xsi:type="dcterms:W3CDTF">2016-09-28T17:36:49Z</dcterms:modified>
</cp:coreProperties>
</file>