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0"/>
  </p:notesMasterIdLst>
  <p:sldIdLst>
    <p:sldId id="812" r:id="rId2"/>
    <p:sldId id="745" r:id="rId3"/>
    <p:sldId id="813" r:id="rId4"/>
    <p:sldId id="814" r:id="rId5"/>
    <p:sldId id="815" r:id="rId6"/>
    <p:sldId id="816" r:id="rId7"/>
    <p:sldId id="817" r:id="rId8"/>
    <p:sldId id="818" r:id="rId9"/>
    <p:sldId id="819" r:id="rId10"/>
    <p:sldId id="825" r:id="rId11"/>
    <p:sldId id="826" r:id="rId12"/>
    <p:sldId id="832" r:id="rId13"/>
    <p:sldId id="834" r:id="rId14"/>
    <p:sldId id="835" r:id="rId15"/>
    <p:sldId id="836" r:id="rId16"/>
    <p:sldId id="837" r:id="rId17"/>
    <p:sldId id="838" r:id="rId18"/>
    <p:sldId id="839" r:id="rId19"/>
  </p:sldIdLst>
  <p:sldSz cx="9144000" cy="6858000" type="screen4x3"/>
  <p:notesSz cx="6858000" cy="9144000"/>
  <p:defaultTextStyle>
    <a:defPPr>
      <a:defRPr lang="en-US"/>
    </a:defPPr>
    <a:lvl1pPr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r"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949494"/>
    <a:srgbClr val="339966"/>
    <a:srgbClr val="FFFF66"/>
    <a:srgbClr val="D7EB15"/>
    <a:srgbClr val="33CC33"/>
    <a:srgbClr val="99FF33"/>
    <a:srgbClr val="FFFF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94656" autoAdjust="0"/>
  </p:normalViewPr>
  <p:slideViewPr>
    <p:cSldViewPr>
      <p:cViewPr varScale="1">
        <p:scale>
          <a:sx n="85" d="100"/>
          <a:sy n="85" d="100"/>
        </p:scale>
        <p:origin x="1422" y="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6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lvl1pPr>
          </a:lstStyle>
          <a:p>
            <a:endParaRPr lang="en-US" altLang="en-US"/>
          </a:p>
        </p:txBody>
      </p:sp>
      <p:sp>
        <p:nvSpPr>
          <p:cNvPr id="4464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0"/>
            </a:lvl1pPr>
          </a:lstStyle>
          <a:p>
            <a:endParaRPr lang="en-US" altLang="en-US"/>
          </a:p>
        </p:txBody>
      </p:sp>
      <p:sp>
        <p:nvSpPr>
          <p:cNvPr id="446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464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64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lvl1pPr>
          </a:lstStyle>
          <a:p>
            <a:endParaRPr lang="en-US" altLang="en-US"/>
          </a:p>
        </p:txBody>
      </p:sp>
      <p:sp>
        <p:nvSpPr>
          <p:cNvPr id="4464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b="0"/>
            </a:lvl1pPr>
          </a:lstStyle>
          <a:p>
            <a:fld id="{9EC08211-616E-44D3-9F7B-03CD059D14CA}" type="slidenum">
              <a:rPr lang="en-US" altLang="en-US"/>
              <a:pPr/>
              <a:t>‹#›</a:t>
            </a:fld>
            <a:endParaRPr lang="en-US" altLang="en-US"/>
          </a:p>
        </p:txBody>
      </p:sp>
    </p:spTree>
    <p:extLst>
      <p:ext uri="{BB962C8B-B14F-4D97-AF65-F5344CB8AC3E}">
        <p14:creationId xmlns:p14="http://schemas.microsoft.com/office/powerpoint/2010/main" val="21005783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endParaRPr lang="en-US" altLang="en-US"/>
          </a:p>
        </p:txBody>
      </p:sp>
      <p:sp>
        <p:nvSpPr>
          <p:cNvPr id="5" name="Footer Placeholder 4"/>
          <p:cNvSpPr>
            <a:spLocks noGrp="1"/>
          </p:cNvSpPr>
          <p:nvPr>
            <p:ph type="ftr" sz="quarter" idx="11"/>
          </p:nvPr>
        </p:nvSpPr>
        <p:spPr>
          <a:xfrm>
            <a:off x="1900237" y="5410202"/>
            <a:ext cx="3843665" cy="365125"/>
          </a:xfrm>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a:xfrm>
            <a:off x="7915603" y="5410200"/>
            <a:ext cx="578317" cy="365125"/>
          </a:xfrm>
        </p:spPr>
        <p:txBody>
          <a:bodyPr/>
          <a:lstStyle/>
          <a:p>
            <a:fld id="{CE37ABB7-DAC1-417B-930C-98FBEF738E49}" type="slidenum">
              <a:rPr lang="en-US" altLang="en-US" smtClean="0"/>
              <a:pPr/>
              <a:t>‹#›</a:t>
            </a:fld>
            <a:endParaRPr lang="en-US" altLang="en-US"/>
          </a:p>
        </p:txBody>
      </p:sp>
      <p:sp>
        <p:nvSpPr>
          <p:cNvPr id="63" name="Text Box 17"/>
          <p:cNvSpPr txBox="1">
            <a:spLocks noChangeArrowheads="1"/>
          </p:cNvSpPr>
          <p:nvPr userDrawn="1"/>
        </p:nvSpPr>
        <p:spPr bwMode="auto">
          <a:xfrm>
            <a:off x="0" y="6553200"/>
            <a:ext cx="220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1400" b="0">
                <a:latin typeface="McGrawHill-Italic" pitchFamily="2" charset="0"/>
              </a:rPr>
              <a:t>McGraw-Hill</a:t>
            </a:r>
            <a:endParaRPr lang="en-US" altLang="en-US" b="0"/>
          </a:p>
        </p:txBody>
      </p:sp>
      <p:sp>
        <p:nvSpPr>
          <p:cNvPr id="64" name="Text Box 18"/>
          <p:cNvSpPr txBox="1">
            <a:spLocks noChangeArrowheads="1"/>
          </p:cNvSpPr>
          <p:nvPr userDrawn="1"/>
        </p:nvSpPr>
        <p:spPr bwMode="auto">
          <a:xfrm>
            <a:off x="4572000" y="655320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r>
              <a:rPr lang="en-US" altLang="en-US" sz="1400" b="0">
                <a:latin typeface="McGrawHill-Italic" pitchFamily="2" charset="0"/>
              </a:rPr>
              <a:t>The McGraw-Hill Companies, Inc., 2000</a:t>
            </a:r>
            <a:endParaRPr lang="en-US" altLang="en-US" b="0"/>
          </a:p>
        </p:txBody>
      </p:sp>
    </p:spTree>
    <p:extLst>
      <p:ext uri="{BB962C8B-B14F-4D97-AF65-F5344CB8AC3E}">
        <p14:creationId xmlns:p14="http://schemas.microsoft.com/office/powerpoint/2010/main" val="224547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F3A29BD2-3B67-46E6-80EA-573D08F3A2F0}" type="slidenum">
              <a:rPr lang="en-US" altLang="en-US" smtClean="0"/>
              <a:pPr/>
              <a:t>‹#›</a:t>
            </a:fld>
            <a:endParaRPr lang="en-US" altLang="en-US"/>
          </a:p>
        </p:txBody>
      </p:sp>
    </p:spTree>
    <p:extLst>
      <p:ext uri="{BB962C8B-B14F-4D97-AF65-F5344CB8AC3E}">
        <p14:creationId xmlns:p14="http://schemas.microsoft.com/office/powerpoint/2010/main" val="86293374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F3A29BD2-3B67-46E6-80EA-573D08F3A2F0}" type="slidenum">
              <a:rPr lang="en-US" altLang="en-US" smtClean="0"/>
              <a:pPr/>
              <a:t>‹#›</a:t>
            </a:fld>
            <a:endParaRPr lang="en-US" altLang="en-US"/>
          </a:p>
        </p:txBody>
      </p:sp>
    </p:spTree>
    <p:extLst>
      <p:ext uri="{BB962C8B-B14F-4D97-AF65-F5344CB8AC3E}">
        <p14:creationId xmlns:p14="http://schemas.microsoft.com/office/powerpoint/2010/main" val="314587561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F3A29BD2-3B67-46E6-80EA-573D08F3A2F0}" type="slidenum">
              <a:rPr lang="en-US" altLang="en-US" smtClean="0"/>
              <a:pPr/>
              <a:t>‹#›</a:t>
            </a:fld>
            <a:endParaRPr lang="en-US" altLang="en-US"/>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14506219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F3A29BD2-3B67-46E6-80EA-573D08F3A2F0}" type="slidenum">
              <a:rPr lang="en-US" altLang="en-US" smtClean="0"/>
              <a:pPr/>
              <a:t>‹#›</a:t>
            </a:fld>
            <a:endParaRPr lang="en-US" altLang="en-US"/>
          </a:p>
        </p:txBody>
      </p:sp>
    </p:spTree>
    <p:extLst>
      <p:ext uri="{BB962C8B-B14F-4D97-AF65-F5344CB8AC3E}">
        <p14:creationId xmlns:p14="http://schemas.microsoft.com/office/powerpoint/2010/main" val="4255037767"/>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F3A29BD2-3B67-46E6-80EA-573D08F3A2F0}" type="slidenum">
              <a:rPr lang="en-US" altLang="en-US" smtClean="0"/>
              <a:pPr/>
              <a:t>‹#›</a:t>
            </a:fld>
            <a:endParaRPr lang="en-US" altLang="en-US"/>
          </a:p>
        </p:txBody>
      </p:sp>
    </p:spTree>
    <p:extLst>
      <p:ext uri="{BB962C8B-B14F-4D97-AF65-F5344CB8AC3E}">
        <p14:creationId xmlns:p14="http://schemas.microsoft.com/office/powerpoint/2010/main" val="55704191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4" name="Footer Placeholder 3"/>
          <p:cNvSpPr>
            <a:spLocks noGrp="1"/>
          </p:cNvSpPr>
          <p:nvPr>
            <p:ph type="ftr" sz="quarter" idx="11"/>
          </p:nvPr>
        </p:nvSpPr>
        <p:spPr/>
        <p:txBody>
          <a:bodyPr/>
          <a:lstStyle>
            <a:lvl1pPr>
              <a:defRPr cap="all" baseline="0"/>
            </a:lvl1p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F3A29BD2-3B67-46E6-80EA-573D08F3A2F0}" type="slidenum">
              <a:rPr lang="en-US" altLang="en-US" smtClean="0"/>
              <a:pPr/>
              <a:t>‹#›</a:t>
            </a:fld>
            <a:endParaRPr lang="en-US" altLang="en-US"/>
          </a:p>
        </p:txBody>
      </p:sp>
    </p:spTree>
    <p:extLst>
      <p:ext uri="{BB962C8B-B14F-4D97-AF65-F5344CB8AC3E}">
        <p14:creationId xmlns:p14="http://schemas.microsoft.com/office/powerpoint/2010/main" val="3670079231"/>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BBCC4F50-61FC-43AB-9AFA-5B87C6C896FD}" type="slidenum">
              <a:rPr lang="en-US" altLang="en-US" smtClean="0"/>
              <a:pPr/>
              <a:t>‹#›</a:t>
            </a:fld>
            <a:endParaRPr lang="en-US" altLang="en-US"/>
          </a:p>
        </p:txBody>
      </p:sp>
    </p:spTree>
    <p:extLst>
      <p:ext uri="{BB962C8B-B14F-4D97-AF65-F5344CB8AC3E}">
        <p14:creationId xmlns:p14="http://schemas.microsoft.com/office/powerpoint/2010/main" val="337311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D303910D-086D-4BA6-89B3-3895CA45BD28}" type="slidenum">
              <a:rPr lang="en-US" altLang="en-US" smtClean="0"/>
              <a:pPr/>
              <a:t>‹#›</a:t>
            </a:fld>
            <a:endParaRPr lang="en-US" altLang="en-US"/>
          </a:p>
        </p:txBody>
      </p:sp>
    </p:spTree>
    <p:extLst>
      <p:ext uri="{BB962C8B-B14F-4D97-AF65-F5344CB8AC3E}">
        <p14:creationId xmlns:p14="http://schemas.microsoft.com/office/powerpoint/2010/main" val="76949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9/28/2016</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r>
              <a:rPr lang="en-US" altLang="en-US" smtClean="0"/>
              <a:t>Computer Science: A Structured Programming Approach Using C</a:t>
            </a:r>
            <a:endParaRPr lang="en-US" altLang="en-US"/>
          </a:p>
        </p:txBody>
      </p:sp>
      <p:sp>
        <p:nvSpPr>
          <p:cNvPr id="51" name="Slide Number Placeholder 5"/>
          <p:cNvSpPr>
            <a:spLocks noGrp="1"/>
          </p:cNvSpPr>
          <p:nvPr>
            <p:ph type="sldNum" sz="quarter" idx="12"/>
          </p:nvPr>
        </p:nvSpPr>
        <p:spPr>
          <a:xfrm>
            <a:off x="7707241" y="5883275"/>
            <a:ext cx="578317" cy="365125"/>
          </a:xfrm>
        </p:spPr>
        <p:txBody>
          <a:bodyPr/>
          <a:lstStyle/>
          <a:p>
            <a:fld id="{54902067-D6CB-4788-ABDF-CF5FB269679C}" type="slidenum">
              <a:rPr lang="en-US" altLang="en-US" smtClean="0"/>
              <a:pPr/>
              <a:t>‹#›</a:t>
            </a:fld>
            <a:endParaRPr lang="en-US" altLang="en-US"/>
          </a:p>
        </p:txBody>
      </p:sp>
    </p:spTree>
    <p:extLst>
      <p:ext uri="{BB962C8B-B14F-4D97-AF65-F5344CB8AC3E}">
        <p14:creationId xmlns:p14="http://schemas.microsoft.com/office/powerpoint/2010/main" val="139612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5" name="Footer Placeholder 4"/>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12"/>
          </p:nvPr>
        </p:nvSpPr>
        <p:spPr/>
        <p:txBody>
          <a:bodyPr/>
          <a:lstStyle/>
          <a:p>
            <a:fld id="{45DC3E86-03D0-447F-96FB-6D1D5CE2A620}" type="slidenum">
              <a:rPr lang="en-US" altLang="en-US" smtClean="0"/>
              <a:pPr/>
              <a:t>‹#›</a:t>
            </a:fld>
            <a:endParaRPr lang="en-US" altLang="en-US"/>
          </a:p>
        </p:txBody>
      </p:sp>
    </p:spTree>
    <p:extLst>
      <p:ext uri="{BB962C8B-B14F-4D97-AF65-F5344CB8AC3E}">
        <p14:creationId xmlns:p14="http://schemas.microsoft.com/office/powerpoint/2010/main" val="173470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6160EB13-7B42-4AF5-897D-1FED8F32ABD5}" type="slidenum">
              <a:rPr lang="en-US" altLang="en-US" smtClean="0"/>
              <a:pPr/>
              <a:t>‹#›</a:t>
            </a:fld>
            <a:endParaRPr lang="en-US" altLang="en-US"/>
          </a:p>
        </p:txBody>
      </p:sp>
    </p:spTree>
    <p:extLst>
      <p:ext uri="{BB962C8B-B14F-4D97-AF65-F5344CB8AC3E}">
        <p14:creationId xmlns:p14="http://schemas.microsoft.com/office/powerpoint/2010/main" val="292114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8" name="Footer Placeholder 7"/>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9" name="Slide Number Placeholder 8"/>
          <p:cNvSpPr>
            <a:spLocks noGrp="1"/>
          </p:cNvSpPr>
          <p:nvPr>
            <p:ph type="sldNum" sz="quarter" idx="12"/>
          </p:nvPr>
        </p:nvSpPr>
        <p:spPr/>
        <p:txBody>
          <a:bodyPr/>
          <a:lstStyle/>
          <a:p>
            <a:fld id="{0BF9C71B-B9E5-4BD8-B2C9-245BFE6FABD1}" type="slidenum">
              <a:rPr lang="en-US" altLang="en-US" smtClean="0"/>
              <a:pPr/>
              <a:t>‹#›</a:t>
            </a:fld>
            <a:endParaRPr lang="en-US" altLang="en-US"/>
          </a:p>
        </p:txBody>
      </p:sp>
    </p:spTree>
    <p:extLst>
      <p:ext uri="{BB962C8B-B14F-4D97-AF65-F5344CB8AC3E}">
        <p14:creationId xmlns:p14="http://schemas.microsoft.com/office/powerpoint/2010/main" val="309321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4" name="Footer Placeholder 3"/>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5" name="Slide Number Placeholder 4"/>
          <p:cNvSpPr>
            <a:spLocks noGrp="1"/>
          </p:cNvSpPr>
          <p:nvPr>
            <p:ph type="sldNum" sz="quarter" idx="12"/>
          </p:nvPr>
        </p:nvSpPr>
        <p:spPr/>
        <p:txBody>
          <a:bodyPr/>
          <a:lstStyle/>
          <a:p>
            <a:fld id="{6B2788BC-2699-47C6-A97C-EDB1E7795E66}" type="slidenum">
              <a:rPr lang="en-US" altLang="en-US" smtClean="0"/>
              <a:pPr/>
              <a:t>‹#›</a:t>
            </a:fld>
            <a:endParaRPr lang="en-US" altLang="en-US"/>
          </a:p>
        </p:txBody>
      </p:sp>
    </p:spTree>
    <p:extLst>
      <p:ext uri="{BB962C8B-B14F-4D97-AF65-F5344CB8AC3E}">
        <p14:creationId xmlns:p14="http://schemas.microsoft.com/office/powerpoint/2010/main" val="150282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3" name="Footer Placeholder 2"/>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4" name="Slide Number Placeholder 3"/>
          <p:cNvSpPr>
            <a:spLocks noGrp="1"/>
          </p:cNvSpPr>
          <p:nvPr>
            <p:ph type="sldNum" sz="quarter" idx="12"/>
          </p:nvPr>
        </p:nvSpPr>
        <p:spPr/>
        <p:txBody>
          <a:bodyPr/>
          <a:lstStyle/>
          <a:p>
            <a:fld id="{61812182-D1BB-4338-827F-3D5523E85C64}" type="slidenum">
              <a:rPr lang="en-US" altLang="en-US" smtClean="0"/>
              <a:pPr/>
              <a:t>‹#›</a:t>
            </a:fld>
            <a:endParaRPr lang="en-US" altLang="en-US"/>
          </a:p>
        </p:txBody>
      </p:sp>
    </p:spTree>
    <p:extLst>
      <p:ext uri="{BB962C8B-B14F-4D97-AF65-F5344CB8AC3E}">
        <p14:creationId xmlns:p14="http://schemas.microsoft.com/office/powerpoint/2010/main" val="302665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FD61A5AE-5075-48F9-8D51-04CC98496D74}" type="slidenum">
              <a:rPr lang="en-US" altLang="en-US" smtClean="0"/>
              <a:pPr/>
              <a:t>‹#›</a:t>
            </a:fld>
            <a:endParaRPr lang="en-US" altLang="en-US"/>
          </a:p>
        </p:txBody>
      </p:sp>
    </p:spTree>
    <p:extLst>
      <p:ext uri="{BB962C8B-B14F-4D97-AF65-F5344CB8AC3E}">
        <p14:creationId xmlns:p14="http://schemas.microsoft.com/office/powerpoint/2010/main" val="1354085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9/28/2016</a:t>
            </a:fld>
            <a:endParaRPr lang="en-US" dirty="0"/>
          </a:p>
        </p:txBody>
      </p:sp>
      <p:sp>
        <p:nvSpPr>
          <p:cNvPr id="6" name="Footer Placeholder 5"/>
          <p:cNvSpPr>
            <a:spLocks noGrp="1"/>
          </p:cNvSpPr>
          <p:nvPr>
            <p:ph type="ftr" sz="quarter" idx="11"/>
          </p:nvPr>
        </p:nvSpPr>
        <p:spPr/>
        <p:txBody>
          <a:bodyPr/>
          <a:lstStyle/>
          <a:p>
            <a:r>
              <a:rPr lang="en-US" altLang="en-US" smtClean="0"/>
              <a:t>Computer Science: A Structured Programming Approach Using C</a:t>
            </a:r>
            <a:endParaRPr lang="en-US" altLang="en-US"/>
          </a:p>
        </p:txBody>
      </p:sp>
      <p:sp>
        <p:nvSpPr>
          <p:cNvPr id="7" name="Slide Number Placeholder 6"/>
          <p:cNvSpPr>
            <a:spLocks noGrp="1"/>
          </p:cNvSpPr>
          <p:nvPr>
            <p:ph type="sldNum" sz="quarter" idx="12"/>
          </p:nvPr>
        </p:nvSpPr>
        <p:spPr/>
        <p:txBody>
          <a:bodyPr/>
          <a:lstStyle/>
          <a:p>
            <a:fld id="{57B90899-67B4-499D-877C-97BC7094DD7E}" type="slidenum">
              <a:rPr lang="en-US" altLang="en-US" smtClean="0"/>
              <a:pPr/>
              <a:t>‹#›</a:t>
            </a:fld>
            <a:endParaRPr lang="en-US" altLang="en-US"/>
          </a:p>
        </p:txBody>
      </p:sp>
    </p:spTree>
    <p:extLst>
      <p:ext uri="{BB962C8B-B14F-4D97-AF65-F5344CB8AC3E}">
        <p14:creationId xmlns:p14="http://schemas.microsoft.com/office/powerpoint/2010/main" val="199436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9/28/2016</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ltLang="en-US" smtClean="0"/>
              <a:t>Computer Science: A Structured Programming Approach Using C</a:t>
            </a:r>
            <a:endParaRPr lang="en-US" altLang="en-US"/>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A29BD2-3B67-46E6-80EA-573D08F3A2F0}" type="slidenum">
              <a:rPr lang="en-US" altLang="en-US" smtClean="0"/>
              <a:pPr/>
              <a:t>‹#›</a:t>
            </a:fld>
            <a:endParaRPr lang="en-US" altLang="en-US"/>
          </a:p>
        </p:txBody>
      </p:sp>
      <p:sp>
        <p:nvSpPr>
          <p:cNvPr id="48" name="Text Box 15"/>
          <p:cNvSpPr txBox="1">
            <a:spLocks noChangeArrowheads="1"/>
          </p:cNvSpPr>
          <p:nvPr userDrawn="1"/>
        </p:nvSpPr>
        <p:spPr bwMode="auto">
          <a:xfrm>
            <a:off x="4572000" y="65532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buFontTx/>
              <a:buChar char="©"/>
            </a:pPr>
            <a:endParaRPr lang="en-US" altLang="en-US" b="0"/>
          </a:p>
        </p:txBody>
      </p:sp>
    </p:spTree>
    <p:extLst>
      <p:ext uri="{BB962C8B-B14F-4D97-AF65-F5344CB8AC3E}">
        <p14:creationId xmlns:p14="http://schemas.microsoft.com/office/powerpoint/2010/main" val="1225145817"/>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B4EC87C2-E72E-4164-8D79-2F9D4A7CF2FA}" type="slidenum">
              <a:rPr lang="en-US" altLang="en-US"/>
              <a:pPr/>
              <a:t>1</a:t>
            </a:fld>
            <a:endParaRPr lang="en-US" altLang="en-US"/>
          </a:p>
        </p:txBody>
      </p:sp>
      <p:sp>
        <p:nvSpPr>
          <p:cNvPr id="806914"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806915" name="Text Box 3"/>
          <p:cNvSpPr txBox="1">
            <a:spLocks noChangeArrowheads="1"/>
          </p:cNvSpPr>
          <p:nvPr/>
        </p:nvSpPr>
        <p:spPr bwMode="auto">
          <a:xfrm>
            <a:off x="228600" y="304800"/>
            <a:ext cx="28312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a:latin typeface="Arial" panose="020B0604020202020204" pitchFamily="34" charset="0"/>
              </a:rPr>
              <a:t>Loops in C</a:t>
            </a:r>
          </a:p>
        </p:txBody>
      </p:sp>
      <p:sp>
        <p:nvSpPr>
          <p:cNvPr id="806916"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806917" name="Rectangle 5"/>
          <p:cNvSpPr>
            <a:spLocks noChangeArrowheads="1"/>
          </p:cNvSpPr>
          <p:nvPr/>
        </p:nvSpPr>
        <p:spPr bwMode="auto">
          <a:xfrm>
            <a:off x="304800" y="1803400"/>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C has three loop statements: the </a:t>
            </a:r>
            <a:r>
              <a:rPr lang="en-US" altLang="en-US" sz="2800" b="0" i="1">
                <a:effectLst>
                  <a:outerShdw blurRad="38100" dist="38100" dir="2700000" algn="tl">
                    <a:srgbClr val="C0C0C0"/>
                  </a:outerShdw>
                </a:effectLst>
              </a:rPr>
              <a:t>while</a:t>
            </a:r>
            <a:r>
              <a:rPr lang="en-US" altLang="en-US" sz="2800" i="1">
                <a:effectLst>
                  <a:outerShdw blurRad="38100" dist="38100" dir="2700000" algn="tl">
                    <a:srgbClr val="C0C0C0"/>
                  </a:outerShdw>
                </a:effectLst>
              </a:rPr>
              <a:t>, the </a:t>
            </a:r>
            <a:r>
              <a:rPr lang="en-US" altLang="en-US" sz="2800" b="0" i="1">
                <a:effectLst>
                  <a:outerShdw blurRad="38100" dist="38100" dir="2700000" algn="tl">
                    <a:srgbClr val="C0C0C0"/>
                  </a:outerShdw>
                </a:effectLst>
              </a:rPr>
              <a:t>for</a:t>
            </a:r>
            <a:r>
              <a:rPr lang="en-US" altLang="en-US" sz="2800" i="1">
                <a:effectLst>
                  <a:outerShdw blurRad="38100" dist="38100" dir="2700000" algn="tl">
                    <a:srgbClr val="C0C0C0"/>
                  </a:outerShdw>
                </a:effectLst>
              </a:rPr>
              <a:t>, and the </a:t>
            </a:r>
            <a:r>
              <a:rPr lang="en-US" altLang="en-US" sz="2800" b="0" i="1">
                <a:effectLst>
                  <a:outerShdw blurRad="38100" dist="38100" dir="2700000" algn="tl">
                    <a:srgbClr val="C0C0C0"/>
                  </a:outerShdw>
                </a:effectLst>
              </a:rPr>
              <a:t>do…while</a:t>
            </a:r>
            <a:r>
              <a:rPr lang="en-US" altLang="en-US" sz="2800" i="1">
                <a:effectLst>
                  <a:outerShdw blurRad="38100" dist="38100" dir="2700000" algn="tl">
                    <a:srgbClr val="C0C0C0"/>
                  </a:outerShdw>
                </a:effectLst>
              </a:rPr>
              <a:t>. The first two are pretest loops, and the</a:t>
            </a:r>
          </a:p>
          <a:p>
            <a:pPr algn="just" eaLnBrk="1" hangingPunct="1"/>
            <a:r>
              <a:rPr lang="en-US" altLang="en-US" sz="2800" i="1">
                <a:effectLst>
                  <a:outerShdw blurRad="38100" dist="38100" dir="2700000" algn="tl">
                    <a:srgbClr val="C0C0C0"/>
                  </a:outerShdw>
                </a:effectLst>
              </a:rPr>
              <a:t>the third is a post-test loop. We can use all of them</a:t>
            </a:r>
          </a:p>
          <a:p>
            <a:pPr algn="just" eaLnBrk="1" hangingPunct="1"/>
            <a:r>
              <a:rPr lang="en-US" altLang="en-US" sz="2800" i="1">
                <a:effectLst>
                  <a:outerShdw blurRad="38100" dist="38100" dir="2700000" algn="tl">
                    <a:srgbClr val="C0C0C0"/>
                  </a:outerShdw>
                </a:effectLst>
              </a:rPr>
              <a:t>for event-controlled and counter-controlled loops.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52A97853-46D4-41BE-8DF4-11ECBC8C1F74}" type="slidenum">
              <a:rPr lang="en-US" altLang="en-US"/>
              <a:pPr/>
              <a:t>10</a:t>
            </a:fld>
            <a:endParaRPr lang="en-US" altLang="en-US"/>
          </a:p>
        </p:txBody>
      </p:sp>
      <p:sp>
        <p:nvSpPr>
          <p:cNvPr id="789506" name="Line 2"/>
          <p:cNvSpPr>
            <a:spLocks noChangeShapeType="1"/>
          </p:cNvSpPr>
          <p:nvPr/>
        </p:nvSpPr>
        <p:spPr bwMode="auto">
          <a:xfrm>
            <a:off x="438150" y="2667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07" name="Line 3"/>
          <p:cNvSpPr>
            <a:spLocks noChangeShapeType="1"/>
          </p:cNvSpPr>
          <p:nvPr/>
        </p:nvSpPr>
        <p:spPr bwMode="auto">
          <a:xfrm>
            <a:off x="439738" y="3657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08" name="Rectangle 4"/>
          <p:cNvSpPr>
            <a:spLocks noChangeArrowheads="1"/>
          </p:cNvSpPr>
          <p:nvPr/>
        </p:nvSpPr>
        <p:spPr bwMode="auto">
          <a:xfrm>
            <a:off x="476250" y="2759075"/>
            <a:ext cx="8077200" cy="822325"/>
          </a:xfrm>
          <a:prstGeom prst="rect">
            <a:avLst/>
          </a:prstGeom>
          <a:noFill/>
          <a:ln>
            <a:noFill/>
          </a:ln>
          <a:effectLst/>
          <a:extLst/>
        </p:spPr>
        <p:txBody>
          <a:bodyPr>
            <a:spAutoFit/>
          </a:bodyPr>
          <a:lstStyle/>
          <a:p>
            <a:pPr algn="ctr"/>
            <a:r>
              <a:rPr lang="en-US" altLang="en-US" dirty="0"/>
              <a:t>Every recursive call must either solve part of the problem</a:t>
            </a:r>
          </a:p>
          <a:p>
            <a:pPr algn="ctr"/>
            <a:r>
              <a:rPr lang="en-US" altLang="en-US" dirty="0"/>
              <a:t>or reduce the size of the problem.</a:t>
            </a:r>
          </a:p>
        </p:txBody>
      </p:sp>
      <p:sp>
        <p:nvSpPr>
          <p:cNvPr id="789509" name="Text Box 5"/>
          <p:cNvSpPr txBox="1">
            <a:spLocks noChangeArrowheads="1"/>
          </p:cNvSpPr>
          <p:nvPr/>
        </p:nvSpPr>
        <p:spPr bwMode="auto">
          <a:xfrm>
            <a:off x="457200" y="2133600"/>
            <a:ext cx="8747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187952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05107182-ADA2-4766-AFCC-E78D4B6DD81B}" type="slidenum">
              <a:rPr lang="en-US" altLang="en-US"/>
              <a:pPr/>
              <a:t>11</a:t>
            </a:fld>
            <a:endParaRPr lang="en-US" altLang="en-US"/>
          </a:p>
        </p:txBody>
      </p:sp>
      <p:sp>
        <p:nvSpPr>
          <p:cNvPr id="79053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531" name="Rectangle 3"/>
          <p:cNvSpPr>
            <a:spLocks noChangeArrowheads="1"/>
          </p:cNvSpPr>
          <p:nvPr/>
        </p:nvSpPr>
        <p:spPr bwMode="auto">
          <a:xfrm>
            <a:off x="4800600" y="3003375"/>
            <a:ext cx="3366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Calling </a:t>
            </a:r>
            <a:r>
              <a:rPr lang="en-US" altLang="en-US" sz="2000" dirty="0"/>
              <a:t>a Recursive Function</a:t>
            </a:r>
          </a:p>
        </p:txBody>
      </p:sp>
      <p:grpSp>
        <p:nvGrpSpPr>
          <p:cNvPr id="790532" name="Group 4"/>
          <p:cNvGrpSpPr>
            <a:grpSpLocks/>
          </p:cNvGrpSpPr>
          <p:nvPr/>
        </p:nvGrpSpPr>
        <p:grpSpPr bwMode="auto">
          <a:xfrm>
            <a:off x="228600" y="252413"/>
            <a:ext cx="8610600" cy="5995987"/>
            <a:chOff x="336" y="159"/>
            <a:chExt cx="5232" cy="3777"/>
          </a:xfrm>
        </p:grpSpPr>
        <p:sp>
          <p:nvSpPr>
            <p:cNvPr id="79053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53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053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9053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42914"/>
            <a:ext cx="3427412" cy="527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48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C8262793-63D2-4EDA-B4EA-D66C3270113D}" type="slidenum">
              <a:rPr lang="en-US" altLang="en-US"/>
              <a:pPr/>
              <a:t>12</a:t>
            </a:fld>
            <a:endParaRPr lang="en-US" altLang="en-US"/>
          </a:p>
        </p:txBody>
      </p:sp>
      <p:sp>
        <p:nvSpPr>
          <p:cNvPr id="79462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627" name="Rectangle 3"/>
          <p:cNvSpPr>
            <a:spLocks noChangeArrowheads="1"/>
          </p:cNvSpPr>
          <p:nvPr/>
        </p:nvSpPr>
        <p:spPr bwMode="auto">
          <a:xfrm>
            <a:off x="161853" y="5037138"/>
            <a:ext cx="37406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Towers </a:t>
            </a:r>
            <a:r>
              <a:rPr lang="en-US" altLang="en-US" sz="2000" dirty="0"/>
              <a:t>of Hanoi—Start Position</a:t>
            </a:r>
          </a:p>
        </p:txBody>
      </p:sp>
      <p:grpSp>
        <p:nvGrpSpPr>
          <p:cNvPr id="794628" name="Group 4"/>
          <p:cNvGrpSpPr>
            <a:grpSpLocks/>
          </p:cNvGrpSpPr>
          <p:nvPr/>
        </p:nvGrpSpPr>
        <p:grpSpPr bwMode="auto">
          <a:xfrm>
            <a:off x="228600" y="252413"/>
            <a:ext cx="8610600" cy="5995987"/>
            <a:chOff x="336" y="159"/>
            <a:chExt cx="5232" cy="3777"/>
          </a:xfrm>
        </p:grpSpPr>
        <p:sp>
          <p:nvSpPr>
            <p:cNvPr id="79462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63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463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946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1865313"/>
            <a:ext cx="6900862"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108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B1CC84EE-3110-40E1-B71D-1492F79FFDE5}" type="slidenum">
              <a:rPr lang="en-US" altLang="en-US"/>
              <a:pPr/>
              <a:t>13</a:t>
            </a:fld>
            <a:endParaRPr lang="en-US" altLang="en-US"/>
          </a:p>
        </p:txBody>
      </p:sp>
      <p:sp>
        <p:nvSpPr>
          <p:cNvPr id="79667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675" name="Rectangle 3"/>
          <p:cNvSpPr>
            <a:spLocks noChangeArrowheads="1"/>
          </p:cNvSpPr>
          <p:nvPr/>
        </p:nvSpPr>
        <p:spPr bwMode="auto">
          <a:xfrm>
            <a:off x="228600" y="5374452"/>
            <a:ext cx="55990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Towers of Hanoi Solution for Three Disks (Part I)</a:t>
            </a:r>
          </a:p>
        </p:txBody>
      </p:sp>
      <p:grpSp>
        <p:nvGrpSpPr>
          <p:cNvPr id="796676" name="Group 4"/>
          <p:cNvGrpSpPr>
            <a:grpSpLocks/>
          </p:cNvGrpSpPr>
          <p:nvPr/>
        </p:nvGrpSpPr>
        <p:grpSpPr bwMode="auto">
          <a:xfrm>
            <a:off x="228600" y="252413"/>
            <a:ext cx="8610600" cy="5995987"/>
            <a:chOff x="336" y="159"/>
            <a:chExt cx="5232" cy="3777"/>
          </a:xfrm>
        </p:grpSpPr>
        <p:sp>
          <p:nvSpPr>
            <p:cNvPr id="79667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67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667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966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55602"/>
            <a:ext cx="6737350" cy="500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88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2FEBA978-905C-4A02-A651-C4331498EFC1}" type="slidenum">
              <a:rPr lang="en-US" altLang="en-US"/>
              <a:pPr/>
              <a:t>14</a:t>
            </a:fld>
            <a:endParaRPr lang="en-US" altLang="en-US"/>
          </a:p>
        </p:txBody>
      </p:sp>
      <p:sp>
        <p:nvSpPr>
          <p:cNvPr id="80896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63" name="Rectangle 3"/>
          <p:cNvSpPr>
            <a:spLocks noChangeArrowheads="1"/>
          </p:cNvSpPr>
          <p:nvPr/>
        </p:nvSpPr>
        <p:spPr bwMode="auto">
          <a:xfrm>
            <a:off x="152400" y="5791200"/>
            <a:ext cx="576260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Towers of Hanoi Solution for Three Disks  (Part II)</a:t>
            </a:r>
          </a:p>
        </p:txBody>
      </p:sp>
      <p:grpSp>
        <p:nvGrpSpPr>
          <p:cNvPr id="808964" name="Group 4"/>
          <p:cNvGrpSpPr>
            <a:grpSpLocks/>
          </p:cNvGrpSpPr>
          <p:nvPr/>
        </p:nvGrpSpPr>
        <p:grpSpPr bwMode="auto">
          <a:xfrm>
            <a:off x="228600" y="252413"/>
            <a:ext cx="8610600" cy="5995987"/>
            <a:chOff x="336" y="159"/>
            <a:chExt cx="5232" cy="3777"/>
          </a:xfrm>
        </p:grpSpPr>
        <p:sp>
          <p:nvSpPr>
            <p:cNvPr id="80896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6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6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0896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603250"/>
            <a:ext cx="6983412" cy="480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616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A0D5D9C7-4025-45A3-AEC0-8B47DD34C1B6}" type="slidenum">
              <a:rPr lang="en-US" altLang="en-US"/>
              <a:pPr/>
              <a:t>15</a:t>
            </a:fld>
            <a:endParaRPr lang="en-US" altLang="en-US"/>
          </a:p>
        </p:txBody>
      </p:sp>
      <p:sp>
        <p:nvSpPr>
          <p:cNvPr id="797699" name="Text Box 3"/>
          <p:cNvSpPr txBox="1">
            <a:spLocks noChangeArrowheads="1"/>
          </p:cNvSpPr>
          <p:nvPr/>
        </p:nvSpPr>
        <p:spPr bwMode="auto">
          <a:xfrm>
            <a:off x="2286000" y="152400"/>
            <a:ext cx="198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Towers of Hanoi</a:t>
            </a:r>
          </a:p>
        </p:txBody>
      </p:sp>
      <p:pic>
        <p:nvPicPr>
          <p:cNvPr id="7977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3724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79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1F69E2D1-0B8E-4950-9124-CA9F3C759FB7}" type="slidenum">
              <a:rPr lang="en-US" altLang="en-US"/>
              <a:pPr/>
              <a:t>16</a:t>
            </a:fld>
            <a:endParaRPr lang="en-US" altLang="en-US"/>
          </a:p>
        </p:txBody>
      </p:sp>
      <p:sp>
        <p:nvSpPr>
          <p:cNvPr id="855043" name="Text Box 3"/>
          <p:cNvSpPr txBox="1">
            <a:spLocks noChangeArrowheads="1"/>
          </p:cNvSpPr>
          <p:nvPr/>
        </p:nvSpPr>
        <p:spPr bwMode="auto">
          <a:xfrm>
            <a:off x="2286000" y="152400"/>
            <a:ext cx="198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Towers of Hanoi</a:t>
            </a:r>
          </a:p>
        </p:txBody>
      </p:sp>
      <p:pic>
        <p:nvPicPr>
          <p:cNvPr id="8550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698500"/>
            <a:ext cx="8437562"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067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2"/>
          </p:nvPr>
        </p:nvSpPr>
        <p:spPr/>
        <p:txBody>
          <a:bodyPr/>
          <a:lstStyle/>
          <a:p>
            <a:fld id="{B9D083ED-E809-4D0A-B53A-DD5EF0D63564}" type="slidenum">
              <a:rPr lang="en-US" altLang="en-US"/>
              <a:pPr/>
              <a:t>17</a:t>
            </a:fld>
            <a:endParaRPr lang="en-US" altLang="en-US"/>
          </a:p>
        </p:txBody>
      </p:sp>
      <p:sp>
        <p:nvSpPr>
          <p:cNvPr id="798723" name="Text Box 3"/>
          <p:cNvSpPr txBox="1">
            <a:spLocks noChangeArrowheads="1"/>
          </p:cNvSpPr>
          <p:nvPr/>
        </p:nvSpPr>
        <p:spPr bwMode="auto">
          <a:xfrm>
            <a:off x="2438400" y="6205008"/>
            <a:ext cx="43407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Tracing of Program, Towers of Hanoi</a:t>
            </a:r>
          </a:p>
        </p:txBody>
      </p:sp>
      <p:pic>
        <p:nvPicPr>
          <p:cNvPr id="798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236538"/>
            <a:ext cx="7897812" cy="578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90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Local Variables</a:t>
            </a:r>
            <a:endParaRPr lang="en-US" dirty="0"/>
          </a:p>
        </p:txBody>
      </p:sp>
      <p:sp>
        <p:nvSpPr>
          <p:cNvPr id="3" name="Content Placeholder 2"/>
          <p:cNvSpPr>
            <a:spLocks noGrp="1"/>
          </p:cNvSpPr>
          <p:nvPr>
            <p:ph idx="1"/>
          </p:nvPr>
        </p:nvSpPr>
        <p:spPr/>
        <p:txBody>
          <a:bodyPr>
            <a:normAutofit fontScale="92500"/>
          </a:bodyPr>
          <a:lstStyle/>
          <a:p>
            <a:r>
              <a:rPr lang="en-US" dirty="0" smtClean="0"/>
              <a:t>You can include variables that persist even when a function ends. Use the word static before the declaration and what ever value it is at the end of the function will be what it is when the function starts again.</a:t>
            </a:r>
          </a:p>
          <a:p>
            <a:r>
              <a:rPr lang="en-US" dirty="0" smtClean="0"/>
              <a:t>Storage is allocated only once, before the program begins execution.</a:t>
            </a:r>
          </a:p>
          <a:p>
            <a:r>
              <a:rPr lang="en-US" dirty="0" smtClean="0"/>
              <a:t>They are known only in the function where they </a:t>
            </a:r>
            <a:r>
              <a:rPr lang="en-US" smtClean="0"/>
              <a:t>are declared.</a:t>
            </a:r>
            <a:endParaRPr lang="en-US" dirty="0"/>
          </a:p>
        </p:txBody>
      </p:sp>
      <p:sp>
        <p:nvSpPr>
          <p:cNvPr id="5" name="Slide Number Placeholder 4"/>
          <p:cNvSpPr>
            <a:spLocks noGrp="1"/>
          </p:cNvSpPr>
          <p:nvPr>
            <p:ph type="sldNum" sz="quarter" idx="12"/>
          </p:nvPr>
        </p:nvSpPr>
        <p:spPr/>
        <p:txBody>
          <a:bodyPr/>
          <a:lstStyle/>
          <a:p>
            <a:fld id="{54902067-D6CB-4788-ABDF-CF5FB269679C}" type="slidenum">
              <a:rPr lang="en-US" altLang="en-US" smtClean="0"/>
              <a:pPr/>
              <a:t>18</a:t>
            </a:fld>
            <a:endParaRPr lang="en-US" altLang="en-US"/>
          </a:p>
        </p:txBody>
      </p:sp>
    </p:spTree>
    <p:extLst>
      <p:ext uri="{BB962C8B-B14F-4D97-AF65-F5344CB8AC3E}">
        <p14:creationId xmlns:p14="http://schemas.microsoft.com/office/powerpoint/2010/main" val="249127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788EFC34-CB4C-4DF8-BA53-BB5EB0BF8B7A}" type="slidenum">
              <a:rPr lang="en-US" altLang="en-US"/>
              <a:pPr/>
              <a:t>2</a:t>
            </a:fld>
            <a:endParaRPr lang="en-US" altLang="en-US"/>
          </a:p>
        </p:txBody>
      </p:sp>
      <p:sp>
        <p:nvSpPr>
          <p:cNvPr id="73523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235" name="Rectangle 3"/>
          <p:cNvSpPr>
            <a:spLocks noChangeArrowheads="1"/>
          </p:cNvSpPr>
          <p:nvPr/>
        </p:nvSpPr>
        <p:spPr bwMode="auto">
          <a:xfrm>
            <a:off x="222956" y="5129214"/>
            <a:ext cx="22653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 </a:t>
            </a:r>
            <a:r>
              <a:rPr lang="en-US" altLang="en-US" sz="2000" dirty="0"/>
              <a:t>Loop Constructs</a:t>
            </a:r>
          </a:p>
        </p:txBody>
      </p:sp>
      <p:grpSp>
        <p:nvGrpSpPr>
          <p:cNvPr id="735236" name="Group 4"/>
          <p:cNvGrpSpPr>
            <a:grpSpLocks/>
          </p:cNvGrpSpPr>
          <p:nvPr/>
        </p:nvGrpSpPr>
        <p:grpSpPr bwMode="auto">
          <a:xfrm>
            <a:off x="228600" y="252413"/>
            <a:ext cx="8610600" cy="5995987"/>
            <a:chOff x="336" y="159"/>
            <a:chExt cx="5232" cy="3777"/>
          </a:xfrm>
        </p:grpSpPr>
        <p:sp>
          <p:nvSpPr>
            <p:cNvPr id="73523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23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23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352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600200"/>
            <a:ext cx="8364537"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Loops</a:t>
            </a:r>
          </a:p>
        </p:txBody>
      </p:sp>
      <p:sp>
        <p:nvSpPr>
          <p:cNvPr id="3" name="Content Placeholder 2"/>
          <p:cNvSpPr>
            <a:spLocks noGrp="1"/>
          </p:cNvSpPr>
          <p:nvPr>
            <p:ph idx="1"/>
          </p:nvPr>
        </p:nvSpPr>
        <p:spPr>
          <a:xfrm>
            <a:off x="628650" y="1447800"/>
            <a:ext cx="8318500" cy="4729163"/>
          </a:xfrm>
        </p:spPr>
        <p:txBody>
          <a:bodyPr/>
          <a:lstStyle/>
          <a:p>
            <a:r>
              <a:rPr lang="en-US" dirty="0"/>
              <a:t>Initialization of loop counters should be outside of loop.</a:t>
            </a:r>
          </a:p>
          <a:p>
            <a:r>
              <a:rPr lang="en-US" dirty="0"/>
              <a:t>More than one initialization can occur</a:t>
            </a:r>
          </a:p>
          <a:p>
            <a:r>
              <a:rPr lang="en-US" dirty="0"/>
              <a:t>More than one test can occur</a:t>
            </a:r>
          </a:p>
          <a:p>
            <a:endParaRPr lang="en-US" dirty="0"/>
          </a:p>
          <a:p>
            <a:pPr marL="0" indent="0">
              <a:buNone/>
            </a:pPr>
            <a:r>
              <a:rPr lang="en-US" sz="2000" dirty="0" err="1">
                <a:latin typeface="Source Code Pro" panose="020B0509030403020204" pitchFamily="49" charset="0"/>
              </a:rPr>
              <a:t>int</a:t>
            </a:r>
            <a:r>
              <a:rPr lang="en-US" sz="2000" dirty="0">
                <a:latin typeface="Source Code Pro" panose="020B0509030403020204" pitchFamily="49" charset="0"/>
              </a:rPr>
              <a:t> </a:t>
            </a:r>
            <a:r>
              <a:rPr lang="en-US" sz="2000" dirty="0" err="1">
                <a:latin typeface="Source Code Pro" panose="020B0509030403020204" pitchFamily="49" charset="0"/>
              </a:rPr>
              <a:t>i</a:t>
            </a:r>
            <a:r>
              <a:rPr lang="en-US" sz="2000" dirty="0">
                <a:latin typeface="Source Code Pro" panose="020B0509030403020204" pitchFamily="49" charset="0"/>
              </a:rPr>
              <a:t>;</a:t>
            </a:r>
          </a:p>
          <a:p>
            <a:pPr marL="0" indent="0">
              <a:buNone/>
            </a:pPr>
            <a:r>
              <a:rPr lang="en-US" sz="2000" dirty="0" err="1">
                <a:latin typeface="Source Code Pro" panose="020B0509030403020204" pitchFamily="49" charset="0"/>
              </a:rPr>
              <a:t>int</a:t>
            </a:r>
            <a:r>
              <a:rPr lang="en-US" sz="2000" dirty="0">
                <a:latin typeface="Source Code Pro" panose="020B0509030403020204" pitchFamily="49" charset="0"/>
              </a:rPr>
              <a:t> j;</a:t>
            </a:r>
          </a:p>
          <a:p>
            <a:pPr marL="0" indent="0">
              <a:buNone/>
            </a:pPr>
            <a:r>
              <a:rPr lang="en-US" sz="2000" dirty="0">
                <a:latin typeface="Source Code Pro" panose="020B0509030403020204" pitchFamily="49" charset="0"/>
              </a:rPr>
              <a:t>for (</a:t>
            </a:r>
            <a:r>
              <a:rPr lang="en-US" sz="2000" dirty="0" err="1">
                <a:latin typeface="Source Code Pro" panose="020B0509030403020204" pitchFamily="49" charset="0"/>
              </a:rPr>
              <a:t>i</a:t>
            </a:r>
            <a:r>
              <a:rPr lang="en-US" sz="2000" dirty="0">
                <a:latin typeface="Source Code Pro" panose="020B0509030403020204" pitchFamily="49" charset="0"/>
              </a:rPr>
              <a:t> = 1, j = 51; </a:t>
            </a:r>
            <a:r>
              <a:rPr lang="en-US" sz="2000" dirty="0" err="1">
                <a:latin typeface="Source Code Pro" panose="020B0509030403020204" pitchFamily="49" charset="0"/>
              </a:rPr>
              <a:t>i</a:t>
            </a:r>
            <a:r>
              <a:rPr lang="en-US" sz="2000" dirty="0">
                <a:latin typeface="Source Code Pro" panose="020B0509030403020204" pitchFamily="49" charset="0"/>
              </a:rPr>
              <a:t> &lt;= 50 &amp;&amp; j&lt;75; </a:t>
            </a:r>
            <a:r>
              <a:rPr lang="en-US" sz="2000" dirty="0" err="1">
                <a:latin typeface="Source Code Pro" panose="020B0509030403020204" pitchFamily="49" charset="0"/>
              </a:rPr>
              <a:t>i</a:t>
            </a:r>
            <a:r>
              <a:rPr lang="en-US" sz="2000" dirty="0">
                <a:latin typeface="Source Code Pro" panose="020B0509030403020204" pitchFamily="49" charset="0"/>
              </a:rPr>
              <a:t>++, </a:t>
            </a:r>
            <a:r>
              <a:rPr lang="en-US" sz="2000" dirty="0" err="1">
                <a:latin typeface="Source Code Pro" panose="020B0509030403020204" pitchFamily="49" charset="0"/>
              </a:rPr>
              <a:t>j++</a:t>
            </a:r>
            <a:r>
              <a:rPr lang="en-US" sz="2000" dirty="0">
                <a:latin typeface="Source Code Pro" panose="020B0509030403020204" pitchFamily="49" charset="0"/>
              </a:rPr>
              <a:t>)</a:t>
            </a:r>
          </a:p>
        </p:txBody>
      </p:sp>
      <p:sp>
        <p:nvSpPr>
          <p:cNvPr id="4" name="Footer Placeholder 3"/>
          <p:cNvSpPr>
            <a:spLocks noGrp="1"/>
          </p:cNvSpPr>
          <p:nvPr>
            <p:ph type="ftr" sz="quarter" idx="11"/>
          </p:nvPr>
        </p:nvSpPr>
        <p:spPr/>
        <p:txBody>
          <a:bodyPr/>
          <a:lstStyle/>
          <a:p>
            <a:r>
              <a:rPr lang="en-US" altLang="en-US" dirty="0"/>
              <a:t>Computer Science: A Structured Programming Approach Using C</a:t>
            </a:r>
          </a:p>
        </p:txBody>
      </p:sp>
      <p:sp>
        <p:nvSpPr>
          <p:cNvPr id="5" name="Slide Number Placeholder 4"/>
          <p:cNvSpPr>
            <a:spLocks noGrp="1"/>
          </p:cNvSpPr>
          <p:nvPr>
            <p:ph type="sldNum" sz="quarter" idx="12"/>
          </p:nvPr>
        </p:nvSpPr>
        <p:spPr/>
        <p:txBody>
          <a:bodyPr/>
          <a:lstStyle/>
          <a:p>
            <a:fld id="{54902067-D6CB-4788-ABDF-CF5FB269679C}" type="slidenum">
              <a:rPr lang="en-US" altLang="en-US" smtClean="0"/>
              <a:pPr/>
              <a:t>3</a:t>
            </a:fld>
            <a:endParaRPr lang="en-US" altLang="en-US"/>
          </a:p>
        </p:txBody>
      </p:sp>
    </p:spTree>
    <p:extLst>
      <p:ext uri="{BB962C8B-B14F-4D97-AF65-F5344CB8AC3E}">
        <p14:creationId xmlns:p14="http://schemas.microsoft.com/office/powerpoint/2010/main" val="316959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06E15EDC-D177-4511-A77E-5B4688001348}" type="slidenum">
              <a:rPr lang="en-US" altLang="en-US"/>
              <a:pPr/>
              <a:t>4</a:t>
            </a:fld>
            <a:endParaRPr lang="en-US" altLang="en-US"/>
          </a:p>
        </p:txBody>
      </p:sp>
      <p:sp>
        <p:nvSpPr>
          <p:cNvPr id="763906" name="Rectangle 2"/>
          <p:cNvSpPr>
            <a:spLocks noChangeArrowheads="1"/>
          </p:cNvSpPr>
          <p:nvPr/>
        </p:nvSpPr>
        <p:spPr bwMode="auto">
          <a:xfrm>
            <a:off x="0" y="0"/>
            <a:ext cx="9144000" cy="15240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763907" name="Text Box 3"/>
          <p:cNvSpPr txBox="1">
            <a:spLocks noChangeArrowheads="1"/>
          </p:cNvSpPr>
          <p:nvPr/>
        </p:nvSpPr>
        <p:spPr bwMode="auto">
          <a:xfrm>
            <a:off x="228600" y="152400"/>
            <a:ext cx="66014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a:latin typeface="Arial" panose="020B0604020202020204" pitchFamily="34" charset="0"/>
              </a:rPr>
              <a:t>Other Statements Related </a:t>
            </a:r>
            <a:br>
              <a:rPr lang="en-US" altLang="en-US" sz="4000" dirty="0">
                <a:latin typeface="Arial" panose="020B0604020202020204" pitchFamily="34" charset="0"/>
              </a:rPr>
            </a:br>
            <a:r>
              <a:rPr lang="en-US" altLang="en-US" sz="4000" dirty="0">
                <a:latin typeface="Arial" panose="020B0604020202020204" pitchFamily="34" charset="0"/>
              </a:rPr>
              <a:t>         to Looping</a:t>
            </a:r>
          </a:p>
        </p:txBody>
      </p:sp>
      <p:sp>
        <p:nvSpPr>
          <p:cNvPr id="763908"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763909" name="Rectangle 5"/>
          <p:cNvSpPr>
            <a:spLocks noChangeArrowheads="1"/>
          </p:cNvSpPr>
          <p:nvPr/>
        </p:nvSpPr>
        <p:spPr bwMode="auto">
          <a:xfrm>
            <a:off x="304800" y="1655763"/>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Three other C statements are related to loops: break, continue, and </a:t>
            </a:r>
            <a:r>
              <a:rPr lang="en-US" altLang="en-US" sz="2800" i="1" dirty="0" err="1">
                <a:effectLst>
                  <a:outerShdw blurRad="38100" dist="38100" dir="2700000" algn="tl">
                    <a:srgbClr val="C0C0C0"/>
                  </a:outerShdw>
                </a:effectLst>
              </a:rPr>
              <a:t>goto</a:t>
            </a:r>
            <a:r>
              <a:rPr lang="en-US" altLang="en-US" sz="2800" i="1" dirty="0">
                <a:effectLst>
                  <a:outerShdw blurRad="38100" dist="38100" dir="2700000" algn="tl">
                    <a:srgbClr val="C0C0C0"/>
                  </a:outerShdw>
                </a:effectLst>
              </a:rPr>
              <a:t>. The last statements, the </a:t>
            </a:r>
            <a:r>
              <a:rPr lang="en-US" altLang="en-US" sz="2800" i="1" dirty="0" err="1">
                <a:effectLst>
                  <a:outerShdw blurRad="38100" dist="38100" dir="2700000" algn="tl">
                    <a:srgbClr val="C0C0C0"/>
                  </a:outerShdw>
                </a:effectLst>
              </a:rPr>
              <a:t>goto</a:t>
            </a:r>
            <a:r>
              <a:rPr lang="en-US" altLang="en-US" sz="2800" i="1" dirty="0">
                <a:effectLst>
                  <a:outerShdw blurRad="38100" dist="38100" dir="2700000" algn="tl">
                    <a:srgbClr val="C0C0C0"/>
                  </a:outerShdw>
                </a:effectLst>
              </a:rPr>
              <a:t>, is not valid for structured programs and therefore is not discussed.</a:t>
            </a:r>
          </a:p>
        </p:txBody>
      </p:sp>
    </p:spTree>
    <p:extLst>
      <p:ext uri="{BB962C8B-B14F-4D97-AF65-F5344CB8AC3E}">
        <p14:creationId xmlns:p14="http://schemas.microsoft.com/office/powerpoint/2010/main" val="337116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613BA8B2-6CD4-472E-8038-D785A526C79A}" type="slidenum">
              <a:rPr lang="en-US" altLang="en-US"/>
              <a:pPr/>
              <a:t>5</a:t>
            </a:fld>
            <a:endParaRPr lang="en-US" altLang="en-US"/>
          </a:p>
        </p:txBody>
      </p:sp>
      <p:sp>
        <p:nvSpPr>
          <p:cNvPr id="76493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931" name="Rectangle 3"/>
          <p:cNvSpPr>
            <a:spLocks noChangeArrowheads="1"/>
          </p:cNvSpPr>
          <p:nvPr/>
        </p:nvSpPr>
        <p:spPr bwMode="auto">
          <a:xfrm>
            <a:off x="228600" y="5315480"/>
            <a:ext cx="26663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i="1" dirty="0" smtClean="0"/>
              <a:t>break</a:t>
            </a:r>
            <a:r>
              <a:rPr lang="en-US" altLang="en-US" sz="2000" dirty="0" smtClean="0"/>
              <a:t> </a:t>
            </a:r>
            <a:r>
              <a:rPr lang="en-US" altLang="en-US" sz="2000" dirty="0"/>
              <a:t>and Inner Loops</a:t>
            </a:r>
          </a:p>
        </p:txBody>
      </p:sp>
      <p:grpSp>
        <p:nvGrpSpPr>
          <p:cNvPr id="764932" name="Group 4"/>
          <p:cNvGrpSpPr>
            <a:grpSpLocks/>
          </p:cNvGrpSpPr>
          <p:nvPr/>
        </p:nvGrpSpPr>
        <p:grpSpPr bwMode="auto">
          <a:xfrm>
            <a:off x="228600" y="252413"/>
            <a:ext cx="8610600" cy="5995987"/>
            <a:chOff x="336" y="159"/>
            <a:chExt cx="5232" cy="3777"/>
          </a:xfrm>
        </p:grpSpPr>
        <p:sp>
          <p:nvSpPr>
            <p:cNvPr id="76493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93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493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649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6675" y="930275"/>
            <a:ext cx="6892925" cy="432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37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7235E12C-9585-4877-A7D9-0DB2F879D563}" type="slidenum">
              <a:rPr lang="en-US" altLang="en-US"/>
              <a:pPr/>
              <a:t>6</a:t>
            </a:fld>
            <a:endParaRPr lang="en-US" altLang="en-US"/>
          </a:p>
        </p:txBody>
      </p:sp>
      <p:sp>
        <p:nvSpPr>
          <p:cNvPr id="765955" name="Text Box 3"/>
          <p:cNvSpPr txBox="1">
            <a:spLocks noChangeArrowheads="1"/>
          </p:cNvSpPr>
          <p:nvPr/>
        </p:nvSpPr>
        <p:spPr bwMode="auto">
          <a:xfrm>
            <a:off x="2319338" y="152400"/>
            <a:ext cx="4217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The </a:t>
            </a:r>
            <a:r>
              <a:rPr lang="en-US" altLang="en-US" sz="2000" i="1"/>
              <a:t>for</a:t>
            </a:r>
            <a:r>
              <a:rPr lang="en-US" altLang="en-US" sz="2000"/>
              <a:t> and </a:t>
            </a:r>
            <a:r>
              <a:rPr lang="en-US" altLang="en-US" sz="2000" i="1"/>
              <a:t>while</a:t>
            </a:r>
            <a:r>
              <a:rPr lang="en-US" altLang="en-US" sz="2000"/>
              <a:t> as Perpetual Loops</a:t>
            </a:r>
          </a:p>
        </p:txBody>
      </p:sp>
      <p:pic>
        <p:nvPicPr>
          <p:cNvPr id="7659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995363"/>
            <a:ext cx="8410575" cy="502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86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2"/>
          </p:nvPr>
        </p:nvSpPr>
        <p:spPr/>
        <p:txBody>
          <a:bodyPr/>
          <a:lstStyle/>
          <a:p>
            <a:fld id="{B65669DE-8F42-4157-8839-C9B6473A41E7}" type="slidenum">
              <a:rPr lang="en-US" altLang="en-US"/>
              <a:pPr/>
              <a:t>7</a:t>
            </a:fld>
            <a:endParaRPr lang="en-US" altLang="en-US"/>
          </a:p>
        </p:txBody>
      </p:sp>
      <p:sp>
        <p:nvSpPr>
          <p:cNvPr id="841731" name="Text Box 3"/>
          <p:cNvSpPr txBox="1">
            <a:spLocks noChangeArrowheads="1"/>
          </p:cNvSpPr>
          <p:nvPr/>
        </p:nvSpPr>
        <p:spPr bwMode="auto">
          <a:xfrm>
            <a:off x="2497138" y="152400"/>
            <a:ext cx="2193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Using a </a:t>
            </a:r>
            <a:r>
              <a:rPr lang="en-US" altLang="en-US" sz="2000" i="1" dirty="0"/>
              <a:t>break</a:t>
            </a:r>
            <a:r>
              <a:rPr lang="en-US" altLang="en-US" sz="2000" dirty="0"/>
              <a:t> Flag</a:t>
            </a:r>
          </a:p>
        </p:txBody>
      </p:sp>
      <p:pic>
        <p:nvPicPr>
          <p:cNvPr id="8417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3400"/>
            <a:ext cx="8437563"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902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1"/>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2"/>
          </p:nvPr>
        </p:nvSpPr>
        <p:spPr/>
        <p:txBody>
          <a:bodyPr/>
          <a:lstStyle/>
          <a:p>
            <a:fld id="{B740F762-222F-40AC-8BBD-17EBFA873AB6}" type="slidenum">
              <a:rPr lang="en-US" altLang="en-US"/>
              <a:pPr/>
              <a:t>8</a:t>
            </a:fld>
            <a:endParaRPr lang="en-US" altLang="en-US"/>
          </a:p>
        </p:txBody>
      </p:sp>
      <p:sp>
        <p:nvSpPr>
          <p:cNvPr id="76800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03" name="Rectangle 3"/>
          <p:cNvSpPr>
            <a:spLocks noChangeArrowheads="1"/>
          </p:cNvSpPr>
          <p:nvPr/>
        </p:nvSpPr>
        <p:spPr bwMode="auto">
          <a:xfrm>
            <a:off x="152400" y="5791200"/>
            <a:ext cx="27751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a:t>The </a:t>
            </a:r>
            <a:r>
              <a:rPr lang="en-US" altLang="en-US" sz="2000" i="1" dirty="0"/>
              <a:t>continue</a:t>
            </a:r>
            <a:r>
              <a:rPr lang="en-US" altLang="en-US" sz="2000" dirty="0"/>
              <a:t> Statement</a:t>
            </a:r>
          </a:p>
        </p:txBody>
      </p:sp>
      <p:grpSp>
        <p:nvGrpSpPr>
          <p:cNvPr id="768004" name="Group 4"/>
          <p:cNvGrpSpPr>
            <a:grpSpLocks/>
          </p:cNvGrpSpPr>
          <p:nvPr/>
        </p:nvGrpSpPr>
        <p:grpSpPr bwMode="auto">
          <a:xfrm>
            <a:off x="228600" y="252413"/>
            <a:ext cx="8610600" cy="5995987"/>
            <a:chOff x="336" y="159"/>
            <a:chExt cx="5232" cy="3777"/>
          </a:xfrm>
        </p:grpSpPr>
        <p:sp>
          <p:nvSpPr>
            <p:cNvPr id="76800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0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0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6800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63" y="2220913"/>
            <a:ext cx="8656637" cy="194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105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2"/>
          </p:nvPr>
        </p:nvSpPr>
        <p:spPr/>
        <p:txBody>
          <a:bodyPr/>
          <a:lstStyle/>
          <a:p>
            <a:fld id="{9FAC29E5-8313-4632-A65F-EBBB4FC2367D}" type="slidenum">
              <a:rPr lang="en-US" altLang="en-US"/>
              <a:pPr/>
              <a:t>9</a:t>
            </a:fld>
            <a:endParaRPr lang="en-US" altLang="en-US"/>
          </a:p>
        </p:txBody>
      </p:sp>
      <p:sp>
        <p:nvSpPr>
          <p:cNvPr id="782338" name="Rectangle 2"/>
          <p:cNvSpPr>
            <a:spLocks noChangeArrowheads="1"/>
          </p:cNvSpPr>
          <p:nvPr/>
        </p:nvSpPr>
        <p:spPr bwMode="auto">
          <a:xfrm>
            <a:off x="0" y="0"/>
            <a:ext cx="9144000" cy="13716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782339" name="Text Box 3"/>
          <p:cNvSpPr txBox="1">
            <a:spLocks noChangeArrowheads="1"/>
          </p:cNvSpPr>
          <p:nvPr/>
        </p:nvSpPr>
        <p:spPr bwMode="auto">
          <a:xfrm>
            <a:off x="228600" y="304800"/>
            <a:ext cx="269176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a:latin typeface="Arial" panose="020B0604020202020204" pitchFamily="34" charset="0"/>
              </a:rPr>
              <a:t>Recursion</a:t>
            </a:r>
          </a:p>
        </p:txBody>
      </p:sp>
      <p:sp>
        <p:nvSpPr>
          <p:cNvPr id="782340"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sz="1800"/>
          </a:p>
        </p:txBody>
      </p:sp>
      <p:sp>
        <p:nvSpPr>
          <p:cNvPr id="782341" name="Rectangle 5"/>
          <p:cNvSpPr>
            <a:spLocks noChangeArrowheads="1"/>
          </p:cNvSpPr>
          <p:nvPr/>
        </p:nvSpPr>
        <p:spPr bwMode="auto">
          <a:xfrm>
            <a:off x="304800" y="1385888"/>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In general, programmers use two approaches to writing repetitive algorithms. One approach uses loops; the other uses recursion. Recursion is a repetitive process in which a function calls itself.</a:t>
            </a:r>
          </a:p>
        </p:txBody>
      </p:sp>
    </p:spTree>
    <p:extLst>
      <p:ext uri="{BB962C8B-B14F-4D97-AF65-F5344CB8AC3E}">
        <p14:creationId xmlns:p14="http://schemas.microsoft.com/office/powerpoint/2010/main" val="40674936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3675</TotalTime>
  <Words>493</Words>
  <Application>Microsoft Office PowerPoint</Application>
  <PresentationFormat>On-screen Show (4:3)</PresentationFormat>
  <Paragraphs>70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McGrawHill-Italic</vt:lpstr>
      <vt:lpstr>Source Code Pro</vt:lpstr>
      <vt:lpstr>Times New Roman</vt:lpstr>
      <vt:lpstr>Trebuchet MS</vt:lpstr>
      <vt:lpstr>Tw Cen MT</vt:lpstr>
      <vt:lpstr>Circuit</vt:lpstr>
      <vt:lpstr>PowerPoint Presentation</vt:lpstr>
      <vt:lpstr>PowerPoint Presentation</vt:lpstr>
      <vt:lpstr>For Loops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Static Local Variables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account</cp:lastModifiedBy>
  <cp:revision>177</cp:revision>
  <dcterms:created xsi:type="dcterms:W3CDTF">2000-01-15T04:50:39Z</dcterms:created>
  <dcterms:modified xsi:type="dcterms:W3CDTF">2016-09-28T16:14:58Z</dcterms:modified>
</cp:coreProperties>
</file>