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00"/>
  </p:notesMasterIdLst>
  <p:sldIdLst>
    <p:sldId id="599" r:id="rId2"/>
    <p:sldId id="1030" r:id="rId3"/>
    <p:sldId id="1031" r:id="rId4"/>
    <p:sldId id="1023" r:id="rId5"/>
    <p:sldId id="1032" r:id="rId6"/>
    <p:sldId id="1033" r:id="rId7"/>
    <p:sldId id="1034" r:id="rId8"/>
    <p:sldId id="1035" r:id="rId9"/>
    <p:sldId id="1036" r:id="rId10"/>
    <p:sldId id="1037" r:id="rId11"/>
    <p:sldId id="1038" r:id="rId12"/>
    <p:sldId id="1061" r:id="rId13"/>
    <p:sldId id="1039" r:id="rId14"/>
    <p:sldId id="1024" r:id="rId15"/>
    <p:sldId id="1062" r:id="rId16"/>
    <p:sldId id="1068" r:id="rId17"/>
    <p:sldId id="1069" r:id="rId18"/>
    <p:sldId id="1101" r:id="rId19"/>
    <p:sldId id="1070" r:id="rId20"/>
    <p:sldId id="1103" r:id="rId21"/>
    <p:sldId id="1071" r:id="rId22"/>
    <p:sldId id="1105" r:id="rId23"/>
    <p:sldId id="1040" r:id="rId24"/>
    <p:sldId id="1072" r:id="rId25"/>
    <p:sldId id="1106" r:id="rId26"/>
    <p:sldId id="1041" r:id="rId27"/>
    <p:sldId id="1073" r:id="rId28"/>
    <p:sldId id="1107" r:id="rId29"/>
    <p:sldId id="1074" r:id="rId30"/>
    <p:sldId id="1109" r:id="rId31"/>
    <p:sldId id="1075" r:id="rId32"/>
    <p:sldId id="1111" r:id="rId33"/>
    <p:sldId id="1076" r:id="rId34"/>
    <p:sldId id="1113" r:id="rId35"/>
    <p:sldId id="1025" r:id="rId36"/>
    <p:sldId id="1077" r:id="rId37"/>
    <p:sldId id="1114" r:id="rId38"/>
    <p:sldId id="1042" r:id="rId39"/>
    <p:sldId id="1115" r:id="rId40"/>
    <p:sldId id="1116" r:id="rId41"/>
    <p:sldId id="1117" r:id="rId42"/>
    <p:sldId id="1118" r:id="rId43"/>
    <p:sldId id="1119" r:id="rId44"/>
    <p:sldId id="1120" r:id="rId45"/>
    <p:sldId id="1121" r:id="rId46"/>
    <p:sldId id="1122" r:id="rId47"/>
    <p:sldId id="1123" r:id="rId48"/>
    <p:sldId id="1124" r:id="rId49"/>
    <p:sldId id="1125" r:id="rId50"/>
    <p:sldId id="1126" r:id="rId51"/>
    <p:sldId id="1127" r:id="rId52"/>
    <p:sldId id="1128" r:id="rId53"/>
    <p:sldId id="1129" r:id="rId54"/>
    <p:sldId id="1130" r:id="rId55"/>
    <p:sldId id="1131" r:id="rId56"/>
    <p:sldId id="1132" r:id="rId57"/>
    <p:sldId id="1133" r:id="rId58"/>
    <p:sldId id="1134" r:id="rId59"/>
    <p:sldId id="1135" r:id="rId60"/>
    <p:sldId id="1136" r:id="rId61"/>
    <p:sldId id="1137" r:id="rId62"/>
    <p:sldId id="1138" r:id="rId63"/>
    <p:sldId id="1139" r:id="rId64"/>
    <p:sldId id="1140" r:id="rId65"/>
    <p:sldId id="1141" r:id="rId66"/>
    <p:sldId id="1142" r:id="rId67"/>
    <p:sldId id="1143" r:id="rId68"/>
    <p:sldId id="1144" r:id="rId69"/>
    <p:sldId id="1145" r:id="rId70"/>
    <p:sldId id="1146" r:id="rId71"/>
    <p:sldId id="1147" r:id="rId72"/>
    <p:sldId id="1148" r:id="rId73"/>
    <p:sldId id="1149" r:id="rId74"/>
    <p:sldId id="1150" r:id="rId75"/>
    <p:sldId id="1151" r:id="rId76"/>
    <p:sldId id="1152" r:id="rId77"/>
    <p:sldId id="1153" r:id="rId78"/>
    <p:sldId id="1154" r:id="rId79"/>
    <p:sldId id="1155" r:id="rId80"/>
    <p:sldId id="1156" r:id="rId81"/>
    <p:sldId id="1157" r:id="rId82"/>
    <p:sldId id="1158" r:id="rId83"/>
    <p:sldId id="1159" r:id="rId84"/>
    <p:sldId id="1160" r:id="rId85"/>
    <p:sldId id="1161" r:id="rId86"/>
    <p:sldId id="1162" r:id="rId87"/>
    <p:sldId id="1163" r:id="rId88"/>
    <p:sldId id="1164" r:id="rId89"/>
    <p:sldId id="1165" r:id="rId90"/>
    <p:sldId id="1166" r:id="rId91"/>
    <p:sldId id="1167" r:id="rId92"/>
    <p:sldId id="1168" r:id="rId93"/>
    <p:sldId id="1169" r:id="rId94"/>
    <p:sldId id="1170" r:id="rId95"/>
    <p:sldId id="1171" r:id="rId96"/>
    <p:sldId id="1172" r:id="rId97"/>
    <p:sldId id="1173" r:id="rId98"/>
    <p:sldId id="1174" r:id="rId99"/>
  </p:sldIdLst>
  <p:sldSz cx="9144000" cy="6858000" type="screen4x3"/>
  <p:notesSz cx="6858000" cy="9144000"/>
  <p:defaultTextStyle>
    <a:defPPr>
      <a:defRPr lang="en-US"/>
    </a:defPPr>
    <a:lvl1pPr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M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949494"/>
    <a:srgbClr val="339966"/>
    <a:srgbClr val="FFFF66"/>
    <a:srgbClr val="D7EB15"/>
    <a:srgbClr val="33CC33"/>
    <a:srgbClr val="99FF33"/>
    <a:srgbClr val="FFF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8" autoAdjust="0"/>
    <p:restoredTop sz="94680" autoAdjust="0"/>
  </p:normalViewPr>
  <p:slideViewPr>
    <p:cSldViewPr>
      <p:cViewPr>
        <p:scale>
          <a:sx n="75" d="100"/>
          <a:sy n="75" d="100"/>
        </p:scale>
        <p:origin x="2016" y="990"/>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64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b="0"/>
            </a:lvl1pPr>
          </a:lstStyle>
          <a:p>
            <a:endParaRPr lang="en-US" altLang="en-US"/>
          </a:p>
        </p:txBody>
      </p:sp>
      <p:sp>
        <p:nvSpPr>
          <p:cNvPr id="4464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vl1pPr>
          </a:lstStyle>
          <a:p>
            <a:endParaRPr lang="en-US" altLang="en-US"/>
          </a:p>
        </p:txBody>
      </p:sp>
      <p:sp>
        <p:nvSpPr>
          <p:cNvPr id="44646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64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464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b="0"/>
            </a:lvl1pPr>
          </a:lstStyle>
          <a:p>
            <a:endParaRPr lang="en-US" altLang="en-US"/>
          </a:p>
        </p:txBody>
      </p:sp>
      <p:sp>
        <p:nvSpPr>
          <p:cNvPr id="4464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vl1pPr>
          </a:lstStyle>
          <a:p>
            <a:fld id="{C50EECB4-0E2A-4BF0-873D-9BFFE093DCB1}" type="slidenum">
              <a:rPr lang="en-US" altLang="en-US"/>
              <a:pPr/>
              <a:t>‹#›</a:t>
            </a:fld>
            <a:endParaRPr lang="en-US" altLang="en-US"/>
          </a:p>
        </p:txBody>
      </p:sp>
    </p:spTree>
    <p:extLst>
      <p:ext uri="{BB962C8B-B14F-4D97-AF65-F5344CB8AC3E}">
        <p14:creationId xmlns:p14="http://schemas.microsoft.com/office/powerpoint/2010/main" val="31306697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10946" name="Group 2"/>
          <p:cNvGrpSpPr>
            <a:grpSpLocks/>
          </p:cNvGrpSpPr>
          <p:nvPr/>
        </p:nvGrpSpPr>
        <p:grpSpPr bwMode="auto">
          <a:xfrm>
            <a:off x="0" y="2438400"/>
            <a:ext cx="9009063" cy="1052513"/>
            <a:chOff x="0" y="1536"/>
            <a:chExt cx="5675" cy="663"/>
          </a:xfrm>
        </p:grpSpPr>
        <p:grpSp>
          <p:nvGrpSpPr>
            <p:cNvPr id="210947" name="Group 3"/>
            <p:cNvGrpSpPr>
              <a:grpSpLocks/>
            </p:cNvGrpSpPr>
            <p:nvPr/>
          </p:nvGrpSpPr>
          <p:grpSpPr bwMode="auto">
            <a:xfrm>
              <a:off x="183" y="1604"/>
              <a:ext cx="448" cy="299"/>
              <a:chOff x="720" y="336"/>
              <a:chExt cx="624" cy="432"/>
            </a:xfrm>
          </p:grpSpPr>
          <p:sp>
            <p:nvSpPr>
              <p:cNvPr id="210948"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949"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0950" name="Group 6"/>
            <p:cNvGrpSpPr>
              <a:grpSpLocks/>
            </p:cNvGrpSpPr>
            <p:nvPr/>
          </p:nvGrpSpPr>
          <p:grpSpPr bwMode="auto">
            <a:xfrm>
              <a:off x="261" y="1870"/>
              <a:ext cx="465" cy="299"/>
              <a:chOff x="912" y="2640"/>
              <a:chExt cx="672" cy="432"/>
            </a:xfrm>
          </p:grpSpPr>
          <p:sp>
            <p:nvSpPr>
              <p:cNvPr id="210951"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952"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0953"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954"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955"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0956" name="Rectangle 12"/>
          <p:cNvSpPr>
            <a:spLocks noGrp="1" noChangeArrowheads="1"/>
          </p:cNvSpPr>
          <p:nvPr>
            <p:ph type="ctrTitle"/>
          </p:nvPr>
        </p:nvSpPr>
        <p:spPr bwMode="auto">
          <a:xfrm>
            <a:off x="990600" y="1676400"/>
            <a:ext cx="7772400" cy="14620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lvl1pPr>
          </a:lstStyle>
          <a:p>
            <a:pPr lvl="0"/>
            <a:r>
              <a:rPr lang="en-US" altLang="en-US" noProof="0" smtClean="0"/>
              <a:t>Click to edit Master title style</a:t>
            </a:r>
          </a:p>
        </p:txBody>
      </p:sp>
      <p:sp>
        <p:nvSpPr>
          <p:cNvPr id="210957" name="Rectangle 13"/>
          <p:cNvSpPr>
            <a:spLocks noGrp="1" noChangeArrowheads="1"/>
          </p:cNvSpPr>
          <p:nvPr>
            <p:ph type="subTitle" idx="1"/>
          </p:nvPr>
        </p:nvSpPr>
        <p:spPr bwMode="auto">
          <a:xfrm>
            <a:off x="1371600" y="38862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210958" name="Rectangle 14"/>
          <p:cNvSpPr>
            <a:spLocks noGrp="1" noChangeArrowheads="1"/>
          </p:cNvSpPr>
          <p:nvPr>
            <p:ph type="dt" sz="half" idx="2"/>
          </p:nvPr>
        </p:nvSpPr>
        <p:spPr bwMode="auto">
          <a:xfrm>
            <a:off x="9906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400" b="0">
                <a:solidFill>
                  <a:schemeClr val="bg2"/>
                </a:solidFill>
                <a:latin typeface="+mn-lt"/>
              </a:defRPr>
            </a:lvl1pPr>
          </a:lstStyle>
          <a:p>
            <a:endParaRPr lang="en-US" altLang="en-US"/>
          </a:p>
        </p:txBody>
      </p:sp>
      <p:sp>
        <p:nvSpPr>
          <p:cNvPr id="210959" name="Rectangle 15"/>
          <p:cNvSpPr>
            <a:spLocks noGrp="1" noChangeArrowheads="1"/>
          </p:cNvSpPr>
          <p:nvPr>
            <p:ph type="ftr" sz="quarter" idx="3"/>
          </p:nvPr>
        </p:nvSpPr>
        <p:spPr>
          <a:xfrm>
            <a:off x="3429000" y="6248400"/>
            <a:ext cx="2895600" cy="457200"/>
          </a:xfrm>
        </p:spPr>
        <p:txBody>
          <a:bodyPr/>
          <a:lstStyle>
            <a:lvl1pPr algn="ctr">
              <a:defRPr sz="1400" b="0">
                <a:solidFill>
                  <a:schemeClr val="bg2"/>
                </a:solidFill>
              </a:defRPr>
            </a:lvl1pPr>
          </a:lstStyle>
          <a:p>
            <a:r>
              <a:rPr lang="en-US" altLang="en-US"/>
              <a:t>Computer Science: A Structured Programming Approach Using C</a:t>
            </a:r>
          </a:p>
        </p:txBody>
      </p:sp>
      <p:sp>
        <p:nvSpPr>
          <p:cNvPr id="210960" name="Rectangle 16"/>
          <p:cNvSpPr>
            <a:spLocks noGrp="1" noChangeArrowheads="1"/>
          </p:cNvSpPr>
          <p:nvPr>
            <p:ph type="sldNum" sz="quarter" idx="4"/>
          </p:nvPr>
        </p:nvSpPr>
        <p:spPr>
          <a:xfrm>
            <a:off x="6858000" y="6248400"/>
            <a:ext cx="1905000" cy="457200"/>
          </a:xfrm>
        </p:spPr>
        <p:txBody>
          <a:bodyPr/>
          <a:lstStyle>
            <a:lvl1pPr>
              <a:defRPr sz="1400" b="0">
                <a:solidFill>
                  <a:schemeClr val="bg2"/>
                </a:solidFill>
              </a:defRPr>
            </a:lvl1pPr>
          </a:lstStyle>
          <a:p>
            <a:fld id="{77FAE148-3CBB-4DB8-9DA8-846B3CF1B524}" type="slidenum">
              <a:rPr lang="en-US" altLang="en-US"/>
              <a:pPr/>
              <a:t>‹#›</a:t>
            </a:fld>
            <a:endParaRPr lang="en-US" altLang="en-US"/>
          </a:p>
        </p:txBody>
      </p:sp>
      <p:sp>
        <p:nvSpPr>
          <p:cNvPr id="210961" name="Text Box 17"/>
          <p:cNvSpPr txBox="1">
            <a:spLocks noChangeArrowheads="1"/>
          </p:cNvSpPr>
          <p:nvPr userDrawn="1"/>
        </p:nvSpPr>
        <p:spPr bwMode="auto">
          <a:xfrm>
            <a:off x="0" y="65532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1400" b="0">
                <a:latin typeface="McGrawHill-Italic" pitchFamily="2" charset="0"/>
              </a:rPr>
              <a:t>McGraw-Hill</a:t>
            </a:r>
            <a:endParaRPr lang="en-US" altLang="en-US" b="0"/>
          </a:p>
        </p:txBody>
      </p:sp>
      <p:sp>
        <p:nvSpPr>
          <p:cNvPr id="210962" name="Text Box 18"/>
          <p:cNvSpPr txBox="1">
            <a:spLocks noChangeArrowheads="1"/>
          </p:cNvSpPr>
          <p:nvPr userDrawn="1"/>
        </p:nvSpPr>
        <p:spPr bwMode="auto">
          <a:xfrm>
            <a:off x="4572000" y="6553200"/>
            <a:ext cx="457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Tx/>
              <a:buChar char="©"/>
            </a:pPr>
            <a:r>
              <a:rPr lang="en-US" altLang="en-US" sz="1400" b="0">
                <a:latin typeface="McGrawHill-Italic" pitchFamily="2" charset="0"/>
              </a:rPr>
              <a:t>The McGraw-Hill Companies, Inc., 2000</a:t>
            </a:r>
            <a:endParaRPr lang="en-US" altLang="en-US" b="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t>Computer Science: A Structured Programming Approach Using C</a:t>
            </a:r>
          </a:p>
        </p:txBody>
      </p:sp>
      <p:sp>
        <p:nvSpPr>
          <p:cNvPr id="5" name="Slide Number Placeholder 4"/>
          <p:cNvSpPr>
            <a:spLocks noGrp="1"/>
          </p:cNvSpPr>
          <p:nvPr>
            <p:ph type="sldNum" sz="quarter" idx="11"/>
          </p:nvPr>
        </p:nvSpPr>
        <p:spPr/>
        <p:txBody>
          <a:bodyPr/>
          <a:lstStyle>
            <a:lvl1pPr>
              <a:defRPr/>
            </a:lvl1pPr>
          </a:lstStyle>
          <a:p>
            <a:fld id="{57AC1D9D-1D48-48FD-9C7E-68CCB2193632}" type="slidenum">
              <a:rPr lang="en-US" altLang="en-US"/>
              <a:pPr/>
              <a:t>‹#›</a:t>
            </a:fld>
            <a:endParaRPr lang="en-US" altLang="en-US"/>
          </a:p>
        </p:txBody>
      </p:sp>
    </p:spTree>
    <p:extLst>
      <p:ext uri="{BB962C8B-B14F-4D97-AF65-F5344CB8AC3E}">
        <p14:creationId xmlns:p14="http://schemas.microsoft.com/office/powerpoint/2010/main" val="194477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t>Computer Science: A Structured Programming Approach Using C</a:t>
            </a:r>
          </a:p>
        </p:txBody>
      </p:sp>
      <p:sp>
        <p:nvSpPr>
          <p:cNvPr id="5" name="Slide Number Placeholder 4"/>
          <p:cNvSpPr>
            <a:spLocks noGrp="1"/>
          </p:cNvSpPr>
          <p:nvPr>
            <p:ph type="sldNum" sz="quarter" idx="11"/>
          </p:nvPr>
        </p:nvSpPr>
        <p:spPr/>
        <p:txBody>
          <a:bodyPr/>
          <a:lstStyle>
            <a:lvl1pPr>
              <a:defRPr/>
            </a:lvl1pPr>
          </a:lstStyle>
          <a:p>
            <a:fld id="{7937C319-8F63-4925-B1EE-0104850B05DB}" type="slidenum">
              <a:rPr lang="en-US" altLang="en-US"/>
              <a:pPr/>
              <a:t>‹#›</a:t>
            </a:fld>
            <a:endParaRPr lang="en-US" altLang="en-US"/>
          </a:p>
        </p:txBody>
      </p:sp>
    </p:spTree>
    <p:extLst>
      <p:ext uri="{BB962C8B-B14F-4D97-AF65-F5344CB8AC3E}">
        <p14:creationId xmlns:p14="http://schemas.microsoft.com/office/powerpoint/2010/main" val="282648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t>Computer Science: A Structured Programming Approach Using C</a:t>
            </a:r>
          </a:p>
        </p:txBody>
      </p:sp>
      <p:sp>
        <p:nvSpPr>
          <p:cNvPr id="5" name="Slide Number Placeholder 4"/>
          <p:cNvSpPr>
            <a:spLocks noGrp="1"/>
          </p:cNvSpPr>
          <p:nvPr>
            <p:ph type="sldNum" sz="quarter" idx="11"/>
          </p:nvPr>
        </p:nvSpPr>
        <p:spPr/>
        <p:txBody>
          <a:bodyPr/>
          <a:lstStyle>
            <a:lvl1pPr>
              <a:defRPr/>
            </a:lvl1pPr>
          </a:lstStyle>
          <a:p>
            <a:fld id="{2B4C06E6-EEE2-4429-ACB8-DE2A1D85EF41}" type="slidenum">
              <a:rPr lang="en-US" altLang="en-US"/>
              <a:pPr/>
              <a:t>‹#›</a:t>
            </a:fld>
            <a:endParaRPr lang="en-US" altLang="en-US"/>
          </a:p>
        </p:txBody>
      </p:sp>
    </p:spTree>
    <p:extLst>
      <p:ext uri="{BB962C8B-B14F-4D97-AF65-F5344CB8AC3E}">
        <p14:creationId xmlns:p14="http://schemas.microsoft.com/office/powerpoint/2010/main" val="367658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t>Computer Science: A Structured Programming Approach Using C</a:t>
            </a:r>
          </a:p>
        </p:txBody>
      </p:sp>
      <p:sp>
        <p:nvSpPr>
          <p:cNvPr id="5" name="Slide Number Placeholder 4"/>
          <p:cNvSpPr>
            <a:spLocks noGrp="1"/>
          </p:cNvSpPr>
          <p:nvPr>
            <p:ph type="sldNum" sz="quarter" idx="11"/>
          </p:nvPr>
        </p:nvSpPr>
        <p:spPr/>
        <p:txBody>
          <a:bodyPr/>
          <a:lstStyle>
            <a:lvl1pPr>
              <a:defRPr/>
            </a:lvl1pPr>
          </a:lstStyle>
          <a:p>
            <a:fld id="{FFD841E6-352E-4A67-9DA7-16502A78657A}" type="slidenum">
              <a:rPr lang="en-US" altLang="en-US"/>
              <a:pPr/>
              <a:t>‹#›</a:t>
            </a:fld>
            <a:endParaRPr lang="en-US" altLang="en-US"/>
          </a:p>
        </p:txBody>
      </p:sp>
    </p:spTree>
    <p:extLst>
      <p:ext uri="{BB962C8B-B14F-4D97-AF65-F5344CB8AC3E}">
        <p14:creationId xmlns:p14="http://schemas.microsoft.com/office/powerpoint/2010/main" val="3853115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ltLang="en-US"/>
              <a:t>Computer Science: A Structured Programming Approach Using C</a:t>
            </a:r>
          </a:p>
        </p:txBody>
      </p:sp>
      <p:sp>
        <p:nvSpPr>
          <p:cNvPr id="6" name="Slide Number Placeholder 5"/>
          <p:cNvSpPr>
            <a:spLocks noGrp="1"/>
          </p:cNvSpPr>
          <p:nvPr>
            <p:ph type="sldNum" sz="quarter" idx="11"/>
          </p:nvPr>
        </p:nvSpPr>
        <p:spPr/>
        <p:txBody>
          <a:bodyPr/>
          <a:lstStyle>
            <a:lvl1pPr>
              <a:defRPr/>
            </a:lvl1pPr>
          </a:lstStyle>
          <a:p>
            <a:fld id="{21C6CCB0-5FFE-4AE9-96E9-B4AAD80C6A3D}" type="slidenum">
              <a:rPr lang="en-US" altLang="en-US"/>
              <a:pPr/>
              <a:t>‹#›</a:t>
            </a:fld>
            <a:endParaRPr lang="en-US" altLang="en-US"/>
          </a:p>
        </p:txBody>
      </p:sp>
    </p:spTree>
    <p:extLst>
      <p:ext uri="{BB962C8B-B14F-4D97-AF65-F5344CB8AC3E}">
        <p14:creationId xmlns:p14="http://schemas.microsoft.com/office/powerpoint/2010/main" val="3988768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ltLang="en-US"/>
              <a:t>Computer Science: A Structured Programming Approach Using C</a:t>
            </a:r>
          </a:p>
        </p:txBody>
      </p:sp>
      <p:sp>
        <p:nvSpPr>
          <p:cNvPr id="8" name="Slide Number Placeholder 7"/>
          <p:cNvSpPr>
            <a:spLocks noGrp="1"/>
          </p:cNvSpPr>
          <p:nvPr>
            <p:ph type="sldNum" sz="quarter" idx="11"/>
          </p:nvPr>
        </p:nvSpPr>
        <p:spPr/>
        <p:txBody>
          <a:bodyPr/>
          <a:lstStyle>
            <a:lvl1pPr>
              <a:defRPr/>
            </a:lvl1pPr>
          </a:lstStyle>
          <a:p>
            <a:fld id="{F97BE305-D594-4580-9473-8E45784F1E4D}" type="slidenum">
              <a:rPr lang="en-US" altLang="en-US"/>
              <a:pPr/>
              <a:t>‹#›</a:t>
            </a:fld>
            <a:endParaRPr lang="en-US" altLang="en-US"/>
          </a:p>
        </p:txBody>
      </p:sp>
    </p:spTree>
    <p:extLst>
      <p:ext uri="{BB962C8B-B14F-4D97-AF65-F5344CB8AC3E}">
        <p14:creationId xmlns:p14="http://schemas.microsoft.com/office/powerpoint/2010/main" val="265233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ltLang="en-US"/>
              <a:t>Computer Science: A Structured Programming Approach Using C</a:t>
            </a:r>
          </a:p>
        </p:txBody>
      </p:sp>
      <p:sp>
        <p:nvSpPr>
          <p:cNvPr id="4" name="Slide Number Placeholder 3"/>
          <p:cNvSpPr>
            <a:spLocks noGrp="1"/>
          </p:cNvSpPr>
          <p:nvPr>
            <p:ph type="sldNum" sz="quarter" idx="11"/>
          </p:nvPr>
        </p:nvSpPr>
        <p:spPr/>
        <p:txBody>
          <a:bodyPr/>
          <a:lstStyle>
            <a:lvl1pPr>
              <a:defRPr/>
            </a:lvl1pPr>
          </a:lstStyle>
          <a:p>
            <a:fld id="{C590D404-22C6-4E44-B580-2259553B4326}" type="slidenum">
              <a:rPr lang="en-US" altLang="en-US"/>
              <a:pPr/>
              <a:t>‹#›</a:t>
            </a:fld>
            <a:endParaRPr lang="en-US" altLang="en-US"/>
          </a:p>
        </p:txBody>
      </p:sp>
    </p:spTree>
    <p:extLst>
      <p:ext uri="{BB962C8B-B14F-4D97-AF65-F5344CB8AC3E}">
        <p14:creationId xmlns:p14="http://schemas.microsoft.com/office/powerpoint/2010/main" val="325959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Computer Science: A Structured Programming Approach Using C</a:t>
            </a:r>
          </a:p>
        </p:txBody>
      </p:sp>
      <p:sp>
        <p:nvSpPr>
          <p:cNvPr id="3" name="Slide Number Placeholder 2"/>
          <p:cNvSpPr>
            <a:spLocks noGrp="1"/>
          </p:cNvSpPr>
          <p:nvPr>
            <p:ph type="sldNum" sz="quarter" idx="11"/>
          </p:nvPr>
        </p:nvSpPr>
        <p:spPr/>
        <p:txBody>
          <a:bodyPr/>
          <a:lstStyle>
            <a:lvl1pPr>
              <a:defRPr/>
            </a:lvl1pPr>
          </a:lstStyle>
          <a:p>
            <a:fld id="{B141E330-AD44-469B-9BAC-A85C19086154}" type="slidenum">
              <a:rPr lang="en-US" altLang="en-US"/>
              <a:pPr/>
              <a:t>‹#›</a:t>
            </a:fld>
            <a:endParaRPr lang="en-US" altLang="en-US"/>
          </a:p>
        </p:txBody>
      </p:sp>
    </p:spTree>
    <p:extLst>
      <p:ext uri="{BB962C8B-B14F-4D97-AF65-F5344CB8AC3E}">
        <p14:creationId xmlns:p14="http://schemas.microsoft.com/office/powerpoint/2010/main" val="2661594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Computer Science: A Structured Programming Approach Using C</a:t>
            </a:r>
          </a:p>
        </p:txBody>
      </p:sp>
      <p:sp>
        <p:nvSpPr>
          <p:cNvPr id="6" name="Slide Number Placeholder 5"/>
          <p:cNvSpPr>
            <a:spLocks noGrp="1"/>
          </p:cNvSpPr>
          <p:nvPr>
            <p:ph type="sldNum" sz="quarter" idx="11"/>
          </p:nvPr>
        </p:nvSpPr>
        <p:spPr/>
        <p:txBody>
          <a:bodyPr/>
          <a:lstStyle>
            <a:lvl1pPr>
              <a:defRPr/>
            </a:lvl1pPr>
          </a:lstStyle>
          <a:p>
            <a:fld id="{D8C6F7C3-7D15-4B5C-8534-1C050EEDD583}" type="slidenum">
              <a:rPr lang="en-US" altLang="en-US"/>
              <a:pPr/>
              <a:t>‹#›</a:t>
            </a:fld>
            <a:endParaRPr lang="en-US" altLang="en-US"/>
          </a:p>
        </p:txBody>
      </p:sp>
    </p:spTree>
    <p:extLst>
      <p:ext uri="{BB962C8B-B14F-4D97-AF65-F5344CB8AC3E}">
        <p14:creationId xmlns:p14="http://schemas.microsoft.com/office/powerpoint/2010/main" val="351999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Computer Science: A Structured Programming Approach Using C</a:t>
            </a:r>
          </a:p>
        </p:txBody>
      </p:sp>
      <p:sp>
        <p:nvSpPr>
          <p:cNvPr id="6" name="Slide Number Placeholder 5"/>
          <p:cNvSpPr>
            <a:spLocks noGrp="1"/>
          </p:cNvSpPr>
          <p:nvPr>
            <p:ph type="sldNum" sz="quarter" idx="11"/>
          </p:nvPr>
        </p:nvSpPr>
        <p:spPr/>
        <p:txBody>
          <a:bodyPr/>
          <a:lstStyle>
            <a:lvl1pPr>
              <a:defRPr/>
            </a:lvl1pPr>
          </a:lstStyle>
          <a:p>
            <a:fld id="{F48FAAF5-165E-4E7C-9E77-1705B91654B2}" type="slidenum">
              <a:rPr lang="en-US" altLang="en-US"/>
              <a:pPr/>
              <a:t>‹#›</a:t>
            </a:fld>
            <a:endParaRPr lang="en-US" altLang="en-US"/>
          </a:p>
        </p:txBody>
      </p:sp>
    </p:spTree>
    <p:extLst>
      <p:ext uri="{BB962C8B-B14F-4D97-AF65-F5344CB8AC3E}">
        <p14:creationId xmlns:p14="http://schemas.microsoft.com/office/powerpoint/2010/main" val="206873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32" name="Rectangle 12"/>
          <p:cNvSpPr>
            <a:spLocks noGrp="1" noChangeArrowheads="1"/>
          </p:cNvSpPr>
          <p:nvPr>
            <p:ph type="ftr" sz="quarter" idx="3"/>
          </p:nvPr>
        </p:nvSpPr>
        <p:spPr bwMode="auto">
          <a:xfrm>
            <a:off x="152400" y="6243638"/>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000">
                <a:latin typeface="+mn-lt"/>
              </a:defRPr>
            </a:lvl1pPr>
          </a:lstStyle>
          <a:p>
            <a:r>
              <a:rPr lang="en-US" altLang="en-US"/>
              <a:t>Computer Science: A Structured Programming Approach Using C</a:t>
            </a:r>
          </a:p>
        </p:txBody>
      </p:sp>
      <p:sp>
        <p:nvSpPr>
          <p:cNvPr id="20993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000">
                <a:latin typeface="+mn-lt"/>
              </a:defRPr>
            </a:lvl1pPr>
          </a:lstStyle>
          <a:p>
            <a:fld id="{720DD34A-57A6-456C-A3A6-6EF389D3DFF0}" type="slidenum">
              <a:rPr lang="en-US" altLang="en-US"/>
              <a:pPr/>
              <a:t>‹#›</a:t>
            </a:fld>
            <a:endParaRPr lang="en-US" altLang="en-US"/>
          </a:p>
        </p:txBody>
      </p:sp>
      <p:sp>
        <p:nvSpPr>
          <p:cNvPr id="209935" name="Text Box 15"/>
          <p:cNvSpPr txBox="1">
            <a:spLocks noChangeArrowheads="1"/>
          </p:cNvSpPr>
          <p:nvPr userDrawn="1"/>
        </p:nvSpPr>
        <p:spPr bwMode="auto">
          <a:xfrm>
            <a:off x="4572000" y="65532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Tx/>
              <a:buChar char="©"/>
            </a:pPr>
            <a:endParaRPr lang="en-US" altLang="en-US" b="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dt="0"/>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anose="020B0604030504040204" pitchFamily="34" charset="0"/>
        </a:defRPr>
      </a:lvl2pPr>
      <a:lvl3pPr algn="l" rtl="0" fontAlgn="base">
        <a:spcBef>
          <a:spcPct val="0"/>
        </a:spcBef>
        <a:spcAft>
          <a:spcPct val="0"/>
        </a:spcAft>
        <a:defRPr sz="4400">
          <a:solidFill>
            <a:schemeClr val="tx2"/>
          </a:solidFill>
          <a:latin typeface="Tahoma" panose="020B0604030504040204" pitchFamily="34" charset="0"/>
        </a:defRPr>
      </a:lvl3pPr>
      <a:lvl4pPr algn="l" rtl="0" fontAlgn="base">
        <a:spcBef>
          <a:spcPct val="0"/>
        </a:spcBef>
        <a:spcAft>
          <a:spcPct val="0"/>
        </a:spcAft>
        <a:defRPr sz="4400">
          <a:solidFill>
            <a:schemeClr val="tx2"/>
          </a:solidFill>
          <a:latin typeface="Tahoma" panose="020B0604030504040204" pitchFamily="34" charset="0"/>
        </a:defRPr>
      </a:lvl4pPr>
      <a:lvl5pPr algn="l" rtl="0" fontAlgn="base">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fontAlgn="base">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w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w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1"/>
          </p:nvPr>
        </p:nvSpPr>
        <p:spPr/>
        <p:txBody>
          <a:bodyPr/>
          <a:lstStyle/>
          <a:p>
            <a:fld id="{22795445-D9DD-484E-8EC4-92DEB50C39F7}" type="slidenum">
              <a:rPr lang="en-US" altLang="en-US"/>
              <a:pPr/>
              <a:t>1</a:t>
            </a:fld>
            <a:endParaRPr lang="en-US" altLang="en-US"/>
          </a:p>
        </p:txBody>
      </p:sp>
      <p:sp>
        <p:nvSpPr>
          <p:cNvPr id="501762" name="Rectangle 2"/>
          <p:cNvSpPr>
            <a:spLocks noChangeArrowheads="1"/>
          </p:cNvSpPr>
          <p:nvPr/>
        </p:nvSpPr>
        <p:spPr bwMode="auto">
          <a:xfrm>
            <a:off x="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501763" name="Text Box 3"/>
          <p:cNvSpPr txBox="1">
            <a:spLocks noChangeArrowheads="1"/>
          </p:cNvSpPr>
          <p:nvPr/>
        </p:nvSpPr>
        <p:spPr bwMode="auto">
          <a:xfrm>
            <a:off x="228600" y="304800"/>
            <a:ext cx="414408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String </a:t>
            </a:r>
            <a:r>
              <a:rPr lang="en-US" altLang="en-US" sz="4000" dirty="0">
                <a:latin typeface="Arial" panose="020B0604020202020204" pitchFamily="34" charset="0"/>
              </a:rPr>
              <a:t>Concepts</a:t>
            </a:r>
          </a:p>
        </p:txBody>
      </p:sp>
      <p:sp>
        <p:nvSpPr>
          <p:cNvPr id="501764"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501765" name="Rectangle 5"/>
          <p:cNvSpPr>
            <a:spLocks noChangeArrowheads="1"/>
          </p:cNvSpPr>
          <p:nvPr/>
        </p:nvSpPr>
        <p:spPr bwMode="auto">
          <a:xfrm>
            <a:off x="228600" y="1371600"/>
            <a:ext cx="82296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In general, a string is a series of characters treated as a unit. Computer science has long recognized the importance of strings, but it has not adapted a standard for their implementation. We find, therefore, that a string created in Pascal differs from a string created in 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07E67A77-3760-4481-A429-9D438540B498}" type="slidenum">
              <a:rPr lang="en-US" altLang="en-US"/>
              <a:pPr/>
              <a:t>10</a:t>
            </a:fld>
            <a:endParaRPr lang="en-US" altLang="en-US"/>
          </a:p>
        </p:txBody>
      </p:sp>
      <p:sp>
        <p:nvSpPr>
          <p:cNvPr id="1072130"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2131" name="Rectangle 3"/>
          <p:cNvSpPr>
            <a:spLocks noChangeArrowheads="1"/>
          </p:cNvSpPr>
          <p:nvPr/>
        </p:nvSpPr>
        <p:spPr bwMode="auto">
          <a:xfrm>
            <a:off x="152400" y="5791200"/>
            <a:ext cx="29404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String </a:t>
            </a:r>
            <a:r>
              <a:rPr lang="en-US" altLang="en-US" sz="2000" dirty="0"/>
              <a:t>Literal References</a:t>
            </a:r>
          </a:p>
        </p:txBody>
      </p:sp>
      <p:grpSp>
        <p:nvGrpSpPr>
          <p:cNvPr id="1072132" name="Group 4"/>
          <p:cNvGrpSpPr>
            <a:grpSpLocks/>
          </p:cNvGrpSpPr>
          <p:nvPr/>
        </p:nvGrpSpPr>
        <p:grpSpPr bwMode="auto">
          <a:xfrm>
            <a:off x="228600" y="252413"/>
            <a:ext cx="8610600" cy="5995987"/>
            <a:chOff x="336" y="159"/>
            <a:chExt cx="5232" cy="3777"/>
          </a:xfrm>
        </p:grpSpPr>
        <p:sp>
          <p:nvSpPr>
            <p:cNvPr id="1072133"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2134"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2135"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7213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2105025"/>
            <a:ext cx="891222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BB29AE8B-5C89-4664-B3C2-2B05FD5C8783}" type="slidenum">
              <a:rPr lang="en-US" altLang="en-US"/>
              <a:pPr/>
              <a:t>11</a:t>
            </a:fld>
            <a:endParaRPr lang="en-US" altLang="en-US"/>
          </a:p>
        </p:txBody>
      </p:sp>
      <p:sp>
        <p:nvSpPr>
          <p:cNvPr id="1073154"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3155" name="Rectangle 3"/>
          <p:cNvSpPr>
            <a:spLocks noChangeArrowheads="1"/>
          </p:cNvSpPr>
          <p:nvPr/>
        </p:nvSpPr>
        <p:spPr bwMode="auto">
          <a:xfrm>
            <a:off x="152400" y="5791200"/>
            <a:ext cx="19704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Defining </a:t>
            </a:r>
            <a:r>
              <a:rPr lang="en-US" altLang="en-US" sz="2000" dirty="0"/>
              <a:t>Strings</a:t>
            </a:r>
          </a:p>
        </p:txBody>
      </p:sp>
      <p:grpSp>
        <p:nvGrpSpPr>
          <p:cNvPr id="1073156" name="Group 4"/>
          <p:cNvGrpSpPr>
            <a:grpSpLocks/>
          </p:cNvGrpSpPr>
          <p:nvPr/>
        </p:nvGrpSpPr>
        <p:grpSpPr bwMode="auto">
          <a:xfrm>
            <a:off x="228600" y="252413"/>
            <a:ext cx="8610600" cy="5995987"/>
            <a:chOff x="336" y="159"/>
            <a:chExt cx="5232" cy="3777"/>
          </a:xfrm>
        </p:grpSpPr>
        <p:sp>
          <p:nvSpPr>
            <p:cNvPr id="1073157"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3158"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3159"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7316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16063"/>
            <a:ext cx="7696200" cy="313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FB4ECCE5-BDD5-4266-A0D1-3A72EB3E0257}" type="slidenum">
              <a:rPr lang="en-US" altLang="en-US"/>
              <a:pPr/>
              <a:t>12</a:t>
            </a:fld>
            <a:endParaRPr lang="en-US" altLang="en-US"/>
          </a:p>
        </p:txBody>
      </p:sp>
      <p:sp>
        <p:nvSpPr>
          <p:cNvPr id="1096706" name="Line 2"/>
          <p:cNvSpPr>
            <a:spLocks noChangeShapeType="1"/>
          </p:cNvSpPr>
          <p:nvPr/>
        </p:nvSpPr>
        <p:spPr bwMode="auto">
          <a:xfrm>
            <a:off x="455613" y="2895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6707" name="Line 3"/>
          <p:cNvSpPr>
            <a:spLocks noChangeShapeType="1"/>
          </p:cNvSpPr>
          <p:nvPr/>
        </p:nvSpPr>
        <p:spPr bwMode="auto">
          <a:xfrm>
            <a:off x="457200" y="3886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6708" name="Rectangle 4"/>
          <p:cNvSpPr>
            <a:spLocks noChangeArrowheads="1"/>
          </p:cNvSpPr>
          <p:nvPr/>
        </p:nvSpPr>
        <p:spPr bwMode="auto">
          <a:xfrm>
            <a:off x="493713" y="2987675"/>
            <a:ext cx="8077200" cy="822325"/>
          </a:xfrm>
          <a:prstGeom prst="rect">
            <a:avLst/>
          </a:prstGeom>
          <a:noFill/>
          <a:ln>
            <a:noFill/>
          </a:ln>
          <a:effectLst/>
        </p:spPr>
        <p:txBody>
          <a:bodyPr>
            <a:spAutoFit/>
          </a:bodyPr>
          <a:lstStyle/>
          <a:p>
            <a:pPr algn="ctr"/>
            <a:r>
              <a:rPr lang="en-US" altLang="en-US" dirty="0"/>
              <a:t>Memory for strings must be allocated before the </a:t>
            </a:r>
            <a:br>
              <a:rPr lang="en-US" altLang="en-US" dirty="0"/>
            </a:br>
            <a:r>
              <a:rPr lang="en-US" altLang="en-US" dirty="0"/>
              <a:t>string can be used.</a:t>
            </a:r>
          </a:p>
        </p:txBody>
      </p:sp>
      <p:sp>
        <p:nvSpPr>
          <p:cNvPr id="1096709" name="Text Box 5"/>
          <p:cNvSpPr txBox="1">
            <a:spLocks noChangeArrowheads="1"/>
          </p:cNvSpPr>
          <p:nvPr/>
        </p:nvSpPr>
        <p:spPr bwMode="auto">
          <a:xfrm>
            <a:off x="474663" y="2362200"/>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a:solidFill>
                  <a:schemeClr val="hlink"/>
                </a:solidFill>
                <a:effectLst>
                  <a:outerShdw blurRad="38100" dist="38100" dir="2700000" algn="tl">
                    <a:srgbClr val="C0C0C0"/>
                  </a:outerShdw>
                </a:effectLst>
              </a:rPr>
              <a:t>Note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51957375-9548-4ED9-A3F1-4AB3CBBD53A8}" type="slidenum">
              <a:rPr lang="en-US" altLang="en-US"/>
              <a:pPr/>
              <a:t>13</a:t>
            </a:fld>
            <a:endParaRPr lang="en-US" altLang="en-US"/>
          </a:p>
        </p:txBody>
      </p:sp>
      <p:sp>
        <p:nvSpPr>
          <p:cNvPr id="1074178"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179" name="Rectangle 3"/>
          <p:cNvSpPr>
            <a:spLocks noChangeArrowheads="1"/>
          </p:cNvSpPr>
          <p:nvPr/>
        </p:nvSpPr>
        <p:spPr bwMode="auto">
          <a:xfrm>
            <a:off x="152400" y="5791200"/>
            <a:ext cx="22236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Initializing </a:t>
            </a:r>
            <a:r>
              <a:rPr lang="en-US" altLang="en-US" sz="2000" dirty="0"/>
              <a:t>Strings</a:t>
            </a:r>
          </a:p>
        </p:txBody>
      </p:sp>
      <p:grpSp>
        <p:nvGrpSpPr>
          <p:cNvPr id="1074180" name="Group 4"/>
          <p:cNvGrpSpPr>
            <a:grpSpLocks/>
          </p:cNvGrpSpPr>
          <p:nvPr/>
        </p:nvGrpSpPr>
        <p:grpSpPr bwMode="auto">
          <a:xfrm>
            <a:off x="228600" y="252413"/>
            <a:ext cx="8610600" cy="5995987"/>
            <a:chOff x="336" y="159"/>
            <a:chExt cx="5232" cy="3777"/>
          </a:xfrm>
        </p:grpSpPr>
        <p:sp>
          <p:nvSpPr>
            <p:cNvPr id="1074181"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182"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183"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7418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263" y="1981200"/>
            <a:ext cx="5164137" cy="236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1"/>
          </p:nvPr>
        </p:nvSpPr>
        <p:spPr/>
        <p:txBody>
          <a:bodyPr/>
          <a:lstStyle/>
          <a:p>
            <a:fld id="{E28BA9DD-8E0C-4E1F-9FF6-BB4DF4FBB5BC}" type="slidenum">
              <a:rPr lang="en-US" altLang="en-US"/>
              <a:pPr/>
              <a:t>14</a:t>
            </a:fld>
            <a:endParaRPr lang="en-US" altLang="en-US"/>
          </a:p>
        </p:txBody>
      </p:sp>
      <p:sp>
        <p:nvSpPr>
          <p:cNvPr id="1058818" name="Rectangle 2"/>
          <p:cNvSpPr>
            <a:spLocks noChangeArrowheads="1"/>
          </p:cNvSpPr>
          <p:nvPr/>
        </p:nvSpPr>
        <p:spPr bwMode="auto">
          <a:xfrm>
            <a:off x="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1058819" name="Text Box 3"/>
          <p:cNvSpPr txBox="1">
            <a:spLocks noChangeArrowheads="1"/>
          </p:cNvSpPr>
          <p:nvPr/>
        </p:nvSpPr>
        <p:spPr bwMode="auto">
          <a:xfrm>
            <a:off x="228600" y="304800"/>
            <a:ext cx="747352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String </a:t>
            </a:r>
            <a:r>
              <a:rPr lang="en-US" altLang="en-US" sz="4000" dirty="0" err="1">
                <a:latin typeface="Arial" panose="020B0604020202020204" pitchFamily="34" charset="0"/>
              </a:rPr>
              <a:t>Input/Output</a:t>
            </a:r>
            <a:r>
              <a:rPr lang="en-US" altLang="en-US" sz="4000" dirty="0">
                <a:latin typeface="Arial" panose="020B0604020202020204" pitchFamily="34" charset="0"/>
              </a:rPr>
              <a:t> Functions</a:t>
            </a:r>
          </a:p>
        </p:txBody>
      </p:sp>
      <p:sp>
        <p:nvSpPr>
          <p:cNvPr id="1058820"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1058821" name="Rectangle 5"/>
          <p:cNvSpPr>
            <a:spLocks noChangeArrowheads="1"/>
          </p:cNvSpPr>
          <p:nvPr/>
        </p:nvSpPr>
        <p:spPr bwMode="auto">
          <a:xfrm>
            <a:off x="304800" y="1589088"/>
            <a:ext cx="8534400"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C provides two basic ways to read and write strings. First, we can read and write strings with the formatted input/output functions, </a:t>
            </a:r>
            <a:r>
              <a:rPr lang="en-US" altLang="en-US" sz="2800" b="0" i="1">
                <a:effectLst>
                  <a:outerShdw blurRad="38100" dist="38100" dir="2700000" algn="tl">
                    <a:srgbClr val="C0C0C0"/>
                  </a:outerShdw>
                </a:effectLst>
              </a:rPr>
              <a:t>scanf/fscanf</a:t>
            </a:r>
            <a:r>
              <a:rPr lang="en-US" altLang="en-US" sz="2800" i="1">
                <a:effectLst>
                  <a:outerShdw blurRad="38100" dist="38100" dir="2700000" algn="tl">
                    <a:srgbClr val="C0C0C0"/>
                  </a:outerShdw>
                </a:effectLst>
              </a:rPr>
              <a:t> and </a:t>
            </a:r>
            <a:r>
              <a:rPr lang="en-US" altLang="en-US" sz="2800" b="0" i="1">
                <a:effectLst>
                  <a:outerShdw blurRad="38100" dist="38100" dir="2700000" algn="tl">
                    <a:srgbClr val="C0C0C0"/>
                  </a:outerShdw>
                </a:effectLst>
              </a:rPr>
              <a:t>printf/fprintf</a:t>
            </a:r>
            <a:r>
              <a:rPr lang="en-US" altLang="en-US" sz="2800" i="1">
                <a:effectLst>
                  <a:outerShdw blurRad="38100" dist="38100" dir="2700000" algn="tl">
                    <a:srgbClr val="C0C0C0"/>
                  </a:outerShdw>
                </a:effectLst>
              </a:rPr>
              <a:t>. Second, we can use a special set of string-only functions, get string (</a:t>
            </a:r>
            <a:r>
              <a:rPr lang="en-US" altLang="en-US" sz="2800" b="0" i="1">
                <a:effectLst>
                  <a:outerShdw blurRad="38100" dist="38100" dir="2700000" algn="tl">
                    <a:srgbClr val="C0C0C0"/>
                  </a:outerShdw>
                </a:effectLst>
              </a:rPr>
              <a:t>gets/fgets</a:t>
            </a:r>
            <a:r>
              <a:rPr lang="en-US" altLang="en-US" sz="2800" i="1">
                <a:effectLst>
                  <a:outerShdw blurRad="38100" dist="38100" dir="2700000" algn="tl">
                    <a:srgbClr val="C0C0C0"/>
                  </a:outerShdw>
                </a:effectLst>
              </a:rPr>
              <a:t>) and put string ( </a:t>
            </a:r>
            <a:r>
              <a:rPr lang="en-US" altLang="en-US" sz="2800" b="0" i="1">
                <a:effectLst>
                  <a:outerShdw blurRad="38100" dist="38100" dir="2700000" algn="tl">
                    <a:srgbClr val="C0C0C0"/>
                  </a:outerShdw>
                </a:effectLst>
              </a:rPr>
              <a:t>puts/fputs</a:t>
            </a:r>
            <a:r>
              <a:rPr lang="en-US" altLang="en-US" sz="2800" i="1">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6B946AED-4411-45B8-8609-96954B8B6432}" type="slidenum">
              <a:rPr lang="en-US" altLang="en-US"/>
              <a:pPr/>
              <a:t>15</a:t>
            </a:fld>
            <a:endParaRPr lang="en-US" altLang="en-US"/>
          </a:p>
        </p:txBody>
      </p:sp>
      <p:sp>
        <p:nvSpPr>
          <p:cNvPr id="1097730" name="Line 2"/>
          <p:cNvSpPr>
            <a:spLocks noChangeShapeType="1"/>
          </p:cNvSpPr>
          <p:nvPr/>
        </p:nvSpPr>
        <p:spPr bwMode="auto">
          <a:xfrm>
            <a:off x="455613" y="2895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7731" name="Line 3"/>
          <p:cNvSpPr>
            <a:spLocks noChangeShapeType="1"/>
          </p:cNvSpPr>
          <p:nvPr/>
        </p:nvSpPr>
        <p:spPr bwMode="auto">
          <a:xfrm>
            <a:off x="457200" y="3505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7732" name="Rectangle 4"/>
          <p:cNvSpPr>
            <a:spLocks noChangeArrowheads="1"/>
          </p:cNvSpPr>
          <p:nvPr/>
        </p:nvSpPr>
        <p:spPr bwMode="auto">
          <a:xfrm>
            <a:off x="493713" y="2987675"/>
            <a:ext cx="8077200" cy="457200"/>
          </a:xfrm>
          <a:prstGeom prst="rect">
            <a:avLst/>
          </a:prstGeom>
          <a:noFill/>
          <a:ln>
            <a:noFill/>
          </a:ln>
          <a:effectLst/>
        </p:spPr>
        <p:txBody>
          <a:bodyPr>
            <a:spAutoFit/>
          </a:bodyPr>
          <a:lstStyle/>
          <a:p>
            <a:pPr algn="ctr"/>
            <a:r>
              <a:rPr lang="en-US" altLang="en-US" dirty="0"/>
              <a:t>The string conversion code(s) skips whitespace.</a:t>
            </a:r>
          </a:p>
        </p:txBody>
      </p:sp>
      <p:sp>
        <p:nvSpPr>
          <p:cNvPr id="1097733" name="Text Box 5"/>
          <p:cNvSpPr txBox="1">
            <a:spLocks noChangeArrowheads="1"/>
          </p:cNvSpPr>
          <p:nvPr/>
        </p:nvSpPr>
        <p:spPr bwMode="auto">
          <a:xfrm>
            <a:off x="474663" y="2362200"/>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a:solidFill>
                  <a:schemeClr val="hlink"/>
                </a:solidFill>
                <a:effectLst>
                  <a:outerShdw blurRad="38100" dist="38100" dir="2700000" algn="tl">
                    <a:srgbClr val="C0C0C0"/>
                  </a:outerShdw>
                </a:effectLst>
              </a:rPr>
              <a:t>Note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89096C61-70FE-4712-911F-91A0A2F938EE}" type="slidenum">
              <a:rPr lang="en-US" altLang="en-US"/>
              <a:pPr/>
              <a:t>16</a:t>
            </a:fld>
            <a:endParaRPr lang="en-US" altLang="en-US"/>
          </a:p>
        </p:txBody>
      </p:sp>
      <p:sp>
        <p:nvSpPr>
          <p:cNvPr id="1103875" name="Text Box 3"/>
          <p:cNvSpPr txBox="1">
            <a:spLocks noChangeArrowheads="1"/>
          </p:cNvSpPr>
          <p:nvPr/>
        </p:nvSpPr>
        <p:spPr bwMode="auto">
          <a:xfrm>
            <a:off x="2392363" y="152400"/>
            <a:ext cx="1925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a:t>Reading Strings</a:t>
            </a:r>
          </a:p>
        </p:txBody>
      </p:sp>
      <p:pic>
        <p:nvPicPr>
          <p:cNvPr id="11038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5" y="502444"/>
            <a:ext cx="8372475"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a:spLocks noChangeArrowheads="1"/>
          </p:cNvSpPr>
          <p:nvPr/>
        </p:nvSpPr>
        <p:spPr bwMode="auto">
          <a:xfrm>
            <a:off x="523875" y="3657600"/>
            <a:ext cx="8077200" cy="457200"/>
          </a:xfrm>
          <a:prstGeom prst="rect">
            <a:avLst/>
          </a:prstGeom>
          <a:noFill/>
          <a:ln>
            <a:noFill/>
          </a:ln>
          <a:effectLst/>
        </p:spPr>
        <p:txBody>
          <a:bodyPr>
            <a:spAutoFit/>
          </a:bodyPr>
          <a:lstStyle/>
          <a:p>
            <a:pPr algn="l"/>
            <a:r>
              <a:rPr lang="en-US" altLang="en-US"/>
              <a:t>The edit set does not skip whitespace.</a:t>
            </a:r>
          </a:p>
        </p:txBody>
      </p:sp>
      <p:sp>
        <p:nvSpPr>
          <p:cNvPr id="8" name="Rectangle 4"/>
          <p:cNvSpPr>
            <a:spLocks noChangeArrowheads="1"/>
          </p:cNvSpPr>
          <p:nvPr/>
        </p:nvSpPr>
        <p:spPr bwMode="auto">
          <a:xfrm>
            <a:off x="498475" y="4114800"/>
            <a:ext cx="8077200" cy="830997"/>
          </a:xfrm>
          <a:prstGeom prst="rect">
            <a:avLst/>
          </a:prstGeom>
          <a:noFill/>
          <a:ln>
            <a:noFill/>
          </a:ln>
          <a:effectLst/>
        </p:spPr>
        <p:txBody>
          <a:bodyPr>
            <a:spAutoFit/>
          </a:bodyPr>
          <a:lstStyle/>
          <a:p>
            <a:pPr algn="l"/>
            <a:r>
              <a:rPr lang="en-US" altLang="en-US" dirty="0"/>
              <a:t>Always use a width in the field specification </a:t>
            </a:r>
            <a:r>
              <a:rPr lang="en-US" altLang="en-US" dirty="0" smtClean="0"/>
              <a:t>when </a:t>
            </a:r>
            <a:r>
              <a:rPr lang="en-US" altLang="en-US" dirty="0"/>
              <a:t>reading strings.</a:t>
            </a:r>
          </a:p>
        </p:txBody>
      </p:sp>
      <p:sp>
        <p:nvSpPr>
          <p:cNvPr id="9" name="Rectangle 4"/>
          <p:cNvSpPr>
            <a:spLocks noChangeArrowheads="1"/>
          </p:cNvSpPr>
          <p:nvPr/>
        </p:nvSpPr>
        <p:spPr bwMode="auto">
          <a:xfrm>
            <a:off x="523875" y="4812476"/>
            <a:ext cx="8077200" cy="1200329"/>
          </a:xfrm>
          <a:prstGeom prst="rect">
            <a:avLst/>
          </a:prstGeom>
          <a:noFill/>
          <a:ln>
            <a:noFill/>
          </a:ln>
          <a:effectLst/>
        </p:spPr>
        <p:txBody>
          <a:bodyPr>
            <a:spAutoFit/>
          </a:bodyPr>
          <a:lstStyle/>
          <a:p>
            <a:pPr algn="l"/>
            <a:r>
              <a:rPr lang="en-US" altLang="en-US" dirty="0"/>
              <a:t>The maximum number of characters to be </a:t>
            </a:r>
            <a:r>
              <a:rPr lang="en-US" altLang="en-US" dirty="0" smtClean="0"/>
              <a:t>printed is </a:t>
            </a:r>
            <a:r>
              <a:rPr lang="en-US" altLang="en-US" dirty="0"/>
              <a:t>specified by the precision in the format </a:t>
            </a:r>
            <a:r>
              <a:rPr lang="en-US" altLang="en-US" dirty="0" smtClean="0"/>
              <a:t>string </a:t>
            </a:r>
            <a:r>
              <a:rPr lang="en-US" altLang="en-US" dirty="0"/>
              <a:t>of the field specification.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1"/>
          </p:nvPr>
        </p:nvSpPr>
        <p:spPr/>
        <p:txBody>
          <a:bodyPr/>
          <a:lstStyle/>
          <a:p>
            <a:fld id="{23B3A2E6-2A1B-4F4B-8B9F-FA992C6A753C}" type="slidenum">
              <a:rPr lang="en-US" altLang="en-US"/>
              <a:pPr/>
              <a:t>17</a:t>
            </a:fld>
            <a:endParaRPr lang="en-US" altLang="en-US"/>
          </a:p>
        </p:txBody>
      </p:sp>
      <p:sp>
        <p:nvSpPr>
          <p:cNvPr id="1104898" name="Text Box 2"/>
          <p:cNvSpPr txBox="1">
            <a:spLocks noChangeArrowheads="1"/>
          </p:cNvSpPr>
          <p:nvPr/>
        </p:nvSpPr>
        <p:spPr bwMode="auto">
          <a:xfrm>
            <a:off x="165100" y="152400"/>
            <a:ext cx="2054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solidFill>
                  <a:schemeClr val="folHlink"/>
                </a:solidFill>
              </a:rPr>
              <a:t>PROGRAM 11-2</a:t>
            </a:r>
          </a:p>
        </p:txBody>
      </p:sp>
      <p:sp>
        <p:nvSpPr>
          <p:cNvPr id="1104899" name="Text Box 3"/>
          <p:cNvSpPr txBox="1">
            <a:spLocks noChangeArrowheads="1"/>
          </p:cNvSpPr>
          <p:nvPr/>
        </p:nvSpPr>
        <p:spPr bwMode="auto">
          <a:xfrm>
            <a:off x="2540000" y="152400"/>
            <a:ext cx="3306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Demonstrate String Scan Set</a:t>
            </a:r>
          </a:p>
        </p:txBody>
      </p:sp>
      <p:grpSp>
        <p:nvGrpSpPr>
          <p:cNvPr id="1104903" name="Group 7"/>
          <p:cNvGrpSpPr>
            <a:grpSpLocks/>
          </p:cNvGrpSpPr>
          <p:nvPr/>
        </p:nvGrpSpPr>
        <p:grpSpPr bwMode="auto">
          <a:xfrm>
            <a:off x="284163" y="609600"/>
            <a:ext cx="8345487" cy="5562600"/>
            <a:chOff x="179" y="384"/>
            <a:chExt cx="5257" cy="3702"/>
          </a:xfrm>
        </p:grpSpPr>
        <p:pic>
          <p:nvPicPr>
            <p:cNvPr id="11049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 y="384"/>
              <a:ext cx="5257" cy="2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49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 y="3312"/>
              <a:ext cx="5240" cy="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15FD7383-FA98-4FA4-B9B2-43CB907C2D1E}" type="slidenum">
              <a:rPr lang="en-US" altLang="en-US"/>
              <a:pPr/>
              <a:t>18</a:t>
            </a:fld>
            <a:endParaRPr lang="en-US" altLang="en-US"/>
          </a:p>
        </p:txBody>
      </p:sp>
      <p:sp>
        <p:nvSpPr>
          <p:cNvPr id="1137666" name="Text Box 2"/>
          <p:cNvSpPr txBox="1">
            <a:spLocks noChangeArrowheads="1"/>
          </p:cNvSpPr>
          <p:nvPr/>
        </p:nvSpPr>
        <p:spPr bwMode="auto">
          <a:xfrm>
            <a:off x="165100" y="152400"/>
            <a:ext cx="2054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solidFill>
                  <a:schemeClr val="folHlink"/>
                </a:solidFill>
              </a:rPr>
              <a:t>PROGRAM 11-2</a:t>
            </a:r>
          </a:p>
        </p:txBody>
      </p:sp>
      <p:sp>
        <p:nvSpPr>
          <p:cNvPr id="1137667" name="Text Box 3"/>
          <p:cNvSpPr txBox="1">
            <a:spLocks noChangeArrowheads="1"/>
          </p:cNvSpPr>
          <p:nvPr/>
        </p:nvSpPr>
        <p:spPr bwMode="auto">
          <a:xfrm>
            <a:off x="2540000" y="152400"/>
            <a:ext cx="3306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Demonstrate String Scan Set</a:t>
            </a:r>
          </a:p>
        </p:txBody>
      </p:sp>
      <p:pic>
        <p:nvPicPr>
          <p:cNvPr id="11376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8437563" cy="530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1"/>
          </p:nvPr>
        </p:nvSpPr>
        <p:spPr/>
        <p:txBody>
          <a:bodyPr/>
          <a:lstStyle/>
          <a:p>
            <a:fld id="{091F9AE1-38D2-4766-9D61-40892FA912BB}" type="slidenum">
              <a:rPr lang="en-US" altLang="en-US"/>
              <a:pPr/>
              <a:t>19</a:t>
            </a:fld>
            <a:endParaRPr lang="en-US" altLang="en-US"/>
          </a:p>
        </p:txBody>
      </p:sp>
      <p:sp>
        <p:nvSpPr>
          <p:cNvPr id="1105923" name="Text Box 3"/>
          <p:cNvSpPr txBox="1">
            <a:spLocks noChangeArrowheads="1"/>
          </p:cNvSpPr>
          <p:nvPr/>
        </p:nvSpPr>
        <p:spPr bwMode="auto">
          <a:xfrm>
            <a:off x="2324100" y="152400"/>
            <a:ext cx="3130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Delete Leading Whitespace</a:t>
            </a:r>
          </a:p>
        </p:txBody>
      </p:sp>
      <p:grpSp>
        <p:nvGrpSpPr>
          <p:cNvPr id="1105927" name="Group 7"/>
          <p:cNvGrpSpPr>
            <a:grpSpLocks/>
          </p:cNvGrpSpPr>
          <p:nvPr/>
        </p:nvGrpSpPr>
        <p:grpSpPr bwMode="auto">
          <a:xfrm>
            <a:off x="123825" y="533400"/>
            <a:ext cx="8410575" cy="5791200"/>
            <a:chOff x="30" y="432"/>
            <a:chExt cx="5298" cy="3648"/>
          </a:xfrm>
        </p:grpSpPr>
        <p:pic>
          <p:nvPicPr>
            <p:cNvPr id="11059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432"/>
              <a:ext cx="5240" cy="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59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 y="1238"/>
              <a:ext cx="5298" cy="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02889C8F-D09D-41FD-BF24-B62B71929D9B}" type="slidenum">
              <a:rPr lang="en-US" altLang="en-US"/>
              <a:pPr/>
              <a:t>2</a:t>
            </a:fld>
            <a:endParaRPr lang="en-US" altLang="en-US"/>
          </a:p>
        </p:txBody>
      </p:sp>
      <p:sp>
        <p:nvSpPr>
          <p:cNvPr id="1064962"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4963" name="Rectangle 3"/>
          <p:cNvSpPr>
            <a:spLocks noChangeArrowheads="1"/>
          </p:cNvSpPr>
          <p:nvPr/>
        </p:nvSpPr>
        <p:spPr bwMode="auto">
          <a:xfrm>
            <a:off x="152400" y="5791200"/>
            <a:ext cx="20721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String </a:t>
            </a:r>
            <a:r>
              <a:rPr lang="en-US" altLang="en-US" sz="2000" dirty="0"/>
              <a:t>Taxonomy</a:t>
            </a:r>
          </a:p>
        </p:txBody>
      </p:sp>
      <p:grpSp>
        <p:nvGrpSpPr>
          <p:cNvPr id="1064964" name="Group 4"/>
          <p:cNvGrpSpPr>
            <a:grpSpLocks/>
          </p:cNvGrpSpPr>
          <p:nvPr/>
        </p:nvGrpSpPr>
        <p:grpSpPr bwMode="auto">
          <a:xfrm>
            <a:off x="228600" y="252413"/>
            <a:ext cx="8610600" cy="5995987"/>
            <a:chOff x="336" y="159"/>
            <a:chExt cx="5232" cy="3777"/>
          </a:xfrm>
        </p:grpSpPr>
        <p:sp>
          <p:nvSpPr>
            <p:cNvPr id="106496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496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496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6496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76400"/>
            <a:ext cx="5530850" cy="283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8D5B246E-3819-42DD-88D1-3E75280C5E05}" type="slidenum">
              <a:rPr lang="en-US" altLang="en-US"/>
              <a:pPr/>
              <a:t>20</a:t>
            </a:fld>
            <a:endParaRPr lang="en-US" altLang="en-US"/>
          </a:p>
        </p:txBody>
      </p:sp>
      <p:sp>
        <p:nvSpPr>
          <p:cNvPr id="1139715" name="Text Box 3"/>
          <p:cNvSpPr txBox="1">
            <a:spLocks noChangeArrowheads="1"/>
          </p:cNvSpPr>
          <p:nvPr/>
        </p:nvSpPr>
        <p:spPr bwMode="auto">
          <a:xfrm>
            <a:off x="2324100" y="152400"/>
            <a:ext cx="3130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Delete Leading Whitespace</a:t>
            </a:r>
          </a:p>
        </p:txBody>
      </p:sp>
      <p:pic>
        <p:nvPicPr>
          <p:cNvPr id="11397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3" y="609600"/>
            <a:ext cx="8345487"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291C8DDA-03FA-4057-870D-C052AD38D4DE}" type="slidenum">
              <a:rPr lang="en-US" altLang="en-US"/>
              <a:pPr/>
              <a:t>21</a:t>
            </a:fld>
            <a:endParaRPr lang="en-US" altLang="en-US"/>
          </a:p>
        </p:txBody>
      </p:sp>
      <p:sp>
        <p:nvSpPr>
          <p:cNvPr id="1106947" name="Text Box 3"/>
          <p:cNvSpPr txBox="1">
            <a:spLocks noChangeArrowheads="1"/>
          </p:cNvSpPr>
          <p:nvPr/>
        </p:nvSpPr>
        <p:spPr bwMode="auto">
          <a:xfrm>
            <a:off x="2344738" y="152400"/>
            <a:ext cx="3697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Read Student Names and Scores</a:t>
            </a:r>
          </a:p>
        </p:txBody>
      </p:sp>
      <p:pic>
        <p:nvPicPr>
          <p:cNvPr id="11069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33400"/>
            <a:ext cx="8345487" cy="578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49D26662-7622-403B-A29F-6DC625383B54}" type="slidenum">
              <a:rPr lang="en-US" altLang="en-US"/>
              <a:pPr/>
              <a:t>22</a:t>
            </a:fld>
            <a:endParaRPr lang="en-US" altLang="en-US"/>
          </a:p>
        </p:txBody>
      </p:sp>
      <p:sp>
        <p:nvSpPr>
          <p:cNvPr id="1141763" name="Text Box 3"/>
          <p:cNvSpPr txBox="1">
            <a:spLocks noChangeArrowheads="1"/>
          </p:cNvSpPr>
          <p:nvPr/>
        </p:nvSpPr>
        <p:spPr bwMode="auto">
          <a:xfrm>
            <a:off x="2344738" y="152400"/>
            <a:ext cx="3697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Read Student Names and Scores</a:t>
            </a:r>
          </a:p>
        </p:txBody>
      </p:sp>
      <p:pic>
        <p:nvPicPr>
          <p:cNvPr id="11417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598488"/>
            <a:ext cx="8464550" cy="580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6B8A03B0-4F19-4F94-B65E-A571BBC7A254}" type="slidenum">
              <a:rPr lang="en-US" altLang="en-US"/>
              <a:pPr/>
              <a:t>23</a:t>
            </a:fld>
            <a:endParaRPr lang="en-US" altLang="en-US"/>
          </a:p>
        </p:txBody>
      </p:sp>
      <p:sp>
        <p:nvSpPr>
          <p:cNvPr id="1075202"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203" name="Rectangle 3"/>
          <p:cNvSpPr>
            <a:spLocks noChangeArrowheads="1"/>
          </p:cNvSpPr>
          <p:nvPr/>
        </p:nvSpPr>
        <p:spPr bwMode="auto">
          <a:xfrm>
            <a:off x="152400" y="5791200"/>
            <a:ext cx="27815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i="1" dirty="0" smtClean="0"/>
              <a:t>gets</a:t>
            </a:r>
            <a:r>
              <a:rPr lang="en-US" altLang="en-US" sz="2000" dirty="0" smtClean="0"/>
              <a:t> </a:t>
            </a:r>
            <a:r>
              <a:rPr lang="en-US" altLang="en-US" sz="2000" dirty="0"/>
              <a:t>and </a:t>
            </a:r>
            <a:r>
              <a:rPr lang="en-US" altLang="en-US" sz="2000" i="1" dirty="0" err="1"/>
              <a:t>fgets</a:t>
            </a:r>
            <a:r>
              <a:rPr lang="en-US" altLang="en-US" sz="2000" dirty="0"/>
              <a:t> Functions</a:t>
            </a:r>
          </a:p>
        </p:txBody>
      </p:sp>
      <p:grpSp>
        <p:nvGrpSpPr>
          <p:cNvPr id="1075204" name="Group 4"/>
          <p:cNvGrpSpPr>
            <a:grpSpLocks/>
          </p:cNvGrpSpPr>
          <p:nvPr/>
        </p:nvGrpSpPr>
        <p:grpSpPr bwMode="auto">
          <a:xfrm>
            <a:off x="228600" y="252413"/>
            <a:ext cx="8610600" cy="5995987"/>
            <a:chOff x="336" y="159"/>
            <a:chExt cx="5232" cy="3777"/>
          </a:xfrm>
        </p:grpSpPr>
        <p:sp>
          <p:nvSpPr>
            <p:cNvPr id="107520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20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20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7520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073150"/>
            <a:ext cx="7953375"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B05CE1ED-08BD-4E68-BD81-1D6109CA714C}" type="slidenum">
              <a:rPr lang="en-US" altLang="en-US"/>
              <a:pPr/>
              <a:t>24</a:t>
            </a:fld>
            <a:endParaRPr lang="en-US" altLang="en-US"/>
          </a:p>
        </p:txBody>
      </p:sp>
      <p:sp>
        <p:nvSpPr>
          <p:cNvPr id="1107971" name="Text Box 3"/>
          <p:cNvSpPr txBox="1">
            <a:spLocks noChangeArrowheads="1"/>
          </p:cNvSpPr>
          <p:nvPr/>
        </p:nvSpPr>
        <p:spPr bwMode="auto">
          <a:xfrm>
            <a:off x="2536825" y="152400"/>
            <a:ext cx="3311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Demonstrate </a:t>
            </a:r>
            <a:r>
              <a:rPr lang="en-US" altLang="en-US" sz="2000" i="1"/>
              <a:t>fgets</a:t>
            </a:r>
            <a:r>
              <a:rPr lang="en-US" altLang="en-US" sz="2000"/>
              <a:t> Operation</a:t>
            </a:r>
          </a:p>
        </p:txBody>
      </p:sp>
      <p:pic>
        <p:nvPicPr>
          <p:cNvPr id="11079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642938"/>
            <a:ext cx="8318500" cy="522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1"/>
          </p:nvPr>
        </p:nvSpPr>
        <p:spPr/>
        <p:txBody>
          <a:bodyPr/>
          <a:lstStyle/>
          <a:p>
            <a:fld id="{6FB805D1-C767-46A1-B50A-7D606EAF020A}" type="slidenum">
              <a:rPr lang="en-US" altLang="en-US"/>
              <a:pPr/>
              <a:t>25</a:t>
            </a:fld>
            <a:endParaRPr lang="en-US" altLang="en-US"/>
          </a:p>
        </p:txBody>
      </p:sp>
      <p:sp>
        <p:nvSpPr>
          <p:cNvPr id="1143811" name="Text Box 3"/>
          <p:cNvSpPr txBox="1">
            <a:spLocks noChangeArrowheads="1"/>
          </p:cNvSpPr>
          <p:nvPr/>
        </p:nvSpPr>
        <p:spPr bwMode="auto">
          <a:xfrm>
            <a:off x="2536825" y="152400"/>
            <a:ext cx="3311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Demonstrate </a:t>
            </a:r>
            <a:r>
              <a:rPr lang="en-US" altLang="en-US" sz="2000" i="1"/>
              <a:t>fgets</a:t>
            </a:r>
            <a:r>
              <a:rPr lang="en-US" altLang="en-US" sz="2000"/>
              <a:t> Operation</a:t>
            </a:r>
          </a:p>
        </p:txBody>
      </p:sp>
      <p:grpSp>
        <p:nvGrpSpPr>
          <p:cNvPr id="1143814" name="Group 6"/>
          <p:cNvGrpSpPr>
            <a:grpSpLocks/>
          </p:cNvGrpSpPr>
          <p:nvPr/>
        </p:nvGrpSpPr>
        <p:grpSpPr bwMode="auto">
          <a:xfrm>
            <a:off x="228600" y="685800"/>
            <a:ext cx="8345488" cy="1511300"/>
            <a:chOff x="144" y="432"/>
            <a:chExt cx="5257" cy="952"/>
          </a:xfrm>
        </p:grpSpPr>
        <p:pic>
          <p:nvPicPr>
            <p:cNvPr id="11438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 y="432"/>
              <a:ext cx="5240"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38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864"/>
              <a:ext cx="5257"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39A076D6-6DB1-4592-B9B9-10743287CE94}" type="slidenum">
              <a:rPr lang="en-US" altLang="en-US"/>
              <a:pPr/>
              <a:t>26</a:t>
            </a:fld>
            <a:endParaRPr lang="en-US" altLang="en-US"/>
          </a:p>
        </p:txBody>
      </p:sp>
      <p:sp>
        <p:nvSpPr>
          <p:cNvPr id="1076226"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27" name="Rectangle 3"/>
          <p:cNvSpPr>
            <a:spLocks noChangeArrowheads="1"/>
          </p:cNvSpPr>
          <p:nvPr/>
        </p:nvSpPr>
        <p:spPr bwMode="auto">
          <a:xfrm>
            <a:off x="152400" y="5791200"/>
            <a:ext cx="29803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i="1" dirty="0" smtClean="0"/>
              <a:t>puts</a:t>
            </a:r>
            <a:r>
              <a:rPr lang="en-US" altLang="en-US" sz="2000" dirty="0" smtClean="0"/>
              <a:t> </a:t>
            </a:r>
            <a:r>
              <a:rPr lang="en-US" altLang="en-US" sz="2000" dirty="0"/>
              <a:t>and </a:t>
            </a:r>
            <a:r>
              <a:rPr lang="en-US" altLang="en-US" sz="2000" i="1" dirty="0" err="1"/>
              <a:t>fputs</a:t>
            </a:r>
            <a:r>
              <a:rPr lang="en-US" altLang="en-US" sz="2000" dirty="0"/>
              <a:t> Operations</a:t>
            </a:r>
          </a:p>
        </p:txBody>
      </p:sp>
      <p:grpSp>
        <p:nvGrpSpPr>
          <p:cNvPr id="1076228" name="Group 4"/>
          <p:cNvGrpSpPr>
            <a:grpSpLocks/>
          </p:cNvGrpSpPr>
          <p:nvPr/>
        </p:nvGrpSpPr>
        <p:grpSpPr bwMode="auto">
          <a:xfrm>
            <a:off x="228600" y="252413"/>
            <a:ext cx="8610600" cy="5995987"/>
            <a:chOff x="336" y="159"/>
            <a:chExt cx="5232" cy="3777"/>
          </a:xfrm>
        </p:grpSpPr>
        <p:sp>
          <p:nvSpPr>
            <p:cNvPr id="1076229"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30"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31"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762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1095375"/>
            <a:ext cx="8281987"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9DE030AC-C680-47A6-80F1-719BA8C4D5E8}" type="slidenum">
              <a:rPr lang="en-US" altLang="en-US"/>
              <a:pPr/>
              <a:t>27</a:t>
            </a:fld>
            <a:endParaRPr lang="en-US" altLang="en-US"/>
          </a:p>
        </p:txBody>
      </p:sp>
      <p:sp>
        <p:nvSpPr>
          <p:cNvPr id="1108995" name="Text Box 3"/>
          <p:cNvSpPr txBox="1">
            <a:spLocks noChangeArrowheads="1"/>
          </p:cNvSpPr>
          <p:nvPr/>
        </p:nvSpPr>
        <p:spPr bwMode="auto">
          <a:xfrm>
            <a:off x="2562225" y="152400"/>
            <a:ext cx="3263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Demonstration of Put String</a:t>
            </a:r>
          </a:p>
        </p:txBody>
      </p:sp>
      <p:pic>
        <p:nvPicPr>
          <p:cNvPr id="11089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600075"/>
            <a:ext cx="8345487"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1DBC9743-9040-462B-96AB-7D674B0CB5E7}" type="slidenum">
              <a:rPr lang="en-US" altLang="en-US"/>
              <a:pPr/>
              <a:t>28</a:t>
            </a:fld>
            <a:endParaRPr lang="en-US" altLang="en-US"/>
          </a:p>
        </p:txBody>
      </p:sp>
      <p:sp>
        <p:nvSpPr>
          <p:cNvPr id="1145859" name="Text Box 3"/>
          <p:cNvSpPr txBox="1">
            <a:spLocks noChangeArrowheads="1"/>
          </p:cNvSpPr>
          <p:nvPr/>
        </p:nvSpPr>
        <p:spPr bwMode="auto">
          <a:xfrm>
            <a:off x="2562225" y="152400"/>
            <a:ext cx="3263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Demonstration of Put String</a:t>
            </a:r>
          </a:p>
        </p:txBody>
      </p:sp>
      <p:pic>
        <p:nvPicPr>
          <p:cNvPr id="11458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318500" cy="11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6E23A145-D34B-4F35-8D2F-9C10705AEC11}" type="slidenum">
              <a:rPr lang="en-US" altLang="en-US"/>
              <a:pPr/>
              <a:t>29</a:t>
            </a:fld>
            <a:endParaRPr lang="en-US" altLang="en-US"/>
          </a:p>
        </p:txBody>
      </p:sp>
      <p:sp>
        <p:nvSpPr>
          <p:cNvPr id="1110019" name="Text Box 3"/>
          <p:cNvSpPr txBox="1">
            <a:spLocks noChangeArrowheads="1"/>
          </p:cNvSpPr>
          <p:nvPr/>
        </p:nvSpPr>
        <p:spPr bwMode="auto">
          <a:xfrm>
            <a:off x="2286000" y="152400"/>
            <a:ext cx="244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Typewriter Program</a:t>
            </a:r>
          </a:p>
        </p:txBody>
      </p:sp>
      <p:pic>
        <p:nvPicPr>
          <p:cNvPr id="11100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8" y="534988"/>
            <a:ext cx="8437562" cy="578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BCA8FC85-55C2-4A17-8442-E5AB800F6285}" type="slidenum">
              <a:rPr lang="en-US" altLang="en-US"/>
              <a:pPr/>
              <a:t>3</a:t>
            </a:fld>
            <a:endParaRPr lang="en-US" altLang="en-US"/>
          </a:p>
        </p:txBody>
      </p:sp>
      <p:sp>
        <p:nvSpPr>
          <p:cNvPr id="1065986"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987" name="Rectangle 3"/>
          <p:cNvSpPr>
            <a:spLocks noChangeArrowheads="1"/>
          </p:cNvSpPr>
          <p:nvPr/>
        </p:nvSpPr>
        <p:spPr bwMode="auto">
          <a:xfrm>
            <a:off x="152400" y="5791200"/>
            <a:ext cx="18565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String </a:t>
            </a:r>
            <a:r>
              <a:rPr lang="en-US" altLang="en-US" sz="2000" dirty="0"/>
              <a:t>Formats</a:t>
            </a:r>
          </a:p>
        </p:txBody>
      </p:sp>
      <p:grpSp>
        <p:nvGrpSpPr>
          <p:cNvPr id="1065988" name="Group 4"/>
          <p:cNvGrpSpPr>
            <a:grpSpLocks/>
          </p:cNvGrpSpPr>
          <p:nvPr/>
        </p:nvGrpSpPr>
        <p:grpSpPr bwMode="auto">
          <a:xfrm>
            <a:off x="228600" y="252413"/>
            <a:ext cx="8610600" cy="5995987"/>
            <a:chOff x="336" y="159"/>
            <a:chExt cx="5232" cy="3777"/>
          </a:xfrm>
        </p:grpSpPr>
        <p:sp>
          <p:nvSpPr>
            <p:cNvPr id="1065989"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990"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991"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6599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638" y="2290763"/>
            <a:ext cx="6837362" cy="151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64BBA1D5-E3C8-43C7-B73F-2FB658696596}" type="slidenum">
              <a:rPr lang="en-US" altLang="en-US"/>
              <a:pPr/>
              <a:t>30</a:t>
            </a:fld>
            <a:endParaRPr lang="en-US" altLang="en-US"/>
          </a:p>
        </p:txBody>
      </p:sp>
      <p:sp>
        <p:nvSpPr>
          <p:cNvPr id="1147907" name="Text Box 3"/>
          <p:cNvSpPr txBox="1">
            <a:spLocks noChangeArrowheads="1"/>
          </p:cNvSpPr>
          <p:nvPr/>
        </p:nvSpPr>
        <p:spPr bwMode="auto">
          <a:xfrm>
            <a:off x="2286000" y="152400"/>
            <a:ext cx="244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Typewriter Program</a:t>
            </a:r>
          </a:p>
        </p:txBody>
      </p:sp>
      <p:pic>
        <p:nvPicPr>
          <p:cNvPr id="11479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410575"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D4A75F49-8D4C-476E-B425-88B36D6883C5}" type="slidenum">
              <a:rPr lang="en-US" altLang="en-US"/>
              <a:pPr/>
              <a:t>31</a:t>
            </a:fld>
            <a:endParaRPr lang="en-US" altLang="en-US"/>
          </a:p>
        </p:txBody>
      </p:sp>
      <p:sp>
        <p:nvSpPr>
          <p:cNvPr id="1111043" name="Text Box 3"/>
          <p:cNvSpPr txBox="1">
            <a:spLocks noChangeArrowheads="1"/>
          </p:cNvSpPr>
          <p:nvPr/>
        </p:nvSpPr>
        <p:spPr bwMode="auto">
          <a:xfrm>
            <a:off x="2362200" y="152400"/>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Print Selected Sentences</a:t>
            </a:r>
          </a:p>
        </p:txBody>
      </p:sp>
      <p:pic>
        <p:nvPicPr>
          <p:cNvPr id="11110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33400"/>
            <a:ext cx="8345487" cy="558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A805E505-E6BF-4104-94D0-4F708888E950}" type="slidenum">
              <a:rPr lang="en-US" altLang="en-US"/>
              <a:pPr/>
              <a:t>32</a:t>
            </a:fld>
            <a:endParaRPr lang="en-US" altLang="en-US"/>
          </a:p>
        </p:txBody>
      </p:sp>
      <p:sp>
        <p:nvSpPr>
          <p:cNvPr id="1149955" name="Text Box 3"/>
          <p:cNvSpPr txBox="1">
            <a:spLocks noChangeArrowheads="1"/>
          </p:cNvSpPr>
          <p:nvPr/>
        </p:nvSpPr>
        <p:spPr bwMode="auto">
          <a:xfrm>
            <a:off x="2362200" y="152400"/>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Print Selected Sentences</a:t>
            </a:r>
          </a:p>
        </p:txBody>
      </p:sp>
      <p:pic>
        <p:nvPicPr>
          <p:cNvPr id="11499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46113"/>
            <a:ext cx="8255000"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02C65666-584C-48CF-903B-542ADD132C95}" type="slidenum">
              <a:rPr lang="en-US" altLang="en-US"/>
              <a:pPr/>
              <a:t>33</a:t>
            </a:fld>
            <a:endParaRPr lang="en-US" altLang="en-US"/>
          </a:p>
        </p:txBody>
      </p:sp>
      <p:sp>
        <p:nvSpPr>
          <p:cNvPr id="1112067" name="Text Box 3"/>
          <p:cNvSpPr txBox="1">
            <a:spLocks noChangeArrowheads="1"/>
          </p:cNvSpPr>
          <p:nvPr/>
        </p:nvSpPr>
        <p:spPr bwMode="auto">
          <a:xfrm>
            <a:off x="2362200" y="152400"/>
            <a:ext cx="2855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Print File Double spaced</a:t>
            </a:r>
          </a:p>
        </p:txBody>
      </p:sp>
      <p:pic>
        <p:nvPicPr>
          <p:cNvPr id="11120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533400"/>
            <a:ext cx="8318500" cy="581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1CBD6738-78A9-4A6F-B8F4-9B5017381472}" type="slidenum">
              <a:rPr lang="en-US" altLang="en-US"/>
              <a:pPr/>
              <a:t>34</a:t>
            </a:fld>
            <a:endParaRPr lang="en-US" altLang="en-US"/>
          </a:p>
        </p:txBody>
      </p:sp>
      <p:sp>
        <p:nvSpPr>
          <p:cNvPr id="1152003" name="Text Box 3"/>
          <p:cNvSpPr txBox="1">
            <a:spLocks noChangeArrowheads="1"/>
          </p:cNvSpPr>
          <p:nvPr/>
        </p:nvSpPr>
        <p:spPr bwMode="auto">
          <a:xfrm>
            <a:off x="2362200" y="152400"/>
            <a:ext cx="2855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Print File Double spaced</a:t>
            </a:r>
          </a:p>
        </p:txBody>
      </p:sp>
      <p:pic>
        <p:nvPicPr>
          <p:cNvPr id="11520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685800"/>
            <a:ext cx="8345487"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BD035C17-972C-4172-AA0D-50DB04962A07}" type="slidenum">
              <a:rPr lang="en-US" altLang="en-US"/>
              <a:pPr/>
              <a:t>35</a:t>
            </a:fld>
            <a:endParaRPr lang="en-US" altLang="en-US"/>
          </a:p>
        </p:txBody>
      </p:sp>
      <p:sp>
        <p:nvSpPr>
          <p:cNvPr id="1059842" name="Rectangle 2"/>
          <p:cNvSpPr>
            <a:spLocks noChangeArrowheads="1"/>
          </p:cNvSpPr>
          <p:nvPr/>
        </p:nvSpPr>
        <p:spPr bwMode="auto">
          <a:xfrm>
            <a:off x="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1059843" name="Text Box 3"/>
          <p:cNvSpPr txBox="1">
            <a:spLocks noChangeArrowheads="1"/>
          </p:cNvSpPr>
          <p:nvPr/>
        </p:nvSpPr>
        <p:spPr bwMode="auto">
          <a:xfrm>
            <a:off x="228600" y="304800"/>
            <a:ext cx="434766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Arrays </a:t>
            </a:r>
            <a:r>
              <a:rPr lang="en-US" altLang="en-US" sz="4000" dirty="0">
                <a:latin typeface="Arial" panose="020B0604020202020204" pitchFamily="34" charset="0"/>
              </a:rPr>
              <a:t>of Strings</a:t>
            </a:r>
          </a:p>
        </p:txBody>
      </p:sp>
      <p:sp>
        <p:nvSpPr>
          <p:cNvPr id="1059844"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1059845" name="Rectangle 5"/>
          <p:cNvSpPr>
            <a:spLocks noChangeArrowheads="1"/>
          </p:cNvSpPr>
          <p:nvPr/>
        </p:nvSpPr>
        <p:spPr bwMode="auto">
          <a:xfrm>
            <a:off x="304800" y="1984147"/>
            <a:ext cx="8229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dirty="0" smtClean="0">
                <a:effectLst>
                  <a:outerShdw blurRad="38100" dist="38100" dir="2700000" algn="tl">
                    <a:srgbClr val="C0C0C0"/>
                  </a:outerShdw>
                </a:effectLst>
              </a:rPr>
              <a:t>Ragged </a:t>
            </a:r>
            <a:r>
              <a:rPr lang="en-US" altLang="en-US" sz="2800" i="1" dirty="0">
                <a:effectLst>
                  <a:outerShdw blurRad="38100" dist="38100" dir="2700000" algn="tl">
                    <a:srgbClr val="C0C0C0"/>
                  </a:outerShdw>
                </a:effectLst>
              </a:rPr>
              <a:t>arrays are very common with strings. Consider, for example, the need to store the days of the week in their textual format. We could create a two-dimensional array of seven days by ten characters, but this wastes space.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89C0DA3F-63D0-4CE9-9CD1-F1E3E1D22315}" type="slidenum">
              <a:rPr lang="en-US" altLang="en-US"/>
              <a:pPr/>
              <a:t>36</a:t>
            </a:fld>
            <a:endParaRPr lang="en-US" altLang="en-US"/>
          </a:p>
        </p:txBody>
      </p:sp>
      <p:sp>
        <p:nvSpPr>
          <p:cNvPr id="1113091" name="Text Box 3"/>
          <p:cNvSpPr txBox="1">
            <a:spLocks noChangeArrowheads="1"/>
          </p:cNvSpPr>
          <p:nvPr/>
        </p:nvSpPr>
        <p:spPr bwMode="auto">
          <a:xfrm>
            <a:off x="2362200" y="15240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Print Days of the Week</a:t>
            </a:r>
          </a:p>
        </p:txBody>
      </p:sp>
      <p:pic>
        <p:nvPicPr>
          <p:cNvPr id="11130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345488" cy="551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415CAEFE-DF13-4C3B-8C19-15F474022D6E}" type="slidenum">
              <a:rPr lang="en-US" altLang="en-US"/>
              <a:pPr/>
              <a:t>37</a:t>
            </a:fld>
            <a:endParaRPr lang="en-US" altLang="en-US"/>
          </a:p>
        </p:txBody>
      </p:sp>
      <p:sp>
        <p:nvSpPr>
          <p:cNvPr id="1154051" name="Text Box 3"/>
          <p:cNvSpPr txBox="1">
            <a:spLocks noChangeArrowheads="1"/>
          </p:cNvSpPr>
          <p:nvPr/>
        </p:nvSpPr>
        <p:spPr bwMode="auto">
          <a:xfrm>
            <a:off x="2362200" y="15240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Print Days of the Week</a:t>
            </a:r>
          </a:p>
        </p:txBody>
      </p:sp>
      <p:pic>
        <p:nvPicPr>
          <p:cNvPr id="1154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685800"/>
            <a:ext cx="8410575" cy="344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15B95D97-FBE7-4379-B553-AA2B8A02EF90}" type="slidenum">
              <a:rPr lang="en-US" altLang="en-US"/>
              <a:pPr/>
              <a:t>38</a:t>
            </a:fld>
            <a:endParaRPr lang="en-US" altLang="en-US"/>
          </a:p>
        </p:txBody>
      </p:sp>
      <p:sp>
        <p:nvSpPr>
          <p:cNvPr id="1077250"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251" name="Rectangle 3"/>
          <p:cNvSpPr>
            <a:spLocks noChangeArrowheads="1"/>
          </p:cNvSpPr>
          <p:nvPr/>
        </p:nvSpPr>
        <p:spPr bwMode="auto">
          <a:xfrm>
            <a:off x="152400" y="5791200"/>
            <a:ext cx="22188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Pointers </a:t>
            </a:r>
            <a:r>
              <a:rPr lang="en-US" altLang="en-US" sz="2000" dirty="0"/>
              <a:t>to Strings</a:t>
            </a:r>
          </a:p>
        </p:txBody>
      </p:sp>
      <p:grpSp>
        <p:nvGrpSpPr>
          <p:cNvPr id="1077252" name="Group 4"/>
          <p:cNvGrpSpPr>
            <a:grpSpLocks/>
          </p:cNvGrpSpPr>
          <p:nvPr/>
        </p:nvGrpSpPr>
        <p:grpSpPr bwMode="auto">
          <a:xfrm>
            <a:off x="228600" y="252413"/>
            <a:ext cx="8610600" cy="5995987"/>
            <a:chOff x="336" y="159"/>
            <a:chExt cx="5232" cy="3777"/>
          </a:xfrm>
        </p:grpSpPr>
        <p:sp>
          <p:nvSpPr>
            <p:cNvPr id="1077253"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254"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255"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772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43025"/>
            <a:ext cx="7386638"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1"/>
          </p:nvPr>
        </p:nvSpPr>
        <p:spPr/>
        <p:txBody>
          <a:bodyPr/>
          <a:lstStyle/>
          <a:p>
            <a:fld id="{7E83362C-91ED-47CE-842E-45085C31C764}" type="slidenum">
              <a:rPr lang="en-US" altLang="en-US"/>
              <a:pPr/>
              <a:t>39</a:t>
            </a:fld>
            <a:endParaRPr lang="en-US" altLang="en-US"/>
          </a:p>
        </p:txBody>
      </p:sp>
      <p:sp>
        <p:nvSpPr>
          <p:cNvPr id="1060866" name="Rectangle 2"/>
          <p:cNvSpPr>
            <a:spLocks noChangeArrowheads="1"/>
          </p:cNvSpPr>
          <p:nvPr/>
        </p:nvSpPr>
        <p:spPr bwMode="auto">
          <a:xfrm>
            <a:off x="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1060867" name="Text Box 3"/>
          <p:cNvSpPr txBox="1">
            <a:spLocks noChangeArrowheads="1"/>
          </p:cNvSpPr>
          <p:nvPr/>
        </p:nvSpPr>
        <p:spPr bwMode="auto">
          <a:xfrm>
            <a:off x="228600" y="60325"/>
            <a:ext cx="511229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String </a:t>
            </a:r>
            <a:r>
              <a:rPr lang="en-US" altLang="en-US" sz="4000" dirty="0">
                <a:latin typeface="Arial" panose="020B0604020202020204" pitchFamily="34" charset="0"/>
              </a:rPr>
              <a:t>Manipulation </a:t>
            </a:r>
            <a:br>
              <a:rPr lang="en-US" altLang="en-US" sz="4000" dirty="0">
                <a:latin typeface="Arial" panose="020B0604020202020204" pitchFamily="34" charset="0"/>
              </a:rPr>
            </a:br>
            <a:r>
              <a:rPr lang="en-US" altLang="en-US" sz="4000" dirty="0">
                <a:latin typeface="Arial" panose="020B0604020202020204" pitchFamily="34" charset="0"/>
              </a:rPr>
              <a:t>           Functions</a:t>
            </a:r>
          </a:p>
        </p:txBody>
      </p:sp>
      <p:sp>
        <p:nvSpPr>
          <p:cNvPr id="1060868"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1060869" name="Rectangle 5"/>
          <p:cNvSpPr>
            <a:spLocks noChangeArrowheads="1"/>
          </p:cNvSpPr>
          <p:nvPr/>
        </p:nvSpPr>
        <p:spPr bwMode="auto">
          <a:xfrm>
            <a:off x="304800" y="1524000"/>
            <a:ext cx="8229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Because a string is not a standard type, we cannot use it directly with most C operators. Fortunately, C provides a set of functions to  manipulates strings. </a:t>
            </a:r>
          </a:p>
        </p:txBody>
      </p:sp>
    </p:spTree>
    <p:extLst>
      <p:ext uri="{BB962C8B-B14F-4D97-AF65-F5344CB8AC3E}">
        <p14:creationId xmlns:p14="http://schemas.microsoft.com/office/powerpoint/2010/main" val="2467587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1"/>
          </p:nvPr>
        </p:nvSpPr>
        <p:spPr/>
        <p:txBody>
          <a:bodyPr/>
          <a:lstStyle/>
          <a:p>
            <a:fld id="{CFA250D4-F3ED-4663-BDB3-66A0E0A64B61}" type="slidenum">
              <a:rPr lang="en-US" altLang="en-US"/>
              <a:pPr/>
              <a:t>4</a:t>
            </a:fld>
            <a:endParaRPr lang="en-US" altLang="en-US"/>
          </a:p>
        </p:txBody>
      </p:sp>
      <p:sp>
        <p:nvSpPr>
          <p:cNvPr id="1057794" name="Rectangle 2"/>
          <p:cNvSpPr>
            <a:spLocks noChangeArrowheads="1"/>
          </p:cNvSpPr>
          <p:nvPr/>
        </p:nvSpPr>
        <p:spPr bwMode="auto">
          <a:xfrm>
            <a:off x="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1057795" name="Text Box 3"/>
          <p:cNvSpPr txBox="1">
            <a:spLocks noChangeArrowheads="1"/>
          </p:cNvSpPr>
          <p:nvPr/>
        </p:nvSpPr>
        <p:spPr bwMode="auto">
          <a:xfrm>
            <a:off x="228600" y="304800"/>
            <a:ext cx="24641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C </a:t>
            </a:r>
            <a:r>
              <a:rPr lang="en-US" altLang="en-US" sz="4000" dirty="0">
                <a:latin typeface="Arial" panose="020B0604020202020204" pitchFamily="34" charset="0"/>
              </a:rPr>
              <a:t>Strings</a:t>
            </a:r>
          </a:p>
        </p:txBody>
      </p:sp>
      <p:sp>
        <p:nvSpPr>
          <p:cNvPr id="1057796"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1057797" name="Rectangle 5"/>
          <p:cNvSpPr>
            <a:spLocks noChangeArrowheads="1"/>
          </p:cNvSpPr>
          <p:nvPr/>
        </p:nvSpPr>
        <p:spPr bwMode="auto">
          <a:xfrm>
            <a:off x="304800" y="1582738"/>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A C string is a variable-length array of characters that is delimited by the null character. </a:t>
            </a:r>
          </a:p>
        </p:txBody>
      </p:sp>
      <p:sp>
        <p:nvSpPr>
          <p:cNvPr id="10" name="Rectangle 4"/>
          <p:cNvSpPr>
            <a:spLocks noChangeArrowheads="1"/>
          </p:cNvSpPr>
          <p:nvPr/>
        </p:nvSpPr>
        <p:spPr bwMode="auto">
          <a:xfrm>
            <a:off x="493713" y="2987675"/>
            <a:ext cx="8077200" cy="457200"/>
          </a:xfrm>
          <a:prstGeom prst="rect">
            <a:avLst/>
          </a:prstGeom>
          <a:noFill/>
          <a:ln>
            <a:noFill/>
          </a:ln>
          <a:effectLst/>
        </p:spPr>
        <p:txBody>
          <a:bodyPr>
            <a:spAutoFit/>
          </a:bodyPr>
          <a:lstStyle/>
          <a:p>
            <a:pPr algn="ctr"/>
            <a:r>
              <a:rPr lang="en-US" altLang="en-US" dirty="0"/>
              <a:t>C uses variable-length, delimited strings.</a:t>
            </a:r>
          </a:p>
        </p:txBody>
      </p:sp>
      <p:sp>
        <p:nvSpPr>
          <p:cNvPr id="12" name="Rectangle 4"/>
          <p:cNvSpPr>
            <a:spLocks noChangeArrowheads="1"/>
          </p:cNvSpPr>
          <p:nvPr/>
        </p:nvSpPr>
        <p:spPr bwMode="auto">
          <a:xfrm>
            <a:off x="493713" y="3811449"/>
            <a:ext cx="8077200" cy="457200"/>
          </a:xfrm>
          <a:prstGeom prst="rect">
            <a:avLst/>
          </a:prstGeom>
          <a:noFill/>
          <a:ln>
            <a:noFill/>
          </a:ln>
          <a:effectLst/>
        </p:spPr>
        <p:txBody>
          <a:bodyPr>
            <a:spAutoFit/>
          </a:bodyPr>
          <a:lstStyle/>
          <a:p>
            <a:pPr algn="ctr"/>
            <a:r>
              <a:rPr lang="en-US" altLang="en-US" dirty="0"/>
              <a:t>A string literal is enclosed in double quotes.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BEE325FC-85BB-4308-8BDE-90EB87A89E90}" type="slidenum">
              <a:rPr lang="en-US" altLang="en-US"/>
              <a:pPr/>
              <a:t>40</a:t>
            </a:fld>
            <a:endParaRPr lang="en-US" altLang="en-US"/>
          </a:p>
        </p:txBody>
      </p:sp>
      <p:sp>
        <p:nvSpPr>
          <p:cNvPr id="1114115" name="Text Box 3"/>
          <p:cNvSpPr txBox="1">
            <a:spLocks noChangeArrowheads="1"/>
          </p:cNvSpPr>
          <p:nvPr/>
        </p:nvSpPr>
        <p:spPr bwMode="auto">
          <a:xfrm>
            <a:off x="2362200" y="152400"/>
            <a:ext cx="204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a:t>Add Left Margin</a:t>
            </a:r>
          </a:p>
        </p:txBody>
      </p:sp>
      <p:pic>
        <p:nvPicPr>
          <p:cNvPr id="11141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609600"/>
            <a:ext cx="8410575"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74188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1"/>
          </p:nvPr>
        </p:nvSpPr>
        <p:spPr/>
        <p:txBody>
          <a:bodyPr/>
          <a:lstStyle/>
          <a:p>
            <a:fld id="{910EC864-BCAA-4740-97E5-B8CEF2491BE6}" type="slidenum">
              <a:rPr lang="en-US" altLang="en-US"/>
              <a:pPr/>
              <a:t>41</a:t>
            </a:fld>
            <a:endParaRPr lang="en-US" altLang="en-US"/>
          </a:p>
        </p:txBody>
      </p:sp>
      <p:sp>
        <p:nvSpPr>
          <p:cNvPr id="1155075" name="Text Box 3"/>
          <p:cNvSpPr txBox="1">
            <a:spLocks noChangeArrowheads="1"/>
          </p:cNvSpPr>
          <p:nvPr/>
        </p:nvSpPr>
        <p:spPr bwMode="auto">
          <a:xfrm>
            <a:off x="2362200" y="152400"/>
            <a:ext cx="204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Add Left Margin</a:t>
            </a:r>
          </a:p>
        </p:txBody>
      </p:sp>
      <p:grpSp>
        <p:nvGrpSpPr>
          <p:cNvPr id="1155078" name="Group 6"/>
          <p:cNvGrpSpPr>
            <a:grpSpLocks/>
          </p:cNvGrpSpPr>
          <p:nvPr/>
        </p:nvGrpSpPr>
        <p:grpSpPr bwMode="auto">
          <a:xfrm>
            <a:off x="76200" y="685800"/>
            <a:ext cx="8491538" cy="5018088"/>
            <a:chOff x="48" y="432"/>
            <a:chExt cx="5349" cy="3161"/>
          </a:xfrm>
        </p:grpSpPr>
        <p:pic>
          <p:nvPicPr>
            <p:cNvPr id="1155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 y="432"/>
              <a:ext cx="5349" cy="1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5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728"/>
              <a:ext cx="5257" cy="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266830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10AC69FB-2AEB-4AC1-BC18-BFF9ECF1EA9A}" type="slidenum">
              <a:rPr lang="en-US" altLang="en-US"/>
              <a:pPr/>
              <a:t>42</a:t>
            </a:fld>
            <a:endParaRPr lang="en-US" altLang="en-US"/>
          </a:p>
        </p:txBody>
      </p:sp>
      <p:sp>
        <p:nvSpPr>
          <p:cNvPr id="1078274"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275" name="Rectangle 3"/>
          <p:cNvSpPr>
            <a:spLocks noChangeArrowheads="1"/>
          </p:cNvSpPr>
          <p:nvPr/>
        </p:nvSpPr>
        <p:spPr bwMode="auto">
          <a:xfrm>
            <a:off x="152400" y="5791200"/>
            <a:ext cx="15167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String </a:t>
            </a:r>
            <a:r>
              <a:rPr lang="en-US" altLang="en-US" sz="2000" dirty="0"/>
              <a:t>Copy</a:t>
            </a:r>
          </a:p>
        </p:txBody>
      </p:sp>
      <p:grpSp>
        <p:nvGrpSpPr>
          <p:cNvPr id="1078276" name="Group 4"/>
          <p:cNvGrpSpPr>
            <a:grpSpLocks/>
          </p:cNvGrpSpPr>
          <p:nvPr/>
        </p:nvGrpSpPr>
        <p:grpSpPr bwMode="auto">
          <a:xfrm>
            <a:off x="228600" y="252413"/>
            <a:ext cx="8610600" cy="5995987"/>
            <a:chOff x="336" y="159"/>
            <a:chExt cx="5232" cy="3777"/>
          </a:xfrm>
        </p:grpSpPr>
        <p:sp>
          <p:nvSpPr>
            <p:cNvPr id="1078277"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278"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279"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78281"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4650" y="550863"/>
            <a:ext cx="5594350" cy="508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9594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43E28B31-1E5D-4F73-BA3D-9D701D7CFEE4}" type="slidenum">
              <a:rPr lang="en-US" altLang="en-US"/>
              <a:pPr/>
              <a:t>43</a:t>
            </a:fld>
            <a:endParaRPr lang="en-US" altLang="en-US"/>
          </a:p>
        </p:txBody>
      </p:sp>
      <p:sp>
        <p:nvSpPr>
          <p:cNvPr id="1079298"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299" name="Rectangle 3"/>
          <p:cNvSpPr>
            <a:spLocks noChangeArrowheads="1"/>
          </p:cNvSpPr>
          <p:nvPr/>
        </p:nvSpPr>
        <p:spPr bwMode="auto">
          <a:xfrm>
            <a:off x="152400" y="5791200"/>
            <a:ext cx="24659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String-number </a:t>
            </a:r>
            <a:r>
              <a:rPr lang="en-US" altLang="en-US" sz="2000" dirty="0"/>
              <a:t>Copy</a:t>
            </a:r>
          </a:p>
        </p:txBody>
      </p:sp>
      <p:grpSp>
        <p:nvGrpSpPr>
          <p:cNvPr id="1079300" name="Group 4"/>
          <p:cNvGrpSpPr>
            <a:grpSpLocks/>
          </p:cNvGrpSpPr>
          <p:nvPr/>
        </p:nvGrpSpPr>
        <p:grpSpPr bwMode="auto">
          <a:xfrm>
            <a:off x="228600" y="252413"/>
            <a:ext cx="8610600" cy="5995987"/>
            <a:chOff x="336" y="159"/>
            <a:chExt cx="5232" cy="3777"/>
          </a:xfrm>
        </p:grpSpPr>
        <p:sp>
          <p:nvSpPr>
            <p:cNvPr id="1079301"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302"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303"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7930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609600"/>
            <a:ext cx="557530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10660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959F58A3-8279-457B-91A0-A350A3E9FA12}" type="slidenum">
              <a:rPr lang="en-US" altLang="en-US"/>
              <a:pPr/>
              <a:t>44</a:t>
            </a:fld>
            <a:endParaRPr lang="en-US" altLang="en-US"/>
          </a:p>
        </p:txBody>
      </p:sp>
      <p:sp>
        <p:nvSpPr>
          <p:cNvPr id="1136642" name="Line 2"/>
          <p:cNvSpPr>
            <a:spLocks noChangeShapeType="1"/>
          </p:cNvSpPr>
          <p:nvPr/>
        </p:nvSpPr>
        <p:spPr bwMode="auto">
          <a:xfrm>
            <a:off x="455613" y="2895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643" name="Line 3"/>
          <p:cNvSpPr>
            <a:spLocks noChangeShapeType="1"/>
          </p:cNvSpPr>
          <p:nvPr/>
        </p:nvSpPr>
        <p:spPr bwMode="auto">
          <a:xfrm>
            <a:off x="457200" y="3505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644" name="Rectangle 4"/>
          <p:cNvSpPr>
            <a:spLocks noChangeArrowheads="1"/>
          </p:cNvSpPr>
          <p:nvPr/>
        </p:nvSpPr>
        <p:spPr bwMode="auto">
          <a:xfrm>
            <a:off x="493713" y="2987675"/>
            <a:ext cx="8077200" cy="457200"/>
          </a:xfrm>
          <a:prstGeom prst="rect">
            <a:avLst/>
          </a:prstGeom>
          <a:noFill/>
          <a:ln>
            <a:noFill/>
          </a:ln>
          <a:effectLst/>
        </p:spPr>
        <p:txBody>
          <a:bodyPr>
            <a:spAutoFit/>
          </a:bodyPr>
          <a:lstStyle/>
          <a:p>
            <a:pPr algn="ctr"/>
            <a:r>
              <a:rPr lang="en-US" altLang="en-US" dirty="0"/>
              <a:t>Always use </a:t>
            </a:r>
            <a:r>
              <a:rPr lang="en-US" altLang="en-US" dirty="0" err="1"/>
              <a:t>strncpy</a:t>
            </a:r>
            <a:r>
              <a:rPr lang="en-US" altLang="en-US" dirty="0"/>
              <a:t> to copy one string to another.</a:t>
            </a:r>
          </a:p>
        </p:txBody>
      </p:sp>
      <p:sp>
        <p:nvSpPr>
          <p:cNvPr id="1136645" name="Text Box 5"/>
          <p:cNvSpPr txBox="1">
            <a:spLocks noChangeArrowheads="1"/>
          </p:cNvSpPr>
          <p:nvPr/>
        </p:nvSpPr>
        <p:spPr bwMode="auto">
          <a:xfrm>
            <a:off x="474663" y="2362200"/>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a:solidFill>
                  <a:schemeClr val="hlink"/>
                </a:solidFill>
                <a:effectLst>
                  <a:outerShdw blurRad="38100" dist="38100" dir="2700000" algn="tl">
                    <a:srgbClr val="C0C0C0"/>
                  </a:outerShdw>
                </a:effectLst>
              </a:rPr>
              <a:t>Note</a:t>
            </a:r>
          </a:p>
        </p:txBody>
      </p:sp>
    </p:spTree>
    <p:extLst>
      <p:ext uri="{BB962C8B-B14F-4D97-AF65-F5344CB8AC3E}">
        <p14:creationId xmlns:p14="http://schemas.microsoft.com/office/powerpoint/2010/main" val="12971557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59CEFD11-08F0-4F4F-8C2A-0DEE1908CD46}" type="slidenum">
              <a:rPr lang="en-US" altLang="en-US"/>
              <a:pPr/>
              <a:t>45</a:t>
            </a:fld>
            <a:endParaRPr lang="en-US" altLang="en-US"/>
          </a:p>
        </p:txBody>
      </p:sp>
      <p:sp>
        <p:nvSpPr>
          <p:cNvPr id="1115139" name="Text Box 3"/>
          <p:cNvSpPr txBox="1">
            <a:spLocks noChangeArrowheads="1"/>
          </p:cNvSpPr>
          <p:nvPr/>
        </p:nvSpPr>
        <p:spPr bwMode="auto">
          <a:xfrm>
            <a:off x="2406650" y="152400"/>
            <a:ext cx="3117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Build Name Array in Heap</a:t>
            </a:r>
          </a:p>
        </p:txBody>
      </p:sp>
      <p:pic>
        <p:nvPicPr>
          <p:cNvPr id="11151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345488" cy="579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6291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1"/>
          </p:nvPr>
        </p:nvSpPr>
        <p:spPr/>
        <p:txBody>
          <a:bodyPr/>
          <a:lstStyle/>
          <a:p>
            <a:fld id="{D9EA097D-9A07-4FC5-8321-374ECCEB1E2F}" type="slidenum">
              <a:rPr lang="en-US" altLang="en-US"/>
              <a:pPr/>
              <a:t>46</a:t>
            </a:fld>
            <a:endParaRPr lang="en-US" altLang="en-US"/>
          </a:p>
        </p:txBody>
      </p:sp>
      <p:sp>
        <p:nvSpPr>
          <p:cNvPr id="1159171" name="Text Box 3"/>
          <p:cNvSpPr txBox="1">
            <a:spLocks noChangeArrowheads="1"/>
          </p:cNvSpPr>
          <p:nvPr/>
        </p:nvSpPr>
        <p:spPr bwMode="auto">
          <a:xfrm>
            <a:off x="2406650" y="152400"/>
            <a:ext cx="3117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Build Name Array in Heap</a:t>
            </a:r>
          </a:p>
        </p:txBody>
      </p:sp>
      <p:grpSp>
        <p:nvGrpSpPr>
          <p:cNvPr id="1159174" name="Group 6"/>
          <p:cNvGrpSpPr>
            <a:grpSpLocks/>
          </p:cNvGrpSpPr>
          <p:nvPr/>
        </p:nvGrpSpPr>
        <p:grpSpPr bwMode="auto">
          <a:xfrm>
            <a:off x="228600" y="615950"/>
            <a:ext cx="8372475" cy="5632450"/>
            <a:chOff x="-417" y="505"/>
            <a:chExt cx="5274" cy="3548"/>
          </a:xfrm>
        </p:grpSpPr>
        <p:pic>
          <p:nvPicPr>
            <p:cNvPr id="1159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 y="505"/>
              <a:ext cx="5274" cy="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9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 y="3120"/>
              <a:ext cx="5257" cy="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15744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7ED92C09-F29B-403E-86E2-50D74E6891EB}" type="slidenum">
              <a:rPr lang="en-US" altLang="en-US"/>
              <a:pPr/>
              <a:t>47</a:t>
            </a:fld>
            <a:endParaRPr lang="en-US" altLang="en-US"/>
          </a:p>
        </p:txBody>
      </p:sp>
      <p:sp>
        <p:nvSpPr>
          <p:cNvPr id="1157122" name="Text Box 2"/>
          <p:cNvSpPr txBox="1">
            <a:spLocks noChangeArrowheads="1"/>
          </p:cNvSpPr>
          <p:nvPr/>
        </p:nvSpPr>
        <p:spPr bwMode="auto">
          <a:xfrm>
            <a:off x="101600" y="152400"/>
            <a:ext cx="2181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solidFill>
                  <a:schemeClr val="folHlink"/>
                </a:solidFill>
              </a:rPr>
              <a:t>PROGRAM 11-12</a:t>
            </a:r>
          </a:p>
        </p:txBody>
      </p:sp>
      <p:sp>
        <p:nvSpPr>
          <p:cNvPr id="1157123" name="Text Box 3"/>
          <p:cNvSpPr txBox="1">
            <a:spLocks noChangeArrowheads="1"/>
          </p:cNvSpPr>
          <p:nvPr/>
        </p:nvSpPr>
        <p:spPr bwMode="auto">
          <a:xfrm>
            <a:off x="2406650" y="152400"/>
            <a:ext cx="3117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Build Name Array in Heap</a:t>
            </a:r>
          </a:p>
        </p:txBody>
      </p:sp>
      <p:pic>
        <p:nvPicPr>
          <p:cNvPr id="1157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685800"/>
            <a:ext cx="8345487"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791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C91845BB-32FE-4050-BF0C-461131DC274E}" type="slidenum">
              <a:rPr lang="en-US" altLang="en-US"/>
              <a:pPr/>
              <a:t>48</a:t>
            </a:fld>
            <a:endParaRPr lang="en-US" altLang="en-US"/>
          </a:p>
        </p:txBody>
      </p:sp>
      <p:sp>
        <p:nvSpPr>
          <p:cNvPr id="1080322"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0323" name="Rectangle 3"/>
          <p:cNvSpPr>
            <a:spLocks noChangeArrowheads="1"/>
          </p:cNvSpPr>
          <p:nvPr/>
        </p:nvSpPr>
        <p:spPr bwMode="auto">
          <a:xfrm>
            <a:off x="152400" y="5791200"/>
            <a:ext cx="31444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Structure </a:t>
            </a:r>
            <a:r>
              <a:rPr lang="en-US" altLang="en-US" sz="2000" dirty="0"/>
              <a:t>for Names Array</a:t>
            </a:r>
          </a:p>
        </p:txBody>
      </p:sp>
      <p:grpSp>
        <p:nvGrpSpPr>
          <p:cNvPr id="1080324" name="Group 4"/>
          <p:cNvGrpSpPr>
            <a:grpSpLocks/>
          </p:cNvGrpSpPr>
          <p:nvPr/>
        </p:nvGrpSpPr>
        <p:grpSpPr bwMode="auto">
          <a:xfrm>
            <a:off x="228600" y="252413"/>
            <a:ext cx="8610600" cy="5995987"/>
            <a:chOff x="336" y="159"/>
            <a:chExt cx="5232" cy="3777"/>
          </a:xfrm>
        </p:grpSpPr>
        <p:sp>
          <p:nvSpPr>
            <p:cNvPr id="108032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032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032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8032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1670050"/>
            <a:ext cx="5091112"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4391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341F100F-541C-4715-8F72-8213D6DE77F1}" type="slidenum">
              <a:rPr lang="en-US" altLang="en-US"/>
              <a:pPr/>
              <a:t>49</a:t>
            </a:fld>
            <a:endParaRPr lang="en-US" altLang="en-US"/>
          </a:p>
        </p:txBody>
      </p:sp>
      <p:sp>
        <p:nvSpPr>
          <p:cNvPr id="1081346"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1347" name="Rectangle 3"/>
          <p:cNvSpPr>
            <a:spLocks noChangeArrowheads="1"/>
          </p:cNvSpPr>
          <p:nvPr/>
        </p:nvSpPr>
        <p:spPr bwMode="auto">
          <a:xfrm>
            <a:off x="152400" y="5791200"/>
            <a:ext cx="20523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String </a:t>
            </a:r>
            <a:r>
              <a:rPr lang="en-US" altLang="en-US" sz="2000" dirty="0"/>
              <a:t>Compares</a:t>
            </a:r>
          </a:p>
        </p:txBody>
      </p:sp>
      <p:grpSp>
        <p:nvGrpSpPr>
          <p:cNvPr id="1081348" name="Group 4"/>
          <p:cNvGrpSpPr>
            <a:grpSpLocks/>
          </p:cNvGrpSpPr>
          <p:nvPr/>
        </p:nvGrpSpPr>
        <p:grpSpPr bwMode="auto">
          <a:xfrm>
            <a:off x="228600" y="252413"/>
            <a:ext cx="8610600" cy="5995987"/>
            <a:chOff x="336" y="159"/>
            <a:chExt cx="5232" cy="3777"/>
          </a:xfrm>
        </p:grpSpPr>
        <p:sp>
          <p:nvSpPr>
            <p:cNvPr id="1081349"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1350"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1351"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8135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1463" y="533400"/>
            <a:ext cx="5849937"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413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15566627-B45C-47CE-8281-A60B691D7FF0}" type="slidenum">
              <a:rPr lang="en-US" altLang="en-US"/>
              <a:pPr/>
              <a:t>5</a:t>
            </a:fld>
            <a:endParaRPr lang="en-US" altLang="en-US"/>
          </a:p>
        </p:txBody>
      </p:sp>
      <p:sp>
        <p:nvSpPr>
          <p:cNvPr id="1067010"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7011" name="Rectangle 3"/>
          <p:cNvSpPr>
            <a:spLocks noChangeArrowheads="1"/>
          </p:cNvSpPr>
          <p:nvPr/>
        </p:nvSpPr>
        <p:spPr bwMode="auto">
          <a:xfrm>
            <a:off x="152400" y="5791200"/>
            <a:ext cx="18421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Storing </a:t>
            </a:r>
            <a:r>
              <a:rPr lang="en-US" altLang="en-US" sz="2000" dirty="0"/>
              <a:t>Strings</a:t>
            </a:r>
          </a:p>
        </p:txBody>
      </p:sp>
      <p:grpSp>
        <p:nvGrpSpPr>
          <p:cNvPr id="1067012" name="Group 4"/>
          <p:cNvGrpSpPr>
            <a:grpSpLocks/>
          </p:cNvGrpSpPr>
          <p:nvPr/>
        </p:nvGrpSpPr>
        <p:grpSpPr bwMode="auto">
          <a:xfrm>
            <a:off x="228600" y="252413"/>
            <a:ext cx="8610600" cy="5995987"/>
            <a:chOff x="336" y="159"/>
            <a:chExt cx="5232" cy="3777"/>
          </a:xfrm>
        </p:grpSpPr>
        <p:sp>
          <p:nvSpPr>
            <p:cNvPr id="1067013"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7014"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7015"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6701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400" y="1763713"/>
            <a:ext cx="5511800" cy="199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916F4889-8815-4C08-97B9-D8EE79B46D02}" type="slidenum">
              <a:rPr lang="en-US" altLang="en-US"/>
              <a:pPr/>
              <a:t>50</a:t>
            </a:fld>
            <a:endParaRPr lang="en-US" altLang="en-US"/>
          </a:p>
        </p:txBody>
      </p:sp>
      <p:sp>
        <p:nvSpPr>
          <p:cNvPr id="1128451" name="Text Box 3"/>
          <p:cNvSpPr txBox="1">
            <a:spLocks noChangeArrowheads="1"/>
          </p:cNvSpPr>
          <p:nvPr/>
        </p:nvSpPr>
        <p:spPr bwMode="auto">
          <a:xfrm>
            <a:off x="1836738" y="5029200"/>
            <a:ext cx="3179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Results for String Compare</a:t>
            </a:r>
          </a:p>
        </p:txBody>
      </p:sp>
      <p:pic>
        <p:nvPicPr>
          <p:cNvPr id="112845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149350"/>
            <a:ext cx="8382000" cy="395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3405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5883A235-4AFC-4346-9614-BA5C7BDF77FA}" type="slidenum">
              <a:rPr lang="en-US" altLang="en-US"/>
              <a:pPr/>
              <a:t>51</a:t>
            </a:fld>
            <a:endParaRPr lang="en-US" altLang="en-US"/>
          </a:p>
        </p:txBody>
      </p:sp>
      <p:sp>
        <p:nvSpPr>
          <p:cNvPr id="1082370"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2371" name="Rectangle 3"/>
          <p:cNvSpPr>
            <a:spLocks noChangeArrowheads="1"/>
          </p:cNvSpPr>
          <p:nvPr/>
        </p:nvSpPr>
        <p:spPr bwMode="auto">
          <a:xfrm>
            <a:off x="152400" y="5791200"/>
            <a:ext cx="25266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String </a:t>
            </a:r>
            <a:r>
              <a:rPr lang="en-US" altLang="en-US" sz="2000" dirty="0"/>
              <a:t>Concatenation</a:t>
            </a:r>
          </a:p>
        </p:txBody>
      </p:sp>
      <p:grpSp>
        <p:nvGrpSpPr>
          <p:cNvPr id="1082372" name="Group 4"/>
          <p:cNvGrpSpPr>
            <a:grpSpLocks/>
          </p:cNvGrpSpPr>
          <p:nvPr/>
        </p:nvGrpSpPr>
        <p:grpSpPr bwMode="auto">
          <a:xfrm>
            <a:off x="228600" y="252413"/>
            <a:ext cx="8610600" cy="5995987"/>
            <a:chOff x="336" y="159"/>
            <a:chExt cx="5232" cy="3777"/>
          </a:xfrm>
        </p:grpSpPr>
        <p:sp>
          <p:nvSpPr>
            <p:cNvPr id="1082373"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2374"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2375"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8237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0" y="434975"/>
            <a:ext cx="68834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3938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CC2B41E2-3D14-4051-8C0D-64C8CBCE43A0}" type="slidenum">
              <a:rPr lang="en-US" altLang="en-US"/>
              <a:pPr/>
              <a:t>52</a:t>
            </a:fld>
            <a:endParaRPr lang="en-US" altLang="en-US"/>
          </a:p>
        </p:txBody>
      </p:sp>
      <p:sp>
        <p:nvSpPr>
          <p:cNvPr id="1083394"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3395" name="Rectangle 3"/>
          <p:cNvSpPr>
            <a:spLocks noChangeArrowheads="1"/>
          </p:cNvSpPr>
          <p:nvPr/>
        </p:nvSpPr>
        <p:spPr bwMode="auto">
          <a:xfrm>
            <a:off x="152400" y="5791200"/>
            <a:ext cx="31888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Character </a:t>
            </a:r>
            <a:r>
              <a:rPr lang="en-US" altLang="en-US" sz="2000" dirty="0"/>
              <a:t>in String (</a:t>
            </a:r>
            <a:r>
              <a:rPr lang="en-US" altLang="en-US" sz="2000" i="1" dirty="0" err="1"/>
              <a:t>strchr</a:t>
            </a:r>
            <a:r>
              <a:rPr lang="en-US" altLang="en-US" sz="2000" dirty="0"/>
              <a:t>)</a:t>
            </a:r>
          </a:p>
        </p:txBody>
      </p:sp>
      <p:grpSp>
        <p:nvGrpSpPr>
          <p:cNvPr id="1083396" name="Group 4"/>
          <p:cNvGrpSpPr>
            <a:grpSpLocks/>
          </p:cNvGrpSpPr>
          <p:nvPr/>
        </p:nvGrpSpPr>
        <p:grpSpPr bwMode="auto">
          <a:xfrm>
            <a:off x="228600" y="252413"/>
            <a:ext cx="8610600" cy="5995987"/>
            <a:chOff x="336" y="159"/>
            <a:chExt cx="5232" cy="3777"/>
          </a:xfrm>
        </p:grpSpPr>
        <p:sp>
          <p:nvSpPr>
            <p:cNvPr id="1083397"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3398"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3399"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8340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0613" y="384175"/>
            <a:ext cx="7138987" cy="533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6292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8FE1F90D-A324-4A87-84BA-681502609A28}" type="slidenum">
              <a:rPr lang="en-US" altLang="en-US"/>
              <a:pPr/>
              <a:t>53</a:t>
            </a:fld>
            <a:endParaRPr lang="en-US" altLang="en-US"/>
          </a:p>
        </p:txBody>
      </p:sp>
      <p:sp>
        <p:nvSpPr>
          <p:cNvPr id="1084418"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4419" name="Rectangle 3"/>
          <p:cNvSpPr>
            <a:spLocks noChangeArrowheads="1"/>
          </p:cNvSpPr>
          <p:nvPr/>
        </p:nvSpPr>
        <p:spPr bwMode="auto">
          <a:xfrm>
            <a:off x="152400" y="5791200"/>
            <a:ext cx="18918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String </a:t>
            </a:r>
            <a:r>
              <a:rPr lang="en-US" altLang="en-US" sz="2000" dirty="0"/>
              <a:t>in String</a:t>
            </a:r>
          </a:p>
        </p:txBody>
      </p:sp>
      <p:grpSp>
        <p:nvGrpSpPr>
          <p:cNvPr id="1084420" name="Group 4"/>
          <p:cNvGrpSpPr>
            <a:grpSpLocks/>
          </p:cNvGrpSpPr>
          <p:nvPr/>
        </p:nvGrpSpPr>
        <p:grpSpPr bwMode="auto">
          <a:xfrm>
            <a:off x="228600" y="252413"/>
            <a:ext cx="8610600" cy="5995987"/>
            <a:chOff x="336" y="159"/>
            <a:chExt cx="5232" cy="3777"/>
          </a:xfrm>
        </p:grpSpPr>
        <p:sp>
          <p:nvSpPr>
            <p:cNvPr id="1084421"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4422"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4423"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8442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513" y="1924050"/>
            <a:ext cx="5018087"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9728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5C5CC960-121A-4EBF-9E65-F27FFB175F03}" type="slidenum">
              <a:rPr lang="en-US" altLang="en-US"/>
              <a:pPr/>
              <a:t>54</a:t>
            </a:fld>
            <a:endParaRPr lang="en-US" altLang="en-US"/>
          </a:p>
        </p:txBody>
      </p:sp>
      <p:sp>
        <p:nvSpPr>
          <p:cNvPr id="1085442"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443" name="Rectangle 3"/>
          <p:cNvSpPr>
            <a:spLocks noChangeArrowheads="1"/>
          </p:cNvSpPr>
          <p:nvPr/>
        </p:nvSpPr>
        <p:spPr bwMode="auto">
          <a:xfrm>
            <a:off x="152400" y="5791200"/>
            <a:ext cx="14879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String </a:t>
            </a:r>
            <a:r>
              <a:rPr lang="en-US" altLang="en-US" sz="2000" dirty="0"/>
              <a:t>Span</a:t>
            </a:r>
          </a:p>
        </p:txBody>
      </p:sp>
      <p:grpSp>
        <p:nvGrpSpPr>
          <p:cNvPr id="1085444" name="Group 4"/>
          <p:cNvGrpSpPr>
            <a:grpSpLocks/>
          </p:cNvGrpSpPr>
          <p:nvPr/>
        </p:nvGrpSpPr>
        <p:grpSpPr bwMode="auto">
          <a:xfrm>
            <a:off x="228600" y="252413"/>
            <a:ext cx="8610600" cy="5995987"/>
            <a:chOff x="336" y="159"/>
            <a:chExt cx="5232" cy="3777"/>
          </a:xfrm>
        </p:grpSpPr>
        <p:sp>
          <p:nvSpPr>
            <p:cNvPr id="108544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44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44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8544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288" y="1857375"/>
            <a:ext cx="5192712"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1476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84E97714-D156-475F-A38E-0CF14CA4E2DB}" type="slidenum">
              <a:rPr lang="en-US" altLang="en-US"/>
              <a:pPr/>
              <a:t>55</a:t>
            </a:fld>
            <a:endParaRPr lang="en-US" altLang="en-US"/>
          </a:p>
        </p:txBody>
      </p:sp>
      <p:sp>
        <p:nvSpPr>
          <p:cNvPr id="1086466"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467" name="Rectangle 3"/>
          <p:cNvSpPr>
            <a:spLocks noChangeArrowheads="1"/>
          </p:cNvSpPr>
          <p:nvPr/>
        </p:nvSpPr>
        <p:spPr bwMode="auto">
          <a:xfrm>
            <a:off x="152400" y="5791200"/>
            <a:ext cx="10761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Streams</a:t>
            </a:r>
            <a:endParaRPr lang="en-US" altLang="en-US" sz="2000" dirty="0"/>
          </a:p>
        </p:txBody>
      </p:sp>
      <p:grpSp>
        <p:nvGrpSpPr>
          <p:cNvPr id="1086468" name="Group 4"/>
          <p:cNvGrpSpPr>
            <a:grpSpLocks/>
          </p:cNvGrpSpPr>
          <p:nvPr/>
        </p:nvGrpSpPr>
        <p:grpSpPr bwMode="auto">
          <a:xfrm>
            <a:off x="228600" y="252413"/>
            <a:ext cx="8610600" cy="5995987"/>
            <a:chOff x="336" y="159"/>
            <a:chExt cx="5232" cy="3777"/>
          </a:xfrm>
        </p:grpSpPr>
        <p:sp>
          <p:nvSpPr>
            <p:cNvPr id="1086469"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470"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471"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8647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62100"/>
            <a:ext cx="8391525"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2168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54FAD833-E776-4B1C-9E3D-4F58858ECD5C}" type="slidenum">
              <a:rPr lang="en-US" altLang="en-US"/>
              <a:pPr/>
              <a:t>56</a:t>
            </a:fld>
            <a:endParaRPr lang="en-US" altLang="en-US"/>
          </a:p>
        </p:txBody>
      </p:sp>
      <p:sp>
        <p:nvSpPr>
          <p:cNvPr id="1116163" name="Text Box 3"/>
          <p:cNvSpPr txBox="1">
            <a:spLocks noChangeArrowheads="1"/>
          </p:cNvSpPr>
          <p:nvPr/>
        </p:nvSpPr>
        <p:spPr bwMode="auto">
          <a:xfrm>
            <a:off x="2362200" y="152400"/>
            <a:ext cx="3222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Demonstrate String to Long</a:t>
            </a:r>
          </a:p>
        </p:txBody>
      </p:sp>
      <p:pic>
        <p:nvPicPr>
          <p:cNvPr id="11161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 y="533400"/>
            <a:ext cx="8528050" cy="580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7102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1"/>
          </p:nvPr>
        </p:nvSpPr>
        <p:spPr/>
        <p:txBody>
          <a:bodyPr/>
          <a:lstStyle/>
          <a:p>
            <a:fld id="{D0A40D9F-16ED-4B50-8E42-FDA55F5C065D}" type="slidenum">
              <a:rPr lang="en-US" altLang="en-US"/>
              <a:pPr/>
              <a:t>57</a:t>
            </a:fld>
            <a:endParaRPr lang="en-US" altLang="en-US"/>
          </a:p>
        </p:txBody>
      </p:sp>
      <p:sp>
        <p:nvSpPr>
          <p:cNvPr id="1160195" name="Text Box 3"/>
          <p:cNvSpPr txBox="1">
            <a:spLocks noChangeArrowheads="1"/>
          </p:cNvSpPr>
          <p:nvPr/>
        </p:nvSpPr>
        <p:spPr bwMode="auto">
          <a:xfrm>
            <a:off x="2362200" y="152400"/>
            <a:ext cx="3222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Demonstrate String to Long</a:t>
            </a:r>
          </a:p>
        </p:txBody>
      </p:sp>
      <p:grpSp>
        <p:nvGrpSpPr>
          <p:cNvPr id="1160199" name="Group 7"/>
          <p:cNvGrpSpPr>
            <a:grpSpLocks/>
          </p:cNvGrpSpPr>
          <p:nvPr/>
        </p:nvGrpSpPr>
        <p:grpSpPr bwMode="auto">
          <a:xfrm>
            <a:off x="200025" y="669925"/>
            <a:ext cx="8410575" cy="5340350"/>
            <a:chOff x="126" y="422"/>
            <a:chExt cx="5298" cy="3364"/>
          </a:xfrm>
        </p:grpSpPr>
        <p:pic>
          <p:nvPicPr>
            <p:cNvPr id="1160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 y="422"/>
              <a:ext cx="5298" cy="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0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 y="960"/>
              <a:ext cx="5257" cy="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221575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33686204-7456-4CF5-A19F-AE823ABA62F1}" type="slidenum">
              <a:rPr lang="en-US" altLang="en-US"/>
              <a:pPr/>
              <a:t>58</a:t>
            </a:fld>
            <a:endParaRPr lang="en-US" altLang="en-US"/>
          </a:p>
        </p:txBody>
      </p:sp>
      <p:sp>
        <p:nvSpPr>
          <p:cNvPr id="1161219" name="Text Box 3"/>
          <p:cNvSpPr txBox="1">
            <a:spLocks noChangeArrowheads="1"/>
          </p:cNvSpPr>
          <p:nvPr/>
        </p:nvSpPr>
        <p:spPr bwMode="auto">
          <a:xfrm>
            <a:off x="2362200" y="152400"/>
            <a:ext cx="3222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Demonstrate String to Long</a:t>
            </a:r>
          </a:p>
        </p:txBody>
      </p:sp>
      <p:pic>
        <p:nvPicPr>
          <p:cNvPr id="11612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685800"/>
            <a:ext cx="8410575" cy="406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0245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61122A24-CD10-4FD8-808E-9022728121D0}" type="slidenum">
              <a:rPr lang="en-US" altLang="en-US"/>
              <a:pPr/>
              <a:t>59</a:t>
            </a:fld>
            <a:endParaRPr lang="en-US" altLang="en-US"/>
          </a:p>
        </p:txBody>
      </p:sp>
      <p:sp>
        <p:nvSpPr>
          <p:cNvPr id="1129475" name="Text Box 3"/>
          <p:cNvSpPr txBox="1">
            <a:spLocks noChangeArrowheads="1"/>
          </p:cNvSpPr>
          <p:nvPr/>
        </p:nvSpPr>
        <p:spPr bwMode="auto">
          <a:xfrm>
            <a:off x="1892300" y="5241925"/>
            <a:ext cx="3278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String-to-Number Functions</a:t>
            </a:r>
          </a:p>
        </p:txBody>
      </p:sp>
      <p:pic>
        <p:nvPicPr>
          <p:cNvPr id="112947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550" y="1200150"/>
            <a:ext cx="862965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37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E6AF5CC8-B223-4763-997B-D1C92B3215E4}" type="slidenum">
              <a:rPr lang="en-US" altLang="en-US"/>
              <a:pPr/>
              <a:t>6</a:t>
            </a:fld>
            <a:endParaRPr lang="en-US" altLang="en-US"/>
          </a:p>
        </p:txBody>
      </p:sp>
      <p:sp>
        <p:nvSpPr>
          <p:cNvPr id="1068034"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8035" name="Rectangle 3"/>
          <p:cNvSpPr>
            <a:spLocks noChangeArrowheads="1"/>
          </p:cNvSpPr>
          <p:nvPr/>
        </p:nvSpPr>
        <p:spPr bwMode="auto">
          <a:xfrm>
            <a:off x="152400" y="5791200"/>
            <a:ext cx="36086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Storing </a:t>
            </a:r>
            <a:r>
              <a:rPr lang="en-US" altLang="en-US" sz="2000" dirty="0"/>
              <a:t>Strings and Characters</a:t>
            </a:r>
          </a:p>
        </p:txBody>
      </p:sp>
      <p:grpSp>
        <p:nvGrpSpPr>
          <p:cNvPr id="1068036" name="Group 4"/>
          <p:cNvGrpSpPr>
            <a:grpSpLocks/>
          </p:cNvGrpSpPr>
          <p:nvPr/>
        </p:nvGrpSpPr>
        <p:grpSpPr bwMode="auto">
          <a:xfrm>
            <a:off x="228600" y="252413"/>
            <a:ext cx="8610600" cy="5995987"/>
            <a:chOff x="336" y="159"/>
            <a:chExt cx="5232" cy="3777"/>
          </a:xfrm>
        </p:grpSpPr>
        <p:sp>
          <p:nvSpPr>
            <p:cNvPr id="1068037"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8038"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8039"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6804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 y="1739900"/>
            <a:ext cx="8007350" cy="1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0378B632-7DFE-42C3-8EDA-51A1743FFC2F}" type="slidenum">
              <a:rPr lang="en-US" altLang="en-US"/>
              <a:pPr/>
              <a:t>60</a:t>
            </a:fld>
            <a:endParaRPr lang="en-US" altLang="en-US"/>
          </a:p>
        </p:txBody>
      </p:sp>
      <p:sp>
        <p:nvSpPr>
          <p:cNvPr id="1134594"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4595" name="Rectangle 3"/>
          <p:cNvSpPr>
            <a:spLocks noChangeArrowheads="1"/>
          </p:cNvSpPr>
          <p:nvPr/>
        </p:nvSpPr>
        <p:spPr bwMode="auto">
          <a:xfrm>
            <a:off x="152400" y="5791200"/>
            <a:ext cx="30547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Parsing </a:t>
            </a:r>
            <a:r>
              <a:rPr lang="en-US" altLang="en-US" sz="2000" dirty="0"/>
              <a:t>with String Token</a:t>
            </a:r>
          </a:p>
        </p:txBody>
      </p:sp>
      <p:grpSp>
        <p:nvGrpSpPr>
          <p:cNvPr id="1134596" name="Group 4"/>
          <p:cNvGrpSpPr>
            <a:grpSpLocks/>
          </p:cNvGrpSpPr>
          <p:nvPr/>
        </p:nvGrpSpPr>
        <p:grpSpPr bwMode="auto">
          <a:xfrm>
            <a:off x="228600" y="252413"/>
            <a:ext cx="8610600" cy="5995987"/>
            <a:chOff x="336" y="159"/>
            <a:chExt cx="5232" cy="3777"/>
          </a:xfrm>
        </p:grpSpPr>
        <p:sp>
          <p:nvSpPr>
            <p:cNvPr id="1134597"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4598"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4599"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13460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2388" y="736600"/>
            <a:ext cx="4113212" cy="49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0163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392B77BE-4455-45EE-83FE-463B1C706491}" type="slidenum">
              <a:rPr lang="en-US" altLang="en-US"/>
              <a:pPr/>
              <a:t>61</a:t>
            </a:fld>
            <a:endParaRPr lang="en-US" altLang="en-US"/>
          </a:p>
        </p:txBody>
      </p:sp>
      <p:sp>
        <p:nvSpPr>
          <p:cNvPr id="1117187" name="Text Box 3"/>
          <p:cNvSpPr txBox="1">
            <a:spLocks noChangeArrowheads="1"/>
          </p:cNvSpPr>
          <p:nvPr/>
        </p:nvSpPr>
        <p:spPr bwMode="auto">
          <a:xfrm>
            <a:off x="2201863" y="152400"/>
            <a:ext cx="3984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Parsing a String with String Token</a:t>
            </a:r>
          </a:p>
        </p:txBody>
      </p:sp>
      <p:pic>
        <p:nvPicPr>
          <p:cNvPr id="11171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587375"/>
            <a:ext cx="8410575" cy="550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0209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691B6AE7-315C-492D-877A-5A6A79E210A1}" type="slidenum">
              <a:rPr lang="en-US" altLang="en-US"/>
              <a:pPr/>
              <a:t>62</a:t>
            </a:fld>
            <a:endParaRPr lang="en-US" altLang="en-US"/>
          </a:p>
        </p:txBody>
      </p:sp>
      <p:sp>
        <p:nvSpPr>
          <p:cNvPr id="1162243" name="Text Box 3"/>
          <p:cNvSpPr txBox="1">
            <a:spLocks noChangeArrowheads="1"/>
          </p:cNvSpPr>
          <p:nvPr/>
        </p:nvSpPr>
        <p:spPr bwMode="auto">
          <a:xfrm>
            <a:off x="2201863" y="152400"/>
            <a:ext cx="3984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Parsing a String with String Token</a:t>
            </a:r>
          </a:p>
        </p:txBody>
      </p:sp>
      <p:pic>
        <p:nvPicPr>
          <p:cNvPr id="1162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655638"/>
            <a:ext cx="8410575" cy="551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188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1"/>
          </p:nvPr>
        </p:nvSpPr>
        <p:spPr/>
        <p:txBody>
          <a:bodyPr/>
          <a:lstStyle/>
          <a:p>
            <a:fld id="{E1113E7B-C66A-49DF-A4A2-F261BFCBF86D}" type="slidenum">
              <a:rPr lang="en-US" altLang="en-US"/>
              <a:pPr/>
              <a:t>63</a:t>
            </a:fld>
            <a:endParaRPr lang="en-US" altLang="en-US"/>
          </a:p>
        </p:txBody>
      </p:sp>
      <p:sp>
        <p:nvSpPr>
          <p:cNvPr id="1135619" name="Text Box 3"/>
          <p:cNvSpPr txBox="1">
            <a:spLocks noChangeArrowheads="1"/>
          </p:cNvSpPr>
          <p:nvPr/>
        </p:nvSpPr>
        <p:spPr bwMode="auto">
          <a:xfrm>
            <a:off x="2278063" y="152400"/>
            <a:ext cx="3830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Compare Packed String Function</a:t>
            </a:r>
          </a:p>
        </p:txBody>
      </p:sp>
      <p:grpSp>
        <p:nvGrpSpPr>
          <p:cNvPr id="1135623" name="Group 7"/>
          <p:cNvGrpSpPr>
            <a:grpSpLocks/>
          </p:cNvGrpSpPr>
          <p:nvPr/>
        </p:nvGrpSpPr>
        <p:grpSpPr bwMode="auto">
          <a:xfrm>
            <a:off x="96838" y="533400"/>
            <a:ext cx="8437562" cy="5740400"/>
            <a:chOff x="61" y="416"/>
            <a:chExt cx="5315" cy="3941"/>
          </a:xfrm>
        </p:grpSpPr>
        <p:pic>
          <p:nvPicPr>
            <p:cNvPr id="11356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 y="416"/>
              <a:ext cx="5315" cy="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56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 y="1728"/>
              <a:ext cx="5257" cy="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495250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A61652CD-A069-490C-AB0A-BD7130902DAE}" type="slidenum">
              <a:rPr lang="en-US" altLang="en-US"/>
              <a:pPr/>
              <a:t>64</a:t>
            </a:fld>
            <a:endParaRPr lang="en-US" altLang="en-US"/>
          </a:p>
        </p:txBody>
      </p:sp>
      <p:sp>
        <p:nvSpPr>
          <p:cNvPr id="1164291" name="Text Box 3"/>
          <p:cNvSpPr txBox="1">
            <a:spLocks noChangeArrowheads="1"/>
          </p:cNvSpPr>
          <p:nvPr/>
        </p:nvSpPr>
        <p:spPr bwMode="auto">
          <a:xfrm>
            <a:off x="2278063" y="152400"/>
            <a:ext cx="3830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Compare Packed String Function</a:t>
            </a:r>
          </a:p>
        </p:txBody>
      </p:sp>
      <p:pic>
        <p:nvPicPr>
          <p:cNvPr id="1164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736600"/>
            <a:ext cx="8464550"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52986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1"/>
          </p:nvPr>
        </p:nvSpPr>
        <p:spPr/>
        <p:txBody>
          <a:bodyPr/>
          <a:lstStyle/>
          <a:p>
            <a:fld id="{69915680-1920-42D8-92B4-712E02D9D1B3}" type="slidenum">
              <a:rPr lang="en-US" altLang="en-US"/>
              <a:pPr/>
              <a:t>65</a:t>
            </a:fld>
            <a:endParaRPr lang="en-US" altLang="en-US"/>
          </a:p>
        </p:txBody>
      </p:sp>
      <p:sp>
        <p:nvSpPr>
          <p:cNvPr id="1165315" name="Text Box 3"/>
          <p:cNvSpPr txBox="1">
            <a:spLocks noChangeArrowheads="1"/>
          </p:cNvSpPr>
          <p:nvPr/>
        </p:nvSpPr>
        <p:spPr bwMode="auto">
          <a:xfrm>
            <a:off x="2278063" y="152400"/>
            <a:ext cx="3830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Compare Packed String Function</a:t>
            </a:r>
          </a:p>
        </p:txBody>
      </p:sp>
      <p:grpSp>
        <p:nvGrpSpPr>
          <p:cNvPr id="1165318" name="Group 6"/>
          <p:cNvGrpSpPr>
            <a:grpSpLocks/>
          </p:cNvGrpSpPr>
          <p:nvPr/>
        </p:nvGrpSpPr>
        <p:grpSpPr bwMode="auto">
          <a:xfrm>
            <a:off x="123825" y="609600"/>
            <a:ext cx="8410575" cy="5715000"/>
            <a:chOff x="60" y="464"/>
            <a:chExt cx="5298" cy="4096"/>
          </a:xfrm>
        </p:grpSpPr>
        <p:pic>
          <p:nvPicPr>
            <p:cNvPr id="1165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 y="464"/>
              <a:ext cx="5274" cy="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5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 y="2304"/>
              <a:ext cx="5298" cy="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687068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F03F40A5-0DB8-4066-9F1E-A34291FEED46}" type="slidenum">
              <a:rPr lang="en-US" altLang="en-US"/>
              <a:pPr/>
              <a:t>66</a:t>
            </a:fld>
            <a:endParaRPr lang="en-US" altLang="en-US"/>
          </a:p>
        </p:txBody>
      </p:sp>
      <p:sp>
        <p:nvSpPr>
          <p:cNvPr id="1166339" name="Text Box 3"/>
          <p:cNvSpPr txBox="1">
            <a:spLocks noChangeArrowheads="1"/>
          </p:cNvSpPr>
          <p:nvPr/>
        </p:nvSpPr>
        <p:spPr bwMode="auto">
          <a:xfrm>
            <a:off x="2278063" y="152400"/>
            <a:ext cx="3830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Compare Packed String Function</a:t>
            </a:r>
          </a:p>
        </p:txBody>
      </p:sp>
      <p:pic>
        <p:nvPicPr>
          <p:cNvPr id="116634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 y="609600"/>
            <a:ext cx="846455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1766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1"/>
          </p:nvPr>
        </p:nvSpPr>
        <p:spPr/>
        <p:txBody>
          <a:bodyPr/>
          <a:lstStyle/>
          <a:p>
            <a:fld id="{E0793264-B0A3-456D-B502-6849545C0421}" type="slidenum">
              <a:rPr lang="en-US" altLang="en-US"/>
              <a:pPr/>
              <a:t>67</a:t>
            </a:fld>
            <a:endParaRPr lang="en-US" altLang="en-US"/>
          </a:p>
        </p:txBody>
      </p:sp>
      <p:sp>
        <p:nvSpPr>
          <p:cNvPr id="1167363" name="Text Box 3"/>
          <p:cNvSpPr txBox="1">
            <a:spLocks noChangeArrowheads="1"/>
          </p:cNvSpPr>
          <p:nvPr/>
        </p:nvSpPr>
        <p:spPr bwMode="auto">
          <a:xfrm>
            <a:off x="2278063" y="152400"/>
            <a:ext cx="3830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Compare Packed String Function</a:t>
            </a:r>
          </a:p>
        </p:txBody>
      </p:sp>
      <p:grpSp>
        <p:nvGrpSpPr>
          <p:cNvPr id="1167367" name="Group 7"/>
          <p:cNvGrpSpPr>
            <a:grpSpLocks/>
          </p:cNvGrpSpPr>
          <p:nvPr/>
        </p:nvGrpSpPr>
        <p:grpSpPr bwMode="auto">
          <a:xfrm>
            <a:off x="200025" y="666750"/>
            <a:ext cx="8410575" cy="4914900"/>
            <a:chOff x="126" y="420"/>
            <a:chExt cx="5298" cy="3096"/>
          </a:xfrm>
        </p:grpSpPr>
        <p:pic>
          <p:nvPicPr>
            <p:cNvPr id="1167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 y="420"/>
              <a:ext cx="5274" cy="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3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 y="2400"/>
              <a:ext cx="5298" cy="1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798093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1"/>
          </p:nvPr>
        </p:nvSpPr>
        <p:spPr/>
        <p:txBody>
          <a:bodyPr/>
          <a:lstStyle/>
          <a:p>
            <a:fld id="{1A3AFEF5-467B-4C3A-A13E-A4B87BF34AAF}" type="slidenum">
              <a:rPr lang="en-US" altLang="en-US"/>
              <a:pPr/>
              <a:t>68</a:t>
            </a:fld>
            <a:endParaRPr lang="en-US" altLang="en-US"/>
          </a:p>
        </p:txBody>
      </p:sp>
      <p:sp>
        <p:nvSpPr>
          <p:cNvPr id="1061890" name="Rectangle 2"/>
          <p:cNvSpPr>
            <a:spLocks noChangeArrowheads="1"/>
          </p:cNvSpPr>
          <p:nvPr/>
        </p:nvSpPr>
        <p:spPr bwMode="auto">
          <a:xfrm>
            <a:off x="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1061891" name="Text Box 3"/>
          <p:cNvSpPr txBox="1">
            <a:spLocks noChangeArrowheads="1"/>
          </p:cNvSpPr>
          <p:nvPr/>
        </p:nvSpPr>
        <p:spPr bwMode="auto">
          <a:xfrm>
            <a:off x="228600" y="304800"/>
            <a:ext cx="58833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String/Data </a:t>
            </a:r>
            <a:r>
              <a:rPr lang="en-US" altLang="en-US" sz="4000" dirty="0">
                <a:latin typeface="Arial" panose="020B0604020202020204" pitchFamily="34" charset="0"/>
              </a:rPr>
              <a:t>Conversion</a:t>
            </a:r>
          </a:p>
        </p:txBody>
      </p:sp>
      <p:sp>
        <p:nvSpPr>
          <p:cNvPr id="1061892"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1061893" name="Rectangle 5"/>
          <p:cNvSpPr>
            <a:spLocks noChangeArrowheads="1"/>
          </p:cNvSpPr>
          <p:nvPr/>
        </p:nvSpPr>
        <p:spPr bwMode="auto">
          <a:xfrm>
            <a:off x="152400" y="1524000"/>
            <a:ext cx="8534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A common set of applications format data by either converting a sequence of characters into corresponding data types or vice versa. Two such applications are parsing and telecommunications.</a:t>
            </a:r>
          </a:p>
        </p:txBody>
      </p:sp>
    </p:spTree>
    <p:extLst>
      <p:ext uri="{BB962C8B-B14F-4D97-AF65-F5344CB8AC3E}">
        <p14:creationId xmlns:p14="http://schemas.microsoft.com/office/powerpoint/2010/main" val="38491041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B06CA54C-3A1B-44D8-B520-00DDE2E9AD87}" type="slidenum">
              <a:rPr lang="en-US" altLang="en-US"/>
              <a:pPr/>
              <a:t>69</a:t>
            </a:fld>
            <a:endParaRPr lang="en-US" altLang="en-US"/>
          </a:p>
        </p:txBody>
      </p:sp>
      <p:sp>
        <p:nvSpPr>
          <p:cNvPr id="1088514"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515" name="Rectangle 3"/>
          <p:cNvSpPr>
            <a:spLocks noChangeArrowheads="1"/>
          </p:cNvSpPr>
          <p:nvPr/>
        </p:nvSpPr>
        <p:spPr bwMode="auto">
          <a:xfrm>
            <a:off x="152400" y="5791200"/>
            <a:ext cx="20409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i="1" dirty="0" err="1" smtClean="0"/>
              <a:t>sscanf</a:t>
            </a:r>
            <a:r>
              <a:rPr lang="en-US" altLang="en-US" sz="2000" dirty="0" smtClean="0"/>
              <a:t> </a:t>
            </a:r>
            <a:r>
              <a:rPr lang="en-US" altLang="en-US" sz="2000" dirty="0"/>
              <a:t>Operation</a:t>
            </a:r>
          </a:p>
        </p:txBody>
      </p:sp>
      <p:grpSp>
        <p:nvGrpSpPr>
          <p:cNvPr id="1088516" name="Group 4"/>
          <p:cNvGrpSpPr>
            <a:grpSpLocks/>
          </p:cNvGrpSpPr>
          <p:nvPr/>
        </p:nvGrpSpPr>
        <p:grpSpPr bwMode="auto">
          <a:xfrm>
            <a:off x="228600" y="252413"/>
            <a:ext cx="8610600" cy="5995987"/>
            <a:chOff x="336" y="159"/>
            <a:chExt cx="5232" cy="3777"/>
          </a:xfrm>
        </p:grpSpPr>
        <p:sp>
          <p:nvSpPr>
            <p:cNvPr id="1088517"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518"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519"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8852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3" y="2405063"/>
            <a:ext cx="7532687"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147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9120833C-2A01-4D01-849B-DA40C1EE794A}" type="slidenum">
              <a:rPr lang="en-US" altLang="en-US"/>
              <a:pPr/>
              <a:t>7</a:t>
            </a:fld>
            <a:endParaRPr lang="en-US" altLang="en-US"/>
          </a:p>
        </p:txBody>
      </p:sp>
      <p:sp>
        <p:nvSpPr>
          <p:cNvPr id="1069058"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9059" name="Rectangle 3"/>
          <p:cNvSpPr>
            <a:spLocks noChangeArrowheads="1"/>
          </p:cNvSpPr>
          <p:nvPr/>
        </p:nvSpPr>
        <p:spPr bwMode="auto">
          <a:xfrm>
            <a:off x="152400" y="5791200"/>
            <a:ext cx="57365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Differences </a:t>
            </a:r>
            <a:r>
              <a:rPr lang="en-US" altLang="en-US" sz="2000" dirty="0"/>
              <a:t>Between Strings and Character Arrays</a:t>
            </a:r>
          </a:p>
        </p:txBody>
      </p:sp>
      <p:grpSp>
        <p:nvGrpSpPr>
          <p:cNvPr id="1069060" name="Group 4"/>
          <p:cNvGrpSpPr>
            <a:grpSpLocks/>
          </p:cNvGrpSpPr>
          <p:nvPr/>
        </p:nvGrpSpPr>
        <p:grpSpPr bwMode="auto">
          <a:xfrm>
            <a:off x="228600" y="252413"/>
            <a:ext cx="8610600" cy="5995987"/>
            <a:chOff x="336" y="159"/>
            <a:chExt cx="5232" cy="3777"/>
          </a:xfrm>
        </p:grpSpPr>
        <p:sp>
          <p:nvSpPr>
            <p:cNvPr id="1069061"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9062"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9063"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6906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2462213"/>
            <a:ext cx="5951537"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D391C7AE-BF7D-451F-85C1-269AAE1AD537}" type="slidenum">
              <a:rPr lang="en-US" altLang="en-US"/>
              <a:pPr/>
              <a:t>70</a:t>
            </a:fld>
            <a:endParaRPr lang="en-US" altLang="en-US"/>
          </a:p>
        </p:txBody>
      </p:sp>
      <p:sp>
        <p:nvSpPr>
          <p:cNvPr id="1101826" name="Line 2"/>
          <p:cNvSpPr>
            <a:spLocks noChangeShapeType="1"/>
          </p:cNvSpPr>
          <p:nvPr/>
        </p:nvSpPr>
        <p:spPr bwMode="auto">
          <a:xfrm>
            <a:off x="455613" y="2895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1827" name="Line 3"/>
          <p:cNvSpPr>
            <a:spLocks noChangeShapeType="1"/>
          </p:cNvSpPr>
          <p:nvPr/>
        </p:nvSpPr>
        <p:spPr bwMode="auto">
          <a:xfrm>
            <a:off x="457200" y="3886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1828" name="Rectangle 4"/>
          <p:cNvSpPr>
            <a:spLocks noChangeArrowheads="1"/>
          </p:cNvSpPr>
          <p:nvPr/>
        </p:nvSpPr>
        <p:spPr bwMode="auto">
          <a:xfrm>
            <a:off x="493713" y="2987675"/>
            <a:ext cx="8077200" cy="822325"/>
          </a:xfrm>
          <a:prstGeom prst="rect">
            <a:avLst/>
          </a:prstGeom>
          <a:noFill/>
          <a:ln>
            <a:noFill/>
          </a:ln>
          <a:effectLst/>
        </p:spPr>
        <p:txBody>
          <a:bodyPr>
            <a:spAutoFit/>
          </a:bodyPr>
          <a:lstStyle/>
          <a:p>
            <a:pPr algn="ctr"/>
            <a:r>
              <a:rPr lang="en-US" altLang="en-US"/>
              <a:t>sscanf is a one-to-many function. It splits </a:t>
            </a:r>
          </a:p>
          <a:p>
            <a:pPr algn="ctr"/>
            <a:r>
              <a:rPr lang="en-US" altLang="en-US"/>
              <a:t>one string into many variables.</a:t>
            </a:r>
          </a:p>
        </p:txBody>
      </p:sp>
      <p:sp>
        <p:nvSpPr>
          <p:cNvPr id="1101829" name="Text Box 5"/>
          <p:cNvSpPr txBox="1">
            <a:spLocks noChangeArrowheads="1"/>
          </p:cNvSpPr>
          <p:nvPr/>
        </p:nvSpPr>
        <p:spPr bwMode="auto">
          <a:xfrm>
            <a:off x="474663" y="2362200"/>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a:solidFill>
                  <a:schemeClr val="hlink"/>
                </a:solidFill>
                <a:effectLst>
                  <a:outerShdw blurRad="38100" dist="38100" dir="2700000" algn="tl">
                    <a:srgbClr val="C0C0C0"/>
                  </a:outerShdw>
                </a:effectLst>
              </a:rPr>
              <a:t>Note</a:t>
            </a:r>
          </a:p>
        </p:txBody>
      </p:sp>
    </p:spTree>
    <p:extLst>
      <p:ext uri="{BB962C8B-B14F-4D97-AF65-F5344CB8AC3E}">
        <p14:creationId xmlns:p14="http://schemas.microsoft.com/office/powerpoint/2010/main" val="18626472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F744DBBD-5079-40F9-AD7F-ACCB68C8C1FB}" type="slidenum">
              <a:rPr lang="en-US" altLang="en-US"/>
              <a:pPr/>
              <a:t>71</a:t>
            </a:fld>
            <a:endParaRPr lang="en-US" altLang="en-US"/>
          </a:p>
        </p:txBody>
      </p:sp>
      <p:sp>
        <p:nvSpPr>
          <p:cNvPr id="1089538"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9539" name="Rectangle 3"/>
          <p:cNvSpPr>
            <a:spLocks noChangeArrowheads="1"/>
          </p:cNvSpPr>
          <p:nvPr/>
        </p:nvSpPr>
        <p:spPr bwMode="auto">
          <a:xfrm>
            <a:off x="152400" y="5791200"/>
            <a:ext cx="20681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i="1" dirty="0" err="1" smtClean="0"/>
              <a:t>sprintf</a:t>
            </a:r>
            <a:r>
              <a:rPr lang="en-US" altLang="en-US" sz="2000" dirty="0" smtClean="0"/>
              <a:t> </a:t>
            </a:r>
            <a:r>
              <a:rPr lang="en-US" altLang="en-US" sz="2000" dirty="0"/>
              <a:t>Operation</a:t>
            </a:r>
          </a:p>
        </p:txBody>
      </p:sp>
      <p:grpSp>
        <p:nvGrpSpPr>
          <p:cNvPr id="1089540" name="Group 4"/>
          <p:cNvGrpSpPr>
            <a:grpSpLocks/>
          </p:cNvGrpSpPr>
          <p:nvPr/>
        </p:nvGrpSpPr>
        <p:grpSpPr bwMode="auto">
          <a:xfrm>
            <a:off x="228600" y="252413"/>
            <a:ext cx="8610600" cy="5995987"/>
            <a:chOff x="336" y="159"/>
            <a:chExt cx="5232" cy="3777"/>
          </a:xfrm>
        </p:grpSpPr>
        <p:sp>
          <p:nvSpPr>
            <p:cNvPr id="1089541"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9542"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9543"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8954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63" y="2057400"/>
            <a:ext cx="6535737"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72888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9A894D31-4343-41F1-A1AD-E2FAE6981E64}" type="slidenum">
              <a:rPr lang="en-US" altLang="en-US"/>
              <a:pPr/>
              <a:t>72</a:t>
            </a:fld>
            <a:endParaRPr lang="en-US" altLang="en-US"/>
          </a:p>
        </p:txBody>
      </p:sp>
      <p:sp>
        <p:nvSpPr>
          <p:cNvPr id="1118211" name="Text Box 3"/>
          <p:cNvSpPr txBox="1">
            <a:spLocks noChangeArrowheads="1"/>
          </p:cNvSpPr>
          <p:nvPr/>
        </p:nvSpPr>
        <p:spPr bwMode="auto">
          <a:xfrm>
            <a:off x="2255838" y="152400"/>
            <a:ext cx="3876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Demonstrate Memory Formatting</a:t>
            </a:r>
          </a:p>
        </p:txBody>
      </p:sp>
      <p:pic>
        <p:nvPicPr>
          <p:cNvPr id="11182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12775"/>
            <a:ext cx="8437563" cy="555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5111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17635FE1-3AAC-4AAE-8907-94B5561FE5F3}" type="slidenum">
              <a:rPr lang="en-US" altLang="en-US"/>
              <a:pPr/>
              <a:t>73</a:t>
            </a:fld>
            <a:endParaRPr lang="en-US" altLang="en-US"/>
          </a:p>
        </p:txBody>
      </p:sp>
      <p:sp>
        <p:nvSpPr>
          <p:cNvPr id="1168387" name="Text Box 3"/>
          <p:cNvSpPr txBox="1">
            <a:spLocks noChangeArrowheads="1"/>
          </p:cNvSpPr>
          <p:nvPr/>
        </p:nvSpPr>
        <p:spPr bwMode="auto">
          <a:xfrm>
            <a:off x="2255838" y="152400"/>
            <a:ext cx="3876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Demonstrate Memory Formatting</a:t>
            </a:r>
          </a:p>
        </p:txBody>
      </p:sp>
      <p:pic>
        <p:nvPicPr>
          <p:cNvPr id="1168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8" y="609600"/>
            <a:ext cx="8437562"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3107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1"/>
          </p:nvPr>
        </p:nvSpPr>
        <p:spPr/>
        <p:txBody>
          <a:bodyPr/>
          <a:lstStyle/>
          <a:p>
            <a:fld id="{F5617A9C-847E-43BF-A72A-A1FDA4CDC5C6}" type="slidenum">
              <a:rPr lang="en-US" altLang="en-US"/>
              <a:pPr/>
              <a:t>74</a:t>
            </a:fld>
            <a:endParaRPr lang="en-US" altLang="en-US"/>
          </a:p>
        </p:txBody>
      </p:sp>
      <p:sp>
        <p:nvSpPr>
          <p:cNvPr id="1119235" name="Text Box 3"/>
          <p:cNvSpPr txBox="1">
            <a:spLocks noChangeArrowheads="1"/>
          </p:cNvSpPr>
          <p:nvPr/>
        </p:nvSpPr>
        <p:spPr bwMode="auto">
          <a:xfrm>
            <a:off x="2216150" y="152400"/>
            <a:ext cx="3956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Testing for Open and Close Errors</a:t>
            </a:r>
          </a:p>
        </p:txBody>
      </p:sp>
      <p:grpSp>
        <p:nvGrpSpPr>
          <p:cNvPr id="1119239" name="Group 7"/>
          <p:cNvGrpSpPr>
            <a:grpSpLocks/>
          </p:cNvGrpSpPr>
          <p:nvPr/>
        </p:nvGrpSpPr>
        <p:grpSpPr bwMode="auto">
          <a:xfrm>
            <a:off x="161925" y="533400"/>
            <a:ext cx="8372475" cy="5867400"/>
            <a:chOff x="27" y="384"/>
            <a:chExt cx="5274" cy="3844"/>
          </a:xfrm>
        </p:grpSpPr>
        <p:pic>
          <p:nvPicPr>
            <p:cNvPr id="11192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 y="384"/>
              <a:ext cx="5240" cy="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92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 y="864"/>
              <a:ext cx="5274" cy="3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38212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D6693EAE-ED9D-4471-8C28-481AD0E67043}" type="slidenum">
              <a:rPr lang="en-US" altLang="en-US"/>
              <a:pPr/>
              <a:t>75</a:t>
            </a:fld>
            <a:endParaRPr lang="en-US" altLang="en-US"/>
          </a:p>
        </p:txBody>
      </p:sp>
      <p:sp>
        <p:nvSpPr>
          <p:cNvPr id="1170435" name="Text Box 3"/>
          <p:cNvSpPr txBox="1">
            <a:spLocks noChangeArrowheads="1"/>
          </p:cNvSpPr>
          <p:nvPr/>
        </p:nvSpPr>
        <p:spPr bwMode="auto">
          <a:xfrm>
            <a:off x="2216150" y="152400"/>
            <a:ext cx="3956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Testing for Open and Close Errors</a:t>
            </a:r>
          </a:p>
        </p:txBody>
      </p:sp>
      <p:pic>
        <p:nvPicPr>
          <p:cNvPr id="1170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609600"/>
            <a:ext cx="8372475" cy="562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3250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1"/>
          </p:nvPr>
        </p:nvSpPr>
        <p:spPr/>
        <p:txBody>
          <a:bodyPr/>
          <a:lstStyle/>
          <a:p>
            <a:fld id="{5E9B5349-5EA9-4EFF-B23E-EE098421871B}" type="slidenum">
              <a:rPr lang="en-US" altLang="en-US"/>
              <a:pPr/>
              <a:t>76</a:t>
            </a:fld>
            <a:endParaRPr lang="en-US" altLang="en-US"/>
          </a:p>
        </p:txBody>
      </p:sp>
      <p:sp>
        <p:nvSpPr>
          <p:cNvPr id="1171459" name="Text Box 3"/>
          <p:cNvSpPr txBox="1">
            <a:spLocks noChangeArrowheads="1"/>
          </p:cNvSpPr>
          <p:nvPr/>
        </p:nvSpPr>
        <p:spPr bwMode="auto">
          <a:xfrm>
            <a:off x="2216150" y="152400"/>
            <a:ext cx="3956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Testing for Open and Close Errors</a:t>
            </a:r>
          </a:p>
        </p:txBody>
      </p:sp>
      <p:grpSp>
        <p:nvGrpSpPr>
          <p:cNvPr id="1171465" name="Group 9"/>
          <p:cNvGrpSpPr>
            <a:grpSpLocks/>
          </p:cNvGrpSpPr>
          <p:nvPr/>
        </p:nvGrpSpPr>
        <p:grpSpPr bwMode="auto">
          <a:xfrm>
            <a:off x="112713" y="657225"/>
            <a:ext cx="8345487" cy="4524375"/>
            <a:chOff x="71" y="414"/>
            <a:chExt cx="5257" cy="2850"/>
          </a:xfrm>
        </p:grpSpPr>
        <p:pic>
          <p:nvPicPr>
            <p:cNvPr id="117146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 y="1600"/>
              <a:ext cx="5240" cy="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146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 y="414"/>
              <a:ext cx="5257" cy="1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066729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7076FB86-A5BF-4E77-A0D7-058F785DD646}" type="slidenum">
              <a:rPr lang="en-US" altLang="en-US"/>
              <a:pPr/>
              <a:t>77</a:t>
            </a:fld>
            <a:endParaRPr lang="en-US" altLang="en-US"/>
          </a:p>
        </p:txBody>
      </p:sp>
      <p:sp>
        <p:nvSpPr>
          <p:cNvPr id="1062914" name="Rectangle 2"/>
          <p:cNvSpPr>
            <a:spLocks noChangeArrowheads="1"/>
          </p:cNvSpPr>
          <p:nvPr/>
        </p:nvSpPr>
        <p:spPr bwMode="auto">
          <a:xfrm>
            <a:off x="0" y="0"/>
            <a:ext cx="9144000" cy="1371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062915" name="Text Box 3"/>
          <p:cNvSpPr txBox="1">
            <a:spLocks noChangeArrowheads="1"/>
          </p:cNvSpPr>
          <p:nvPr/>
        </p:nvSpPr>
        <p:spPr bwMode="auto">
          <a:xfrm>
            <a:off x="228600" y="76200"/>
            <a:ext cx="677800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A </a:t>
            </a:r>
            <a:r>
              <a:rPr lang="en-US" altLang="en-US" sz="4000" dirty="0">
                <a:latin typeface="Arial" panose="020B0604020202020204" pitchFamily="34" charset="0"/>
              </a:rPr>
              <a:t>Programming Example—</a:t>
            </a:r>
            <a:br>
              <a:rPr lang="en-US" altLang="en-US" sz="4000" dirty="0">
                <a:latin typeface="Arial" panose="020B0604020202020204" pitchFamily="34" charset="0"/>
              </a:rPr>
            </a:br>
            <a:r>
              <a:rPr lang="en-US" altLang="en-US" sz="4000" dirty="0">
                <a:latin typeface="Arial" panose="020B0604020202020204" pitchFamily="34" charset="0"/>
              </a:rPr>
              <a:t>          Morse Code</a:t>
            </a:r>
          </a:p>
        </p:txBody>
      </p:sp>
      <p:sp>
        <p:nvSpPr>
          <p:cNvPr id="1062916"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1062917" name="Rectangle 5"/>
          <p:cNvSpPr>
            <a:spLocks noChangeArrowheads="1"/>
          </p:cNvSpPr>
          <p:nvPr/>
        </p:nvSpPr>
        <p:spPr bwMode="auto">
          <a:xfrm>
            <a:off x="304800" y="1490663"/>
            <a:ext cx="8229600" cy="308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Morse code, patented by Samuel F. B. Morse in 1837, is the language that was used to send messages by telegraph from the middle of the nineteenth century until the advent of the modern telephone and today’s computer controlled communications systems. In this section, we use a C program to convert English to Morse and Morse to English.  </a:t>
            </a:r>
          </a:p>
        </p:txBody>
      </p:sp>
    </p:spTree>
    <p:extLst>
      <p:ext uri="{BB962C8B-B14F-4D97-AF65-F5344CB8AC3E}">
        <p14:creationId xmlns:p14="http://schemas.microsoft.com/office/powerpoint/2010/main" val="41290302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E6C5DFB8-A80F-46C9-BEE2-D9797863FD22}" type="slidenum">
              <a:rPr lang="en-US" altLang="en-US"/>
              <a:pPr/>
              <a:t>78</a:t>
            </a:fld>
            <a:endParaRPr lang="en-US" altLang="en-US"/>
          </a:p>
        </p:txBody>
      </p:sp>
      <p:pic>
        <p:nvPicPr>
          <p:cNvPr id="113050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338" y="1173163"/>
            <a:ext cx="8501062" cy="431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0499" name="Text Box 3"/>
          <p:cNvSpPr txBox="1">
            <a:spLocks noChangeArrowheads="1"/>
          </p:cNvSpPr>
          <p:nvPr/>
        </p:nvSpPr>
        <p:spPr bwMode="auto">
          <a:xfrm>
            <a:off x="1925638" y="5394325"/>
            <a:ext cx="1503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Morse Code</a:t>
            </a:r>
          </a:p>
        </p:txBody>
      </p:sp>
    </p:spTree>
    <p:extLst>
      <p:ext uri="{BB962C8B-B14F-4D97-AF65-F5344CB8AC3E}">
        <p14:creationId xmlns:p14="http://schemas.microsoft.com/office/powerpoint/2010/main" val="36362641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161A0235-3217-4B06-ABCB-D1D23A37D2A0}" type="slidenum">
              <a:rPr lang="en-US" altLang="en-US"/>
              <a:pPr/>
              <a:t>79</a:t>
            </a:fld>
            <a:endParaRPr lang="en-US" altLang="en-US"/>
          </a:p>
        </p:txBody>
      </p:sp>
      <p:sp>
        <p:nvSpPr>
          <p:cNvPr id="1090562"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0563" name="Rectangle 3"/>
          <p:cNvSpPr>
            <a:spLocks noChangeArrowheads="1"/>
          </p:cNvSpPr>
          <p:nvPr/>
        </p:nvSpPr>
        <p:spPr bwMode="auto">
          <a:xfrm>
            <a:off x="152400" y="5791200"/>
            <a:ext cx="40915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Character </a:t>
            </a:r>
            <a:r>
              <a:rPr lang="en-US" altLang="en-US" sz="2000" dirty="0"/>
              <a:t>to Morse Code Structure</a:t>
            </a:r>
          </a:p>
        </p:txBody>
      </p:sp>
      <p:grpSp>
        <p:nvGrpSpPr>
          <p:cNvPr id="1090564" name="Group 4"/>
          <p:cNvGrpSpPr>
            <a:grpSpLocks/>
          </p:cNvGrpSpPr>
          <p:nvPr/>
        </p:nvGrpSpPr>
        <p:grpSpPr bwMode="auto">
          <a:xfrm>
            <a:off x="228600" y="252413"/>
            <a:ext cx="8610600" cy="5995987"/>
            <a:chOff x="336" y="159"/>
            <a:chExt cx="5232" cy="3777"/>
          </a:xfrm>
        </p:grpSpPr>
        <p:sp>
          <p:nvSpPr>
            <p:cNvPr id="109056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056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056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9057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827088"/>
            <a:ext cx="7815262" cy="443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96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FD7C59FD-936F-495E-B553-97CD856F99D3}" type="slidenum">
              <a:rPr lang="en-US" altLang="en-US"/>
              <a:pPr/>
              <a:t>8</a:t>
            </a:fld>
            <a:endParaRPr lang="en-US" altLang="en-US"/>
          </a:p>
        </p:txBody>
      </p:sp>
      <p:sp>
        <p:nvSpPr>
          <p:cNvPr id="1070082"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0083" name="Rectangle 3"/>
          <p:cNvSpPr>
            <a:spLocks noChangeArrowheads="1"/>
          </p:cNvSpPr>
          <p:nvPr/>
        </p:nvSpPr>
        <p:spPr bwMode="auto">
          <a:xfrm>
            <a:off x="152400" y="5791200"/>
            <a:ext cx="37036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a:solidFill>
                  <a:schemeClr val="folHlink"/>
                </a:solidFill>
              </a:rPr>
              <a:t>FIGURE 11-6</a:t>
            </a:r>
            <a:r>
              <a:rPr lang="en-US" altLang="en-US" sz="2000"/>
              <a:t>  Strings in Arrays</a:t>
            </a:r>
          </a:p>
        </p:txBody>
      </p:sp>
      <p:grpSp>
        <p:nvGrpSpPr>
          <p:cNvPr id="1070084" name="Group 4"/>
          <p:cNvGrpSpPr>
            <a:grpSpLocks/>
          </p:cNvGrpSpPr>
          <p:nvPr/>
        </p:nvGrpSpPr>
        <p:grpSpPr bwMode="auto">
          <a:xfrm>
            <a:off x="228600" y="252413"/>
            <a:ext cx="8610600" cy="5995987"/>
            <a:chOff x="336" y="159"/>
            <a:chExt cx="5232" cy="3777"/>
          </a:xfrm>
        </p:grpSpPr>
        <p:sp>
          <p:nvSpPr>
            <p:cNvPr id="107008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008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008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7008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475" y="1816100"/>
            <a:ext cx="5292725"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4D6C2E1C-0203-4843-ADB8-12F804A5FC73}" type="slidenum">
              <a:rPr lang="en-US" altLang="en-US"/>
              <a:pPr/>
              <a:t>80</a:t>
            </a:fld>
            <a:endParaRPr lang="en-US" altLang="en-US"/>
          </a:p>
        </p:txBody>
      </p:sp>
      <p:sp>
        <p:nvSpPr>
          <p:cNvPr id="1091586"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1587" name="Rectangle 3"/>
          <p:cNvSpPr>
            <a:spLocks noChangeArrowheads="1"/>
          </p:cNvSpPr>
          <p:nvPr/>
        </p:nvSpPr>
        <p:spPr bwMode="auto">
          <a:xfrm>
            <a:off x="152400" y="5791200"/>
            <a:ext cx="222208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Morse </a:t>
            </a:r>
            <a:r>
              <a:rPr lang="en-US" altLang="en-US" sz="2000" dirty="0"/>
              <a:t>Code Menu</a:t>
            </a:r>
          </a:p>
        </p:txBody>
      </p:sp>
      <p:grpSp>
        <p:nvGrpSpPr>
          <p:cNvPr id="1091588" name="Group 4"/>
          <p:cNvGrpSpPr>
            <a:grpSpLocks/>
          </p:cNvGrpSpPr>
          <p:nvPr/>
        </p:nvGrpSpPr>
        <p:grpSpPr bwMode="auto">
          <a:xfrm>
            <a:off x="228600" y="252413"/>
            <a:ext cx="8610600" cy="5995987"/>
            <a:chOff x="336" y="159"/>
            <a:chExt cx="5232" cy="3777"/>
          </a:xfrm>
        </p:grpSpPr>
        <p:sp>
          <p:nvSpPr>
            <p:cNvPr id="1091589"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1590"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1591"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9159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941388"/>
            <a:ext cx="613410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00179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FB6BE666-DCDF-486F-81FA-8A406A205AF2}" type="slidenum">
              <a:rPr lang="en-US" altLang="en-US"/>
              <a:pPr/>
              <a:t>81</a:t>
            </a:fld>
            <a:endParaRPr lang="en-US" altLang="en-US"/>
          </a:p>
        </p:txBody>
      </p:sp>
      <p:sp>
        <p:nvSpPr>
          <p:cNvPr id="1092610"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2611" name="Rectangle 3"/>
          <p:cNvSpPr>
            <a:spLocks noChangeArrowheads="1"/>
          </p:cNvSpPr>
          <p:nvPr/>
        </p:nvSpPr>
        <p:spPr bwMode="auto">
          <a:xfrm>
            <a:off x="152400" y="5791200"/>
            <a:ext cx="33636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Morse </a:t>
            </a:r>
            <a:r>
              <a:rPr lang="en-US" altLang="en-US" sz="2000" dirty="0"/>
              <a:t>Code Program Design</a:t>
            </a:r>
          </a:p>
        </p:txBody>
      </p:sp>
      <p:grpSp>
        <p:nvGrpSpPr>
          <p:cNvPr id="1092612" name="Group 4"/>
          <p:cNvGrpSpPr>
            <a:grpSpLocks/>
          </p:cNvGrpSpPr>
          <p:nvPr/>
        </p:nvGrpSpPr>
        <p:grpSpPr bwMode="auto">
          <a:xfrm>
            <a:off x="228600" y="252413"/>
            <a:ext cx="8610600" cy="5995987"/>
            <a:chOff x="336" y="159"/>
            <a:chExt cx="5232" cy="3777"/>
          </a:xfrm>
        </p:grpSpPr>
        <p:sp>
          <p:nvSpPr>
            <p:cNvPr id="1092613"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2614"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2615"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9261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438" y="1022350"/>
            <a:ext cx="8564562" cy="352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6142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1"/>
          </p:nvPr>
        </p:nvSpPr>
        <p:spPr/>
        <p:txBody>
          <a:bodyPr/>
          <a:lstStyle/>
          <a:p>
            <a:fld id="{6CDC09BD-9EA3-4B7B-861A-CF1170DD1B82}" type="slidenum">
              <a:rPr lang="en-US" altLang="en-US"/>
              <a:pPr/>
              <a:t>82</a:t>
            </a:fld>
            <a:endParaRPr lang="en-US" altLang="en-US"/>
          </a:p>
        </p:txBody>
      </p:sp>
      <p:sp>
        <p:nvSpPr>
          <p:cNvPr id="1120259" name="Text Box 3"/>
          <p:cNvSpPr txBox="1">
            <a:spLocks noChangeArrowheads="1"/>
          </p:cNvSpPr>
          <p:nvPr/>
        </p:nvSpPr>
        <p:spPr bwMode="auto">
          <a:xfrm>
            <a:off x="2368550" y="152400"/>
            <a:ext cx="2185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Morse Code: </a:t>
            </a:r>
            <a:r>
              <a:rPr lang="en-US" altLang="en-US" sz="2000" i="1"/>
              <a:t>main</a:t>
            </a:r>
          </a:p>
        </p:txBody>
      </p:sp>
      <p:grpSp>
        <p:nvGrpSpPr>
          <p:cNvPr id="1120263" name="Group 7"/>
          <p:cNvGrpSpPr>
            <a:grpSpLocks/>
          </p:cNvGrpSpPr>
          <p:nvPr/>
        </p:nvGrpSpPr>
        <p:grpSpPr bwMode="auto">
          <a:xfrm>
            <a:off x="76200" y="533400"/>
            <a:ext cx="8464550" cy="5638800"/>
            <a:chOff x="-452" y="218"/>
            <a:chExt cx="5332" cy="3947"/>
          </a:xfrm>
        </p:grpSpPr>
        <p:pic>
          <p:nvPicPr>
            <p:cNvPr id="11202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 y="218"/>
              <a:ext cx="5274" cy="3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02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 y="3312"/>
              <a:ext cx="5332" cy="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20264" name="Rectangle 8"/>
          <p:cNvSpPr>
            <a:spLocks noChangeArrowheads="1"/>
          </p:cNvSpPr>
          <p:nvPr/>
        </p:nvSpPr>
        <p:spPr bwMode="auto">
          <a:xfrm>
            <a:off x="152400" y="6096000"/>
            <a:ext cx="8382000" cy="152400"/>
          </a:xfrm>
          <a:prstGeom prst="rect">
            <a:avLst/>
          </a:prstGeom>
          <a:solidFill>
            <a:schemeClr val="bg1"/>
          </a:solidFill>
          <a:ln w="762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6997448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DDD76883-2ECD-44D3-A917-42DB11626B65}" type="slidenum">
              <a:rPr lang="en-US" altLang="en-US"/>
              <a:pPr/>
              <a:t>83</a:t>
            </a:fld>
            <a:endParaRPr lang="en-US" altLang="en-US"/>
          </a:p>
        </p:txBody>
      </p:sp>
      <p:sp>
        <p:nvSpPr>
          <p:cNvPr id="1172483" name="Text Box 3"/>
          <p:cNvSpPr txBox="1">
            <a:spLocks noChangeArrowheads="1"/>
          </p:cNvSpPr>
          <p:nvPr/>
        </p:nvSpPr>
        <p:spPr bwMode="auto">
          <a:xfrm>
            <a:off x="2368550" y="152400"/>
            <a:ext cx="2185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Morse Code: </a:t>
            </a:r>
            <a:r>
              <a:rPr lang="en-US" altLang="en-US" sz="2000" i="1"/>
              <a:t>main</a:t>
            </a:r>
          </a:p>
        </p:txBody>
      </p:sp>
      <p:pic>
        <p:nvPicPr>
          <p:cNvPr id="1172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633413"/>
            <a:ext cx="8372475" cy="553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353653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03D7B9CE-AAF0-4E2C-BFA0-C9A5F86F5B30}" type="slidenum">
              <a:rPr lang="en-US" altLang="en-US"/>
              <a:pPr/>
              <a:t>84</a:t>
            </a:fld>
            <a:endParaRPr lang="en-US" altLang="en-US"/>
          </a:p>
        </p:txBody>
      </p:sp>
      <p:sp>
        <p:nvSpPr>
          <p:cNvPr id="1173507" name="Text Box 3"/>
          <p:cNvSpPr txBox="1">
            <a:spLocks noChangeArrowheads="1"/>
          </p:cNvSpPr>
          <p:nvPr/>
        </p:nvSpPr>
        <p:spPr bwMode="auto">
          <a:xfrm>
            <a:off x="2368550" y="152400"/>
            <a:ext cx="2185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Morse Code: </a:t>
            </a:r>
            <a:r>
              <a:rPr lang="en-US" altLang="en-US" sz="2000" i="1"/>
              <a:t>main</a:t>
            </a:r>
          </a:p>
        </p:txBody>
      </p:sp>
      <p:pic>
        <p:nvPicPr>
          <p:cNvPr id="1173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700088"/>
            <a:ext cx="8410575" cy="554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86917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0A5F1470-053D-47EE-8AED-CFEECCFDE43E}" type="slidenum">
              <a:rPr lang="en-US" altLang="en-US"/>
              <a:pPr/>
              <a:t>85</a:t>
            </a:fld>
            <a:endParaRPr lang="en-US" altLang="en-US"/>
          </a:p>
        </p:txBody>
      </p:sp>
      <p:sp>
        <p:nvSpPr>
          <p:cNvPr id="1186819" name="Text Box 3"/>
          <p:cNvSpPr txBox="1">
            <a:spLocks noChangeArrowheads="1"/>
          </p:cNvSpPr>
          <p:nvPr/>
        </p:nvSpPr>
        <p:spPr bwMode="auto">
          <a:xfrm>
            <a:off x="2368550" y="152400"/>
            <a:ext cx="2185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Morse Code: </a:t>
            </a:r>
            <a:r>
              <a:rPr lang="en-US" altLang="en-US" sz="2000" i="1"/>
              <a:t>main</a:t>
            </a:r>
          </a:p>
        </p:txBody>
      </p:sp>
      <p:pic>
        <p:nvPicPr>
          <p:cNvPr id="11868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617538"/>
            <a:ext cx="8345487" cy="563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7210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46224968-20FA-4FB7-8555-EBBE8522211D}" type="slidenum">
              <a:rPr lang="en-US" altLang="en-US"/>
              <a:pPr/>
              <a:t>86</a:t>
            </a:fld>
            <a:endParaRPr lang="en-US" altLang="en-US"/>
          </a:p>
        </p:txBody>
      </p:sp>
      <p:sp>
        <p:nvSpPr>
          <p:cNvPr id="1188867" name="Text Box 3"/>
          <p:cNvSpPr txBox="1">
            <a:spLocks noChangeArrowheads="1"/>
          </p:cNvSpPr>
          <p:nvPr/>
        </p:nvSpPr>
        <p:spPr bwMode="auto">
          <a:xfrm>
            <a:off x="2368550" y="152400"/>
            <a:ext cx="2185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Morse Code: </a:t>
            </a:r>
            <a:r>
              <a:rPr lang="en-US" altLang="en-US" sz="2000" i="1"/>
              <a:t>main</a:t>
            </a:r>
          </a:p>
        </p:txBody>
      </p:sp>
      <p:pic>
        <p:nvPicPr>
          <p:cNvPr id="1188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617538"/>
            <a:ext cx="8345487" cy="563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5292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CFC01E0E-3C12-4B8C-B29B-B9E7BE4D5833}" type="slidenum">
              <a:rPr lang="en-US" altLang="en-US"/>
              <a:pPr/>
              <a:t>87</a:t>
            </a:fld>
            <a:endParaRPr lang="en-US" altLang="en-US"/>
          </a:p>
        </p:txBody>
      </p:sp>
      <p:sp>
        <p:nvSpPr>
          <p:cNvPr id="1189891" name="Text Box 3"/>
          <p:cNvSpPr txBox="1">
            <a:spLocks noChangeArrowheads="1"/>
          </p:cNvSpPr>
          <p:nvPr/>
        </p:nvSpPr>
        <p:spPr bwMode="auto">
          <a:xfrm>
            <a:off x="2368550" y="152400"/>
            <a:ext cx="2185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Morse Code: </a:t>
            </a:r>
            <a:r>
              <a:rPr lang="en-US" altLang="en-US" sz="2000" i="1"/>
              <a:t>main</a:t>
            </a:r>
          </a:p>
        </p:txBody>
      </p:sp>
      <p:pic>
        <p:nvPicPr>
          <p:cNvPr id="11898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410575" cy="524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8486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DA3BCE01-D8E4-46C3-858E-D39E2D004CC6}" type="slidenum">
              <a:rPr lang="en-US" altLang="en-US"/>
              <a:pPr/>
              <a:t>88</a:t>
            </a:fld>
            <a:endParaRPr lang="en-US" altLang="en-US"/>
          </a:p>
        </p:txBody>
      </p:sp>
      <p:sp>
        <p:nvSpPr>
          <p:cNvPr id="1121283" name="Text Box 3"/>
          <p:cNvSpPr txBox="1">
            <a:spLocks noChangeArrowheads="1"/>
          </p:cNvSpPr>
          <p:nvPr/>
        </p:nvSpPr>
        <p:spPr bwMode="auto">
          <a:xfrm>
            <a:off x="2362200" y="152400"/>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Morse Code: Menu</a:t>
            </a:r>
          </a:p>
        </p:txBody>
      </p:sp>
      <p:pic>
        <p:nvPicPr>
          <p:cNvPr id="11212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8" y="565150"/>
            <a:ext cx="8437562" cy="522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67922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6BDFE381-41E8-49AD-AB4B-131DBAA51F51}" type="slidenum">
              <a:rPr lang="en-US" altLang="en-US"/>
              <a:pPr/>
              <a:t>89</a:t>
            </a:fld>
            <a:endParaRPr lang="en-US" altLang="en-US"/>
          </a:p>
        </p:txBody>
      </p:sp>
      <p:sp>
        <p:nvSpPr>
          <p:cNvPr id="1187843" name="Text Box 3"/>
          <p:cNvSpPr txBox="1">
            <a:spLocks noChangeArrowheads="1"/>
          </p:cNvSpPr>
          <p:nvPr/>
        </p:nvSpPr>
        <p:spPr bwMode="auto">
          <a:xfrm>
            <a:off x="2362200" y="152400"/>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Morse Code: Menu</a:t>
            </a:r>
          </a:p>
        </p:txBody>
      </p:sp>
      <p:pic>
        <p:nvPicPr>
          <p:cNvPr id="11878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712788"/>
            <a:ext cx="8410575" cy="530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12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A2E80942-167D-4F07-A5A1-D47E350BD100}" type="slidenum">
              <a:rPr lang="en-US" altLang="en-US"/>
              <a:pPr/>
              <a:t>9</a:t>
            </a:fld>
            <a:endParaRPr lang="en-US" altLang="en-US"/>
          </a:p>
        </p:txBody>
      </p:sp>
      <p:sp>
        <p:nvSpPr>
          <p:cNvPr id="1071106"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1107" name="Rectangle 3"/>
          <p:cNvSpPr>
            <a:spLocks noChangeArrowheads="1"/>
          </p:cNvSpPr>
          <p:nvPr/>
        </p:nvSpPr>
        <p:spPr bwMode="auto">
          <a:xfrm>
            <a:off x="152400" y="5791200"/>
            <a:ext cx="43638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Character </a:t>
            </a:r>
            <a:r>
              <a:rPr lang="en-US" altLang="en-US" sz="2000" dirty="0"/>
              <a:t>Literals and String Literals</a:t>
            </a:r>
          </a:p>
        </p:txBody>
      </p:sp>
      <p:grpSp>
        <p:nvGrpSpPr>
          <p:cNvPr id="1071108" name="Group 4"/>
          <p:cNvGrpSpPr>
            <a:grpSpLocks/>
          </p:cNvGrpSpPr>
          <p:nvPr/>
        </p:nvGrpSpPr>
        <p:grpSpPr bwMode="auto">
          <a:xfrm>
            <a:off x="228600" y="252413"/>
            <a:ext cx="8610600" cy="5995987"/>
            <a:chOff x="336" y="159"/>
            <a:chExt cx="5232" cy="3777"/>
          </a:xfrm>
        </p:grpSpPr>
        <p:sp>
          <p:nvSpPr>
            <p:cNvPr id="1071109"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1110"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1111"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7111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2647950"/>
            <a:ext cx="748665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6EBF4D05-3B0F-4A63-A22B-200567D2811A}" type="slidenum">
              <a:rPr lang="en-US" altLang="en-US"/>
              <a:pPr/>
              <a:t>90</a:t>
            </a:fld>
            <a:endParaRPr lang="en-US" altLang="en-US"/>
          </a:p>
        </p:txBody>
      </p:sp>
      <p:sp>
        <p:nvSpPr>
          <p:cNvPr id="1122307" name="Text Box 3"/>
          <p:cNvSpPr txBox="1">
            <a:spLocks noChangeArrowheads="1"/>
          </p:cNvSpPr>
          <p:nvPr/>
        </p:nvSpPr>
        <p:spPr bwMode="auto">
          <a:xfrm>
            <a:off x="2362200" y="152400"/>
            <a:ext cx="2714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Morse Code: Get Input</a:t>
            </a:r>
          </a:p>
        </p:txBody>
      </p:sp>
      <p:pic>
        <p:nvPicPr>
          <p:cNvPr id="11223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 y="609600"/>
            <a:ext cx="8464550" cy="546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7515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DB537A0B-8446-47FD-9F52-D27B384B39A0}" type="slidenum">
              <a:rPr lang="en-US" altLang="en-US"/>
              <a:pPr/>
              <a:t>91</a:t>
            </a:fld>
            <a:endParaRPr lang="en-US" altLang="en-US"/>
          </a:p>
        </p:txBody>
      </p:sp>
      <p:sp>
        <p:nvSpPr>
          <p:cNvPr id="1176579" name="Text Box 3"/>
          <p:cNvSpPr txBox="1">
            <a:spLocks noChangeArrowheads="1"/>
          </p:cNvSpPr>
          <p:nvPr/>
        </p:nvSpPr>
        <p:spPr bwMode="auto">
          <a:xfrm>
            <a:off x="2362200" y="152400"/>
            <a:ext cx="2714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Morse Code: Get Input</a:t>
            </a:r>
          </a:p>
        </p:txBody>
      </p:sp>
      <p:pic>
        <p:nvPicPr>
          <p:cNvPr id="1176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8" y="609600"/>
            <a:ext cx="8437562"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33370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1"/>
          </p:nvPr>
        </p:nvSpPr>
        <p:spPr/>
        <p:txBody>
          <a:bodyPr/>
          <a:lstStyle/>
          <a:p>
            <a:fld id="{9DC290D6-EF0B-45B1-BB95-8B243FA1596B}" type="slidenum">
              <a:rPr lang="en-US" altLang="en-US"/>
              <a:pPr/>
              <a:t>92</a:t>
            </a:fld>
            <a:endParaRPr lang="en-US" altLang="en-US"/>
          </a:p>
        </p:txBody>
      </p:sp>
      <p:sp>
        <p:nvSpPr>
          <p:cNvPr id="1123330" name="Text Box 2"/>
          <p:cNvSpPr txBox="1">
            <a:spLocks noChangeArrowheads="1"/>
          </p:cNvSpPr>
          <p:nvPr/>
        </p:nvSpPr>
        <p:spPr bwMode="auto">
          <a:xfrm>
            <a:off x="101600" y="152400"/>
            <a:ext cx="2181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solidFill>
                  <a:schemeClr val="folHlink"/>
                </a:solidFill>
              </a:rPr>
              <a:t>PROGRAM 11-21</a:t>
            </a:r>
          </a:p>
        </p:txBody>
      </p:sp>
      <p:sp>
        <p:nvSpPr>
          <p:cNvPr id="1123331" name="Text Box 3"/>
          <p:cNvSpPr txBox="1">
            <a:spLocks noChangeArrowheads="1"/>
          </p:cNvSpPr>
          <p:nvPr/>
        </p:nvSpPr>
        <p:spPr bwMode="auto">
          <a:xfrm>
            <a:off x="2362200" y="152400"/>
            <a:ext cx="3067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Morse Code: Print Output</a:t>
            </a:r>
          </a:p>
        </p:txBody>
      </p:sp>
      <p:grpSp>
        <p:nvGrpSpPr>
          <p:cNvPr id="1123335" name="Group 7"/>
          <p:cNvGrpSpPr>
            <a:grpSpLocks/>
          </p:cNvGrpSpPr>
          <p:nvPr/>
        </p:nvGrpSpPr>
        <p:grpSpPr bwMode="auto">
          <a:xfrm>
            <a:off x="82550" y="533400"/>
            <a:ext cx="8528050" cy="4729163"/>
            <a:chOff x="52" y="336"/>
            <a:chExt cx="5372" cy="2979"/>
          </a:xfrm>
        </p:grpSpPr>
        <p:pic>
          <p:nvPicPr>
            <p:cNvPr id="11233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 y="336"/>
              <a:ext cx="5372" cy="2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33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 y="2640"/>
              <a:ext cx="5315" cy="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7767616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1DC1F121-0AFC-4D8B-AE49-F65303520A51}" type="slidenum">
              <a:rPr lang="en-US" altLang="en-US"/>
              <a:pPr/>
              <a:t>93</a:t>
            </a:fld>
            <a:endParaRPr lang="en-US" altLang="en-US"/>
          </a:p>
        </p:txBody>
      </p:sp>
      <p:sp>
        <p:nvSpPr>
          <p:cNvPr id="1124355" name="Text Box 3"/>
          <p:cNvSpPr txBox="1">
            <a:spLocks noChangeArrowheads="1"/>
          </p:cNvSpPr>
          <p:nvPr/>
        </p:nvSpPr>
        <p:spPr bwMode="auto">
          <a:xfrm>
            <a:off x="2362200" y="152400"/>
            <a:ext cx="3484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Morse Code: Encode to Morse</a:t>
            </a:r>
          </a:p>
        </p:txBody>
      </p:sp>
      <p:pic>
        <p:nvPicPr>
          <p:cNvPr id="11243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9600"/>
            <a:ext cx="8464550" cy="549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143474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363FA640-F146-4FE9-A622-EC1486D9FCF5}" type="slidenum">
              <a:rPr lang="en-US" altLang="en-US"/>
              <a:pPr/>
              <a:t>94</a:t>
            </a:fld>
            <a:endParaRPr lang="en-US" altLang="en-US"/>
          </a:p>
        </p:txBody>
      </p:sp>
      <p:sp>
        <p:nvSpPr>
          <p:cNvPr id="1180675" name="Text Box 3"/>
          <p:cNvSpPr txBox="1">
            <a:spLocks noChangeArrowheads="1"/>
          </p:cNvSpPr>
          <p:nvPr/>
        </p:nvSpPr>
        <p:spPr bwMode="auto">
          <a:xfrm>
            <a:off x="2362200" y="152400"/>
            <a:ext cx="3484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Morse Code: Encode to Morse</a:t>
            </a:r>
          </a:p>
        </p:txBody>
      </p:sp>
      <p:pic>
        <p:nvPicPr>
          <p:cNvPr id="1180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685800"/>
            <a:ext cx="841057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270868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60724AEC-F58E-42FB-A3AD-4478B033BF5D}" type="slidenum">
              <a:rPr lang="en-US" altLang="en-US"/>
              <a:pPr/>
              <a:t>95</a:t>
            </a:fld>
            <a:endParaRPr lang="en-US" altLang="en-US"/>
          </a:p>
        </p:txBody>
      </p:sp>
      <p:sp>
        <p:nvSpPr>
          <p:cNvPr id="1125379" name="Text Box 3"/>
          <p:cNvSpPr txBox="1">
            <a:spLocks noChangeArrowheads="1"/>
          </p:cNvSpPr>
          <p:nvPr/>
        </p:nvSpPr>
        <p:spPr bwMode="auto">
          <a:xfrm>
            <a:off x="2430463" y="152400"/>
            <a:ext cx="3525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Morse code: Decode to English</a:t>
            </a:r>
          </a:p>
        </p:txBody>
      </p:sp>
      <p:pic>
        <p:nvPicPr>
          <p:cNvPr id="11253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8" y="609600"/>
            <a:ext cx="8437562"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91140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DB50F965-9F90-4A2C-9651-6F1D3F7C124A}" type="slidenum">
              <a:rPr lang="en-US" altLang="en-US"/>
              <a:pPr/>
              <a:t>96</a:t>
            </a:fld>
            <a:endParaRPr lang="en-US" altLang="en-US"/>
          </a:p>
        </p:txBody>
      </p:sp>
      <p:sp>
        <p:nvSpPr>
          <p:cNvPr id="1182723" name="Text Box 3"/>
          <p:cNvSpPr txBox="1">
            <a:spLocks noChangeArrowheads="1"/>
          </p:cNvSpPr>
          <p:nvPr/>
        </p:nvSpPr>
        <p:spPr bwMode="auto">
          <a:xfrm>
            <a:off x="2430463" y="152400"/>
            <a:ext cx="3525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Morse code: Decode to English</a:t>
            </a:r>
          </a:p>
        </p:txBody>
      </p:sp>
      <p:pic>
        <p:nvPicPr>
          <p:cNvPr id="1182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3" y="642938"/>
            <a:ext cx="8491537" cy="507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97290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E9160ABB-5C98-4EE6-8726-6FD3E3ADB407}" type="slidenum">
              <a:rPr lang="en-US" altLang="en-US"/>
              <a:pPr/>
              <a:t>97</a:t>
            </a:fld>
            <a:endParaRPr lang="en-US" altLang="en-US"/>
          </a:p>
        </p:txBody>
      </p:sp>
      <p:sp>
        <p:nvSpPr>
          <p:cNvPr id="1126403" name="Text Box 3"/>
          <p:cNvSpPr txBox="1">
            <a:spLocks noChangeArrowheads="1"/>
          </p:cNvSpPr>
          <p:nvPr/>
        </p:nvSpPr>
        <p:spPr bwMode="auto">
          <a:xfrm>
            <a:off x="2362200" y="152400"/>
            <a:ext cx="3267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Morse Code: Convert Codes</a:t>
            </a:r>
          </a:p>
        </p:txBody>
      </p:sp>
      <p:pic>
        <p:nvPicPr>
          <p:cNvPr id="11264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8" y="574675"/>
            <a:ext cx="8437562" cy="552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85028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D33612AB-DCD7-4B92-905B-CC857840B42F}" type="slidenum">
              <a:rPr lang="en-US" altLang="en-US"/>
              <a:pPr/>
              <a:t>98</a:t>
            </a:fld>
            <a:endParaRPr lang="en-US" altLang="en-US"/>
          </a:p>
        </p:txBody>
      </p:sp>
      <p:sp>
        <p:nvSpPr>
          <p:cNvPr id="1184770" name="Text Box 2"/>
          <p:cNvSpPr txBox="1">
            <a:spLocks noChangeArrowheads="1"/>
          </p:cNvSpPr>
          <p:nvPr/>
        </p:nvSpPr>
        <p:spPr bwMode="auto">
          <a:xfrm>
            <a:off x="101600" y="152400"/>
            <a:ext cx="2181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solidFill>
                  <a:schemeClr val="folHlink"/>
                </a:solidFill>
              </a:rPr>
              <a:t>PROGRAM 11-24</a:t>
            </a:r>
          </a:p>
        </p:txBody>
      </p:sp>
      <p:sp>
        <p:nvSpPr>
          <p:cNvPr id="1184771" name="Text Box 3"/>
          <p:cNvSpPr txBox="1">
            <a:spLocks noChangeArrowheads="1"/>
          </p:cNvSpPr>
          <p:nvPr/>
        </p:nvSpPr>
        <p:spPr bwMode="auto">
          <a:xfrm>
            <a:off x="2362200" y="152400"/>
            <a:ext cx="3267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Morse Code: Convert Codes</a:t>
            </a:r>
          </a:p>
        </p:txBody>
      </p:sp>
      <p:pic>
        <p:nvPicPr>
          <p:cNvPr id="1184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609600"/>
            <a:ext cx="8410575"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334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76200" cap="flat" cmpd="sng" algn="ctr">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3522</TotalTime>
  <Words>1739</Words>
  <Application>Microsoft Office PowerPoint</Application>
  <PresentationFormat>On-screen Show (4:3)</PresentationFormat>
  <Paragraphs>316</Paragraphs>
  <Slides>98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98</vt:i4>
      </vt:variant>
    </vt:vector>
  </HeadingPairs>
  <TitlesOfParts>
    <vt:vector size="104" baseType="lpstr">
      <vt:lpstr>Times New Roman</vt:lpstr>
      <vt:lpstr>Tahoma</vt:lpstr>
      <vt:lpstr>Wingdings</vt:lpstr>
      <vt:lpstr>McGrawHill-Italic</vt:lpstr>
      <vt:lpstr>Arial</vt:lpstr>
      <vt:lpstr>Blends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Microsoft account</cp:lastModifiedBy>
  <cp:revision>182</cp:revision>
  <dcterms:created xsi:type="dcterms:W3CDTF">2000-01-15T04:50:39Z</dcterms:created>
  <dcterms:modified xsi:type="dcterms:W3CDTF">2016-10-24T17:00:30Z</dcterms:modified>
</cp:coreProperties>
</file>