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99" r:id="rId1"/>
  </p:sldMasterIdLst>
  <p:notesMasterIdLst>
    <p:notesMasterId r:id="rId53"/>
  </p:notesMasterIdLst>
  <p:handoutMasterIdLst>
    <p:handoutMasterId r:id="rId54"/>
  </p:handoutMasterIdLst>
  <p:sldIdLst>
    <p:sldId id="353" r:id="rId2"/>
    <p:sldId id="258" r:id="rId3"/>
    <p:sldId id="317" r:id="rId4"/>
    <p:sldId id="318" r:id="rId5"/>
    <p:sldId id="319" r:id="rId6"/>
    <p:sldId id="275" r:id="rId7"/>
    <p:sldId id="277" r:id="rId8"/>
    <p:sldId id="295" r:id="rId9"/>
    <p:sldId id="294" r:id="rId10"/>
    <p:sldId id="278" r:id="rId11"/>
    <p:sldId id="296" r:id="rId12"/>
    <p:sldId id="320" r:id="rId13"/>
    <p:sldId id="279" r:id="rId14"/>
    <p:sldId id="280" r:id="rId15"/>
    <p:sldId id="327" r:id="rId16"/>
    <p:sldId id="328" r:id="rId17"/>
    <p:sldId id="329" r:id="rId18"/>
    <p:sldId id="326" r:id="rId19"/>
    <p:sldId id="307" r:id="rId20"/>
    <p:sldId id="282" r:id="rId21"/>
    <p:sldId id="297" r:id="rId22"/>
    <p:sldId id="322" r:id="rId23"/>
    <p:sldId id="323" r:id="rId24"/>
    <p:sldId id="321" r:id="rId25"/>
    <p:sldId id="345" r:id="rId26"/>
    <p:sldId id="324" r:id="rId27"/>
    <p:sldId id="325" r:id="rId28"/>
    <p:sldId id="330" r:id="rId29"/>
    <p:sldId id="346" r:id="rId30"/>
    <p:sldId id="347" r:id="rId31"/>
    <p:sldId id="348" r:id="rId32"/>
    <p:sldId id="298" r:id="rId33"/>
    <p:sldId id="281" r:id="rId34"/>
    <p:sldId id="289" r:id="rId35"/>
    <p:sldId id="351" r:id="rId36"/>
    <p:sldId id="288" r:id="rId37"/>
    <p:sldId id="300" r:id="rId38"/>
    <p:sldId id="331" r:id="rId39"/>
    <p:sldId id="333" r:id="rId40"/>
    <p:sldId id="334" r:id="rId41"/>
    <p:sldId id="335" r:id="rId42"/>
    <p:sldId id="338" r:id="rId43"/>
    <p:sldId id="336" r:id="rId44"/>
    <p:sldId id="339" r:id="rId45"/>
    <p:sldId id="337" r:id="rId46"/>
    <p:sldId id="287" r:id="rId47"/>
    <p:sldId id="332" r:id="rId48"/>
    <p:sldId id="286" r:id="rId49"/>
    <p:sldId id="301" r:id="rId50"/>
    <p:sldId id="285" r:id="rId51"/>
    <p:sldId id="284" r:id="rId52"/>
  </p:sldIdLst>
  <p:sldSz cx="9144000" cy="6858000" type="letter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BEAD9"/>
    <a:srgbClr val="E6E5CE"/>
    <a:srgbClr val="97954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5768" autoAdjust="0"/>
    <p:restoredTop sz="90929"/>
  </p:normalViewPr>
  <p:slideViewPr>
    <p:cSldViewPr>
      <p:cViewPr varScale="1">
        <p:scale>
          <a:sx n="82" d="100"/>
          <a:sy n="82" d="100"/>
        </p:scale>
        <p:origin x="1158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6" d="100"/>
          <a:sy n="86" d="100"/>
        </p:scale>
        <p:origin x="-2334" y="-7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notesMaster" Target="notesMasters/notesMaster1.xml"/><Relationship Id="rId58" Type="http://schemas.openxmlformats.org/officeDocument/2006/relationships/tableStyles" Target="tableStyles.xml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heme" Target="theme/theme1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6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9011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en-US"/>
          </a:p>
        </p:txBody>
      </p:sp>
      <p:sp>
        <p:nvSpPr>
          <p:cNvPr id="9011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9011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8707D08-2DE0-4DF8-9ECF-89D7DFCB636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7437393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1208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en-US"/>
          </a:p>
        </p:txBody>
      </p:sp>
      <p:sp>
        <p:nvSpPr>
          <p:cNvPr id="1208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208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208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1208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B825B1C7-B218-497E-BCCB-03E1F9BDC86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6345154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 Narrow" panose="020B0606020202030204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 Narrow" panose="020B0606020202030204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 Narrow" panose="020B0606020202030204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 Narrow" panose="020B0606020202030204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 Narrow" panose="020B060602020203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25B1C7-B218-497E-BCCB-03E1F9BDC863}" type="slidenum">
              <a:rPr lang="en-US" altLang="en-US" smtClean="0"/>
              <a:pPr/>
              <a:t>13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405951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3F6FDB-9685-414B-BE93-5E48DA6BC7C0}" type="datetime1">
              <a:rPr lang="en-US" altLang="en-US" smtClean="0"/>
              <a:t>8/24/2016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9" name="Freeform 8"/>
          <p:cNvSpPr/>
          <p:nvPr/>
        </p:nvSpPr>
        <p:spPr bwMode="auto">
          <a:xfrm>
            <a:off x="-31719" y="4321158"/>
            <a:ext cx="1395473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334" y="4529541"/>
            <a:ext cx="584978" cy="365125"/>
          </a:xfrm>
        </p:spPr>
        <p:txBody>
          <a:bodyPr/>
          <a:lstStyle/>
          <a:p>
            <a:fld id="{9CBA44D3-5017-4B12-A631-52FE99D4ED25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511118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3DEE26-4085-4A98-9213-F860237E01DB}" type="datetime1">
              <a:rPr lang="en-US" smtClean="0"/>
              <a:t>8/24/2016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67567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48E7F-5DA2-4390-9CF7-E1BB827E3A65}" type="datetime1">
              <a:rPr lang="en-US" smtClean="0"/>
              <a:t>8/24/2016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77132972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9B5632-A597-4908-ABC8-32E258374352}" type="datetime1">
              <a:rPr lang="en-US" smtClean="0"/>
              <a:t>8/24/2016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980521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3E4AA-A5EF-448D-8C0F-C391BAF9AAD0}" type="datetime1">
              <a:rPr lang="en-US" smtClean="0"/>
              <a:t>8/24/2016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11327410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23997-BB3D-4183-B0EA-15B96190C044}" type="datetime1">
              <a:rPr lang="en-US" smtClean="0"/>
              <a:t>8/24/2016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584030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8E1555-8A3F-45ED-8419-CE298814BBEB}" type="datetime1">
              <a:rPr lang="en-US" smtClean="0"/>
              <a:t>8/24/2016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773226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48D95C-64C3-4F10-A8B2-41B89B965427}" type="datetime1">
              <a:rPr lang="en-US" smtClean="0"/>
              <a:t>8/24/2016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05288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EF89FB-F5A8-4A01-A884-3EF9F93F4E01}" type="datetime1">
              <a:rPr lang="en-US" smtClean="0"/>
              <a:t>8/24/2016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4267200" y="381000"/>
            <a:ext cx="914400" cy="9144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74772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F77E13-ABD2-4A26-BDBB-4D085A0F9BA8}" type="datetime1">
              <a:rPr lang="en-US" smtClean="0"/>
              <a:t>8/24/2016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01034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1D3A0-BB3D-4521-BEC2-DCE7B14A3B9C}" type="datetime1">
              <a:rPr lang="en-US" smtClean="0"/>
              <a:t>8/24/2016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20104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54F85-8D5A-4067-9274-2FA7B412898E}" type="datetime1">
              <a:rPr lang="en-US" smtClean="0"/>
              <a:t>8/24/2016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00199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29DA48-4563-44A0-9BB1-6D443F16A2F5}" type="datetime1">
              <a:rPr lang="en-US" smtClean="0"/>
              <a:t>8/24/2016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47709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6B5AB-638B-4430-9AE7-C3257C064AFB}" type="datetime1">
              <a:rPr lang="en-US" smtClean="0"/>
              <a:t>8/24/2016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89808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B2F6D-D5E5-4F16-9D11-385B8D10A780}" type="datetime1">
              <a:rPr lang="en-US" smtClean="0"/>
              <a:t>8/24/2016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34148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3FAD2-48EB-4AA6-BB48-4677114BBC66}" type="datetime1">
              <a:rPr lang="en-US" smtClean="0"/>
              <a:t>8/24/2016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15986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1981200" cy="663862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1" y="749"/>
            <a:ext cx="1952272" cy="6852504"/>
            <a:chOff x="6627813" y="196102"/>
            <a:chExt cx="1952625" cy="5677649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6102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2133600"/>
            <a:ext cx="6591985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B535B6-FBBD-4785-842B-DB5F28C3CC8E}" type="datetime1">
              <a:rPr lang="en-US" smtClean="0"/>
              <a:t>8/24/2016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11228" y="787783"/>
            <a:ext cx="584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57800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  <p:sldLayoutId id="2147483701" r:id="rId2"/>
    <p:sldLayoutId id="2147483702" r:id="rId3"/>
    <p:sldLayoutId id="2147483703" r:id="rId4"/>
    <p:sldLayoutId id="2147483704" r:id="rId5"/>
    <p:sldLayoutId id="2147483705" r:id="rId6"/>
    <p:sldLayoutId id="2147483706" r:id="rId7"/>
    <p:sldLayoutId id="2147483707" r:id="rId8"/>
    <p:sldLayoutId id="2147483708" r:id="rId9"/>
    <p:sldLayoutId id="2147483709" r:id="rId10"/>
    <p:sldLayoutId id="2147483710" r:id="rId11"/>
    <p:sldLayoutId id="2147483711" r:id="rId12"/>
    <p:sldLayoutId id="2147483712" r:id="rId13"/>
    <p:sldLayoutId id="2147483713" r:id="rId14"/>
    <p:sldLayoutId id="2147483714" r:id="rId15"/>
    <p:sldLayoutId id="2147483715" r:id="rId16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3.png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UNIX Introduction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Caryl</a:t>
            </a:r>
            <a:r>
              <a:rPr lang="en-US" dirty="0" smtClean="0"/>
              <a:t> </a:t>
            </a:r>
            <a:r>
              <a:rPr lang="en-US" dirty="0" err="1" smtClean="0"/>
              <a:t>Rahn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A44D3-5017-4B12-A631-52FE99D4ED25}" type="slidenum">
              <a:rPr lang="en-US" altLang="en-US" smtClean="0"/>
              <a:pPr/>
              <a:t>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1318736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    Options for Connection to a UNIX System</a:t>
            </a:r>
          </a:p>
        </p:txBody>
      </p:sp>
      <p:sp>
        <p:nvSpPr>
          <p:cNvPr id="95237" name="Rectangle 5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altLang="en-US" sz="2800" dirty="0"/>
              <a:t>Workstation</a:t>
            </a:r>
          </a:p>
          <a:p>
            <a:pPr lvl="1">
              <a:lnSpc>
                <a:spcPct val="90000"/>
              </a:lnSpc>
            </a:pPr>
            <a:r>
              <a:rPr lang="en-US" altLang="en-US" sz="2400" dirty="0"/>
              <a:t>Usually run versions of UNIX specifically for that workstation - Sun-OS, Solaris, HP_UX</a:t>
            </a:r>
          </a:p>
          <a:p>
            <a:pPr>
              <a:lnSpc>
                <a:spcPct val="90000"/>
              </a:lnSpc>
            </a:pPr>
            <a:r>
              <a:rPr lang="en-US" altLang="en-US" sz="2800" dirty="0"/>
              <a:t>Personal Computer</a:t>
            </a:r>
          </a:p>
          <a:p>
            <a:pPr lvl="1">
              <a:lnSpc>
                <a:spcPct val="90000"/>
              </a:lnSpc>
            </a:pPr>
            <a:r>
              <a:rPr lang="en-US" altLang="en-US" sz="2400" dirty="0"/>
              <a:t>There are several versions of UNIX that run on PC’s - Solaris, </a:t>
            </a:r>
            <a:r>
              <a:rPr lang="en-US" altLang="en-US" sz="2400" dirty="0" err="1"/>
              <a:t>UNIXware</a:t>
            </a:r>
            <a:r>
              <a:rPr lang="en-US" altLang="en-US" sz="2400" dirty="0"/>
              <a:t>, XENIX</a:t>
            </a:r>
          </a:p>
          <a:p>
            <a:pPr>
              <a:lnSpc>
                <a:spcPct val="90000"/>
              </a:lnSpc>
            </a:pPr>
            <a:r>
              <a:rPr lang="en-US" altLang="en-US" sz="2800" dirty="0" smtClean="0"/>
              <a:t>Dumb </a:t>
            </a:r>
            <a:r>
              <a:rPr lang="en-US" altLang="en-US" sz="2800" dirty="0" smtClean="0"/>
              <a:t>Terminal</a:t>
            </a:r>
            <a:endParaRPr lang="en-US" altLang="en-US" sz="28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10</a:t>
            </a:fld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    Making the Connection</a:t>
            </a:r>
          </a:p>
        </p:txBody>
      </p:sp>
      <p:sp>
        <p:nvSpPr>
          <p:cNvPr id="114693" name="Rectangle 5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en-US" altLang="en-US" sz="2800" dirty="0"/>
              <a:t>LAN Connection</a:t>
            </a:r>
          </a:p>
          <a:p>
            <a:pPr lvl="1">
              <a:lnSpc>
                <a:spcPct val="90000"/>
              </a:lnSpc>
            </a:pPr>
            <a:r>
              <a:rPr lang="en-US" altLang="en-US" sz="2400" dirty="0"/>
              <a:t>Appears as if the local computer is running </a:t>
            </a:r>
            <a:r>
              <a:rPr lang="en-US" altLang="en-US" sz="2400" dirty="0" smtClean="0"/>
              <a:t>UNIX</a:t>
            </a:r>
            <a:endParaRPr lang="en-US" altLang="en-US" sz="2400" dirty="0"/>
          </a:p>
          <a:p>
            <a:pPr>
              <a:lnSpc>
                <a:spcPct val="90000"/>
              </a:lnSpc>
            </a:pPr>
            <a:r>
              <a:rPr lang="en-US" altLang="en-US" sz="2800" dirty="0"/>
              <a:t>Telnet Connection</a:t>
            </a:r>
          </a:p>
          <a:p>
            <a:pPr lvl="1">
              <a:lnSpc>
                <a:spcPct val="90000"/>
              </a:lnSpc>
            </a:pPr>
            <a:r>
              <a:rPr lang="en-US" altLang="en-US" sz="2400" dirty="0"/>
              <a:t>A client program connects to a telnet server running on the UNIX system.</a:t>
            </a:r>
          </a:p>
          <a:p>
            <a:pPr lvl="1">
              <a:lnSpc>
                <a:spcPct val="90000"/>
              </a:lnSpc>
            </a:pPr>
            <a:r>
              <a:rPr lang="en-US" altLang="en-US" sz="2400" dirty="0"/>
              <a:t>Appears like a dumb terminal</a:t>
            </a:r>
          </a:p>
          <a:p>
            <a:pPr lvl="1">
              <a:lnSpc>
                <a:spcPct val="90000"/>
              </a:lnSpc>
            </a:pPr>
            <a:r>
              <a:rPr lang="en-US" altLang="en-US" sz="2400" dirty="0"/>
              <a:t>Can run over a Network Connection or a </a:t>
            </a:r>
            <a:r>
              <a:rPr lang="en-US" altLang="en-US" sz="2400" dirty="0" smtClean="0"/>
              <a:t>modem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11</a:t>
            </a:fld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4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    Connecting to UNIX via Telnet</a:t>
            </a:r>
          </a:p>
        </p:txBody>
      </p:sp>
      <p:sp>
        <p:nvSpPr>
          <p:cNvPr id="142341" name="Rectangle 5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en-US" sz="2800" dirty="0"/>
              <a:t>Telnet is a terminal emulation program for the </a:t>
            </a:r>
            <a:r>
              <a:rPr lang="en-US" altLang="en-US" sz="2800" dirty="0" smtClean="0"/>
              <a:t>Internet</a:t>
            </a:r>
          </a:p>
          <a:p>
            <a:pPr lvl="1"/>
            <a:r>
              <a:rPr lang="en-US" altLang="en-US" sz="2600" dirty="0" smtClean="0"/>
              <a:t>putty</a:t>
            </a:r>
            <a:endParaRPr lang="en-US" altLang="en-US" sz="2600" dirty="0"/>
          </a:p>
          <a:p>
            <a:r>
              <a:rPr lang="en-US" altLang="en-US" sz="2800" dirty="0" smtClean="0"/>
              <a:t>Internet </a:t>
            </a:r>
            <a:r>
              <a:rPr lang="en-US" altLang="en-US" sz="2800" dirty="0"/>
              <a:t>Protocol (IP) address</a:t>
            </a:r>
          </a:p>
          <a:p>
            <a:r>
              <a:rPr lang="en-US" altLang="en-US" sz="2800" dirty="0" smtClean="0"/>
              <a:t>Domain </a:t>
            </a:r>
            <a:r>
              <a:rPr lang="en-US" altLang="en-US" sz="2800" dirty="0"/>
              <a:t>name such as </a:t>
            </a:r>
            <a:r>
              <a:rPr lang="en-US" altLang="en-US" sz="2800" dirty="0" smtClean="0"/>
              <a:t>ocelot.aul.fiu.edu</a:t>
            </a:r>
            <a:endParaRPr lang="en-US" altLang="en-US" sz="28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12</a:t>
            </a:fld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6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    Syntax used for Entering UNIX Commands</a:t>
            </a:r>
          </a:p>
        </p:txBody>
      </p:sp>
      <p:sp>
        <p:nvSpPr>
          <p:cNvPr id="96261" name="Rectangle 5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en-US" sz="2800" dirty="0"/>
              <a:t>UNIX is Case Sensitive!</a:t>
            </a:r>
          </a:p>
          <a:p>
            <a:r>
              <a:rPr lang="en-US" altLang="en-US" sz="2800" dirty="0"/>
              <a:t>Launch Applications from the CDE</a:t>
            </a:r>
          </a:p>
          <a:p>
            <a:r>
              <a:rPr lang="en-US" altLang="en-US" sz="2800" dirty="0"/>
              <a:t>CLI Syntax</a:t>
            </a:r>
          </a:p>
          <a:p>
            <a:pPr lvl="1"/>
            <a:r>
              <a:rPr lang="en-US" altLang="en-US" sz="2400" dirty="0"/>
              <a:t>Enter the program (command) on the command line</a:t>
            </a:r>
          </a:p>
          <a:p>
            <a:pPr lvl="1"/>
            <a:r>
              <a:rPr lang="en-US" altLang="en-US" sz="2400" dirty="0"/>
              <a:t>ls –l</a:t>
            </a:r>
          </a:p>
          <a:p>
            <a:pPr lvl="1"/>
            <a:r>
              <a:rPr lang="en-US" altLang="en-US" sz="2400" dirty="0"/>
              <a:t>vi myfile.txt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13</a:t>
            </a:fld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    Role of the System Administrator</a:t>
            </a:r>
          </a:p>
        </p:txBody>
      </p:sp>
      <p:sp>
        <p:nvSpPr>
          <p:cNvPr id="97285" name="Rectangle 5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altLang="en-US" sz="2800"/>
              <a:t>Sets up access and permissions for Users of the System</a:t>
            </a:r>
          </a:p>
          <a:p>
            <a:pPr lvl="1"/>
            <a:r>
              <a:rPr lang="en-US" altLang="en-US" sz="2400"/>
              <a:t>You can log on to any UNIX or Linux system as long as you have a user account and password on the host (server) computer</a:t>
            </a:r>
          </a:p>
          <a:p>
            <a:r>
              <a:rPr lang="en-US" altLang="en-US" sz="2800"/>
              <a:t>Perform System Backups</a:t>
            </a:r>
          </a:p>
          <a:p>
            <a:r>
              <a:rPr lang="en-US" altLang="en-US" sz="2800"/>
              <a:t>Install and Upgrade Programs</a:t>
            </a:r>
          </a:p>
          <a:p>
            <a:r>
              <a:rPr lang="en-US" altLang="en-US" sz="2800"/>
              <a:t>a.k.a. superuser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14</a:t>
            </a:fld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The System Administrator Continued</a:t>
            </a:r>
          </a:p>
        </p:txBody>
      </p:sp>
      <p:sp>
        <p:nvSpPr>
          <p:cNvPr id="149509" name="Rectangle 5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altLang="en-US" sz="2800" dirty="0"/>
              <a:t>The system administrator has a unique user name: root</a:t>
            </a:r>
          </a:p>
          <a:p>
            <a:r>
              <a:rPr lang="en-US" altLang="en-US" sz="2800" dirty="0"/>
              <a:t>The system administrator owns the root account, which means no one else can be assigned to that account</a:t>
            </a:r>
          </a:p>
          <a:p>
            <a:r>
              <a:rPr lang="en-US" altLang="en-US" sz="2800" dirty="0"/>
              <a:t>The password for the root account </a:t>
            </a:r>
            <a:r>
              <a:rPr lang="en-US" altLang="en-US" sz="2800" dirty="0" smtClean="0"/>
              <a:t>should be </a:t>
            </a:r>
            <a:r>
              <a:rPr lang="en-US" altLang="en-US" sz="2800" dirty="0"/>
              <a:t>confidential; only the system administrator and a back-up person know it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15</a:t>
            </a:fld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The System Administrator Command Line</a:t>
            </a:r>
          </a:p>
        </p:txBody>
      </p:sp>
      <p:sp>
        <p:nvSpPr>
          <p:cNvPr id="150533" name="Rectangle 5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en-US" sz="2400" dirty="0"/>
              <a:t>The system administrator’s prompt is the # (pound) symbol</a:t>
            </a:r>
          </a:p>
          <a:p>
            <a:r>
              <a:rPr lang="en-US" altLang="en-US" sz="2400" dirty="0"/>
              <a:t>The UNIX system generates a default setting for the command prompt for the system administrator in the following format: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en-US" sz="2400" dirty="0"/>
              <a:t>          	[</a:t>
            </a:r>
            <a:r>
              <a:rPr lang="en-US" altLang="en-US" sz="2400" dirty="0" err="1"/>
              <a:t>root@hostname</a:t>
            </a:r>
            <a:r>
              <a:rPr lang="en-US" altLang="en-US" sz="2400" dirty="0"/>
              <a:t>]#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16</a:t>
            </a:fld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The Ordinary User Command Line</a:t>
            </a:r>
          </a:p>
        </p:txBody>
      </p:sp>
      <p:sp>
        <p:nvSpPr>
          <p:cNvPr id="151557" name="Rectangle 5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en-US" sz="2400" dirty="0"/>
              <a:t>The $ (dollar sign) is traditionally associated with ordinary users</a:t>
            </a:r>
          </a:p>
          <a:p>
            <a:r>
              <a:rPr lang="en-US" altLang="en-US" sz="2400" dirty="0"/>
              <a:t>The UNIX system generates a default setting for the command prompt for ordinary users in the following format:</a:t>
            </a:r>
          </a:p>
          <a:p>
            <a:pPr>
              <a:buFont typeface="Wingdings" panose="05000000000000000000" pitchFamily="2" charset="2"/>
              <a:buNone/>
            </a:pPr>
            <a:endParaRPr lang="en-US" altLang="en-US" sz="2400" dirty="0"/>
          </a:p>
          <a:p>
            <a:pPr>
              <a:buFont typeface="Wingdings" panose="05000000000000000000" pitchFamily="2" charset="2"/>
              <a:buNone/>
            </a:pPr>
            <a:r>
              <a:rPr lang="en-US" altLang="en-US" sz="2400" dirty="0"/>
              <a:t>          [user </a:t>
            </a:r>
            <a:r>
              <a:rPr lang="en-US" altLang="en-US" sz="2400" dirty="0" err="1"/>
              <a:t>name@hostname</a:t>
            </a:r>
            <a:r>
              <a:rPr lang="en-US" altLang="en-US" sz="2400" dirty="0"/>
              <a:t>]$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17</a:t>
            </a:fld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Users and Groups</a:t>
            </a:r>
          </a:p>
        </p:txBody>
      </p:sp>
      <p:sp>
        <p:nvSpPr>
          <p:cNvPr id="148485" name="Rectangle 5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90000"/>
              </a:lnSpc>
            </a:pPr>
            <a:r>
              <a:rPr lang="en-US" altLang="en-US" sz="2800"/>
              <a:t>/etc/passwd</a:t>
            </a:r>
          </a:p>
          <a:p>
            <a:pPr lvl="1">
              <a:lnSpc>
                <a:spcPct val="90000"/>
              </a:lnSpc>
            </a:pPr>
            <a:r>
              <a:rPr lang="en-US" altLang="en-US" sz="2400"/>
              <a:t>Contains user login name</a:t>
            </a:r>
          </a:p>
          <a:p>
            <a:pPr lvl="1">
              <a:lnSpc>
                <a:spcPct val="90000"/>
              </a:lnSpc>
            </a:pPr>
            <a:r>
              <a:rPr lang="en-US" altLang="en-US" sz="2400"/>
              <a:t>Password is encrypted</a:t>
            </a:r>
          </a:p>
          <a:p>
            <a:pPr lvl="1">
              <a:lnSpc>
                <a:spcPct val="90000"/>
              </a:lnSpc>
            </a:pPr>
            <a:r>
              <a:rPr lang="en-US" altLang="en-US" sz="2400"/>
              <a:t>There is a User ID number (UID) that is unique, set by the System Administrator</a:t>
            </a:r>
          </a:p>
          <a:p>
            <a:pPr lvl="1">
              <a:lnSpc>
                <a:spcPct val="90000"/>
              </a:lnSpc>
            </a:pPr>
            <a:r>
              <a:rPr lang="en-US" altLang="en-US" sz="2400"/>
              <a:t>Has the users primary group ID</a:t>
            </a:r>
          </a:p>
          <a:p>
            <a:pPr lvl="1">
              <a:lnSpc>
                <a:spcPct val="90000"/>
              </a:lnSpc>
            </a:pPr>
            <a:r>
              <a:rPr lang="en-US" altLang="en-US" sz="2400"/>
              <a:t>Has the users home directory</a:t>
            </a:r>
          </a:p>
          <a:p>
            <a:pPr lvl="1">
              <a:lnSpc>
                <a:spcPct val="90000"/>
              </a:lnSpc>
            </a:pPr>
            <a:r>
              <a:rPr lang="en-US" altLang="en-US" sz="2400"/>
              <a:t>Has the users logon shell</a:t>
            </a:r>
          </a:p>
          <a:p>
            <a:pPr>
              <a:lnSpc>
                <a:spcPct val="90000"/>
              </a:lnSpc>
            </a:pPr>
            <a:r>
              <a:rPr lang="en-US" altLang="en-US" sz="2800"/>
              <a:t>/etc/group</a:t>
            </a:r>
          </a:p>
          <a:p>
            <a:pPr lvl="1">
              <a:lnSpc>
                <a:spcPct val="90000"/>
              </a:lnSpc>
            </a:pPr>
            <a:r>
              <a:rPr lang="en-US" altLang="en-US" sz="2400"/>
              <a:t>Contains groups and their members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18</a:t>
            </a:fld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6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Setting File Permissions</a:t>
            </a:r>
          </a:p>
        </p:txBody>
      </p:sp>
      <p:sp>
        <p:nvSpPr>
          <p:cNvPr id="128007" name="Rectangle 7"/>
          <p:cNvSpPr>
            <a:spLocks noGrp="1" noChangeArrowheads="1"/>
          </p:cNvSpPr>
          <p:nvPr>
            <p:ph idx="1"/>
          </p:nvPr>
        </p:nvSpPr>
        <p:spPr>
          <a:xfrm>
            <a:off x="809625" y="2214563"/>
            <a:ext cx="7958138" cy="2509837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90000"/>
              </a:lnSpc>
            </a:pPr>
            <a:r>
              <a:rPr lang="en-US" altLang="en-US" sz="2400"/>
              <a:t>A directory listing gives you the access permissions for a file.</a:t>
            </a:r>
          </a:p>
          <a:p>
            <a:pPr>
              <a:lnSpc>
                <a:spcPct val="90000"/>
              </a:lnSpc>
            </a:pPr>
            <a:r>
              <a:rPr lang="en-US" altLang="en-US" sz="2400"/>
              <a:t>The first character of file type can be</a:t>
            </a:r>
            <a:r>
              <a:rPr lang="en-US" altLang="en-US" sz="2800"/>
              <a:t> </a:t>
            </a:r>
          </a:p>
          <a:p>
            <a:pPr lvl="1">
              <a:lnSpc>
                <a:spcPct val="90000"/>
              </a:lnSpc>
            </a:pPr>
            <a:r>
              <a:rPr lang="en-US" altLang="en-US" sz="2000"/>
              <a:t>d – directory</a:t>
            </a:r>
          </a:p>
          <a:p>
            <a:pPr lvl="1">
              <a:lnSpc>
                <a:spcPct val="90000"/>
              </a:lnSpc>
            </a:pPr>
            <a:r>
              <a:rPr lang="en-US" altLang="en-US" sz="2000"/>
              <a:t>b,c or p for devices</a:t>
            </a:r>
          </a:p>
          <a:p>
            <a:pPr lvl="1">
              <a:lnSpc>
                <a:spcPct val="90000"/>
              </a:lnSpc>
            </a:pPr>
            <a:r>
              <a:rPr lang="en-US" altLang="en-US" sz="2000"/>
              <a:t>A hyphen means it is a file</a:t>
            </a:r>
          </a:p>
          <a:p>
            <a:pPr>
              <a:lnSpc>
                <a:spcPct val="90000"/>
              </a:lnSpc>
            </a:pPr>
            <a:r>
              <a:rPr lang="en-US" altLang="en-US" sz="2400"/>
              <a:t>chmod ugoa =+- rwx filename</a:t>
            </a:r>
          </a:p>
        </p:txBody>
      </p:sp>
      <p:graphicFrame>
        <p:nvGraphicFramePr>
          <p:cNvPr id="128004" name="Object 4"/>
          <p:cNvGraphicFramePr>
            <a:graphicFrameLocks noChangeAspect="1"/>
          </p:cNvGraphicFramePr>
          <p:nvPr/>
        </p:nvGraphicFramePr>
        <p:xfrm>
          <a:off x="2362200" y="4876800"/>
          <a:ext cx="4572000" cy="1852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8019" name="Bitmap Image" r:id="rId3" imgW="6095238" imgH="4571429" progId="Paint.Picture">
                  <p:embed/>
                </p:oleObj>
              </mc:Choice>
              <mc:Fallback>
                <p:oleObj name="Bitmap Image" r:id="rId3" imgW="6095238" imgH="4571429" progId="Paint.Picture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t="16002" b="30003"/>
                      <a:stretch>
                        <a:fillRect/>
                      </a:stretch>
                    </p:blipFill>
                    <p:spPr bwMode="auto">
                      <a:xfrm>
                        <a:off x="2362200" y="4876800"/>
                        <a:ext cx="4572000" cy="18526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19</a:t>
            </a:fld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6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    UNIX and Linux</a:t>
            </a:r>
          </a:p>
        </p:txBody>
      </p:sp>
      <p:sp>
        <p:nvSpPr>
          <p:cNvPr id="70661" name="Rectangle 5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90000"/>
              </a:lnSpc>
            </a:pPr>
            <a:r>
              <a:rPr lang="en-US" altLang="en-US" sz="2800" dirty="0" err="1" smtClean="0"/>
              <a:t>Backround</a:t>
            </a:r>
            <a:endParaRPr lang="en-US" altLang="en-US" sz="2800" dirty="0" smtClean="0"/>
          </a:p>
          <a:p>
            <a:pPr>
              <a:lnSpc>
                <a:spcPct val="90000"/>
              </a:lnSpc>
            </a:pPr>
            <a:r>
              <a:rPr lang="en-US" altLang="en-US" sz="2800" dirty="0" smtClean="0"/>
              <a:t>Layers </a:t>
            </a:r>
            <a:r>
              <a:rPr lang="en-US" altLang="en-US" sz="2800" dirty="0"/>
              <a:t>of a UNIX System</a:t>
            </a:r>
          </a:p>
          <a:p>
            <a:pPr>
              <a:lnSpc>
                <a:spcPct val="90000"/>
              </a:lnSpc>
            </a:pPr>
            <a:r>
              <a:rPr lang="en-US" altLang="en-US" sz="2800" dirty="0"/>
              <a:t>Function of UNIX Shells</a:t>
            </a:r>
          </a:p>
          <a:p>
            <a:pPr>
              <a:lnSpc>
                <a:spcPct val="90000"/>
              </a:lnSpc>
            </a:pPr>
            <a:r>
              <a:rPr lang="en-US" altLang="en-US" sz="2800" dirty="0"/>
              <a:t>Options for Connecting to a UNIX System</a:t>
            </a:r>
          </a:p>
          <a:p>
            <a:pPr>
              <a:lnSpc>
                <a:spcPct val="90000"/>
              </a:lnSpc>
            </a:pPr>
            <a:r>
              <a:rPr lang="en-US" altLang="en-US" sz="2800" dirty="0"/>
              <a:t>Syntax used for Entering UNIX Commands</a:t>
            </a:r>
          </a:p>
          <a:p>
            <a:pPr>
              <a:lnSpc>
                <a:spcPct val="90000"/>
              </a:lnSpc>
            </a:pPr>
            <a:r>
              <a:rPr lang="en-US" altLang="en-US" sz="2800" dirty="0"/>
              <a:t>Role of the System Administrator</a:t>
            </a:r>
          </a:p>
          <a:p>
            <a:pPr>
              <a:lnSpc>
                <a:spcPct val="90000"/>
              </a:lnSpc>
            </a:pPr>
            <a:r>
              <a:rPr lang="en-US" altLang="en-US" sz="2800" dirty="0"/>
              <a:t>Log On and Log Out</a:t>
            </a:r>
          </a:p>
          <a:p>
            <a:pPr>
              <a:lnSpc>
                <a:spcPct val="90000"/>
              </a:lnSpc>
            </a:pPr>
            <a:r>
              <a:rPr lang="en-US" altLang="en-US" sz="2800" dirty="0"/>
              <a:t>Redirection Symbol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2</a:t>
            </a:fld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    File Permission Codes</a:t>
            </a:r>
            <a:br>
              <a:rPr lang="en-US" altLang="en-US" dirty="0"/>
            </a:br>
            <a:r>
              <a:rPr lang="en-US" altLang="en-US" dirty="0"/>
              <a:t>Diagram on Previous Slide</a:t>
            </a:r>
          </a:p>
        </p:txBody>
      </p:sp>
      <p:sp>
        <p:nvSpPr>
          <p:cNvPr id="99333" name="Rectangle 5"/>
          <p:cNvSpPr>
            <a:spLocks noGrp="1" noChangeArrowheads="1"/>
          </p:cNvSpPr>
          <p:nvPr>
            <p:ph idx="1"/>
          </p:nvPr>
        </p:nvSpPr>
        <p:spPr>
          <a:xfrm>
            <a:off x="838200" y="1981200"/>
            <a:ext cx="7958138" cy="4495800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90000"/>
              </a:lnSpc>
            </a:pPr>
            <a:r>
              <a:rPr lang="en-US" altLang="en-US" sz="2400" dirty="0"/>
              <a:t>d	Indicates the file type (d=directory)</a:t>
            </a:r>
          </a:p>
          <a:p>
            <a:pPr>
              <a:lnSpc>
                <a:spcPct val="90000"/>
              </a:lnSpc>
            </a:pPr>
            <a:r>
              <a:rPr lang="en-US" altLang="en-US" sz="2400" dirty="0" smtClean="0"/>
              <a:t>R	File’s </a:t>
            </a:r>
            <a:r>
              <a:rPr lang="en-US" altLang="en-US" sz="2400" dirty="0"/>
              <a:t>owner has read permission</a:t>
            </a:r>
          </a:p>
          <a:p>
            <a:pPr>
              <a:lnSpc>
                <a:spcPct val="90000"/>
              </a:lnSpc>
            </a:pPr>
            <a:r>
              <a:rPr lang="en-US" altLang="en-US" sz="2400" dirty="0"/>
              <a:t>w	File’s owner has write permission</a:t>
            </a:r>
          </a:p>
          <a:p>
            <a:pPr>
              <a:lnSpc>
                <a:spcPct val="90000"/>
              </a:lnSpc>
            </a:pPr>
            <a:r>
              <a:rPr lang="en-US" altLang="en-US" sz="2400" dirty="0"/>
              <a:t>x	File’s owner has execute permission (can run the file as </a:t>
            </a:r>
            <a:r>
              <a:rPr lang="en-US" altLang="en-US" sz="2400" dirty="0" smtClean="0"/>
              <a:t>an executable </a:t>
            </a:r>
            <a:r>
              <a:rPr lang="en-US" altLang="en-US" sz="2400" dirty="0"/>
              <a:t>program)</a:t>
            </a:r>
          </a:p>
          <a:p>
            <a:pPr>
              <a:lnSpc>
                <a:spcPct val="90000"/>
              </a:lnSpc>
            </a:pPr>
            <a:r>
              <a:rPr lang="en-US" altLang="en-US" sz="2400" dirty="0"/>
              <a:t>r	</a:t>
            </a:r>
            <a:r>
              <a:rPr lang="en-US" altLang="en-US" sz="2400" dirty="0" smtClean="0"/>
              <a:t>	Group </a:t>
            </a:r>
            <a:r>
              <a:rPr lang="en-US" altLang="en-US" sz="2400" dirty="0"/>
              <a:t>has read permission</a:t>
            </a:r>
          </a:p>
          <a:p>
            <a:pPr>
              <a:lnSpc>
                <a:spcPct val="90000"/>
              </a:lnSpc>
            </a:pPr>
            <a:r>
              <a:rPr lang="en-US" altLang="en-US" sz="2400" dirty="0"/>
              <a:t>- 	Group does not have write permission</a:t>
            </a:r>
          </a:p>
          <a:p>
            <a:pPr>
              <a:lnSpc>
                <a:spcPct val="90000"/>
              </a:lnSpc>
            </a:pPr>
            <a:r>
              <a:rPr lang="en-US" altLang="en-US" sz="2400" dirty="0"/>
              <a:t>x	Group has execute permission</a:t>
            </a:r>
          </a:p>
          <a:p>
            <a:pPr>
              <a:lnSpc>
                <a:spcPct val="90000"/>
              </a:lnSpc>
            </a:pPr>
            <a:r>
              <a:rPr lang="en-US" altLang="en-US" sz="2400" dirty="0"/>
              <a:t>r	</a:t>
            </a:r>
            <a:r>
              <a:rPr lang="en-US" altLang="en-US" sz="2400" dirty="0" smtClean="0"/>
              <a:t>	Others </a:t>
            </a:r>
            <a:r>
              <a:rPr lang="en-US" altLang="en-US" sz="2400" dirty="0"/>
              <a:t>have read permission</a:t>
            </a:r>
          </a:p>
          <a:p>
            <a:pPr>
              <a:lnSpc>
                <a:spcPct val="90000"/>
              </a:lnSpc>
            </a:pPr>
            <a:r>
              <a:rPr lang="en-US" altLang="en-US" sz="2400" dirty="0"/>
              <a:t>- 	Others do not have write permission</a:t>
            </a:r>
          </a:p>
          <a:p>
            <a:pPr>
              <a:lnSpc>
                <a:spcPct val="90000"/>
              </a:lnSpc>
            </a:pPr>
            <a:r>
              <a:rPr lang="en-US" altLang="en-US" sz="2400" dirty="0"/>
              <a:t>x 	Others have execute permission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20</a:t>
            </a:fld>
            <a:endParaRPr 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    Entering Commands</a:t>
            </a:r>
          </a:p>
        </p:txBody>
      </p:sp>
      <p:sp>
        <p:nvSpPr>
          <p:cNvPr id="115717" name="Rectangle 5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/>
              <a:t>UNIX is case-sensitive</a:t>
            </a:r>
          </a:p>
          <a:p>
            <a:pPr>
              <a:lnSpc>
                <a:spcPct val="90000"/>
              </a:lnSpc>
            </a:pPr>
            <a:r>
              <a:rPr lang="en-US" altLang="en-US"/>
              <a:t>You type most UNIX commands in lowercase</a:t>
            </a:r>
          </a:p>
          <a:p>
            <a:pPr>
              <a:lnSpc>
                <a:spcPct val="90000"/>
              </a:lnSpc>
            </a:pPr>
            <a:r>
              <a:rPr lang="en-US" altLang="en-US"/>
              <a:t>You must know a command’s syntax</a:t>
            </a:r>
          </a:p>
          <a:p>
            <a:pPr>
              <a:lnSpc>
                <a:spcPct val="90000"/>
              </a:lnSpc>
            </a:pPr>
            <a:r>
              <a:rPr lang="en-US" altLang="en-US"/>
              <a:t>Syntax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Command  options  arguments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3200"/>
              <a:t>		 ls –alt /usr/users/*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21</a:t>
            </a:fld>
            <a:endParaRPr 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    Multiple Commands</a:t>
            </a:r>
          </a:p>
        </p:txBody>
      </p:sp>
      <p:sp>
        <p:nvSpPr>
          <p:cNvPr id="144389" name="Rectangle 5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en-US" sz="2400" dirty="0"/>
              <a:t>You may type more than one command on the command line by separating each command with a semicolon(;)</a:t>
            </a:r>
          </a:p>
          <a:p>
            <a:r>
              <a:rPr lang="en-US" altLang="en-US" sz="2400" dirty="0"/>
              <a:t>When you press Enter, UNIX executes the commands in the order you entered them 	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22</a:t>
            </a:fld>
            <a:endParaRPr lang="en-US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en-US" dirty="0"/>
              <a:t>    Command Line Entry Continued</a:t>
            </a:r>
          </a:p>
        </p:txBody>
      </p:sp>
      <p:sp>
        <p:nvSpPr>
          <p:cNvPr id="145413" name="Rectangle 5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90000"/>
              </a:lnSpc>
            </a:pPr>
            <a:r>
              <a:rPr lang="en-US" altLang="en-US" sz="2800"/>
              <a:t>The clear Command</a:t>
            </a:r>
          </a:p>
          <a:p>
            <a:pPr lvl="1">
              <a:lnSpc>
                <a:spcPct val="90000"/>
              </a:lnSpc>
            </a:pPr>
            <a:r>
              <a:rPr lang="en-US" altLang="en-US" sz="2400"/>
              <a:t>You can use the clear command to clear your screen; it has no options or arguments</a:t>
            </a:r>
          </a:p>
          <a:p>
            <a:pPr>
              <a:lnSpc>
                <a:spcPct val="90000"/>
              </a:lnSpc>
            </a:pPr>
            <a:r>
              <a:rPr lang="en-US" altLang="en-US" sz="2800"/>
              <a:t>The Command-line History</a:t>
            </a:r>
          </a:p>
          <a:p>
            <a:pPr lvl="1">
              <a:lnSpc>
                <a:spcPct val="90000"/>
              </a:lnSpc>
            </a:pPr>
            <a:r>
              <a:rPr lang="en-US" altLang="en-US" sz="2400"/>
              <a:t>You can access the command history with the up and down arrow keys</a:t>
            </a:r>
          </a:p>
          <a:p>
            <a:pPr lvl="1">
              <a:lnSpc>
                <a:spcPct val="90000"/>
              </a:lnSpc>
            </a:pPr>
            <a:r>
              <a:rPr lang="en-US" altLang="en-US" sz="2400"/>
              <a:t>Pressing the up arrow key once recalls the most recently used command</a:t>
            </a:r>
          </a:p>
          <a:p>
            <a:pPr lvl="1">
              <a:lnSpc>
                <a:spcPct val="90000"/>
              </a:lnSpc>
            </a:pPr>
            <a:r>
              <a:rPr lang="en-US" altLang="en-US" sz="2400"/>
              <a:t>Each time you press the up arrow key, you recall an older command		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23</a:t>
            </a:fld>
            <a:endParaRPr lang="en-US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en-US" dirty="0"/>
              <a:t>    Commonly Used Shell Commands - man</a:t>
            </a:r>
          </a:p>
        </p:txBody>
      </p:sp>
      <p:sp>
        <p:nvSpPr>
          <p:cNvPr id="143365" name="Rectangle 5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en-US" sz="2800" dirty="0"/>
              <a:t>All UNIX systems include man pages</a:t>
            </a:r>
          </a:p>
          <a:p>
            <a:pPr lvl="1"/>
            <a:r>
              <a:rPr lang="en-US" altLang="en-US" sz="2400" dirty="0"/>
              <a:t>Online help manual</a:t>
            </a:r>
          </a:p>
          <a:p>
            <a:pPr lvl="1"/>
            <a:r>
              <a:rPr lang="en-US" altLang="en-US" sz="2400" dirty="0"/>
              <a:t>Syntax</a:t>
            </a:r>
          </a:p>
          <a:p>
            <a:pPr lvl="2"/>
            <a:r>
              <a:rPr lang="en-US" altLang="en-US" sz="2000" b="1" dirty="0">
                <a:latin typeface="Arial" panose="020B0604020202020204" pitchFamily="34" charset="0"/>
              </a:rPr>
              <a:t>man </a:t>
            </a:r>
            <a:r>
              <a:rPr lang="en-US" altLang="en-US" sz="2000" b="1" dirty="0" smtClean="0">
                <a:latin typeface="Arial" panose="020B0604020202020204" pitchFamily="34" charset="0"/>
              </a:rPr>
              <a:t>ls</a:t>
            </a:r>
            <a:endParaRPr lang="en-US" altLang="en-US" sz="2000" b="1" dirty="0">
              <a:latin typeface="Arial" panose="020B0604020202020204" pitchFamily="34" charset="0"/>
            </a:endParaRPr>
          </a:p>
          <a:p>
            <a:r>
              <a:rPr lang="en-US" altLang="en-US" sz="2800" dirty="0"/>
              <a:t>This is probably the most important command to learn!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24</a:t>
            </a:fld>
            <a:endParaRPr lang="en-US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94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    man Pages</a:t>
            </a:r>
          </a:p>
        </p:txBody>
      </p:sp>
      <p:sp>
        <p:nvSpPr>
          <p:cNvPr id="167941" name="Rectangle 5"/>
          <p:cNvSpPr>
            <a:spLocks noGrp="1" noChangeArrowheads="1"/>
          </p:cNvSpPr>
          <p:nvPr>
            <p:ph idx="1"/>
          </p:nvPr>
        </p:nvSpPr>
        <p:spPr>
          <a:xfrm>
            <a:off x="838200" y="1905000"/>
            <a:ext cx="7958138" cy="4724400"/>
          </a:xfrm>
        </p:spPr>
        <p:txBody>
          <a:bodyPr>
            <a:normAutofit fontScale="92500"/>
          </a:bodyPr>
          <a:lstStyle/>
          <a:p>
            <a:pPr>
              <a:lnSpc>
                <a:spcPct val="90000"/>
              </a:lnSpc>
            </a:pPr>
            <a:r>
              <a:rPr lang="en-US" altLang="en-US" sz="2800"/>
              <a:t>Name:  the name of the command and a short statement describing its purpose</a:t>
            </a:r>
          </a:p>
          <a:p>
            <a:pPr>
              <a:lnSpc>
                <a:spcPct val="90000"/>
              </a:lnSpc>
            </a:pPr>
            <a:r>
              <a:rPr lang="en-US" altLang="en-US" sz="2800"/>
              <a:t>Synopsis:  a syntax diagram showing the usage of the command</a:t>
            </a:r>
          </a:p>
          <a:p>
            <a:pPr>
              <a:lnSpc>
                <a:spcPct val="90000"/>
              </a:lnSpc>
            </a:pPr>
            <a:r>
              <a:rPr lang="en-US" altLang="en-US" sz="2800"/>
              <a:t>Description:  a more detailed description of the command than the name item gives</a:t>
            </a:r>
          </a:p>
          <a:p>
            <a:pPr>
              <a:lnSpc>
                <a:spcPct val="90000"/>
              </a:lnSpc>
            </a:pPr>
            <a:r>
              <a:rPr lang="en-US" altLang="en-US" sz="2800"/>
              <a:t>Options:  a list of command options and their purposes</a:t>
            </a:r>
          </a:p>
          <a:p>
            <a:pPr>
              <a:lnSpc>
                <a:spcPct val="90000"/>
              </a:lnSpc>
            </a:pPr>
            <a:r>
              <a:rPr lang="en-US" altLang="en-US" sz="2800"/>
              <a:t>See Also:  other commands or man pages that provide related information</a:t>
            </a:r>
          </a:p>
          <a:p>
            <a:pPr>
              <a:lnSpc>
                <a:spcPct val="90000"/>
              </a:lnSpc>
            </a:pPr>
            <a:r>
              <a:rPr lang="en-US" altLang="en-US" sz="2800"/>
              <a:t>Bugs:  a list of the command’s known bugs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25</a:t>
            </a:fld>
            <a:endParaRPr lang="en-US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6" name="Rectangle 4"/>
          <p:cNvSpPr>
            <a:spLocks noGrp="1" noChangeArrowheads="1"/>
          </p:cNvSpPr>
          <p:nvPr>
            <p:ph type="title"/>
          </p:nvPr>
        </p:nvSpPr>
        <p:spPr>
          <a:xfrm>
            <a:off x="838200" y="609600"/>
            <a:ext cx="83058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en-US" altLang="en-US" dirty="0"/>
              <a:t>    Commonly Used Shell Commands - logout</a:t>
            </a:r>
          </a:p>
        </p:txBody>
      </p:sp>
      <p:sp>
        <p:nvSpPr>
          <p:cNvPr id="146437" name="Rectangle 5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en-US" sz="2800" dirty="0"/>
              <a:t>Logging out ends your current process and indicates to UNIX that you are finished</a:t>
            </a:r>
          </a:p>
          <a:p>
            <a:r>
              <a:rPr lang="en-US" altLang="en-US" sz="2800" dirty="0"/>
              <a:t>How you log out depends on the shell you are using </a:t>
            </a:r>
          </a:p>
          <a:p>
            <a:pPr lvl="1"/>
            <a:r>
              <a:rPr lang="en-US" altLang="en-US" sz="2400" dirty="0"/>
              <a:t>exit</a:t>
            </a:r>
          </a:p>
          <a:p>
            <a:pPr lvl="1"/>
            <a:r>
              <a:rPr lang="en-US" altLang="en-US" sz="2400" dirty="0"/>
              <a:t>logout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26</a:t>
            </a:fld>
            <a:endParaRPr lang="en-US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6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Commonly </a:t>
            </a:r>
            <a:r>
              <a:rPr lang="en-US" altLang="en-US" dirty="0"/>
              <a:t>Used Shell Commands - </a:t>
            </a:r>
            <a:r>
              <a:rPr lang="en-US" altLang="en-US" dirty="0" err="1"/>
              <a:t>passwd</a:t>
            </a:r>
            <a:endParaRPr lang="en-US" altLang="en-US" dirty="0"/>
          </a:p>
        </p:txBody>
      </p:sp>
      <p:sp>
        <p:nvSpPr>
          <p:cNvPr id="147461" name="Rectangle 5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altLang="en-US" sz="2800" dirty="0" err="1"/>
              <a:t>passwd</a:t>
            </a:r>
            <a:r>
              <a:rPr lang="en-US" altLang="en-US" sz="2800" dirty="0"/>
              <a:t> command</a:t>
            </a:r>
          </a:p>
          <a:p>
            <a:pPr lvl="1">
              <a:lnSpc>
                <a:spcPct val="90000"/>
              </a:lnSpc>
            </a:pPr>
            <a:r>
              <a:rPr lang="en-US" altLang="en-US" sz="2400" dirty="0"/>
              <a:t>new password must differ from the old password by at least three characters</a:t>
            </a:r>
          </a:p>
          <a:p>
            <a:pPr lvl="1">
              <a:lnSpc>
                <a:spcPct val="90000"/>
              </a:lnSpc>
            </a:pPr>
            <a:r>
              <a:rPr lang="en-US" altLang="en-US" sz="2400" dirty="0"/>
              <a:t>password must have more than five characters</a:t>
            </a:r>
          </a:p>
          <a:p>
            <a:pPr lvl="1">
              <a:lnSpc>
                <a:spcPct val="90000"/>
              </a:lnSpc>
            </a:pPr>
            <a:r>
              <a:rPr lang="en-US" altLang="en-US" sz="2400" dirty="0"/>
              <a:t>at least two letters and one number</a:t>
            </a:r>
          </a:p>
          <a:p>
            <a:pPr lvl="1">
              <a:lnSpc>
                <a:spcPct val="90000"/>
              </a:lnSpc>
            </a:pPr>
            <a:r>
              <a:rPr lang="en-US" altLang="en-US" sz="2400" dirty="0"/>
              <a:t>password is different from your user name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27</a:t>
            </a:fld>
            <a:endParaRPr lang="en-US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8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    Commonly Used Shell Commands</a:t>
            </a:r>
          </a:p>
        </p:txBody>
      </p:sp>
      <p:sp>
        <p:nvSpPr>
          <p:cNvPr id="152581" name="Rectangle 5"/>
          <p:cNvSpPr>
            <a:spLocks noGrp="1" noChangeArrowheads="1"/>
          </p:cNvSpPr>
          <p:nvPr>
            <p:ph idx="1"/>
          </p:nvPr>
        </p:nvSpPr>
        <p:spPr>
          <a:xfrm>
            <a:off x="838200" y="2362200"/>
            <a:ext cx="7958138" cy="4038600"/>
          </a:xfrm>
        </p:spPr>
        <p:txBody>
          <a:bodyPr/>
          <a:lstStyle/>
          <a:p>
            <a:r>
              <a:rPr lang="en-US" altLang="en-US" sz="2800"/>
              <a:t>Three UNIX commands let you view the contents of files:  cat, more, and less</a:t>
            </a:r>
          </a:p>
          <a:p>
            <a:r>
              <a:rPr lang="en-US" altLang="en-US" sz="2800"/>
              <a:t>The more and less commands display a file, one screenful at a time, while the cat command displays the whole file at once</a:t>
            </a:r>
          </a:p>
          <a:p>
            <a:r>
              <a:rPr lang="en-US" altLang="en-US" sz="2800"/>
              <a:t>Two other commands, head and tail, let you view the  first few or last few lines of a file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28</a:t>
            </a:fld>
            <a:endParaRPr lang="en-US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2" name="Rectangle 205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en-US" dirty="0">
                <a:cs typeface="Times New Roman" panose="02020603050405020304" pitchFamily="18" charset="0"/>
              </a:rPr>
              <a:t>    </a:t>
            </a:r>
            <a:r>
              <a:rPr lang="en-US" altLang="en-US" dirty="0">
                <a:cs typeface="Arial" panose="020B0604020202020204" pitchFamily="34" charset="0"/>
              </a:rPr>
              <a:t>Commonly Used Shell Commands - </a:t>
            </a:r>
            <a:r>
              <a:rPr lang="en-US" altLang="en-US" dirty="0" err="1">
                <a:cs typeface="Arial" panose="020B0604020202020204" pitchFamily="34" charset="0"/>
              </a:rPr>
              <a:t>cal</a:t>
            </a:r>
            <a:endParaRPr lang="en-US" altLang="en-US" dirty="0"/>
          </a:p>
        </p:txBody>
      </p:sp>
      <p:sp>
        <p:nvSpPr>
          <p:cNvPr id="168963" name="Rectangle 2051"/>
          <p:cNvSpPr>
            <a:spLocks noGrp="1" noChangeArrowheads="1"/>
          </p:cNvSpPr>
          <p:nvPr>
            <p:ph idx="1"/>
          </p:nvPr>
        </p:nvSpPr>
        <p:spPr>
          <a:xfrm>
            <a:off x="809625" y="2743200"/>
            <a:ext cx="8334375" cy="3886200"/>
          </a:xfrm>
        </p:spPr>
        <p:txBody>
          <a:bodyPr/>
          <a:lstStyle/>
          <a:p>
            <a:r>
              <a:rPr lang="en-US" altLang="en-US" sz="2800"/>
              <a:t>cal			   calendar of the current month</a:t>
            </a:r>
          </a:p>
          <a:p>
            <a:r>
              <a:rPr lang="en-US" altLang="en-US" sz="2800"/>
              <a:t>cal –j 2000	    julian date format</a:t>
            </a:r>
          </a:p>
          <a:p>
            <a:r>
              <a:rPr lang="en-US" altLang="en-US" sz="2800"/>
              <a:t>cal august 2002  calendar of august, 2002</a:t>
            </a:r>
            <a:endParaRPr lang="en-US" altLang="en-US" sz="2800" b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29</a:t>
            </a:fld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    Introducing the UNIX Operating System</a:t>
            </a:r>
          </a:p>
        </p:txBody>
      </p:sp>
      <p:sp>
        <p:nvSpPr>
          <p:cNvPr id="139269" name="Rectangle 5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lnSpc>
                <a:spcPct val="90000"/>
              </a:lnSpc>
            </a:pPr>
            <a:r>
              <a:rPr lang="en-US" altLang="en-US" sz="2800"/>
              <a:t>UNIX is a multi-user system</a:t>
            </a:r>
          </a:p>
          <a:p>
            <a:pPr lvl="1">
              <a:lnSpc>
                <a:spcPct val="90000"/>
              </a:lnSpc>
            </a:pPr>
            <a:r>
              <a:rPr lang="en-US" altLang="en-US" sz="2400"/>
              <a:t>Lets many people simultaneously access and share the resources of a server computer</a:t>
            </a:r>
          </a:p>
          <a:p>
            <a:pPr>
              <a:lnSpc>
                <a:spcPct val="90000"/>
              </a:lnSpc>
            </a:pPr>
            <a:r>
              <a:rPr lang="en-US" altLang="en-US" sz="2800"/>
              <a:t>UNIX is a multitasking system</a:t>
            </a:r>
          </a:p>
          <a:p>
            <a:pPr lvl="1">
              <a:lnSpc>
                <a:spcPct val="90000"/>
              </a:lnSpc>
            </a:pPr>
            <a:r>
              <a:rPr lang="en-US" altLang="en-US" sz="2400"/>
              <a:t>Lets one user execute multiple programs</a:t>
            </a:r>
          </a:p>
          <a:p>
            <a:pPr>
              <a:lnSpc>
                <a:spcPct val="90000"/>
              </a:lnSpc>
            </a:pPr>
            <a:r>
              <a:rPr lang="en-US" altLang="en-US" sz="2800"/>
              <a:t>UNIX is also a portable operating system</a:t>
            </a:r>
          </a:p>
          <a:p>
            <a:pPr lvl="1">
              <a:lnSpc>
                <a:spcPct val="90000"/>
              </a:lnSpc>
            </a:pPr>
            <a:r>
              <a:rPr lang="en-US" altLang="en-US" sz="2400"/>
              <a:t>Can be used in a variety of computing environments (different types of hardware)</a:t>
            </a:r>
          </a:p>
          <a:p>
            <a:pPr lvl="1">
              <a:lnSpc>
                <a:spcPct val="90000"/>
              </a:lnSpc>
            </a:pPr>
            <a:r>
              <a:rPr lang="en-US" altLang="en-US" sz="2400"/>
              <a:t>It is the only operating system that spans all classes of computers from mainframes to PDAs.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3</a:t>
            </a:fld>
            <a:endParaRPr lang="en-US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>
                <a:cs typeface="Arial" panose="020B0604020202020204" pitchFamily="34" charset="0"/>
              </a:rPr>
              <a:t>Commonly </a:t>
            </a:r>
            <a:r>
              <a:rPr lang="en-US" altLang="en-US" dirty="0">
                <a:cs typeface="Arial" panose="020B0604020202020204" pitchFamily="34" charset="0"/>
              </a:rPr>
              <a:t>Used Shell Commands - date</a:t>
            </a:r>
            <a:endParaRPr lang="en-US" altLang="en-US" dirty="0"/>
          </a:p>
        </p:txBody>
      </p:sp>
      <p:sp>
        <p:nvSpPr>
          <p:cNvPr id="16998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en-US" sz="3200" dirty="0"/>
              <a:t>date		today’s date</a:t>
            </a:r>
          </a:p>
          <a:p>
            <a:r>
              <a:rPr lang="en-US" altLang="en-US" sz="3200" dirty="0"/>
              <a:t>date –u  	system date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30</a:t>
            </a:fld>
            <a:endParaRPr lang="en-US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cs typeface="Times New Roman" panose="02020603050405020304" pitchFamily="18" charset="0"/>
              </a:rPr>
              <a:t>    </a:t>
            </a:r>
            <a:r>
              <a:rPr lang="en-US" altLang="en-US">
                <a:cs typeface="Arial" panose="020B0604020202020204" pitchFamily="34" charset="0"/>
              </a:rPr>
              <a:t>Commonly Used Shell Commands - who</a:t>
            </a:r>
            <a:endParaRPr lang="en-US" altLang="en-US"/>
          </a:p>
        </p:txBody>
      </p:sp>
      <p:sp>
        <p:nvSpPr>
          <p:cNvPr id="171011" name="Rectangle 3"/>
          <p:cNvSpPr>
            <a:spLocks noGrp="1" noChangeArrowheads="1"/>
          </p:cNvSpPr>
          <p:nvPr>
            <p:ph idx="1"/>
          </p:nvPr>
        </p:nvSpPr>
        <p:spPr>
          <a:xfrm>
            <a:off x="809625" y="2133600"/>
            <a:ext cx="7958138" cy="4495800"/>
          </a:xfrm>
        </p:spPr>
        <p:txBody>
          <a:bodyPr>
            <a:normAutofit/>
          </a:bodyPr>
          <a:lstStyle/>
          <a:p>
            <a:r>
              <a:rPr lang="en-US" altLang="en-US" sz="2000" dirty="0"/>
              <a:t>who –h 	</a:t>
            </a:r>
          </a:p>
          <a:p>
            <a:pPr lvl="1"/>
            <a:r>
              <a:rPr lang="en-US" altLang="en-US" sz="2800" dirty="0"/>
              <a:t>Displays remote users logged in</a:t>
            </a:r>
          </a:p>
          <a:p>
            <a:r>
              <a:rPr lang="en-US" altLang="en-US" sz="2000" dirty="0"/>
              <a:t>who –</a:t>
            </a:r>
            <a:r>
              <a:rPr lang="en-US" altLang="en-US" sz="2000" dirty="0" err="1"/>
              <a:t>i</a:t>
            </a:r>
            <a:endParaRPr lang="en-US" altLang="en-US" sz="2000" dirty="0"/>
          </a:p>
          <a:p>
            <a:pPr lvl="1"/>
            <a:r>
              <a:rPr lang="en-US" altLang="en-US" sz="2800" dirty="0"/>
              <a:t>Shows idle time for each user</a:t>
            </a:r>
          </a:p>
          <a:p>
            <a:r>
              <a:rPr lang="en-US" altLang="en-US" sz="2000" dirty="0"/>
              <a:t>who –</a:t>
            </a:r>
            <a:r>
              <a:rPr lang="en-US" altLang="en-US" sz="2000" dirty="0" err="1"/>
              <a:t>iH</a:t>
            </a:r>
            <a:endParaRPr lang="en-US" altLang="en-US" sz="2000" dirty="0"/>
          </a:p>
          <a:p>
            <a:pPr lvl="1"/>
            <a:r>
              <a:rPr lang="en-US" altLang="en-US" sz="2800" dirty="0"/>
              <a:t>List of login names and total #</a:t>
            </a:r>
          </a:p>
          <a:p>
            <a:r>
              <a:rPr lang="en-US" altLang="en-US" sz="2000" dirty="0"/>
              <a:t>who -q</a:t>
            </a:r>
          </a:p>
          <a:p>
            <a:pPr lvl="1"/>
            <a:r>
              <a:rPr lang="en-US" altLang="en-US" sz="2800" dirty="0"/>
              <a:t>Your username and what terminal you are logged into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31</a:t>
            </a:fld>
            <a:endParaRPr lang="en-US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4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    More Commonly Used Shell Commands</a:t>
            </a:r>
          </a:p>
        </p:txBody>
      </p:sp>
      <p:sp>
        <p:nvSpPr>
          <p:cNvPr id="116741" name="Rectangle 5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altLang="en-US" sz="2800" dirty="0" err="1"/>
              <a:t>pwd</a:t>
            </a:r>
            <a:r>
              <a:rPr lang="en-US" altLang="en-US" sz="2800" dirty="0"/>
              <a:t> – print working directory</a:t>
            </a:r>
          </a:p>
          <a:p>
            <a:pPr>
              <a:lnSpc>
                <a:spcPct val="90000"/>
              </a:lnSpc>
            </a:pPr>
            <a:r>
              <a:rPr lang="en-US" altLang="en-US" sz="2800" dirty="0"/>
              <a:t>cd</a:t>
            </a:r>
          </a:p>
          <a:p>
            <a:pPr>
              <a:lnSpc>
                <a:spcPct val="90000"/>
              </a:lnSpc>
            </a:pPr>
            <a:r>
              <a:rPr lang="en-US" altLang="en-US" sz="2800" dirty="0"/>
              <a:t>ls</a:t>
            </a:r>
          </a:p>
          <a:p>
            <a:pPr>
              <a:lnSpc>
                <a:spcPct val="90000"/>
              </a:lnSpc>
            </a:pPr>
            <a:r>
              <a:rPr lang="en-US" altLang="en-US" sz="2800" dirty="0"/>
              <a:t>touch</a:t>
            </a:r>
          </a:p>
          <a:p>
            <a:pPr>
              <a:lnSpc>
                <a:spcPct val="90000"/>
              </a:lnSpc>
            </a:pPr>
            <a:r>
              <a:rPr lang="en-US" altLang="en-US" sz="2800" dirty="0" err="1"/>
              <a:t>whatis</a:t>
            </a:r>
            <a:endParaRPr lang="en-US" altLang="en-US" sz="2800" dirty="0"/>
          </a:p>
          <a:p>
            <a:pPr>
              <a:lnSpc>
                <a:spcPct val="90000"/>
              </a:lnSpc>
            </a:pPr>
            <a:r>
              <a:rPr lang="en-US" altLang="en-US" sz="2800" dirty="0"/>
              <a:t>clear</a:t>
            </a:r>
          </a:p>
          <a:p>
            <a:pPr>
              <a:lnSpc>
                <a:spcPct val="90000"/>
              </a:lnSpc>
            </a:pPr>
            <a:r>
              <a:rPr lang="en-US" altLang="en-US" sz="2800" dirty="0"/>
              <a:t>find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32</a:t>
            </a:fld>
            <a:endParaRPr lang="en-US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cs typeface="Times New Roman" panose="02020603050405020304" pitchFamily="18" charset="0"/>
              </a:rPr>
              <a:t>    </a:t>
            </a:r>
            <a:r>
              <a:rPr lang="en-US" altLang="en-US">
                <a:cs typeface="Arial" panose="020B0604020202020204" pitchFamily="34" charset="0"/>
              </a:rPr>
              <a:t>Redirection Symbol</a:t>
            </a:r>
            <a:endParaRPr lang="en-US" altLang="en-US"/>
          </a:p>
        </p:txBody>
      </p:sp>
      <p:sp>
        <p:nvSpPr>
          <p:cNvPr id="98307" name="Rectangle 3"/>
          <p:cNvSpPr>
            <a:spLocks noGrp="1" noChangeArrowheads="1"/>
          </p:cNvSpPr>
          <p:nvPr>
            <p:ph idx="1"/>
          </p:nvPr>
        </p:nvSpPr>
        <p:spPr>
          <a:xfrm>
            <a:off x="2590800" y="2209800"/>
            <a:ext cx="5562600" cy="4191000"/>
          </a:xfrm>
        </p:spPr>
        <p:txBody>
          <a:bodyPr>
            <a:normAutofit/>
          </a:bodyPr>
          <a:lstStyle/>
          <a:p>
            <a:r>
              <a:rPr lang="en-US" altLang="en-US" sz="3200" dirty="0">
                <a:cs typeface="Arial" panose="020B0604020202020204" pitchFamily="34" charset="0"/>
              </a:rPr>
              <a:t>&gt;</a:t>
            </a:r>
          </a:p>
          <a:p>
            <a:r>
              <a:rPr lang="en-US" altLang="en-US" sz="3200" dirty="0">
                <a:cs typeface="Arial" panose="020B0604020202020204" pitchFamily="34" charset="0"/>
              </a:rPr>
              <a:t>cat &gt; myfile.txt</a:t>
            </a:r>
          </a:p>
          <a:p>
            <a:r>
              <a:rPr lang="en-US" altLang="en-US" sz="3200" dirty="0">
                <a:cs typeface="Arial" panose="020B0604020202020204" pitchFamily="34" charset="0"/>
              </a:rPr>
              <a:t>&gt;&gt;</a:t>
            </a:r>
          </a:p>
          <a:p>
            <a:r>
              <a:rPr lang="en-US" altLang="en-US" sz="3200" dirty="0">
                <a:cs typeface="Arial" panose="020B0604020202020204" pitchFamily="34" charset="0"/>
              </a:rPr>
              <a:t>cat &gt;&gt; myfile.txt</a:t>
            </a:r>
          </a:p>
          <a:p>
            <a:r>
              <a:rPr lang="en-US" altLang="en-US" sz="3200" dirty="0">
                <a:cs typeface="Arial" panose="020B0604020202020204" pitchFamily="34" charset="0"/>
              </a:rPr>
              <a:t>Ctrl D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33</a:t>
            </a:fld>
            <a:endParaRPr lang="en-US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cs typeface="Arial" panose="020B0604020202020204" pitchFamily="34" charset="0"/>
              </a:rPr>
              <a:t>The UNIX File System</a:t>
            </a:r>
            <a:endParaRPr lang="en-US" altLang="en-US"/>
          </a:p>
        </p:txBody>
      </p:sp>
      <p:sp>
        <p:nvSpPr>
          <p:cNvPr id="10752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altLang="en-US" sz="2800" dirty="0">
                <a:cs typeface="Arial" panose="020B0604020202020204" pitchFamily="34" charset="0"/>
              </a:rPr>
              <a:t>Standard Tree Structure </a:t>
            </a:r>
          </a:p>
          <a:p>
            <a:pPr>
              <a:lnSpc>
                <a:spcPct val="90000"/>
              </a:lnSpc>
            </a:pPr>
            <a:r>
              <a:rPr lang="en-US" altLang="en-US" sz="2800" dirty="0">
                <a:cs typeface="Arial" panose="020B0604020202020204" pitchFamily="34" charset="0"/>
              </a:rPr>
              <a:t>Partitions</a:t>
            </a:r>
          </a:p>
          <a:p>
            <a:pPr>
              <a:lnSpc>
                <a:spcPct val="90000"/>
              </a:lnSpc>
            </a:pPr>
            <a:r>
              <a:rPr lang="en-US" altLang="en-US" sz="2800" dirty="0">
                <a:cs typeface="Arial" panose="020B0604020202020204" pitchFamily="34" charset="0"/>
              </a:rPr>
              <a:t>Mount</a:t>
            </a:r>
          </a:p>
          <a:p>
            <a:pPr>
              <a:lnSpc>
                <a:spcPct val="90000"/>
              </a:lnSpc>
            </a:pPr>
            <a:r>
              <a:rPr lang="en-US" altLang="en-US" sz="2800" dirty="0">
                <a:cs typeface="Arial" panose="020B0604020202020204" pitchFamily="34" charset="0"/>
              </a:rPr>
              <a:t>Paths and Pathnames</a:t>
            </a:r>
          </a:p>
          <a:p>
            <a:pPr>
              <a:lnSpc>
                <a:spcPct val="90000"/>
              </a:lnSpc>
            </a:pPr>
            <a:r>
              <a:rPr lang="en-US" altLang="en-US" sz="2800" dirty="0">
                <a:cs typeface="Arial" panose="020B0604020202020204" pitchFamily="34" charset="0"/>
              </a:rPr>
              <a:t>Creating Directories</a:t>
            </a:r>
          </a:p>
          <a:p>
            <a:pPr>
              <a:lnSpc>
                <a:spcPct val="90000"/>
              </a:lnSpc>
            </a:pPr>
            <a:r>
              <a:rPr lang="en-US" altLang="en-US" sz="2800" dirty="0">
                <a:cs typeface="Arial" panose="020B0604020202020204" pitchFamily="34" charset="0"/>
              </a:rPr>
              <a:t>Copying Files</a:t>
            </a:r>
          </a:p>
          <a:p>
            <a:pPr>
              <a:lnSpc>
                <a:spcPct val="90000"/>
              </a:lnSpc>
            </a:pPr>
            <a:r>
              <a:rPr lang="en-US" altLang="en-US" sz="2800" dirty="0">
                <a:cs typeface="Times New Roman" panose="02020603050405020304" pitchFamily="18" charset="0"/>
              </a:rPr>
              <a:t>Setting File Permissions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34</a:t>
            </a:fld>
            <a:endParaRPr lang="en-US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en-US" sz="4000">
                <a:solidFill>
                  <a:schemeClr val="tx1"/>
                </a:solidFill>
              </a:rPr>
              <a:t>A Typical UNIX Directory Tree</a:t>
            </a:r>
          </a:p>
        </p:txBody>
      </p:sp>
      <p:graphicFrame>
        <p:nvGraphicFramePr>
          <p:cNvPr id="176131" name="Object 3"/>
          <p:cNvGraphicFramePr>
            <a:graphicFrameLocks noChangeAspect="1"/>
          </p:cNvGraphicFramePr>
          <p:nvPr/>
        </p:nvGraphicFramePr>
        <p:xfrm>
          <a:off x="1828800" y="2057400"/>
          <a:ext cx="6096000" cy="441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6143" name="Bitmap Image" r:id="rId3" imgW="6162075" imgH="4638926" progId="Paint.Picture">
                  <p:embed/>
                </p:oleObj>
              </mc:Choice>
              <mc:Fallback>
                <p:oleObj name="Bitmap Image" r:id="rId3" imgW="6162075" imgH="4638926" progId="Paint.Picture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28800" y="2057400"/>
                        <a:ext cx="6096000" cy="441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35</a:t>
            </a:fld>
            <a:endParaRPr lang="en-US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cs typeface="Arial" panose="020B0604020202020204" pitchFamily="34" charset="0"/>
              </a:rPr>
              <a:t>UNIX File Types</a:t>
            </a:r>
            <a:endParaRPr lang="en-US" altLang="en-US"/>
          </a:p>
        </p:txBody>
      </p:sp>
      <p:sp>
        <p:nvSpPr>
          <p:cNvPr id="10547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en-US" sz="2800" b="0" dirty="0">
                <a:cs typeface="Times New Roman" panose="02020603050405020304" pitchFamily="18" charset="0"/>
              </a:rPr>
              <a:t>Everything looks like a file to UNIX</a:t>
            </a:r>
          </a:p>
          <a:p>
            <a:r>
              <a:rPr lang="en-US" altLang="en-US" sz="2800" b="0" dirty="0">
                <a:cs typeface="Times New Roman" panose="02020603050405020304" pitchFamily="18" charset="0"/>
              </a:rPr>
              <a:t>There are 4 Types of Files</a:t>
            </a:r>
          </a:p>
          <a:p>
            <a:pPr lvl="1"/>
            <a:r>
              <a:rPr lang="en-US" altLang="en-US" sz="2400" b="0" dirty="0">
                <a:cs typeface="Times New Roman" panose="02020603050405020304" pitchFamily="18" charset="0"/>
              </a:rPr>
              <a:t>Binary Files</a:t>
            </a:r>
          </a:p>
          <a:p>
            <a:pPr lvl="1"/>
            <a:r>
              <a:rPr lang="en-US" altLang="en-US" sz="2400" b="0" dirty="0">
                <a:cs typeface="Times New Roman" panose="02020603050405020304" pitchFamily="18" charset="0"/>
              </a:rPr>
              <a:t>Text Files</a:t>
            </a:r>
          </a:p>
          <a:p>
            <a:pPr lvl="1"/>
            <a:r>
              <a:rPr lang="en-US" altLang="en-US" sz="2400" b="0" dirty="0">
                <a:cs typeface="Times New Roman" panose="02020603050405020304" pitchFamily="18" charset="0"/>
              </a:rPr>
              <a:t>Links</a:t>
            </a:r>
          </a:p>
          <a:p>
            <a:pPr lvl="1"/>
            <a:r>
              <a:rPr lang="en-US" altLang="en-US" sz="2400" b="0" dirty="0">
                <a:cs typeface="Times New Roman" panose="02020603050405020304" pitchFamily="18" charset="0"/>
              </a:rPr>
              <a:t>Device Files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36</a:t>
            </a:fld>
            <a:endParaRPr lang="en-US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Partitions</a:t>
            </a:r>
          </a:p>
        </p:txBody>
      </p:sp>
      <p:sp>
        <p:nvSpPr>
          <p:cNvPr id="118789" name="Rectangle 5"/>
          <p:cNvSpPr>
            <a:spLocks noGrp="1" noChangeArrowheads="1"/>
          </p:cNvSpPr>
          <p:nvPr>
            <p:ph idx="1"/>
          </p:nvPr>
        </p:nvSpPr>
        <p:spPr>
          <a:xfrm>
            <a:off x="838200" y="1905000"/>
            <a:ext cx="7958138" cy="4648200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90000"/>
              </a:lnSpc>
            </a:pPr>
            <a:r>
              <a:rPr lang="en-US" altLang="en-US" sz="2800"/>
              <a:t>Can have one or more partitions</a:t>
            </a:r>
          </a:p>
          <a:p>
            <a:pPr lvl="1">
              <a:lnSpc>
                <a:spcPct val="90000"/>
              </a:lnSpc>
            </a:pPr>
            <a:r>
              <a:rPr lang="en-US" altLang="en-US" sz="2400"/>
              <a:t>Having different partitions protects your data</a:t>
            </a:r>
          </a:p>
          <a:p>
            <a:pPr>
              <a:lnSpc>
                <a:spcPct val="90000"/>
              </a:lnSpc>
            </a:pPr>
            <a:r>
              <a:rPr lang="en-US" altLang="en-US" sz="2800"/>
              <a:t>Root partition</a:t>
            </a:r>
          </a:p>
          <a:p>
            <a:pPr lvl="1">
              <a:lnSpc>
                <a:spcPct val="90000"/>
              </a:lnSpc>
            </a:pPr>
            <a:r>
              <a:rPr lang="en-US" altLang="en-US" sz="2400"/>
              <a:t>/etc and /bin</a:t>
            </a:r>
          </a:p>
          <a:p>
            <a:pPr>
              <a:lnSpc>
                <a:spcPct val="90000"/>
              </a:lnSpc>
            </a:pPr>
            <a:r>
              <a:rPr lang="en-US" altLang="en-US" sz="2800"/>
              <a:t>Partition for users home directories</a:t>
            </a:r>
          </a:p>
          <a:p>
            <a:pPr>
              <a:lnSpc>
                <a:spcPct val="90000"/>
              </a:lnSpc>
            </a:pPr>
            <a:r>
              <a:rPr lang="en-US" altLang="en-US" sz="2800"/>
              <a:t>Other partitions</a:t>
            </a:r>
          </a:p>
          <a:p>
            <a:pPr lvl="1">
              <a:lnSpc>
                <a:spcPct val="90000"/>
              </a:lnSpc>
            </a:pPr>
            <a:r>
              <a:rPr lang="en-US" altLang="en-US" sz="2400"/>
              <a:t>/home</a:t>
            </a:r>
          </a:p>
          <a:p>
            <a:pPr lvl="1">
              <a:lnSpc>
                <a:spcPct val="90000"/>
              </a:lnSpc>
            </a:pPr>
            <a:r>
              <a:rPr lang="en-US" altLang="en-US" sz="2400"/>
              <a:t>/var</a:t>
            </a:r>
          </a:p>
          <a:p>
            <a:pPr lvl="1">
              <a:lnSpc>
                <a:spcPct val="90000"/>
              </a:lnSpc>
            </a:pPr>
            <a:r>
              <a:rPr lang="en-US" altLang="en-US" sz="2400"/>
              <a:t>/tmp</a:t>
            </a:r>
          </a:p>
          <a:p>
            <a:pPr lvl="1">
              <a:lnSpc>
                <a:spcPct val="90000"/>
              </a:lnSpc>
            </a:pPr>
            <a:r>
              <a:rPr lang="en-US" altLang="en-US" sz="2400"/>
              <a:t>/usr</a:t>
            </a:r>
          </a:p>
          <a:p>
            <a:pPr lvl="1">
              <a:lnSpc>
                <a:spcPct val="90000"/>
              </a:lnSpc>
            </a:pPr>
            <a:r>
              <a:rPr lang="en-US" altLang="en-US" sz="2400"/>
              <a:t>/swap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37</a:t>
            </a:fld>
            <a:endParaRPr lang="en-US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The Swap Partition</a:t>
            </a:r>
          </a:p>
        </p:txBody>
      </p:sp>
      <p:sp>
        <p:nvSpPr>
          <p:cNvPr id="153605" name="Rectangle 5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altLang="en-US" sz="2800"/>
              <a:t>Swap partitions support virtual memory</a:t>
            </a:r>
          </a:p>
          <a:p>
            <a:r>
              <a:rPr lang="en-US" altLang="en-US" sz="2800"/>
              <a:t>Virtual memory</a:t>
            </a:r>
          </a:p>
          <a:p>
            <a:pPr lvl="1"/>
            <a:r>
              <a:rPr lang="en-US" altLang="en-US" sz="2400"/>
              <a:t>swap partitions prove space on disk that acts like an extension of physical memory</a:t>
            </a:r>
          </a:p>
          <a:p>
            <a:pPr lvl="1"/>
            <a:r>
              <a:rPr lang="en-US" altLang="en-US" sz="2400"/>
              <a:t>The system can use it to swap information between disk and RAM</a:t>
            </a:r>
          </a:p>
          <a:p>
            <a:r>
              <a:rPr lang="en-US" altLang="en-US" sz="2800"/>
              <a:t>The rule of thumb is:</a:t>
            </a:r>
          </a:p>
          <a:p>
            <a:pPr lvl="1"/>
            <a:r>
              <a:rPr lang="en-US" altLang="en-US" sz="2400"/>
              <a:t>Swap space = 3 x RAM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38</a:t>
            </a:fld>
            <a:endParaRPr lang="en-US" dirty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The /bin and /boot Directories</a:t>
            </a:r>
          </a:p>
        </p:txBody>
      </p:sp>
      <p:sp>
        <p:nvSpPr>
          <p:cNvPr id="155653" name="Rectangle 5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lnSpc>
                <a:spcPct val="90000"/>
              </a:lnSpc>
            </a:pPr>
            <a:r>
              <a:rPr lang="en-US" altLang="en-US" sz="2800"/>
              <a:t>The /bin Directory</a:t>
            </a:r>
          </a:p>
          <a:p>
            <a:pPr lvl="1">
              <a:lnSpc>
                <a:spcPct val="90000"/>
              </a:lnSpc>
            </a:pPr>
            <a:r>
              <a:rPr lang="en-US" altLang="en-US" sz="2400"/>
              <a:t>The /bin directory contains binaries, or executables, the programs needed to start the system and perform other essential system tasks</a:t>
            </a:r>
          </a:p>
          <a:p>
            <a:pPr>
              <a:lnSpc>
                <a:spcPct val="90000"/>
              </a:lnSpc>
            </a:pPr>
            <a:r>
              <a:rPr lang="en-US" altLang="en-US" sz="2800"/>
              <a:t>The /boot Directory</a:t>
            </a:r>
          </a:p>
          <a:p>
            <a:pPr lvl="1">
              <a:lnSpc>
                <a:spcPct val="90000"/>
              </a:lnSpc>
            </a:pPr>
            <a:r>
              <a:rPr lang="en-US" altLang="en-US" sz="2400"/>
              <a:t>The /boot directory often contains the files that the bootstrap loader (the utility that starts the operating system) needs and the kernel (operating system) images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39</a:t>
            </a:fld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    UNIX Concepts</a:t>
            </a:r>
          </a:p>
        </p:txBody>
      </p:sp>
      <p:sp>
        <p:nvSpPr>
          <p:cNvPr id="140293" name="Rectangle 5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90000"/>
              </a:lnSpc>
            </a:pPr>
            <a:r>
              <a:rPr lang="en-US" altLang="en-US" sz="2800"/>
              <a:t>Microsoft DOS and Microsoft Windows adopted original UNIX design concepts, such as the idea of a shell--an interface between the user and the operating system--and the hierarchical structure of directories and subdirectories</a:t>
            </a:r>
          </a:p>
          <a:p>
            <a:pPr>
              <a:lnSpc>
                <a:spcPct val="90000"/>
              </a:lnSpc>
            </a:pPr>
            <a:r>
              <a:rPr lang="en-US" altLang="en-US" sz="2800"/>
              <a:t>The kernel is the base operating system, which interacts directly with the hardware and services the user programs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4</a:t>
            </a:fld>
            <a:endParaRPr lang="en-US" dirty="0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7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The /dev Directory</a:t>
            </a:r>
          </a:p>
        </p:txBody>
      </p:sp>
      <p:sp>
        <p:nvSpPr>
          <p:cNvPr id="156677" name="Rectangle 5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/>
              <a:t>The /dev Directory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Files in the /dev are device drivers, which access system devices and resources such as hard disks, the mouse, printers, consoles, modems, memory, floppy disks, and the CD-ROM drive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The device files are divided into two major classifications:  block and character types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40</a:t>
            </a:fld>
            <a:endParaRPr lang="en-US" dirty="0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70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The /etc Directory</a:t>
            </a:r>
          </a:p>
        </p:txBody>
      </p:sp>
      <p:sp>
        <p:nvSpPr>
          <p:cNvPr id="157701" name="Rectangle 5"/>
          <p:cNvSpPr>
            <a:spLocks noGrp="1" noChangeArrowheads="1"/>
          </p:cNvSpPr>
          <p:nvPr>
            <p:ph idx="1"/>
          </p:nvPr>
        </p:nvSpPr>
        <p:spPr>
          <a:xfrm>
            <a:off x="609600" y="1905000"/>
            <a:ext cx="8382000" cy="4495800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en-US" altLang="en-US" sz="2800"/>
              <a:t>The /etc directory contains configuration files the system uses when the computer starts</a:t>
            </a:r>
          </a:p>
          <a:p>
            <a:pPr>
              <a:lnSpc>
                <a:spcPct val="90000"/>
              </a:lnSpc>
            </a:pPr>
            <a:r>
              <a:rPr lang="en-US" altLang="en-US" sz="2800"/>
              <a:t>Most of this directory is reserved for the system administrator, and it contains system-critical information stored in files:</a:t>
            </a:r>
          </a:p>
          <a:p>
            <a:pPr lvl="1">
              <a:lnSpc>
                <a:spcPct val="90000"/>
              </a:lnSpc>
            </a:pPr>
            <a:r>
              <a:rPr lang="en-US" altLang="en-US" sz="2400"/>
              <a:t>psswrd, the user database (passwd)</a:t>
            </a:r>
          </a:p>
          <a:p>
            <a:pPr lvl="1">
              <a:lnSpc>
                <a:spcPct val="90000"/>
              </a:lnSpc>
            </a:pPr>
            <a:r>
              <a:rPr lang="en-US" altLang="en-US" sz="2400"/>
              <a:t>rc, scripts or directories of scripts to run when the system starts</a:t>
            </a:r>
          </a:p>
          <a:p>
            <a:pPr lvl="1">
              <a:lnSpc>
                <a:spcPct val="90000"/>
              </a:lnSpc>
            </a:pPr>
            <a:r>
              <a:rPr lang="en-US" altLang="en-US" sz="2400"/>
              <a:t>Fstab, lists of file systems mounted automatically when the system starts</a:t>
            </a:r>
          </a:p>
          <a:p>
            <a:pPr lvl="1">
              <a:lnSpc>
                <a:spcPct val="90000"/>
              </a:lnSpc>
            </a:pPr>
            <a:r>
              <a:rPr lang="en-US" altLang="en-US" sz="2400"/>
              <a:t>group, the user group database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41</a:t>
            </a:fld>
            <a:endParaRPr lang="en-US" dirty="0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77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The /lib Directory</a:t>
            </a:r>
          </a:p>
        </p:txBody>
      </p:sp>
      <p:sp>
        <p:nvSpPr>
          <p:cNvPr id="160773" name="Rectangle 5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lnSpc>
                <a:spcPct val="90000"/>
              </a:lnSpc>
            </a:pPr>
            <a:r>
              <a:rPr lang="en-US" altLang="en-US" sz="2400"/>
              <a:t>This directory houses the shared library images, files that programmers generally use to share code in the libraries rather than creating copies of this code in programs</a:t>
            </a:r>
          </a:p>
          <a:p>
            <a:pPr>
              <a:lnSpc>
                <a:spcPct val="90000"/>
              </a:lnSpc>
            </a:pPr>
            <a:r>
              <a:rPr lang="en-US" altLang="en-US" sz="2400"/>
              <a:t>This makes the programs smaller and faster</a:t>
            </a:r>
          </a:p>
          <a:p>
            <a:pPr>
              <a:lnSpc>
                <a:spcPct val="90000"/>
              </a:lnSpc>
            </a:pPr>
            <a:r>
              <a:rPr lang="en-US" altLang="en-US" sz="2400"/>
              <a:t>Many files in this directory are symbolic links to files in system libraries</a:t>
            </a:r>
          </a:p>
          <a:p>
            <a:pPr>
              <a:lnSpc>
                <a:spcPct val="90000"/>
              </a:lnSpc>
            </a:pPr>
            <a:r>
              <a:rPr lang="en-US" altLang="en-US" sz="2400"/>
              <a:t>A symbolic link is a name that points to and lets user access a file located in a directory other than the current directory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42</a:t>
            </a:fld>
            <a:endParaRPr lang="en-US" dirty="0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The /mnt and /proc Directories</a:t>
            </a:r>
          </a:p>
        </p:txBody>
      </p:sp>
      <p:sp>
        <p:nvSpPr>
          <p:cNvPr id="158725" name="Rectangle 5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90000"/>
              </a:lnSpc>
            </a:pPr>
            <a:r>
              <a:rPr lang="en-US" altLang="en-US" sz="2800" dirty="0"/>
              <a:t>The /</a:t>
            </a:r>
            <a:r>
              <a:rPr lang="en-US" altLang="en-US" sz="2800" dirty="0" err="1"/>
              <a:t>mnt</a:t>
            </a:r>
            <a:r>
              <a:rPr lang="en-US" altLang="en-US" sz="2800" dirty="0"/>
              <a:t> Directory</a:t>
            </a:r>
          </a:p>
          <a:p>
            <a:pPr lvl="1">
              <a:lnSpc>
                <a:spcPct val="90000"/>
              </a:lnSpc>
            </a:pPr>
            <a:r>
              <a:rPr lang="en-US" altLang="en-US" sz="2400" dirty="0"/>
              <a:t>Mount points for temporary mounts by the system administrator reside in the /</a:t>
            </a:r>
            <a:r>
              <a:rPr lang="en-US" altLang="en-US" sz="2400" dirty="0" err="1"/>
              <a:t>mnt</a:t>
            </a:r>
            <a:r>
              <a:rPr lang="en-US" altLang="en-US" sz="2400" dirty="0"/>
              <a:t> directory</a:t>
            </a:r>
          </a:p>
          <a:p>
            <a:pPr lvl="2">
              <a:lnSpc>
                <a:spcPct val="90000"/>
              </a:lnSpc>
            </a:pPr>
            <a:r>
              <a:rPr lang="en-US" altLang="en-US" sz="2000" dirty="0">
                <a:latin typeface="Arial" panose="020B0604020202020204" pitchFamily="34" charset="0"/>
              </a:rPr>
              <a:t>This directory is often divided into subdirectories such as /</a:t>
            </a:r>
            <a:r>
              <a:rPr lang="en-US" altLang="en-US" sz="2000" dirty="0" err="1">
                <a:latin typeface="Arial" panose="020B0604020202020204" pitchFamily="34" charset="0"/>
              </a:rPr>
              <a:t>mnt</a:t>
            </a:r>
            <a:r>
              <a:rPr lang="en-US" altLang="en-US" sz="2000" dirty="0">
                <a:latin typeface="Arial" panose="020B0604020202020204" pitchFamily="34" charset="0"/>
              </a:rPr>
              <a:t>/</a:t>
            </a:r>
            <a:r>
              <a:rPr lang="en-US" altLang="en-US" sz="2000" dirty="0" err="1">
                <a:latin typeface="Arial" panose="020B0604020202020204" pitchFamily="34" charset="0"/>
              </a:rPr>
              <a:t>cdrom</a:t>
            </a:r>
            <a:r>
              <a:rPr lang="en-US" altLang="en-US" sz="2000" dirty="0">
                <a:latin typeface="Arial" panose="020B0604020202020204" pitchFamily="34" charset="0"/>
              </a:rPr>
              <a:t> and /</a:t>
            </a:r>
            <a:r>
              <a:rPr lang="en-US" altLang="en-US" sz="2000" dirty="0" err="1">
                <a:latin typeface="Arial" panose="020B0604020202020204" pitchFamily="34" charset="0"/>
              </a:rPr>
              <a:t>mnt</a:t>
            </a:r>
            <a:r>
              <a:rPr lang="en-US" altLang="en-US" sz="2000" dirty="0">
                <a:latin typeface="Arial" panose="020B0604020202020204" pitchFamily="34" charset="0"/>
              </a:rPr>
              <a:t>/floppy, to clearly specify device types</a:t>
            </a:r>
          </a:p>
          <a:p>
            <a:pPr>
              <a:lnSpc>
                <a:spcPct val="90000"/>
              </a:lnSpc>
            </a:pPr>
            <a:r>
              <a:rPr lang="en-US" altLang="en-US" sz="2800" dirty="0"/>
              <a:t>The /proc Directory</a:t>
            </a:r>
          </a:p>
          <a:p>
            <a:pPr lvl="1">
              <a:lnSpc>
                <a:spcPct val="90000"/>
              </a:lnSpc>
            </a:pPr>
            <a:r>
              <a:rPr lang="en-US" altLang="en-US" sz="2400" dirty="0"/>
              <a:t>The /proc directory occupies no space on the disk:  it is a virtual file system allocated in memory only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43</a:t>
            </a:fld>
            <a:endParaRPr lang="en-US" dirty="0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79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The /root and /sbin Directories</a:t>
            </a:r>
          </a:p>
        </p:txBody>
      </p:sp>
      <p:sp>
        <p:nvSpPr>
          <p:cNvPr id="161797" name="Rectangle 5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en-US" sz="2800" dirty="0"/>
              <a:t>The /root Directory</a:t>
            </a:r>
          </a:p>
          <a:p>
            <a:pPr lvl="1"/>
            <a:r>
              <a:rPr lang="en-US" altLang="en-US" sz="2400" dirty="0"/>
              <a:t>The /root directory is the home directory for the user root, usually the system administrator</a:t>
            </a:r>
          </a:p>
          <a:p>
            <a:r>
              <a:rPr lang="en-US" altLang="en-US" sz="2800" dirty="0"/>
              <a:t>The /</a:t>
            </a:r>
            <a:r>
              <a:rPr lang="en-US" altLang="en-US" sz="2800" dirty="0" err="1"/>
              <a:t>sbin</a:t>
            </a:r>
            <a:r>
              <a:rPr lang="en-US" altLang="en-US" sz="2800" dirty="0"/>
              <a:t> Directory</a:t>
            </a:r>
          </a:p>
          <a:p>
            <a:pPr lvl="1"/>
            <a:r>
              <a:rPr lang="en-US" altLang="en-US" sz="2400" dirty="0"/>
              <a:t>The /</a:t>
            </a:r>
            <a:r>
              <a:rPr lang="en-US" altLang="en-US" sz="2400" dirty="0" err="1"/>
              <a:t>sbin</a:t>
            </a:r>
            <a:r>
              <a:rPr lang="en-US" altLang="en-US" sz="2400" dirty="0"/>
              <a:t> directory is reserved for the system administrator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44</a:t>
            </a:fld>
            <a:endParaRPr lang="en-US" dirty="0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The /tmp Directory</a:t>
            </a:r>
          </a:p>
        </p:txBody>
      </p:sp>
      <p:sp>
        <p:nvSpPr>
          <p:cNvPr id="159749" name="Rectangle 5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en-US" sz="2800" dirty="0"/>
              <a:t>The /</a:t>
            </a:r>
            <a:r>
              <a:rPr lang="en-US" altLang="en-US" sz="2800" dirty="0" err="1"/>
              <a:t>tmp</a:t>
            </a:r>
            <a:r>
              <a:rPr lang="en-US" altLang="en-US" sz="2800" dirty="0"/>
              <a:t> Directory</a:t>
            </a:r>
          </a:p>
          <a:p>
            <a:pPr lvl="1"/>
            <a:r>
              <a:rPr lang="en-US" altLang="en-US" sz="2400" dirty="0"/>
              <a:t>Many programs need a temporary place to store data during processing cycles</a:t>
            </a:r>
          </a:p>
          <a:p>
            <a:pPr lvl="1"/>
            <a:r>
              <a:rPr lang="en-US" altLang="en-US" sz="2400" dirty="0"/>
              <a:t>The traditional location for these files is the /</a:t>
            </a:r>
            <a:r>
              <a:rPr lang="en-US" altLang="en-US" sz="2400" dirty="0" err="1"/>
              <a:t>tmp</a:t>
            </a:r>
            <a:r>
              <a:rPr lang="en-US" altLang="en-US" sz="2400" dirty="0"/>
              <a:t> directory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45</a:t>
            </a:fld>
            <a:endParaRPr lang="en-US" dirty="0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Mount</a:t>
            </a:r>
          </a:p>
        </p:txBody>
      </p:sp>
      <p:sp>
        <p:nvSpPr>
          <p:cNvPr id="104453" name="Rectangle 5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altLang="en-US" sz="2800"/>
              <a:t>The root(/) file system is mounted by the kernel when the system starts</a:t>
            </a:r>
          </a:p>
          <a:p>
            <a:r>
              <a:rPr lang="en-US" altLang="en-US" sz="2800"/>
              <a:t>Other file systems can be attached to  your system using the mount command</a:t>
            </a:r>
          </a:p>
          <a:p>
            <a:r>
              <a:rPr lang="en-US" altLang="en-US" sz="2800"/>
              <a:t>The mount point is an empty directory</a:t>
            </a:r>
          </a:p>
          <a:p>
            <a:r>
              <a:rPr lang="en-US" altLang="en-US" sz="2800"/>
              <a:t>The mount command maps the new file system to the mount point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46</a:t>
            </a:fld>
            <a:endParaRPr lang="en-US" dirty="0"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62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Mount Continued</a:t>
            </a:r>
          </a:p>
        </p:txBody>
      </p:sp>
      <p:sp>
        <p:nvSpPr>
          <p:cNvPr id="154629" name="Rectangle 5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90000"/>
              </a:lnSpc>
            </a:pPr>
            <a:r>
              <a:rPr lang="en-US" altLang="en-US" sz="2800" dirty="0"/>
              <a:t>The system administrator uses the mount command to mount a file system</a:t>
            </a:r>
          </a:p>
          <a:p>
            <a:pPr>
              <a:lnSpc>
                <a:spcPct val="90000"/>
              </a:lnSpc>
            </a:pPr>
            <a:r>
              <a:rPr lang="en-US" altLang="en-US" sz="2800" dirty="0"/>
              <a:t>Syntax:</a:t>
            </a:r>
          </a:p>
          <a:p>
            <a:pPr lvl="1">
              <a:lnSpc>
                <a:spcPct val="90000"/>
              </a:lnSpc>
            </a:pPr>
            <a:r>
              <a:rPr lang="en-US" altLang="en-US" sz="2400" dirty="0"/>
              <a:t>mount device-name mount-point</a:t>
            </a:r>
          </a:p>
          <a:p>
            <a:pPr lvl="1">
              <a:lnSpc>
                <a:spcPct val="90000"/>
              </a:lnSpc>
            </a:pPr>
            <a:r>
              <a:rPr lang="en-US" altLang="en-US" sz="2400" dirty="0"/>
              <a:t>mount –t </a:t>
            </a:r>
            <a:r>
              <a:rPr lang="en-US" altLang="en-US" sz="2400" dirty="0" err="1"/>
              <a:t>cdfs</a:t>
            </a:r>
            <a:r>
              <a:rPr lang="en-US" altLang="en-US" sz="2400" dirty="0"/>
              <a:t> –r /dev/</a:t>
            </a:r>
            <a:r>
              <a:rPr lang="en-US" altLang="en-US" sz="2400" dirty="0" err="1"/>
              <a:t>cdrom</a:t>
            </a:r>
            <a:r>
              <a:rPr lang="en-US" altLang="en-US" sz="2400" dirty="0"/>
              <a:t> /</a:t>
            </a:r>
            <a:r>
              <a:rPr lang="en-US" altLang="en-US" sz="2400" dirty="0" err="1"/>
              <a:t>mnt</a:t>
            </a:r>
            <a:r>
              <a:rPr lang="en-US" altLang="en-US" sz="2400" dirty="0"/>
              <a:t>/</a:t>
            </a:r>
            <a:r>
              <a:rPr lang="en-US" altLang="en-US" sz="2400" dirty="0" err="1"/>
              <a:t>cdrom</a:t>
            </a:r>
            <a:r>
              <a:rPr lang="en-US" altLang="en-US" sz="2400" dirty="0"/>
              <a:t> </a:t>
            </a:r>
          </a:p>
          <a:p>
            <a:pPr lvl="2">
              <a:lnSpc>
                <a:spcPct val="90000"/>
              </a:lnSpc>
            </a:pPr>
            <a:r>
              <a:rPr lang="en-US" altLang="en-US" sz="2000" dirty="0">
                <a:latin typeface="Arial" panose="020B0604020202020204" pitchFamily="34" charset="0"/>
              </a:rPr>
              <a:t>Mounts the </a:t>
            </a:r>
            <a:r>
              <a:rPr lang="en-US" altLang="en-US" sz="2000" dirty="0" err="1">
                <a:latin typeface="Arial" panose="020B0604020202020204" pitchFamily="34" charset="0"/>
              </a:rPr>
              <a:t>cdrom</a:t>
            </a:r>
            <a:endParaRPr lang="en-US" altLang="en-US" sz="2000" dirty="0">
              <a:latin typeface="Arial" panose="020B0604020202020204" pitchFamily="34" charset="0"/>
            </a:endParaRPr>
          </a:p>
          <a:p>
            <a:pPr lvl="1">
              <a:lnSpc>
                <a:spcPct val="90000"/>
              </a:lnSpc>
            </a:pPr>
            <a:r>
              <a:rPr lang="en-US" altLang="en-US" sz="2400" dirty="0"/>
              <a:t>mount /dev/fd0 /</a:t>
            </a:r>
            <a:r>
              <a:rPr lang="en-US" altLang="en-US" sz="2400" dirty="0" err="1"/>
              <a:t>mnt</a:t>
            </a:r>
            <a:r>
              <a:rPr lang="en-US" altLang="en-US" sz="2400" dirty="0"/>
              <a:t>/floppy</a:t>
            </a:r>
          </a:p>
          <a:p>
            <a:pPr lvl="2">
              <a:lnSpc>
                <a:spcPct val="90000"/>
              </a:lnSpc>
            </a:pPr>
            <a:r>
              <a:rPr lang="en-US" altLang="en-US" sz="2000" dirty="0">
                <a:latin typeface="Arial" panose="020B0604020202020204" pitchFamily="34" charset="0"/>
              </a:rPr>
              <a:t>Mounts the floppy disk</a:t>
            </a:r>
          </a:p>
          <a:p>
            <a:pPr>
              <a:lnSpc>
                <a:spcPct val="90000"/>
              </a:lnSpc>
            </a:pPr>
            <a:r>
              <a:rPr lang="en-US" altLang="en-US" sz="2800" dirty="0"/>
              <a:t> </a:t>
            </a:r>
            <a:r>
              <a:rPr lang="en-US" altLang="en-US" sz="2800" dirty="0" err="1"/>
              <a:t>df</a:t>
            </a:r>
            <a:r>
              <a:rPr lang="en-US" altLang="en-US" sz="2800" dirty="0"/>
              <a:t> – lists all mounted file systems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47</a:t>
            </a:fld>
            <a:endParaRPr lang="en-US" dirty="0"/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Paths and Pathnames</a:t>
            </a:r>
          </a:p>
        </p:txBody>
      </p:sp>
      <p:sp>
        <p:nvSpPr>
          <p:cNvPr id="103429" name="Rectangle 5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en-US" sz="2400" dirty="0"/>
              <a:t>Absolute Pathnames</a:t>
            </a:r>
          </a:p>
          <a:p>
            <a:pPr lvl="1"/>
            <a:r>
              <a:rPr lang="en-US" altLang="en-US" sz="2000" dirty="0"/>
              <a:t>Begins at the root level and lists all subdirectories to the destination file</a:t>
            </a:r>
          </a:p>
          <a:p>
            <a:r>
              <a:rPr lang="en-US" altLang="en-US" sz="2400" dirty="0"/>
              <a:t>Relative Pathnames</a:t>
            </a:r>
          </a:p>
          <a:p>
            <a:pPr lvl="1"/>
            <a:r>
              <a:rPr lang="en-US" altLang="en-US" sz="2000" dirty="0"/>
              <a:t>Starts from the current point</a:t>
            </a:r>
          </a:p>
          <a:p>
            <a:r>
              <a:rPr lang="en-US" altLang="en-US" sz="2400" dirty="0"/>
              <a:t>A forward slash (/) separates each directory name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48</a:t>
            </a:fld>
            <a:endParaRPr lang="en-US" dirty="0"/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6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Miscellaneous File Info</a:t>
            </a:r>
          </a:p>
        </p:txBody>
      </p:sp>
      <p:sp>
        <p:nvSpPr>
          <p:cNvPr id="121861" name="Rectangle 5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en-US" sz="3200" dirty="0"/>
              <a:t>. – current directory</a:t>
            </a:r>
          </a:p>
          <a:p>
            <a:r>
              <a:rPr lang="en-US" altLang="en-US" sz="3200" dirty="0"/>
              <a:t>.. – up one directory</a:t>
            </a:r>
          </a:p>
          <a:p>
            <a:r>
              <a:rPr lang="en-US" altLang="en-US" sz="3200" dirty="0"/>
              <a:t>* – wildcard matches anything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49</a:t>
            </a:fld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    Unix Concepts - Layers</a:t>
            </a:r>
          </a:p>
        </p:txBody>
      </p:sp>
      <p:sp>
        <p:nvSpPr>
          <p:cNvPr id="141317" name="Rectangle 5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90000"/>
              </a:lnSpc>
            </a:pPr>
            <a:r>
              <a:rPr lang="en-US" altLang="en-US" sz="2800"/>
              <a:t>The kernel is only accessible through kernel mode - reserved for system administrator</a:t>
            </a:r>
          </a:p>
          <a:p>
            <a:pPr>
              <a:lnSpc>
                <a:spcPct val="90000"/>
              </a:lnSpc>
            </a:pPr>
            <a:r>
              <a:rPr lang="en-US" altLang="en-US" sz="2800"/>
              <a:t>This prevents unauthorized commands from invading the foundation layer or the hardware that supports the entire UNIX structure</a:t>
            </a:r>
          </a:p>
          <a:p>
            <a:pPr>
              <a:lnSpc>
                <a:spcPct val="90000"/>
              </a:lnSpc>
            </a:pPr>
            <a:r>
              <a:rPr lang="en-US" altLang="en-US" sz="2800"/>
              <a:t>User mode provides access to higher layers where all application software resides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5</a:t>
            </a:fld>
            <a:endParaRPr lang="en-US" dirty="0"/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Creating Directories</a:t>
            </a:r>
          </a:p>
        </p:txBody>
      </p:sp>
      <p:sp>
        <p:nvSpPr>
          <p:cNvPr id="102405" name="Rectangle 5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en-US" sz="2800" dirty="0" err="1"/>
              <a:t>mkdir</a:t>
            </a:r>
            <a:r>
              <a:rPr lang="en-US" altLang="en-US" sz="2800" dirty="0"/>
              <a:t> – can create one or more directories</a:t>
            </a:r>
          </a:p>
          <a:p>
            <a:r>
              <a:rPr lang="en-US" altLang="en-US" sz="2800" dirty="0" err="1"/>
              <a:t>rmdir</a:t>
            </a:r>
            <a:r>
              <a:rPr lang="en-US" altLang="en-US" sz="2800" dirty="0"/>
              <a:t> – remove one or more directories</a:t>
            </a:r>
          </a:p>
          <a:p>
            <a:r>
              <a:rPr lang="en-US" altLang="en-US" sz="2800" dirty="0"/>
              <a:t>Be very careful deleting files and directories, they are really gone.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50</a:t>
            </a:fld>
            <a:endParaRPr lang="en-US" dirty="0"/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8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Copying Files</a:t>
            </a:r>
          </a:p>
        </p:txBody>
      </p:sp>
      <p:sp>
        <p:nvSpPr>
          <p:cNvPr id="101381" name="Rectangle 5"/>
          <p:cNvSpPr>
            <a:spLocks noGrp="1" noChangeArrowheads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lnSpc>
                <a:spcPct val="90000"/>
              </a:lnSpc>
            </a:pPr>
            <a:r>
              <a:rPr lang="en-US" altLang="en-US" sz="2800" dirty="0" err="1"/>
              <a:t>cp</a:t>
            </a:r>
            <a:r>
              <a:rPr lang="en-US" altLang="en-US" sz="2800" dirty="0"/>
              <a:t> </a:t>
            </a:r>
            <a:r>
              <a:rPr lang="en-US" altLang="en-US" sz="2800" dirty="0" err="1"/>
              <a:t>source_file</a:t>
            </a:r>
            <a:r>
              <a:rPr lang="en-US" altLang="en-US" sz="2800" dirty="0"/>
              <a:t> </a:t>
            </a:r>
            <a:r>
              <a:rPr lang="en-US" altLang="en-US" sz="2800" dirty="0" err="1"/>
              <a:t>target_file</a:t>
            </a:r>
            <a:endParaRPr lang="en-US" altLang="en-US" sz="2800" dirty="0"/>
          </a:p>
          <a:p>
            <a:pPr>
              <a:lnSpc>
                <a:spcPct val="90000"/>
              </a:lnSpc>
            </a:pPr>
            <a:r>
              <a:rPr lang="en-US" altLang="en-US" sz="2800" dirty="0" err="1"/>
              <a:t>cp</a:t>
            </a:r>
            <a:r>
              <a:rPr lang="en-US" altLang="en-US" sz="2800" dirty="0"/>
              <a:t> temp/</a:t>
            </a:r>
            <a:r>
              <a:rPr lang="en-US" altLang="en-US" sz="2800" dirty="0" err="1"/>
              <a:t>listofnames</a:t>
            </a:r>
            <a:r>
              <a:rPr lang="en-US" altLang="en-US" sz="2800" dirty="0"/>
              <a:t> save</a:t>
            </a:r>
          </a:p>
          <a:p>
            <a:pPr lvl="1">
              <a:lnSpc>
                <a:spcPct val="90000"/>
              </a:lnSpc>
            </a:pPr>
            <a:r>
              <a:rPr lang="en-US" altLang="en-US" sz="2400" dirty="0"/>
              <a:t>Copies the file called </a:t>
            </a:r>
            <a:r>
              <a:rPr lang="en-US" altLang="en-US" sz="2400" dirty="0" err="1"/>
              <a:t>listofnames</a:t>
            </a:r>
            <a:r>
              <a:rPr lang="en-US" altLang="en-US" sz="2400" dirty="0"/>
              <a:t> from the temp directory to the save directory</a:t>
            </a:r>
          </a:p>
          <a:p>
            <a:pPr>
              <a:lnSpc>
                <a:spcPct val="90000"/>
              </a:lnSpc>
            </a:pPr>
            <a:r>
              <a:rPr lang="en-US" altLang="en-US" sz="2800" dirty="0"/>
              <a:t>Common options for </a:t>
            </a:r>
            <a:r>
              <a:rPr lang="en-US" altLang="en-US" sz="2800" dirty="0" err="1"/>
              <a:t>cp</a:t>
            </a:r>
            <a:endParaRPr lang="en-US" altLang="en-US" sz="2800" dirty="0"/>
          </a:p>
          <a:p>
            <a:pPr lvl="1">
              <a:lnSpc>
                <a:spcPct val="90000"/>
              </a:lnSpc>
            </a:pPr>
            <a:r>
              <a:rPr lang="en-US" altLang="en-US" sz="2400" dirty="0"/>
              <a:t>-p	keep the modification date &amp; time</a:t>
            </a:r>
          </a:p>
          <a:p>
            <a:pPr lvl="1">
              <a:lnSpc>
                <a:spcPct val="90000"/>
              </a:lnSpc>
            </a:pPr>
            <a:r>
              <a:rPr lang="en-US" altLang="en-US" sz="2400" dirty="0"/>
              <a:t>-</a:t>
            </a:r>
            <a:r>
              <a:rPr lang="en-US" altLang="en-US" sz="2400" dirty="0" err="1"/>
              <a:t>i</a:t>
            </a:r>
            <a:r>
              <a:rPr lang="en-US" altLang="en-US" sz="2400" dirty="0"/>
              <a:t>	interactive mode</a:t>
            </a:r>
          </a:p>
          <a:p>
            <a:pPr lvl="1">
              <a:lnSpc>
                <a:spcPct val="90000"/>
              </a:lnSpc>
            </a:pPr>
            <a:r>
              <a:rPr lang="en-US" altLang="en-US" sz="2400" dirty="0"/>
              <a:t>-r	copy all files and subdirectories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51</a:t>
            </a:fld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cs typeface="Times New Roman" panose="02020603050405020304" pitchFamily="18" charset="0"/>
              </a:rPr>
              <a:t>    </a:t>
            </a:r>
            <a:r>
              <a:rPr lang="en-US" altLang="en-US">
                <a:cs typeface="Arial" panose="020B0604020202020204" pitchFamily="34" charset="0"/>
              </a:rPr>
              <a:t>Layers of a UNIX System</a:t>
            </a:r>
            <a:endParaRPr lang="en-US" altLang="en-US"/>
          </a:p>
        </p:txBody>
      </p:sp>
      <p:pic>
        <p:nvPicPr>
          <p:cNvPr id="92164" name="Picture 4" descr="C:\Documents and Settings\Caryl\My Documents\UOP\POS420\class1\unixlayers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4200" y="2362200"/>
            <a:ext cx="3546475" cy="3741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6</a:t>
            </a:fld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2" name="Rectangle 205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    Functions of UNIX Shells</a:t>
            </a:r>
          </a:p>
        </p:txBody>
      </p:sp>
      <p:sp>
        <p:nvSpPr>
          <p:cNvPr id="94213" name="Rectangle 205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en-US" sz="2800" dirty="0"/>
              <a:t>Used to Communicate between the user and the Operating System</a:t>
            </a:r>
          </a:p>
          <a:p>
            <a:endParaRPr lang="en-US" altLang="en-US" sz="2800" dirty="0"/>
          </a:p>
          <a:p>
            <a:r>
              <a:rPr lang="en-US" altLang="en-US" sz="2800" dirty="0"/>
              <a:t>Two major types of Shells</a:t>
            </a:r>
          </a:p>
          <a:p>
            <a:pPr lvl="1"/>
            <a:r>
              <a:rPr lang="en-US" altLang="en-US" sz="2400" dirty="0"/>
              <a:t>GUI – Graphical User Interface</a:t>
            </a:r>
          </a:p>
          <a:p>
            <a:pPr lvl="1"/>
            <a:r>
              <a:rPr lang="en-US" altLang="en-US" sz="2400" dirty="0"/>
              <a:t>CLI – Command Line Interface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7</a:t>
            </a:fld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    Graphical User Interface</a:t>
            </a:r>
            <a:br>
              <a:rPr lang="en-US" altLang="en-US"/>
            </a:br>
            <a:r>
              <a:rPr lang="en-US" altLang="en-US"/>
              <a:t>GUI</a:t>
            </a:r>
          </a:p>
        </p:txBody>
      </p:sp>
      <p:sp>
        <p:nvSpPr>
          <p:cNvPr id="113669" name="Rectangle 5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90000"/>
              </a:lnSpc>
            </a:pPr>
            <a:r>
              <a:rPr lang="en-US" altLang="en-US" sz="2800" dirty="0"/>
              <a:t>X Windows System</a:t>
            </a:r>
          </a:p>
          <a:p>
            <a:pPr>
              <a:lnSpc>
                <a:spcPct val="90000"/>
              </a:lnSpc>
            </a:pPr>
            <a:r>
              <a:rPr lang="en-US" altLang="en-US" sz="2800" dirty="0"/>
              <a:t>Common Desktop Environment – CDE</a:t>
            </a:r>
          </a:p>
          <a:p>
            <a:pPr>
              <a:lnSpc>
                <a:spcPct val="90000"/>
              </a:lnSpc>
            </a:pPr>
            <a:r>
              <a:rPr lang="en-US" altLang="en-US" sz="2800" dirty="0"/>
              <a:t>Fast Virtual Window Manager (</a:t>
            </a:r>
            <a:r>
              <a:rPr lang="en-US" altLang="en-US" sz="2800" dirty="0" err="1"/>
              <a:t>fvwm</a:t>
            </a:r>
            <a:r>
              <a:rPr lang="en-US" altLang="en-US" sz="2800" dirty="0"/>
              <a:t>) – Linux</a:t>
            </a:r>
          </a:p>
          <a:p>
            <a:pPr>
              <a:lnSpc>
                <a:spcPct val="90000"/>
              </a:lnSpc>
            </a:pPr>
            <a:r>
              <a:rPr lang="en-US" altLang="en-US" sz="2800" dirty="0"/>
              <a:t>Open Look Window Manager (</a:t>
            </a:r>
            <a:r>
              <a:rPr lang="en-US" altLang="en-US" sz="2800" dirty="0" err="1"/>
              <a:t>olwm</a:t>
            </a:r>
            <a:r>
              <a:rPr lang="en-US" altLang="en-US" sz="2800" dirty="0"/>
              <a:t>) – Sun Microsystems</a:t>
            </a:r>
          </a:p>
          <a:p>
            <a:pPr>
              <a:lnSpc>
                <a:spcPct val="90000"/>
              </a:lnSpc>
            </a:pPr>
            <a:r>
              <a:rPr lang="en-US" altLang="en-US" sz="2800" dirty="0"/>
              <a:t>K Desktop </a:t>
            </a:r>
            <a:r>
              <a:rPr lang="en-US" altLang="en-US" sz="2800" dirty="0" err="1"/>
              <a:t>Environement</a:t>
            </a:r>
            <a:r>
              <a:rPr lang="en-US" altLang="en-US" sz="2800" dirty="0"/>
              <a:t> – KDE</a:t>
            </a:r>
          </a:p>
          <a:p>
            <a:pPr>
              <a:lnSpc>
                <a:spcPct val="90000"/>
              </a:lnSpc>
            </a:pPr>
            <a:r>
              <a:rPr lang="en-US" altLang="en-US" sz="2800" dirty="0"/>
              <a:t>Open </a:t>
            </a:r>
            <a:r>
              <a:rPr lang="en-US" altLang="en-US" sz="2800" dirty="0" smtClean="0"/>
              <a:t>Windows</a:t>
            </a:r>
          </a:p>
          <a:p>
            <a:pPr>
              <a:lnSpc>
                <a:spcPct val="90000"/>
              </a:lnSpc>
            </a:pPr>
            <a:r>
              <a:rPr lang="en-US" altLang="en-US" sz="2800" dirty="0" smtClean="0"/>
              <a:t>What is the most common GUI running a UNIX system?</a:t>
            </a:r>
            <a:endParaRPr lang="en-US" altLang="en-US" sz="28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8</a:t>
            </a:fld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    Command Line Interface</a:t>
            </a:r>
            <a:br>
              <a:rPr lang="en-US" altLang="en-US"/>
            </a:br>
            <a:r>
              <a:rPr lang="en-US" altLang="en-US"/>
              <a:t>CLI</a:t>
            </a:r>
          </a:p>
        </p:txBody>
      </p:sp>
      <p:sp>
        <p:nvSpPr>
          <p:cNvPr id="112645" name="Rectangle 5"/>
          <p:cNvSpPr>
            <a:spLocks noGrp="1" noChangeArrowheads="1"/>
          </p:cNvSpPr>
          <p:nvPr>
            <p:ph idx="1"/>
          </p:nvPr>
        </p:nvSpPr>
        <p:spPr>
          <a:xfrm>
            <a:off x="762000" y="1905000"/>
            <a:ext cx="7958138" cy="464820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altLang="en-US" sz="2400" dirty="0"/>
              <a:t>You choose a shell when the system administrator sets up your user account</a:t>
            </a:r>
          </a:p>
          <a:p>
            <a:pPr>
              <a:lnSpc>
                <a:spcPct val="90000"/>
              </a:lnSpc>
            </a:pPr>
            <a:r>
              <a:rPr lang="en-US" altLang="en-US" sz="2400" dirty="0"/>
              <a:t>Most users choose the Bash shell, although you can choose any of these:</a:t>
            </a:r>
          </a:p>
          <a:p>
            <a:pPr lvl="1">
              <a:lnSpc>
                <a:spcPct val="90000"/>
              </a:lnSpc>
            </a:pPr>
            <a:r>
              <a:rPr lang="en-US" altLang="en-US" sz="2000" dirty="0"/>
              <a:t>Bourne Shell (</a:t>
            </a:r>
            <a:r>
              <a:rPr lang="en-US" altLang="en-US" sz="2000" dirty="0" err="1"/>
              <a:t>sh</a:t>
            </a:r>
            <a:r>
              <a:rPr lang="en-US" altLang="en-US" sz="2000" dirty="0"/>
              <a:t>) – first one at AT&amp;T</a:t>
            </a:r>
          </a:p>
          <a:p>
            <a:pPr lvl="1">
              <a:lnSpc>
                <a:spcPct val="90000"/>
              </a:lnSpc>
            </a:pPr>
            <a:r>
              <a:rPr lang="en-US" altLang="en-US" sz="2000" dirty="0"/>
              <a:t>C Shell (</a:t>
            </a:r>
            <a:r>
              <a:rPr lang="en-US" altLang="en-US" sz="2000" dirty="0" err="1"/>
              <a:t>csh</a:t>
            </a:r>
            <a:r>
              <a:rPr lang="en-US" altLang="en-US" sz="2000" dirty="0"/>
              <a:t>) – C programmers like this one</a:t>
            </a:r>
          </a:p>
          <a:p>
            <a:pPr lvl="1">
              <a:lnSpc>
                <a:spcPct val="90000"/>
              </a:lnSpc>
            </a:pPr>
            <a:r>
              <a:rPr lang="en-US" altLang="en-US" sz="2000" dirty="0"/>
              <a:t>TC Shell (</a:t>
            </a:r>
            <a:r>
              <a:rPr lang="en-US" altLang="en-US" sz="2000" dirty="0" err="1"/>
              <a:t>tcsh</a:t>
            </a:r>
            <a:r>
              <a:rPr lang="en-US" altLang="en-US" sz="2000" dirty="0"/>
              <a:t>) – derived from the C shell</a:t>
            </a:r>
          </a:p>
          <a:p>
            <a:pPr lvl="1">
              <a:lnSpc>
                <a:spcPct val="90000"/>
              </a:lnSpc>
            </a:pPr>
            <a:r>
              <a:rPr lang="en-US" altLang="en-US" sz="2000" dirty="0" err="1"/>
              <a:t>Korn</a:t>
            </a:r>
            <a:r>
              <a:rPr lang="en-US" altLang="en-US" sz="2000" dirty="0"/>
              <a:t> Shell (</a:t>
            </a:r>
            <a:r>
              <a:rPr lang="en-US" altLang="en-US" sz="2000" dirty="0" err="1"/>
              <a:t>ksh</a:t>
            </a:r>
            <a:r>
              <a:rPr lang="en-US" altLang="en-US" sz="2000" dirty="0"/>
              <a:t>) - includes many extensions, such as a history feature that lets you use a keyboard shortcut to retrieve commands you previously entered</a:t>
            </a:r>
          </a:p>
          <a:p>
            <a:pPr lvl="1">
              <a:lnSpc>
                <a:spcPct val="90000"/>
              </a:lnSpc>
            </a:pPr>
            <a:r>
              <a:rPr lang="en-US" altLang="en-US" sz="2000" dirty="0"/>
              <a:t>Bourne again Shell (bash) </a:t>
            </a:r>
            <a:r>
              <a:rPr lang="en-US" altLang="en-US" sz="2000" dirty="0" smtClean="0"/>
              <a:t>– Linux</a:t>
            </a:r>
            <a:endParaRPr lang="en-US" altLang="en-US" sz="2000" dirty="0"/>
          </a:p>
          <a:p>
            <a:pPr>
              <a:lnSpc>
                <a:spcPct val="90000"/>
              </a:lnSpc>
            </a:pPr>
            <a:r>
              <a:rPr lang="en-US" altLang="en-US" sz="2200" dirty="0" smtClean="0"/>
              <a:t>Start-up scripts are different for the different shells</a:t>
            </a:r>
            <a:endParaRPr lang="en-US" altLang="en-US" sz="22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9</a:t>
            </a:fld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2E5369"/>
      </a:dk2>
      <a:lt2>
        <a:srgbClr val="CFE2E7"/>
      </a:lt2>
      <a:accent1>
        <a:srgbClr val="353535"/>
      </a:accent1>
      <a:accent2>
        <a:srgbClr val="1CACE3"/>
      </a:accent2>
      <a:accent3>
        <a:srgbClr val="265991"/>
      </a:accent3>
      <a:accent4>
        <a:srgbClr val="7E40CC"/>
      </a:accent4>
      <a:accent5>
        <a:srgbClr val="B927E9"/>
      </a:accent5>
      <a:accent6>
        <a:srgbClr val="E833BF"/>
      </a:accent6>
      <a:hlink>
        <a:srgbClr val="2DA0F1"/>
      </a:hlink>
      <a:folHlink>
        <a:srgbClr val="7ED1E6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4F34B87B-9C7A-41AE-A6CB-48536223DFFD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0</TotalTime>
  <Words>1964</Words>
  <Application>Microsoft Office PowerPoint</Application>
  <PresentationFormat>Letter Paper (8.5x11 in)</PresentationFormat>
  <Paragraphs>356</Paragraphs>
  <Slides>51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51</vt:i4>
      </vt:variant>
    </vt:vector>
  </HeadingPairs>
  <TitlesOfParts>
    <vt:vector size="59" baseType="lpstr">
      <vt:lpstr>Arial</vt:lpstr>
      <vt:lpstr>Arial Narrow</vt:lpstr>
      <vt:lpstr>Century Gothic</vt:lpstr>
      <vt:lpstr>Times New Roman</vt:lpstr>
      <vt:lpstr>Wingdings</vt:lpstr>
      <vt:lpstr>Wingdings 3</vt:lpstr>
      <vt:lpstr>Wisp</vt:lpstr>
      <vt:lpstr>Bitmap Image</vt:lpstr>
      <vt:lpstr>UNIX Introduction</vt:lpstr>
      <vt:lpstr>    UNIX and Linux</vt:lpstr>
      <vt:lpstr>    Introducing the UNIX Operating System</vt:lpstr>
      <vt:lpstr>    UNIX Concepts</vt:lpstr>
      <vt:lpstr>    Unix Concepts - Layers</vt:lpstr>
      <vt:lpstr>    Layers of a UNIX System</vt:lpstr>
      <vt:lpstr>    Functions of UNIX Shells</vt:lpstr>
      <vt:lpstr>    Graphical User Interface GUI</vt:lpstr>
      <vt:lpstr>    Command Line Interface CLI</vt:lpstr>
      <vt:lpstr>    Options for Connection to a UNIX System</vt:lpstr>
      <vt:lpstr>    Making the Connection</vt:lpstr>
      <vt:lpstr>    Connecting to UNIX via Telnet</vt:lpstr>
      <vt:lpstr>    Syntax used for Entering UNIX Commands</vt:lpstr>
      <vt:lpstr>    Role of the System Administrator</vt:lpstr>
      <vt:lpstr>The System Administrator Continued</vt:lpstr>
      <vt:lpstr>The System Administrator Command Line</vt:lpstr>
      <vt:lpstr>The Ordinary User Command Line</vt:lpstr>
      <vt:lpstr>Users and Groups</vt:lpstr>
      <vt:lpstr>Setting File Permissions</vt:lpstr>
      <vt:lpstr>    File Permission Codes Diagram on Previous Slide</vt:lpstr>
      <vt:lpstr>    Entering Commands</vt:lpstr>
      <vt:lpstr>    Multiple Commands</vt:lpstr>
      <vt:lpstr>    Command Line Entry Continued</vt:lpstr>
      <vt:lpstr>    Commonly Used Shell Commands - man</vt:lpstr>
      <vt:lpstr>    man Pages</vt:lpstr>
      <vt:lpstr>    Commonly Used Shell Commands - logout</vt:lpstr>
      <vt:lpstr>Commonly Used Shell Commands - passwd</vt:lpstr>
      <vt:lpstr>    Commonly Used Shell Commands</vt:lpstr>
      <vt:lpstr>    Commonly Used Shell Commands - cal</vt:lpstr>
      <vt:lpstr>Commonly Used Shell Commands - date</vt:lpstr>
      <vt:lpstr>    Commonly Used Shell Commands - who</vt:lpstr>
      <vt:lpstr>    More Commonly Used Shell Commands</vt:lpstr>
      <vt:lpstr>    Redirection Symbol</vt:lpstr>
      <vt:lpstr>The UNIX File System</vt:lpstr>
      <vt:lpstr>A Typical UNIX Directory Tree</vt:lpstr>
      <vt:lpstr>UNIX File Types</vt:lpstr>
      <vt:lpstr>Partitions</vt:lpstr>
      <vt:lpstr>The Swap Partition</vt:lpstr>
      <vt:lpstr>The /bin and /boot Directories</vt:lpstr>
      <vt:lpstr>The /dev Directory</vt:lpstr>
      <vt:lpstr>The /etc Directory</vt:lpstr>
      <vt:lpstr>The /lib Directory</vt:lpstr>
      <vt:lpstr>The /mnt and /proc Directories</vt:lpstr>
      <vt:lpstr>The /root and /sbin Directories</vt:lpstr>
      <vt:lpstr>The /tmp Directory</vt:lpstr>
      <vt:lpstr>Mount</vt:lpstr>
      <vt:lpstr>Mount Continued</vt:lpstr>
      <vt:lpstr>Paths and Pathnames</vt:lpstr>
      <vt:lpstr>Miscellaneous File Info</vt:lpstr>
      <vt:lpstr>Creating Directories</vt:lpstr>
      <vt:lpstr>Copying Files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dc:description/>
  <cp:lastModifiedBy/>
  <cp:revision>1</cp:revision>
  <dcterms:created xsi:type="dcterms:W3CDTF">2015-09-08T01:43:32Z</dcterms:created>
  <dcterms:modified xsi:type="dcterms:W3CDTF">2016-08-24T04:30:46Z</dcterms:modified>
</cp:coreProperties>
</file>