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79" r:id="rId5"/>
    <p:sldId id="262" r:id="rId6"/>
    <p:sldId id="274" r:id="rId7"/>
    <p:sldId id="275" r:id="rId8"/>
    <p:sldId id="276" r:id="rId9"/>
    <p:sldId id="277"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12"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E6CA97-82BF-4F00-B719-A20321D7BCE9}" type="datetimeFigureOut">
              <a:rPr lang="en-US" smtClean="0"/>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6CA97-82BF-4F00-B719-A20321D7BCE9}" type="datetimeFigureOut">
              <a:rPr lang="en-US" smtClean="0"/>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E6CA97-82BF-4F00-B719-A20321D7BCE9}" type="datetimeFigureOut">
              <a:rPr lang="en-US" smtClean="0"/>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6CA97-82BF-4F00-B719-A20321D7BCE9}" type="datetimeFigureOut">
              <a:rPr lang="en-US" smtClean="0"/>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E6CA97-82BF-4F00-B719-A20321D7BCE9}" type="datetimeFigureOut">
              <a:rPr lang="en-US" smtClean="0"/>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B7A21-4FC1-457E-98F9-A69D807CB4A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E6CA97-82BF-4F00-B719-A20321D7BCE9}" type="datetimeFigureOut">
              <a:rPr lang="en-US" smtClean="0"/>
              <a:t>4/8/15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E6CA97-82BF-4F00-B719-A20321D7BCE9}" type="datetimeFigureOut">
              <a:rPr lang="en-US" smtClean="0"/>
              <a:t>4/8/15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B7A21-4FC1-457E-98F9-A69D807CB4A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E6CA97-82BF-4F00-B719-A20321D7BCE9}" type="datetimeFigureOut">
              <a:rPr lang="en-US" smtClean="0"/>
              <a:t>4/8/15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6CA97-82BF-4F00-B719-A20321D7BCE9}" type="datetimeFigureOut">
              <a:rPr lang="en-US" smtClean="0"/>
              <a:t>4/8/15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6CA97-82BF-4F00-B719-A20321D7BCE9}" type="datetimeFigureOut">
              <a:rPr lang="en-US" smtClean="0"/>
              <a:t>4/8/15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B7A21-4FC1-457E-98F9-A69D807CB4A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6CA97-82BF-4F00-B719-A20321D7BCE9}" type="datetimeFigureOut">
              <a:rPr lang="en-US" smtClean="0"/>
              <a:t>4/8/15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B7A21-4FC1-457E-98F9-A69D807CB4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5E6CA97-82BF-4F00-B719-A20321D7BCE9}" type="datetimeFigureOut">
              <a:rPr lang="en-US" smtClean="0"/>
              <a:t>4/8/15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73B7A21-4FC1-457E-98F9-A69D807CB4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500" dirty="0" smtClean="0"/>
              <a:t>COP3804 - Intermediate java</a:t>
            </a:r>
            <a:endParaRPr lang="en-US" sz="3500" dirty="0"/>
          </a:p>
        </p:txBody>
      </p:sp>
      <p:sp>
        <p:nvSpPr>
          <p:cNvPr id="3" name="Subtitle 2"/>
          <p:cNvSpPr>
            <a:spLocks noGrp="1"/>
          </p:cNvSpPr>
          <p:nvPr>
            <p:ph type="subTitle" idx="1"/>
          </p:nvPr>
        </p:nvSpPr>
        <p:spPr/>
        <p:txBody>
          <a:bodyPr/>
          <a:lstStyle/>
          <a:p>
            <a:r>
              <a:rPr lang="en-US" dirty="0" smtClean="0"/>
              <a:t>Data Structures</a:t>
            </a:r>
            <a:endParaRPr lang="en-US" dirty="0"/>
          </a:p>
        </p:txBody>
      </p:sp>
    </p:spTree>
    <p:extLst>
      <p:ext uri="{BB962C8B-B14F-4D97-AF65-F5344CB8AC3E}">
        <p14:creationId xmlns:p14="http://schemas.microsoft.com/office/powerpoint/2010/main" val="1871634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References</a:t>
            </a:r>
            <a:endParaRPr lang="en-US" dirty="0"/>
          </a:p>
        </p:txBody>
      </p:sp>
      <p:sp>
        <p:nvSpPr>
          <p:cNvPr id="3" name="Content Placeholder 2"/>
          <p:cNvSpPr>
            <a:spLocks noGrp="1"/>
          </p:cNvSpPr>
          <p:nvPr>
            <p:ph idx="1"/>
          </p:nvPr>
        </p:nvSpPr>
        <p:spPr/>
        <p:txBody>
          <a:bodyPr>
            <a:normAutofit/>
          </a:bodyPr>
          <a:lstStyle/>
          <a:p>
            <a:pPr lvl="0"/>
            <a:endParaRPr lang="en-US" dirty="0"/>
          </a:p>
          <a:p>
            <a:r>
              <a:rPr lang="en-US" dirty="0"/>
              <a:t>Gaddis, Tony, and Godfrey </a:t>
            </a:r>
            <a:r>
              <a:rPr lang="en-US" dirty="0" err="1"/>
              <a:t>Muganda</a:t>
            </a:r>
            <a:r>
              <a:rPr lang="en-US" dirty="0"/>
              <a:t>. Starting out with Java: from Control Structures through Data Structures 2</a:t>
            </a:r>
            <a:r>
              <a:rPr lang="en-US" baseline="30000" dirty="0"/>
              <a:t>nd</a:t>
            </a:r>
            <a:r>
              <a:rPr lang="en-US" dirty="0"/>
              <a:t> ed. Boston, USA: Addison-Wesley, 2012</a:t>
            </a:r>
          </a:p>
          <a:p>
            <a:pPr lvl="0"/>
            <a:endParaRPr lang="en-US" dirty="0" smtClean="0"/>
          </a:p>
          <a:p>
            <a:pPr lvl="0"/>
            <a:r>
              <a:rPr lang="en-US" dirty="0" err="1" smtClean="0"/>
              <a:t>Horstmann</a:t>
            </a:r>
            <a:r>
              <a:rPr lang="en-US" dirty="0"/>
              <a:t>, Cay. Big Java 4th ed. New York, USA: John Wiley &amp; Sons, Inc., 2010.</a:t>
            </a:r>
          </a:p>
          <a:p>
            <a:pPr lvl="0"/>
            <a:endParaRPr lang="en-US" dirty="0" smtClean="0"/>
          </a:p>
        </p:txBody>
      </p:sp>
    </p:spTree>
    <p:extLst>
      <p:ext uri="{BB962C8B-B14F-4D97-AF65-F5344CB8AC3E}">
        <p14:creationId xmlns:p14="http://schemas.microsoft.com/office/powerpoint/2010/main" val="10392343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Structures</a:t>
            </a:r>
            <a:endParaRPr lang="en-US" dirty="0"/>
          </a:p>
        </p:txBody>
      </p:sp>
      <p:sp>
        <p:nvSpPr>
          <p:cNvPr id="3" name="Content Placeholder 2"/>
          <p:cNvSpPr>
            <a:spLocks noGrp="1"/>
          </p:cNvSpPr>
          <p:nvPr>
            <p:ph idx="1"/>
          </p:nvPr>
        </p:nvSpPr>
        <p:spPr>
          <a:xfrm>
            <a:off x="381000" y="1600200"/>
            <a:ext cx="8382000" cy="4876800"/>
          </a:xfrm>
        </p:spPr>
        <p:txBody>
          <a:bodyPr>
            <a:normAutofit lnSpcReduction="10000"/>
          </a:bodyPr>
          <a:lstStyle/>
          <a:p>
            <a:r>
              <a:rPr lang="en-US" dirty="0" smtClean="0"/>
              <a:t>A data structure is a way of organizing </a:t>
            </a:r>
            <a:r>
              <a:rPr lang="en-US" dirty="0"/>
              <a:t>a collection of </a:t>
            </a:r>
            <a:r>
              <a:rPr lang="en-US" dirty="0" smtClean="0"/>
              <a:t>data so that it can be </a:t>
            </a:r>
            <a:r>
              <a:rPr lang="en-US" dirty="0"/>
              <a:t>manipulated </a:t>
            </a:r>
            <a:r>
              <a:rPr lang="en-US" dirty="0" smtClean="0"/>
              <a:t>effectively.</a:t>
            </a:r>
          </a:p>
          <a:p>
            <a:endParaRPr lang="en-US" dirty="0" smtClean="0"/>
          </a:p>
          <a:p>
            <a:r>
              <a:rPr lang="en-US" dirty="0" smtClean="0"/>
              <a:t>A list, in particular, is a collection that stores its elements in a position-based sequence.</a:t>
            </a:r>
          </a:p>
          <a:p>
            <a:endParaRPr lang="en-US" dirty="0"/>
          </a:p>
          <a:p>
            <a:r>
              <a:rPr lang="en-US" dirty="0" smtClean="0"/>
              <a:t>The memory allocation for the list elements may be contiguous allocation or linked allocation.</a:t>
            </a:r>
          </a:p>
          <a:p>
            <a:endParaRPr lang="en-US" dirty="0"/>
          </a:p>
          <a:p>
            <a:r>
              <a:rPr lang="en-US" dirty="0" err="1" smtClean="0"/>
              <a:t>ArrayList</a:t>
            </a:r>
            <a:r>
              <a:rPr lang="en-US" dirty="0" smtClean="0"/>
              <a:t> is an example of a data structure that uses contiguous allocation whereas </a:t>
            </a:r>
            <a:r>
              <a:rPr lang="en-US" dirty="0" err="1" smtClean="0"/>
              <a:t>LinkedList</a:t>
            </a:r>
            <a:r>
              <a:rPr lang="en-US" dirty="0" smtClean="0"/>
              <a:t> is an example of a data structure that uses linked allocation.</a:t>
            </a:r>
          </a:p>
          <a:p>
            <a:endParaRPr lang="en-US" dirty="0"/>
          </a:p>
        </p:txBody>
      </p:sp>
    </p:spTree>
    <p:extLst>
      <p:ext uri="{BB962C8B-B14F-4D97-AF65-F5344CB8AC3E}">
        <p14:creationId xmlns:p14="http://schemas.microsoft.com/office/powerpoint/2010/main" val="3006687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linked list is a data structure that consists </a:t>
            </a:r>
            <a:r>
              <a:rPr lang="en-US" dirty="0"/>
              <a:t>of a number of </a:t>
            </a:r>
            <a:r>
              <a:rPr lang="en-US" dirty="0" smtClean="0"/>
              <a:t>nodes; </a:t>
            </a:r>
            <a:r>
              <a:rPr lang="en-US" dirty="0"/>
              <a:t>each node has an object (the data we are storing) and a reference to the next node in the list.</a:t>
            </a:r>
          </a:p>
          <a:p>
            <a:endParaRPr lang="en-US" dirty="0" smtClean="0"/>
          </a:p>
          <a:p>
            <a:r>
              <a:rPr lang="en-US" dirty="0" smtClean="0"/>
              <a:t>They allow for elements to be efficiently removed and added from the middle of the list since the rest of the elements in the list don’t need to be moved (as in arrays), only the neighboring node references need to be updated.</a:t>
            </a:r>
          </a:p>
          <a:p>
            <a:endParaRPr lang="en-US" dirty="0" smtClean="0"/>
          </a:p>
          <a:p>
            <a:r>
              <a:rPr lang="en-US" dirty="0" smtClean="0"/>
              <a:t>Visiting all the elements of a linked list in sequential order is efficient but accessing the object stored at an arbitrary location is not. Let’s say you only want to access the object stored at position 5, you would first need to iterate through the first 4 elements in the list.</a:t>
            </a:r>
            <a:endParaRPr lang="en-US" dirty="0"/>
          </a:p>
        </p:txBody>
      </p:sp>
    </p:spTree>
    <p:extLst>
      <p:ext uri="{BB962C8B-B14F-4D97-AF65-F5344CB8AC3E}">
        <p14:creationId xmlns:p14="http://schemas.microsoft.com/office/powerpoint/2010/main" val="26593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Lists</a:t>
            </a:r>
            <a:endParaRPr lang="en-US" dirty="0"/>
          </a:p>
        </p:txBody>
      </p:sp>
      <p:sp>
        <p:nvSpPr>
          <p:cNvPr id="3" name="Content Placeholder 2"/>
          <p:cNvSpPr>
            <a:spLocks noGrp="1"/>
          </p:cNvSpPr>
          <p:nvPr>
            <p:ph idx="1"/>
          </p:nvPr>
        </p:nvSpPr>
        <p:spPr/>
        <p:txBody>
          <a:bodyPr>
            <a:normAutofit/>
          </a:bodyPr>
          <a:lstStyle/>
          <a:p>
            <a:r>
              <a:rPr lang="en-US" dirty="0" smtClean="0"/>
              <a:t>In an application where a lot of elements need to be </a:t>
            </a:r>
            <a:r>
              <a:rPr lang="en-US" b="1" dirty="0" smtClean="0"/>
              <a:t>added</a:t>
            </a:r>
            <a:r>
              <a:rPr lang="en-US" dirty="0" smtClean="0"/>
              <a:t> or </a:t>
            </a:r>
            <a:r>
              <a:rPr lang="en-US" b="1" dirty="0" smtClean="0"/>
              <a:t>removed </a:t>
            </a:r>
            <a:r>
              <a:rPr lang="en-US" dirty="0" smtClean="0"/>
              <a:t>at any position in a list, a </a:t>
            </a:r>
            <a:r>
              <a:rPr lang="en-US" dirty="0" err="1" smtClean="0"/>
              <a:t>LinkedList</a:t>
            </a:r>
            <a:r>
              <a:rPr lang="en-US" dirty="0" smtClean="0"/>
              <a:t> would be a more efficient data structure to use than an </a:t>
            </a:r>
            <a:r>
              <a:rPr lang="en-US" dirty="0" err="1" smtClean="0"/>
              <a:t>ArrayList</a:t>
            </a:r>
            <a:r>
              <a:rPr lang="en-US" dirty="0" smtClean="0"/>
              <a:t>.</a:t>
            </a:r>
          </a:p>
          <a:p>
            <a:endParaRPr lang="en-US" dirty="0"/>
          </a:p>
          <a:p>
            <a:r>
              <a:rPr lang="en-US" dirty="0" smtClean="0"/>
              <a:t>For applications where the main operation is </a:t>
            </a:r>
            <a:r>
              <a:rPr lang="en-US" b="1" dirty="0" smtClean="0"/>
              <a:t>accessing</a:t>
            </a:r>
            <a:r>
              <a:rPr lang="en-US" dirty="0" smtClean="0"/>
              <a:t> elements at a specific location, an </a:t>
            </a:r>
            <a:r>
              <a:rPr lang="en-US" dirty="0" err="1" smtClean="0"/>
              <a:t>Arraylist</a:t>
            </a:r>
            <a:r>
              <a:rPr lang="en-US" dirty="0" smtClean="0"/>
              <a:t> would perform better.</a:t>
            </a:r>
            <a:endParaRPr lang="en-US" dirty="0"/>
          </a:p>
        </p:txBody>
      </p:sp>
    </p:spTree>
    <p:extLst>
      <p:ext uri="{BB962C8B-B14F-4D97-AF65-F5344CB8AC3E}">
        <p14:creationId xmlns:p14="http://schemas.microsoft.com/office/powerpoint/2010/main" val="41004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Linked Lists</a:t>
            </a:r>
          </a:p>
        </p:txBody>
      </p:sp>
      <p:sp>
        <p:nvSpPr>
          <p:cNvPr id="3" name="Content Placeholder 2"/>
          <p:cNvSpPr>
            <a:spLocks noGrp="1"/>
          </p:cNvSpPr>
          <p:nvPr>
            <p:ph idx="1"/>
          </p:nvPr>
        </p:nvSpPr>
        <p:spPr/>
        <p:txBody>
          <a:bodyPr>
            <a:normAutofit/>
          </a:bodyPr>
          <a:lstStyle/>
          <a:p>
            <a:r>
              <a:rPr lang="en-US" dirty="0" smtClean="0"/>
              <a:t>The </a:t>
            </a:r>
            <a:r>
              <a:rPr lang="en-US" dirty="0"/>
              <a:t>J</a:t>
            </a:r>
            <a:r>
              <a:rPr lang="en-US" dirty="0" smtClean="0"/>
              <a:t>ava library provides the</a:t>
            </a:r>
            <a:r>
              <a:rPr lang="en-US" dirty="0"/>
              <a:t> </a:t>
            </a:r>
            <a:r>
              <a:rPr lang="en-US" dirty="0" err="1" smtClean="0"/>
              <a:t>java.util.LinkedList</a:t>
            </a:r>
            <a:r>
              <a:rPr lang="en-US" dirty="0" smtClean="0"/>
              <a:t> class, which has methods to access the first and last elements in the list: </a:t>
            </a:r>
          </a:p>
          <a:p>
            <a:pPr lvl="1"/>
            <a:r>
              <a:rPr lang="en-US" dirty="0" err="1" smtClean="0"/>
              <a:t>getFirst</a:t>
            </a:r>
            <a:r>
              <a:rPr lang="en-US" dirty="0" smtClean="0"/>
              <a:t>() and </a:t>
            </a:r>
            <a:r>
              <a:rPr lang="en-US" dirty="0" err="1" smtClean="0"/>
              <a:t>getLast</a:t>
            </a:r>
            <a:r>
              <a:rPr lang="en-US" dirty="0" smtClean="0"/>
              <a:t>()</a:t>
            </a:r>
          </a:p>
          <a:p>
            <a:pPr lvl="1"/>
            <a:endParaRPr lang="en-US" dirty="0" smtClean="0"/>
          </a:p>
          <a:p>
            <a:r>
              <a:rPr lang="en-US" dirty="0" smtClean="0"/>
              <a:t>It also provides methods to add and remove the first and last elements:</a:t>
            </a:r>
          </a:p>
          <a:p>
            <a:pPr lvl="1"/>
            <a:r>
              <a:rPr lang="en-US" dirty="0" err="1" smtClean="0"/>
              <a:t>addFirst</a:t>
            </a:r>
            <a:r>
              <a:rPr lang="en-US" dirty="0" smtClean="0"/>
              <a:t>()</a:t>
            </a:r>
          </a:p>
          <a:p>
            <a:pPr lvl="1"/>
            <a:r>
              <a:rPr lang="en-US" dirty="0" err="1" smtClean="0"/>
              <a:t>addLast</a:t>
            </a:r>
            <a:r>
              <a:rPr lang="en-US" dirty="0" smtClean="0"/>
              <a:t>()</a:t>
            </a:r>
          </a:p>
          <a:p>
            <a:pPr lvl="1"/>
            <a:r>
              <a:rPr lang="en-US" dirty="0" err="1" smtClean="0"/>
              <a:t>removeFirst</a:t>
            </a:r>
            <a:r>
              <a:rPr lang="en-US" dirty="0" smtClean="0"/>
              <a:t>()</a:t>
            </a:r>
          </a:p>
          <a:p>
            <a:pPr lvl="1"/>
            <a:r>
              <a:rPr lang="en-US" dirty="0" err="1" smtClean="0"/>
              <a:t>removeLast</a:t>
            </a:r>
            <a:r>
              <a:rPr lang="en-US" dirty="0" smtClean="0"/>
              <a:t>()</a:t>
            </a:r>
          </a:p>
          <a:p>
            <a:endParaRPr lang="en-US" dirty="0"/>
          </a:p>
          <a:p>
            <a:pPr marL="274320" lvl="1" indent="0">
              <a:buNone/>
            </a:pPr>
            <a:endParaRPr lang="en-US" dirty="0"/>
          </a:p>
        </p:txBody>
      </p:sp>
    </p:spTree>
    <p:extLst>
      <p:ext uri="{BB962C8B-B14F-4D97-AF65-F5344CB8AC3E}">
        <p14:creationId xmlns:p14="http://schemas.microsoft.com/office/powerpoint/2010/main" val="3268901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Linked Lists</a:t>
            </a:r>
            <a:endParaRPr lang="en-US" dirty="0"/>
          </a:p>
        </p:txBody>
      </p:sp>
      <p:sp>
        <p:nvSpPr>
          <p:cNvPr id="3" name="Content Placeholder 2"/>
          <p:cNvSpPr>
            <a:spLocks noGrp="1"/>
          </p:cNvSpPr>
          <p:nvPr>
            <p:ph idx="1"/>
          </p:nvPr>
        </p:nvSpPr>
        <p:spPr/>
        <p:txBody>
          <a:bodyPr>
            <a:normAutofit/>
          </a:bodyPr>
          <a:lstStyle/>
          <a:p>
            <a:r>
              <a:rPr lang="en-US" dirty="0" smtClean="0"/>
              <a:t>For assignment </a:t>
            </a:r>
            <a:r>
              <a:rPr lang="en-US" dirty="0" smtClean="0"/>
              <a:t>3, </a:t>
            </a:r>
            <a:r>
              <a:rPr lang="en-US" dirty="0" smtClean="0"/>
              <a:t>you </a:t>
            </a:r>
            <a:r>
              <a:rPr lang="en-US" dirty="0" smtClean="0"/>
              <a:t>have </a:t>
            </a:r>
            <a:r>
              <a:rPr lang="en-US" dirty="0" smtClean="0"/>
              <a:t>to create your own implementation of a linked list class based on the one provided in the textbook. We called it </a:t>
            </a:r>
            <a:r>
              <a:rPr lang="en-US" dirty="0" err="1" smtClean="0"/>
              <a:t>Item</a:t>
            </a:r>
            <a:r>
              <a:rPr lang="en-US" dirty="0" err="1" smtClean="0"/>
              <a:t>LinkedList</a:t>
            </a:r>
            <a:r>
              <a:rPr lang="en-US" dirty="0" smtClean="0"/>
              <a:t>. </a:t>
            </a:r>
          </a:p>
          <a:p>
            <a:endParaRPr lang="en-US" dirty="0" smtClean="0"/>
          </a:p>
          <a:p>
            <a:r>
              <a:rPr lang="en-US" dirty="0"/>
              <a:t>The purpose of this exercise </a:t>
            </a:r>
            <a:r>
              <a:rPr lang="en-US" dirty="0"/>
              <a:t>i</a:t>
            </a:r>
            <a:r>
              <a:rPr lang="en-US" dirty="0" smtClean="0"/>
              <a:t>s </a:t>
            </a:r>
            <a:r>
              <a:rPr lang="en-US" dirty="0"/>
              <a:t>for you to have a better understanding of the inner workings of a linked list.</a:t>
            </a:r>
          </a:p>
          <a:p>
            <a:pPr marL="0" indent="0">
              <a:buNone/>
            </a:pPr>
            <a:endParaRPr lang="en-US" dirty="0"/>
          </a:p>
          <a:p>
            <a:r>
              <a:rPr lang="en-US" dirty="0" smtClean="0"/>
              <a:t>The </a:t>
            </a:r>
            <a:r>
              <a:rPr lang="en-US" dirty="0" err="1" smtClean="0"/>
              <a:t>Item</a:t>
            </a:r>
            <a:r>
              <a:rPr lang="en-US" dirty="0" err="1" smtClean="0"/>
              <a:t>LinkedList</a:t>
            </a:r>
            <a:r>
              <a:rPr lang="en-US" dirty="0" smtClean="0"/>
              <a:t> </a:t>
            </a:r>
            <a:r>
              <a:rPr lang="en-US" dirty="0" smtClean="0"/>
              <a:t>class has fewer methods than the </a:t>
            </a:r>
            <a:r>
              <a:rPr lang="en-US" dirty="0" err="1" smtClean="0"/>
              <a:t>java.util.LinkedList</a:t>
            </a:r>
            <a:r>
              <a:rPr lang="en-US" dirty="0" smtClean="0"/>
              <a:t> and the data type of the object stored inside each node is </a:t>
            </a:r>
            <a:r>
              <a:rPr lang="en-US" dirty="0" smtClean="0"/>
              <a:t>Item.</a:t>
            </a:r>
            <a:endParaRPr lang="en-US" dirty="0" smtClean="0"/>
          </a:p>
          <a:p>
            <a:pPr marL="0" indent="0">
              <a:buNone/>
            </a:pPr>
            <a:endParaRPr lang="en-US" dirty="0" smtClean="0"/>
          </a:p>
          <a:p>
            <a:endParaRPr lang="en-US" dirty="0" smtClean="0"/>
          </a:p>
          <a:p>
            <a:endParaRPr lang="en-US" dirty="0"/>
          </a:p>
          <a:p>
            <a:pPr marL="274320" lvl="1" indent="0">
              <a:buNone/>
            </a:pPr>
            <a:endParaRPr lang="en-US" dirty="0"/>
          </a:p>
          <a:p>
            <a:pPr marL="0" indent="0">
              <a:buNone/>
            </a:pPr>
            <a:endParaRPr lang="en-US" dirty="0"/>
          </a:p>
        </p:txBody>
      </p:sp>
    </p:spTree>
    <p:extLst>
      <p:ext uri="{BB962C8B-B14F-4D97-AF65-F5344CB8AC3E}">
        <p14:creationId xmlns:p14="http://schemas.microsoft.com/office/powerpoint/2010/main" val="1929730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classes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implementation of the linked list class in the textbook, as well as the implementation of the </a:t>
            </a:r>
            <a:r>
              <a:rPr lang="en-US" dirty="0" err="1" smtClean="0"/>
              <a:t>Item</a:t>
            </a:r>
            <a:r>
              <a:rPr lang="en-US" dirty="0" err="1" smtClean="0"/>
              <a:t>LinkedList</a:t>
            </a:r>
            <a:r>
              <a:rPr lang="en-US" dirty="0" smtClean="0"/>
              <a:t> </a:t>
            </a:r>
            <a:r>
              <a:rPr lang="en-US" dirty="0" smtClean="0"/>
              <a:t>class, make use of inner classes. </a:t>
            </a:r>
          </a:p>
          <a:p>
            <a:endParaRPr lang="en-US" dirty="0"/>
          </a:p>
          <a:p>
            <a:r>
              <a:rPr lang="en-US" dirty="0" smtClean="0"/>
              <a:t>Since the Node class is only used by the </a:t>
            </a:r>
            <a:r>
              <a:rPr lang="en-US" dirty="0" err="1" smtClean="0"/>
              <a:t>Item</a:t>
            </a:r>
            <a:r>
              <a:rPr lang="en-US" dirty="0" err="1" smtClean="0"/>
              <a:t>LinkedList</a:t>
            </a:r>
            <a:r>
              <a:rPr lang="en-US" dirty="0" smtClean="0"/>
              <a:t> </a:t>
            </a:r>
            <a:r>
              <a:rPr lang="en-US" dirty="0" smtClean="0"/>
              <a:t>class, it was declared inside the </a:t>
            </a:r>
            <a:r>
              <a:rPr lang="en-US" dirty="0" err="1" smtClean="0"/>
              <a:t>Item</a:t>
            </a:r>
            <a:r>
              <a:rPr lang="en-US" dirty="0" err="1" smtClean="0"/>
              <a:t>LinkedList</a:t>
            </a:r>
            <a:r>
              <a:rPr lang="en-US" dirty="0" smtClean="0"/>
              <a:t> </a:t>
            </a:r>
            <a:r>
              <a:rPr lang="en-US" dirty="0"/>
              <a:t>class </a:t>
            </a:r>
            <a:r>
              <a:rPr lang="en-US" dirty="0" smtClean="0"/>
              <a:t>as a private inner class. (It cannot be used by classes outside of the </a:t>
            </a:r>
            <a:r>
              <a:rPr lang="en-US" dirty="0" err="1" smtClean="0"/>
              <a:t>Item</a:t>
            </a:r>
            <a:r>
              <a:rPr lang="en-US" dirty="0" err="1" smtClean="0"/>
              <a:t>LinkedList</a:t>
            </a:r>
            <a:r>
              <a:rPr lang="en-US" dirty="0" smtClean="0"/>
              <a:t> </a:t>
            </a:r>
            <a:r>
              <a:rPr lang="en-US" dirty="0"/>
              <a:t>class</a:t>
            </a:r>
            <a:r>
              <a:rPr lang="en-US" dirty="0" smtClean="0"/>
              <a:t>)</a:t>
            </a:r>
            <a:r>
              <a:rPr lang="en-US" dirty="0"/>
              <a:t>.</a:t>
            </a:r>
            <a:endParaRPr lang="en-US" dirty="0" smtClean="0"/>
          </a:p>
          <a:p>
            <a:endParaRPr lang="en-US" dirty="0"/>
          </a:p>
          <a:p>
            <a:r>
              <a:rPr lang="en-US" dirty="0" smtClean="0"/>
              <a:t>The advantage of inner classes is that they have access to the private members (variables, methods, other inner classes) of the outer class. Although, in our implementation, the Node class is not accessing the private members of the </a:t>
            </a:r>
            <a:r>
              <a:rPr lang="en-US" dirty="0" err="1" smtClean="0"/>
              <a:t>Item</a:t>
            </a:r>
            <a:r>
              <a:rPr lang="en-US" dirty="0" err="1" smtClean="0"/>
              <a:t>LinkedList</a:t>
            </a:r>
            <a:r>
              <a:rPr lang="en-US" dirty="0" smtClean="0"/>
              <a:t> </a:t>
            </a:r>
            <a:r>
              <a:rPr lang="en-US" dirty="0"/>
              <a:t>class</a:t>
            </a:r>
            <a:r>
              <a:rPr lang="en-US" dirty="0" smtClean="0"/>
              <a:t>, which is the </a:t>
            </a:r>
            <a:r>
              <a:rPr lang="en-US" i="1" dirty="0" smtClean="0"/>
              <a:t>first</a:t>
            </a:r>
            <a:r>
              <a:rPr lang="en-US" dirty="0" smtClean="0"/>
              <a:t> instance variable.</a:t>
            </a:r>
            <a:endParaRPr lang="en-US" dirty="0"/>
          </a:p>
          <a:p>
            <a:pPr marL="0" indent="0">
              <a:buNone/>
            </a:pPr>
            <a:endParaRPr lang="en-US" dirty="0"/>
          </a:p>
        </p:txBody>
      </p:sp>
    </p:spTree>
    <p:extLst>
      <p:ext uri="{BB962C8B-B14F-4D97-AF65-F5344CB8AC3E}">
        <p14:creationId xmlns:p14="http://schemas.microsoft.com/office/powerpoint/2010/main" val="321907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 and Queues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Stacks and queues are other data structures that allow inserting and removing items at the ends of the list only, not the middle.</a:t>
            </a:r>
          </a:p>
          <a:p>
            <a:endParaRPr lang="en-US" dirty="0"/>
          </a:p>
          <a:p>
            <a:r>
              <a:rPr lang="en-US" dirty="0" smtClean="0"/>
              <a:t>A </a:t>
            </a:r>
            <a:r>
              <a:rPr lang="en-US" b="1" dirty="0" smtClean="0"/>
              <a:t>stack</a:t>
            </a:r>
            <a:r>
              <a:rPr lang="en-US" dirty="0" smtClean="0"/>
              <a:t> </a:t>
            </a:r>
            <a:r>
              <a:rPr lang="en-US" dirty="0"/>
              <a:t>is a collection of items with </a:t>
            </a:r>
            <a:r>
              <a:rPr lang="en-US" dirty="0" smtClean="0"/>
              <a:t>a “</a:t>
            </a:r>
            <a:r>
              <a:rPr lang="en-US" dirty="0"/>
              <a:t>last in, first out” </a:t>
            </a:r>
            <a:r>
              <a:rPr lang="en-US" dirty="0" smtClean="0"/>
              <a:t>retrieval concept, known as </a:t>
            </a:r>
            <a:r>
              <a:rPr lang="en-US" b="1" dirty="0" smtClean="0"/>
              <a:t>LIFO</a:t>
            </a:r>
            <a:r>
              <a:rPr lang="en-US" dirty="0" smtClean="0"/>
              <a:t>. It lets you insert and remove elements at only one end, the </a:t>
            </a:r>
            <a:r>
              <a:rPr lang="en-US" i="1" dirty="0" smtClean="0"/>
              <a:t>top</a:t>
            </a:r>
            <a:r>
              <a:rPr lang="en-US" dirty="0" smtClean="0"/>
              <a:t> of the stack. You may think of it as a stack of plates at a buffet restaurant.</a:t>
            </a:r>
          </a:p>
          <a:p>
            <a:endParaRPr lang="en-US" dirty="0" smtClean="0"/>
          </a:p>
          <a:p>
            <a:r>
              <a:rPr lang="en-US" dirty="0" smtClean="0"/>
              <a:t>Stacks can be used by any system that needs to process the elements in the reverse order that they were added to the list.</a:t>
            </a:r>
          </a:p>
          <a:p>
            <a:endParaRPr lang="en-US" dirty="0"/>
          </a:p>
          <a:p>
            <a:r>
              <a:rPr lang="en-US" dirty="0" smtClean="0"/>
              <a:t>A stack class normally provides the following methods:</a:t>
            </a:r>
          </a:p>
          <a:p>
            <a:pPr lvl="1"/>
            <a:r>
              <a:rPr lang="en-US" dirty="0" smtClean="0"/>
              <a:t>push - to add an element at the top of the stack</a:t>
            </a:r>
          </a:p>
          <a:p>
            <a:pPr lvl="1"/>
            <a:r>
              <a:rPr lang="en-US" dirty="0" smtClean="0"/>
              <a:t>pop - to remove a element from the top of the stack</a:t>
            </a:r>
          </a:p>
          <a:p>
            <a:pPr lvl="1"/>
            <a:r>
              <a:rPr lang="en-US" dirty="0"/>
              <a:t>p</a:t>
            </a:r>
            <a:r>
              <a:rPr lang="en-US" dirty="0" smtClean="0"/>
              <a:t>eek - to look at the element stored at the top of the stack without removing it.</a:t>
            </a:r>
          </a:p>
          <a:p>
            <a:pPr lvl="1"/>
            <a:r>
              <a:rPr lang="en-US" dirty="0" smtClean="0"/>
              <a:t>empty – to check if there are elements in the stack</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77919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 and Queues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Queues</a:t>
            </a:r>
            <a:r>
              <a:rPr lang="en-US" dirty="0" smtClean="0"/>
              <a:t> are similar to stacks but you add elements at the end of the queue and remove elements from the other end, which is called the head (the beginning) of the queue.</a:t>
            </a:r>
          </a:p>
          <a:p>
            <a:pPr marL="0" indent="0">
              <a:buNone/>
            </a:pPr>
            <a:endParaRPr lang="en-US" dirty="0" smtClean="0"/>
          </a:p>
          <a:p>
            <a:r>
              <a:rPr lang="en-US" b="1" dirty="0" smtClean="0"/>
              <a:t>Queues</a:t>
            </a:r>
            <a:r>
              <a:rPr lang="en-US" dirty="0" smtClean="0"/>
              <a:t> store items in a “first in, first out” fashion, also known as </a:t>
            </a:r>
            <a:r>
              <a:rPr lang="en-US" b="1" dirty="0" smtClean="0"/>
              <a:t>FIFO</a:t>
            </a:r>
            <a:r>
              <a:rPr lang="en-US" dirty="0" smtClean="0"/>
              <a:t>. Queues can be used by any system that needs to process elements in the same order that they were added to the list. For example, the list of print jobs for a network printer.</a:t>
            </a:r>
          </a:p>
          <a:p>
            <a:endParaRPr lang="en-US" dirty="0"/>
          </a:p>
          <a:p>
            <a:r>
              <a:rPr lang="en-US" dirty="0"/>
              <a:t>A </a:t>
            </a:r>
            <a:r>
              <a:rPr lang="en-US" dirty="0" smtClean="0"/>
              <a:t>queue class </a:t>
            </a:r>
            <a:r>
              <a:rPr lang="en-US" dirty="0"/>
              <a:t>normally provides the following methods:</a:t>
            </a:r>
          </a:p>
          <a:p>
            <a:pPr lvl="1"/>
            <a:r>
              <a:rPr lang="en-US" dirty="0" err="1" smtClean="0"/>
              <a:t>enqueue</a:t>
            </a:r>
            <a:r>
              <a:rPr lang="en-US" dirty="0" smtClean="0"/>
              <a:t> – to add an element at the tail of the queue</a:t>
            </a:r>
          </a:p>
          <a:p>
            <a:pPr lvl="1"/>
            <a:r>
              <a:rPr lang="en-US" dirty="0" err="1" smtClean="0"/>
              <a:t>dequeue</a:t>
            </a:r>
            <a:r>
              <a:rPr lang="en-US" dirty="0" smtClean="0"/>
              <a:t>– to remove the element at the head of the queue.</a:t>
            </a:r>
          </a:p>
          <a:p>
            <a:pPr lvl="1"/>
            <a:r>
              <a:rPr lang="en-US" dirty="0"/>
              <a:t>p</a:t>
            </a:r>
            <a:r>
              <a:rPr lang="en-US" dirty="0" smtClean="0"/>
              <a:t>eek – to get the element at the head of the queue without removing it.</a:t>
            </a:r>
          </a:p>
          <a:p>
            <a:pPr lvl="1"/>
            <a:r>
              <a:rPr lang="en-US" dirty="0" smtClean="0"/>
              <a:t>empty – </a:t>
            </a:r>
            <a:r>
              <a:rPr lang="en-US" dirty="0"/>
              <a:t>to check if there are elements in the </a:t>
            </a:r>
            <a:r>
              <a:rPr lang="en-US" dirty="0" smtClean="0"/>
              <a:t>queue.</a:t>
            </a:r>
          </a:p>
        </p:txBody>
      </p:sp>
    </p:spTree>
    <p:extLst>
      <p:ext uri="{BB962C8B-B14F-4D97-AF65-F5344CB8AC3E}">
        <p14:creationId xmlns:p14="http://schemas.microsoft.com/office/powerpoint/2010/main" val="1704489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1409</TotalTime>
  <Words>929</Words>
  <Application>Microsoft Macintosh PowerPoint</Application>
  <PresentationFormat>On-screen Show (4:3)</PresentationFormat>
  <Paragraphs>71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Clarity</vt:lpstr>
      <vt:lpstr>COP3804 - Intermediate java</vt:lpstr>
      <vt:lpstr>Data Structures</vt:lpstr>
      <vt:lpstr>Linked Lists</vt:lpstr>
      <vt:lpstr>Linked Lists</vt:lpstr>
      <vt:lpstr>Linked Lists</vt:lpstr>
      <vt:lpstr>Implementing Linked Lists</vt:lpstr>
      <vt:lpstr>Inner classes</vt:lpstr>
      <vt:lpstr>Stacks and Queues</vt:lpstr>
      <vt:lpstr>Stacks and Queues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COP3804 - Intermediate java</dc:title>
  <dc:creator>Mayelin Felipe</dc:creator>
  <cp:lastModifiedBy>Mayelin Felipe</cp:lastModifiedBy>
  <cp:revision>124</cp:revision>
  <dcterms:created xsi:type="dcterms:W3CDTF">2013-08-26T17:35:58Z</dcterms:created>
  <dcterms:modified xsi:type="dcterms:W3CDTF">2015-04-08T21:58:45Z</dcterms:modified>
</cp:coreProperties>
</file>