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92" r:id="rId3"/>
    <p:sldId id="291" r:id="rId4"/>
    <p:sldId id="299" r:id="rId5"/>
    <p:sldId id="273" r:id="rId6"/>
    <p:sldId id="282" r:id="rId7"/>
    <p:sldId id="268" r:id="rId8"/>
    <p:sldId id="294" r:id="rId9"/>
    <p:sldId id="298" r:id="rId10"/>
    <p:sldId id="267" r:id="rId11"/>
    <p:sldId id="293" r:id="rId12"/>
    <p:sldId id="283" r:id="rId13"/>
    <p:sldId id="287" r:id="rId14"/>
    <p:sldId id="296" r:id="rId15"/>
    <p:sldId id="300" r:id="rId16"/>
    <p:sldId id="288" r:id="rId17"/>
    <p:sldId id="278" r:id="rId18"/>
    <p:sldId id="280" r:id="rId19"/>
    <p:sldId id="281" r:id="rId20"/>
    <p:sldId id="295" r:id="rId21"/>
    <p:sldId id="303" r:id="rId22"/>
    <p:sldId id="304" r:id="rId23"/>
    <p:sldId id="302" r:id="rId24"/>
    <p:sldId id="301" r:id="rId25"/>
    <p:sldId id="27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712"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5E6CA97-82BF-4F00-B719-A20321D7BCE9}" type="datetimeFigureOut">
              <a:rPr lang="en-US" smtClean="0"/>
              <a:t>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B7A21-4FC1-457E-98F9-A69D807CB4A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E6CA97-82BF-4F00-B719-A20321D7BCE9}" type="datetimeFigureOut">
              <a:rPr lang="en-US" smtClean="0"/>
              <a:t>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B7A21-4FC1-457E-98F9-A69D807CB4A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E6CA97-82BF-4F00-B719-A20321D7BCE9}" type="datetimeFigureOut">
              <a:rPr lang="en-US" smtClean="0"/>
              <a:t>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B7A21-4FC1-457E-98F9-A69D807CB4A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E6CA97-82BF-4F00-B719-A20321D7BCE9}" type="datetimeFigureOut">
              <a:rPr lang="en-US" smtClean="0"/>
              <a:t>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B7A21-4FC1-457E-98F9-A69D807CB4A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E6CA97-82BF-4F00-B719-A20321D7BCE9}" type="datetimeFigureOut">
              <a:rPr lang="en-US" smtClean="0"/>
              <a:t>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B7A21-4FC1-457E-98F9-A69D807CB4A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E6CA97-82BF-4F00-B719-A20321D7BCE9}" type="datetimeFigureOut">
              <a:rPr lang="en-US" smtClean="0"/>
              <a:t>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B7A21-4FC1-457E-98F9-A69D807CB4A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E6CA97-82BF-4F00-B719-A20321D7BCE9}" type="datetimeFigureOut">
              <a:rPr lang="en-US" smtClean="0"/>
              <a:t>2/8/15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B7A21-4FC1-457E-98F9-A69D807CB4A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E6CA97-82BF-4F00-B719-A20321D7BCE9}" type="datetimeFigureOut">
              <a:rPr lang="en-US" smtClean="0"/>
              <a:t>2/8/15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B7A21-4FC1-457E-98F9-A69D807CB4A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E6CA97-82BF-4F00-B719-A20321D7BCE9}" type="datetimeFigureOut">
              <a:rPr lang="en-US" smtClean="0"/>
              <a:t>2/8/15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B7A21-4FC1-457E-98F9-A69D807CB4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E6CA97-82BF-4F00-B719-A20321D7BCE9}" type="datetimeFigureOut">
              <a:rPr lang="en-US" smtClean="0"/>
              <a:t>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B7A21-4FC1-457E-98F9-A69D807CB4A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E6CA97-82BF-4F00-B719-A20321D7BCE9}" type="datetimeFigureOut">
              <a:rPr lang="en-US" smtClean="0"/>
              <a:t>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B7A21-4FC1-457E-98F9-A69D807CB4A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5E6CA97-82BF-4F00-B719-A20321D7BCE9}" type="datetimeFigureOut">
              <a:rPr lang="en-US" smtClean="0"/>
              <a:t>2/8/15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73B7A21-4FC1-457E-98F9-A69D807CB4A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500" dirty="0" smtClean="0"/>
              <a:t>COP3804 - Intermediate java</a:t>
            </a:r>
            <a:endParaRPr lang="en-US" sz="3500" dirty="0"/>
          </a:p>
        </p:txBody>
      </p:sp>
      <p:sp>
        <p:nvSpPr>
          <p:cNvPr id="3" name="Subtitle 2"/>
          <p:cNvSpPr>
            <a:spLocks noGrp="1"/>
          </p:cNvSpPr>
          <p:nvPr>
            <p:ph type="subTitle" idx="1"/>
          </p:nvPr>
        </p:nvSpPr>
        <p:spPr/>
        <p:txBody>
          <a:bodyPr/>
          <a:lstStyle/>
          <a:p>
            <a:r>
              <a:rPr lang="en-US" dirty="0" smtClean="0"/>
              <a:t>Designing Classes</a:t>
            </a:r>
            <a:endParaRPr lang="en-US" dirty="0"/>
          </a:p>
        </p:txBody>
      </p:sp>
    </p:spTree>
    <p:extLst>
      <p:ext uri="{BB962C8B-B14F-4D97-AF65-F5344CB8AC3E}">
        <p14:creationId xmlns:p14="http://schemas.microsoft.com/office/powerpoint/2010/main" val="1871634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Syntax of a Method Implementation</a:t>
            </a:r>
            <a:endParaRPr lang="en-US" dirty="0"/>
          </a:p>
        </p:txBody>
      </p:sp>
      <p:sp>
        <p:nvSpPr>
          <p:cNvPr id="3" name="Content Placeholder 2"/>
          <p:cNvSpPr>
            <a:spLocks noGrp="1"/>
          </p:cNvSpPr>
          <p:nvPr>
            <p:ph idx="1"/>
          </p:nvPr>
        </p:nvSpPr>
        <p:spPr/>
        <p:txBody>
          <a:bodyPr>
            <a:normAutofit fontScale="92500" lnSpcReduction="20000"/>
          </a:bodyPr>
          <a:lstStyle/>
          <a:p>
            <a:pPr marL="274320" lvl="1" indent="0">
              <a:buNone/>
            </a:pPr>
            <a:r>
              <a:rPr lang="en-US" i="1" dirty="0" err="1" smtClean="0"/>
              <a:t>accessSpecifier</a:t>
            </a:r>
            <a:r>
              <a:rPr lang="en-US" i="1" dirty="0" smtClean="0"/>
              <a:t> </a:t>
            </a:r>
            <a:r>
              <a:rPr lang="en-US" i="1" dirty="0" err="1"/>
              <a:t>returnType</a:t>
            </a:r>
            <a:r>
              <a:rPr lang="en-US" i="1" dirty="0"/>
              <a:t> </a:t>
            </a:r>
            <a:r>
              <a:rPr lang="en-US" i="1" dirty="0" err="1"/>
              <a:t>methodName</a:t>
            </a:r>
            <a:r>
              <a:rPr lang="en-US" i="1" dirty="0"/>
              <a:t>(</a:t>
            </a:r>
            <a:r>
              <a:rPr lang="en-US" i="1" dirty="0" smtClean="0"/>
              <a:t>parameter list)</a:t>
            </a:r>
            <a:endParaRPr lang="en-US" i="1" dirty="0"/>
          </a:p>
          <a:p>
            <a:pPr marL="274320" lvl="1" indent="0">
              <a:buNone/>
            </a:pPr>
            <a:r>
              <a:rPr lang="en-US" i="1" dirty="0"/>
              <a:t>{</a:t>
            </a:r>
          </a:p>
          <a:p>
            <a:pPr marL="274320" lvl="1" indent="0">
              <a:buNone/>
            </a:pPr>
            <a:r>
              <a:rPr lang="en-US" i="1" dirty="0"/>
              <a:t>	// body of the method</a:t>
            </a:r>
          </a:p>
          <a:p>
            <a:pPr marL="274320" lvl="1" indent="0">
              <a:buNone/>
            </a:pPr>
            <a:r>
              <a:rPr lang="en-US" i="1" dirty="0"/>
              <a:t>}</a:t>
            </a:r>
          </a:p>
          <a:p>
            <a:endParaRPr lang="en-US" dirty="0"/>
          </a:p>
          <a:p>
            <a:pPr lvl="0"/>
            <a:r>
              <a:rPr lang="en-US" dirty="0" smtClean="0"/>
              <a:t>Examples: </a:t>
            </a:r>
            <a:endParaRPr lang="en-US" dirty="0"/>
          </a:p>
          <a:p>
            <a:pPr marL="274320" lvl="1" indent="0">
              <a:buNone/>
            </a:pPr>
            <a:r>
              <a:rPr lang="en-US" dirty="0"/>
              <a:t>public String </a:t>
            </a:r>
            <a:r>
              <a:rPr lang="en-US" dirty="0" err="1"/>
              <a:t>getLetterGrade</a:t>
            </a:r>
            <a:r>
              <a:rPr lang="en-US" dirty="0"/>
              <a:t>()</a:t>
            </a:r>
          </a:p>
          <a:p>
            <a:pPr marL="274320" lvl="1" indent="0">
              <a:buNone/>
            </a:pPr>
            <a:r>
              <a:rPr lang="en-US" dirty="0" smtClean="0"/>
              <a:t>{</a:t>
            </a:r>
            <a:endParaRPr lang="en-US" dirty="0"/>
          </a:p>
          <a:p>
            <a:pPr marL="274320" lvl="1" indent="0">
              <a:buNone/>
            </a:pPr>
            <a:r>
              <a:rPr lang="en-US" dirty="0"/>
              <a:t>     </a:t>
            </a:r>
            <a:r>
              <a:rPr lang="en-US" dirty="0" smtClean="0"/>
              <a:t>return </a:t>
            </a:r>
            <a:r>
              <a:rPr lang="en-US" dirty="0" err="1"/>
              <a:t>letterGrade</a:t>
            </a:r>
            <a:r>
              <a:rPr lang="en-US" dirty="0"/>
              <a:t>;</a:t>
            </a:r>
          </a:p>
          <a:p>
            <a:pPr marL="274320" lvl="1" indent="0">
              <a:buNone/>
            </a:pPr>
            <a:r>
              <a:rPr lang="en-US" dirty="0" smtClean="0"/>
              <a:t>}</a:t>
            </a:r>
          </a:p>
          <a:p>
            <a:pPr marL="274320" lvl="1" indent="0">
              <a:buNone/>
            </a:pPr>
            <a:endParaRPr lang="en-US" i="1" dirty="0"/>
          </a:p>
          <a:p>
            <a:pPr marL="274320" lvl="1" indent="0">
              <a:buNone/>
            </a:pPr>
            <a:r>
              <a:rPr lang="en-US" dirty="0"/>
              <a:t>private String </a:t>
            </a:r>
            <a:r>
              <a:rPr lang="en-US" dirty="0" err="1"/>
              <a:t>toProperCase</a:t>
            </a:r>
            <a:r>
              <a:rPr lang="en-US" dirty="0"/>
              <a:t>(String </a:t>
            </a:r>
            <a:r>
              <a:rPr lang="en-US" dirty="0" err="1"/>
              <a:t>str</a:t>
            </a:r>
            <a:r>
              <a:rPr lang="en-US" dirty="0" smtClean="0"/>
              <a:t>)</a:t>
            </a:r>
          </a:p>
          <a:p>
            <a:pPr marL="274320" lvl="1" indent="0">
              <a:buNone/>
            </a:pPr>
            <a:r>
              <a:rPr lang="en-US" dirty="0" smtClean="0"/>
              <a:t>{</a:t>
            </a:r>
          </a:p>
          <a:p>
            <a:pPr marL="274320" lvl="1" indent="0">
              <a:buNone/>
            </a:pPr>
            <a:r>
              <a:rPr lang="en-US" dirty="0" smtClean="0"/>
              <a:t>    …</a:t>
            </a:r>
            <a:endParaRPr lang="en-US" dirty="0"/>
          </a:p>
          <a:p>
            <a:pPr marL="274320" lvl="1" indent="0">
              <a:buNone/>
            </a:pPr>
            <a:r>
              <a:rPr lang="en-US" dirty="0" smtClean="0"/>
              <a:t>}</a:t>
            </a:r>
            <a:endParaRPr lang="en-US" dirty="0"/>
          </a:p>
          <a:p>
            <a:pPr marL="0" indent="0">
              <a:buNone/>
            </a:pPr>
            <a:endParaRPr lang="en-US" dirty="0"/>
          </a:p>
          <a:p>
            <a:pPr marL="0" lvl="0" indent="0">
              <a:buNone/>
            </a:pPr>
            <a:endParaRPr lang="en-US" dirty="0" smtClean="0"/>
          </a:p>
        </p:txBody>
      </p:sp>
    </p:spTree>
    <p:extLst>
      <p:ext uri="{BB962C8B-B14F-4D97-AF65-F5344CB8AC3E}">
        <p14:creationId xmlns:p14="http://schemas.microsoft.com/office/powerpoint/2010/main" val="360005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Accessor</a:t>
            </a:r>
            <a:r>
              <a:rPr lang="en-US" dirty="0" smtClean="0"/>
              <a:t> vs. </a:t>
            </a:r>
            <a:r>
              <a:rPr lang="en-US" dirty="0" err="1" smtClean="0"/>
              <a:t>Mutator</a:t>
            </a:r>
            <a:r>
              <a:rPr lang="en-US" dirty="0" smtClean="0"/>
              <a:t> Methods</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Accessor</a:t>
            </a:r>
            <a:r>
              <a:rPr lang="en-US" dirty="0" smtClean="0"/>
              <a:t> methods are those methods that return the value of the fields without changing them</a:t>
            </a:r>
            <a:r>
              <a:rPr lang="en-US" dirty="0"/>
              <a:t>. Each field that the programmer wishes to be viewed by other classes needs an </a:t>
            </a:r>
            <a:r>
              <a:rPr lang="en-US" dirty="0" err="1"/>
              <a:t>accessor</a:t>
            </a:r>
            <a:r>
              <a:rPr lang="en-US" dirty="0" smtClean="0"/>
              <a:t>.</a:t>
            </a:r>
            <a:endParaRPr lang="en-US" dirty="0"/>
          </a:p>
          <a:p>
            <a:endParaRPr lang="en-US" dirty="0"/>
          </a:p>
          <a:p>
            <a:pPr>
              <a:lnSpc>
                <a:spcPct val="90000"/>
              </a:lnSpc>
            </a:pPr>
            <a:r>
              <a:rPr lang="en-US" dirty="0" err="1" smtClean="0"/>
              <a:t>Mutator</a:t>
            </a:r>
            <a:r>
              <a:rPr lang="en-US" dirty="0" smtClean="0"/>
              <a:t> methods are those class methods that change the value of fields</a:t>
            </a:r>
            <a:r>
              <a:rPr lang="en-US" dirty="0"/>
              <a:t>. Each field that the programmer wishes to be modified by other classes needs a </a:t>
            </a:r>
            <a:r>
              <a:rPr lang="en-US" dirty="0" err="1"/>
              <a:t>mutator</a:t>
            </a:r>
            <a:r>
              <a:rPr lang="en-US" dirty="0"/>
              <a:t>.</a:t>
            </a:r>
          </a:p>
          <a:p>
            <a:pPr marL="0" indent="0">
              <a:buNone/>
            </a:pPr>
            <a:endParaRPr lang="en-US" dirty="0"/>
          </a:p>
          <a:p>
            <a:r>
              <a:rPr lang="en-US" dirty="0" smtClean="0"/>
              <a:t>It is common practice to make all the class fields private and provide methods to get their values and methods to set their values.</a:t>
            </a:r>
          </a:p>
          <a:p>
            <a:pPr marL="0" lvl="0" indent="0">
              <a:buNone/>
            </a:pPr>
            <a:endParaRPr lang="en-US" dirty="0"/>
          </a:p>
          <a:p>
            <a:r>
              <a:rPr lang="en-US" dirty="0" smtClean="0"/>
              <a:t>Sometimes, </a:t>
            </a:r>
            <a:r>
              <a:rPr lang="en-US" dirty="0" err="1"/>
              <a:t>a</a:t>
            </a:r>
            <a:r>
              <a:rPr lang="en-US" dirty="0" err="1" smtClean="0"/>
              <a:t>ccessor</a:t>
            </a:r>
            <a:r>
              <a:rPr lang="en-US" dirty="0" smtClean="0"/>
              <a:t> methods are called “getters” and </a:t>
            </a:r>
            <a:r>
              <a:rPr lang="en-US" dirty="0" err="1" smtClean="0"/>
              <a:t>mutator</a:t>
            </a:r>
            <a:r>
              <a:rPr lang="en-US" dirty="0" smtClean="0"/>
              <a:t> methods are called “setters”. </a:t>
            </a:r>
          </a:p>
        </p:txBody>
      </p:sp>
    </p:spTree>
    <p:extLst>
      <p:ext uri="{BB962C8B-B14F-4D97-AF65-F5344CB8AC3E}">
        <p14:creationId xmlns:p14="http://schemas.microsoft.com/office/powerpoint/2010/main" val="3389667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 vs. Argument</a:t>
            </a:r>
            <a:endParaRPr lang="en-US" dirty="0"/>
          </a:p>
        </p:txBody>
      </p:sp>
      <p:sp>
        <p:nvSpPr>
          <p:cNvPr id="3" name="Content Placeholder 2"/>
          <p:cNvSpPr>
            <a:spLocks noGrp="1"/>
          </p:cNvSpPr>
          <p:nvPr>
            <p:ph idx="1"/>
          </p:nvPr>
        </p:nvSpPr>
        <p:spPr/>
        <p:txBody>
          <a:bodyPr>
            <a:normAutofit/>
          </a:bodyPr>
          <a:lstStyle/>
          <a:p>
            <a:r>
              <a:rPr lang="en-US" i="1" dirty="0" smtClean="0"/>
              <a:t>Parameters</a:t>
            </a:r>
            <a:r>
              <a:rPr lang="en-US" dirty="0" smtClean="0"/>
              <a:t> </a:t>
            </a:r>
            <a:r>
              <a:rPr lang="en-US" dirty="0"/>
              <a:t>refers to the list of variables in a method declaration. </a:t>
            </a:r>
            <a:endParaRPr lang="en-US" dirty="0" smtClean="0"/>
          </a:p>
          <a:p>
            <a:pPr marL="0" indent="0">
              <a:buNone/>
            </a:pPr>
            <a:endParaRPr lang="en-US" dirty="0" smtClean="0"/>
          </a:p>
          <a:p>
            <a:r>
              <a:rPr lang="en-US" i="1" dirty="0" smtClean="0"/>
              <a:t>Arguments</a:t>
            </a:r>
            <a:r>
              <a:rPr lang="en-US" dirty="0" smtClean="0"/>
              <a:t> </a:t>
            </a:r>
            <a:r>
              <a:rPr lang="en-US" dirty="0"/>
              <a:t>are the actual values that are passed in when the method is invoked. </a:t>
            </a:r>
            <a:endParaRPr lang="en-US" dirty="0" smtClean="0"/>
          </a:p>
          <a:p>
            <a:pPr marL="0" indent="0">
              <a:buNone/>
            </a:pPr>
            <a:endParaRPr lang="en-US" dirty="0"/>
          </a:p>
          <a:p>
            <a:r>
              <a:rPr lang="en-US" dirty="0" smtClean="0"/>
              <a:t>When </a:t>
            </a:r>
            <a:r>
              <a:rPr lang="en-US" dirty="0"/>
              <a:t>you invoke a method, the arguments used must match the declaration's parameters in type and order. </a:t>
            </a:r>
          </a:p>
          <a:p>
            <a:pPr marL="0" lvl="0" indent="0">
              <a:buNone/>
            </a:pPr>
            <a:endParaRPr lang="en-US" dirty="0" smtClean="0"/>
          </a:p>
        </p:txBody>
      </p:sp>
    </p:spTree>
    <p:extLst>
      <p:ext uri="{BB962C8B-B14F-4D97-AF65-F5344CB8AC3E}">
        <p14:creationId xmlns:p14="http://schemas.microsoft.com/office/powerpoint/2010/main" val="485667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 by value vs. call by reference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Parameter variables come into existence when the method starts getting executed and they cease to exist when the method finishes.</a:t>
            </a:r>
          </a:p>
          <a:p>
            <a:pPr marL="0" indent="0">
              <a:buNone/>
            </a:pPr>
            <a:endParaRPr lang="en-US" dirty="0"/>
          </a:p>
          <a:p>
            <a:r>
              <a:rPr lang="en-US" dirty="0" smtClean="0"/>
              <a:t>As </a:t>
            </a:r>
            <a:r>
              <a:rPr lang="en-US" dirty="0"/>
              <a:t>the method starts, the parameter variable </a:t>
            </a:r>
            <a:r>
              <a:rPr lang="en-US" dirty="0" smtClean="0"/>
              <a:t>is </a:t>
            </a:r>
            <a:r>
              <a:rPr lang="en-US" dirty="0"/>
              <a:t>set to the same value as </a:t>
            </a:r>
            <a:r>
              <a:rPr lang="en-US" dirty="0" smtClean="0"/>
              <a:t>the corresponding argument. </a:t>
            </a:r>
          </a:p>
          <a:p>
            <a:endParaRPr lang="en-US" dirty="0" smtClean="0"/>
          </a:p>
          <a:p>
            <a:r>
              <a:rPr lang="en-US" dirty="0" smtClean="0"/>
              <a:t>If the parameter variable gets modified inside the method, that has no effect on the argument because they are separate variables.</a:t>
            </a:r>
          </a:p>
          <a:p>
            <a:endParaRPr lang="en-US" dirty="0" smtClean="0"/>
          </a:p>
          <a:p>
            <a:r>
              <a:rPr lang="en-US" dirty="0" smtClean="0"/>
              <a:t>If the argument is a reference to an object, then </a:t>
            </a:r>
            <a:r>
              <a:rPr lang="en-US" dirty="0" err="1" smtClean="0"/>
              <a:t>mutator</a:t>
            </a:r>
            <a:r>
              <a:rPr lang="en-US" dirty="0" smtClean="0"/>
              <a:t> methods may be used inside the method to modify the state of the object.</a:t>
            </a:r>
            <a:endParaRPr lang="en-US" dirty="0"/>
          </a:p>
          <a:p>
            <a:pPr marL="0" lvl="0" indent="0">
              <a:buNone/>
            </a:pPr>
            <a:endParaRPr lang="en-US" dirty="0" smtClean="0"/>
          </a:p>
        </p:txBody>
      </p:sp>
    </p:spTree>
    <p:extLst>
      <p:ext uri="{BB962C8B-B14F-4D97-AF65-F5344CB8AC3E}">
        <p14:creationId xmlns:p14="http://schemas.microsoft.com/office/powerpoint/2010/main" val="150622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and Constructor Overloading</a:t>
            </a:r>
            <a:endParaRPr lang="en-US" dirty="0"/>
          </a:p>
        </p:txBody>
      </p:sp>
      <p:sp>
        <p:nvSpPr>
          <p:cNvPr id="3" name="Content Placeholder 2"/>
          <p:cNvSpPr>
            <a:spLocks noGrp="1"/>
          </p:cNvSpPr>
          <p:nvPr>
            <p:ph idx="1"/>
          </p:nvPr>
        </p:nvSpPr>
        <p:spPr/>
        <p:txBody>
          <a:bodyPr>
            <a:normAutofit/>
          </a:bodyPr>
          <a:lstStyle/>
          <a:p>
            <a:pPr marL="0" lvl="0" indent="0">
              <a:buNone/>
            </a:pPr>
            <a:r>
              <a:rPr lang="en-US" dirty="0" smtClean="0"/>
              <a:t>Some classes provide several constructors with different parameter lists. Also, several methods with the same name may be provided, as long as they have a different parameter list.</a:t>
            </a:r>
          </a:p>
          <a:p>
            <a:pPr marL="0" lvl="0" indent="0">
              <a:buNone/>
            </a:pPr>
            <a:endParaRPr lang="en-US" dirty="0"/>
          </a:p>
          <a:p>
            <a:pPr marL="0" lvl="0" indent="0">
              <a:buNone/>
            </a:pPr>
            <a:r>
              <a:rPr lang="en-US" dirty="0" smtClean="0"/>
              <a:t>This concept is called overloading and it makes classes more flexible in the sense that they give the user of the class more options on how to call the overloaded methods or constructors.</a:t>
            </a:r>
          </a:p>
        </p:txBody>
      </p:sp>
    </p:spTree>
    <p:extLst>
      <p:ext uri="{BB962C8B-B14F-4D97-AF65-F5344CB8AC3E}">
        <p14:creationId xmlns:p14="http://schemas.microsoft.com/office/powerpoint/2010/main" val="2311233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Packages</a:t>
            </a:r>
            <a:endParaRPr lang="en-US" dirty="0"/>
          </a:p>
        </p:txBody>
      </p:sp>
      <p:sp>
        <p:nvSpPr>
          <p:cNvPr id="3" name="Content Placeholder 2"/>
          <p:cNvSpPr>
            <a:spLocks noGrp="1"/>
          </p:cNvSpPr>
          <p:nvPr>
            <p:ph idx="1"/>
          </p:nvPr>
        </p:nvSpPr>
        <p:spPr/>
        <p:txBody>
          <a:bodyPr>
            <a:normAutofit/>
          </a:bodyPr>
          <a:lstStyle/>
          <a:p>
            <a:pPr lvl="0"/>
            <a:r>
              <a:rPr lang="en-US" dirty="0" smtClean="0"/>
              <a:t>Used </a:t>
            </a:r>
            <a:r>
              <a:rPr lang="en-US" dirty="0"/>
              <a:t>to organize related classes and interfaces</a:t>
            </a:r>
            <a:r>
              <a:rPr lang="en-US" dirty="0" smtClean="0"/>
              <a:t>.</a:t>
            </a:r>
          </a:p>
          <a:p>
            <a:pPr lvl="0"/>
            <a:endParaRPr lang="en-US" dirty="0"/>
          </a:p>
          <a:p>
            <a:pPr lvl="0"/>
            <a:r>
              <a:rPr lang="en-US" dirty="0"/>
              <a:t>Classes that are declared in other packages need to be imported</a:t>
            </a:r>
            <a:r>
              <a:rPr lang="en-US" dirty="0" smtClean="0"/>
              <a:t>.</a:t>
            </a:r>
          </a:p>
          <a:p>
            <a:pPr lvl="0"/>
            <a:endParaRPr lang="en-US" dirty="0"/>
          </a:p>
          <a:p>
            <a:pPr lvl="0"/>
            <a:r>
              <a:rPr lang="en-US" dirty="0"/>
              <a:t>Syntax to import a class:	</a:t>
            </a:r>
            <a:endParaRPr lang="en-US" dirty="0" smtClean="0"/>
          </a:p>
          <a:p>
            <a:pPr marL="0" lvl="0" indent="0">
              <a:buNone/>
            </a:pPr>
            <a:r>
              <a:rPr lang="en-US" i="1" dirty="0" smtClean="0"/>
              <a:t>	import </a:t>
            </a:r>
            <a:r>
              <a:rPr lang="en-US" i="1" dirty="0" err="1" smtClean="0"/>
              <a:t>packageName.ClassName</a:t>
            </a:r>
            <a:r>
              <a:rPr lang="en-US" i="1" dirty="0"/>
              <a:t>;</a:t>
            </a:r>
            <a:endParaRPr lang="en-US" dirty="0"/>
          </a:p>
          <a:p>
            <a:pPr lvl="0"/>
            <a:endParaRPr lang="en-US" dirty="0"/>
          </a:p>
          <a:p>
            <a:pPr marL="0" indent="0">
              <a:buNone/>
            </a:pPr>
            <a:endParaRPr lang="en-US" dirty="0"/>
          </a:p>
          <a:p>
            <a:pPr marL="0" lvl="0" indent="0">
              <a:buNone/>
            </a:pPr>
            <a:endParaRPr lang="en-US" dirty="0" smtClean="0"/>
          </a:p>
        </p:txBody>
      </p:sp>
    </p:spTree>
    <p:extLst>
      <p:ext uri="{BB962C8B-B14F-4D97-AF65-F5344CB8AC3E}">
        <p14:creationId xmlns:p14="http://schemas.microsoft.com/office/powerpoint/2010/main" val="179817066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Garbage Collection</a:t>
            </a:r>
            <a:endParaRPr lang="en-US" dirty="0"/>
          </a:p>
        </p:txBody>
      </p:sp>
      <p:sp>
        <p:nvSpPr>
          <p:cNvPr id="3" name="Content Placeholder 2"/>
          <p:cNvSpPr>
            <a:spLocks noGrp="1"/>
          </p:cNvSpPr>
          <p:nvPr>
            <p:ph idx="1"/>
          </p:nvPr>
        </p:nvSpPr>
        <p:spPr/>
        <p:txBody>
          <a:bodyPr>
            <a:normAutofit/>
          </a:bodyPr>
          <a:lstStyle/>
          <a:p>
            <a:pPr lvl="0"/>
            <a:r>
              <a:rPr lang="en-US" dirty="0"/>
              <a:t>The Java platform allows you to </a:t>
            </a:r>
            <a:r>
              <a:rPr lang="en-US" dirty="0" smtClean="0"/>
              <a:t>create </a:t>
            </a:r>
            <a:r>
              <a:rPr lang="en-US" dirty="0"/>
              <a:t>objects </a:t>
            </a:r>
            <a:r>
              <a:rPr lang="en-US" dirty="0" smtClean="0"/>
              <a:t>without having </a:t>
            </a:r>
            <a:r>
              <a:rPr lang="en-US" dirty="0"/>
              <a:t>to worry about destroying </a:t>
            </a:r>
            <a:r>
              <a:rPr lang="en-US" dirty="0" smtClean="0"/>
              <a:t>them when you no longer need them</a:t>
            </a:r>
            <a:r>
              <a:rPr lang="en-US" smtClean="0"/>
              <a:t>. </a:t>
            </a:r>
          </a:p>
          <a:p>
            <a:pPr lvl="0"/>
            <a:endParaRPr lang="en-US" dirty="0" smtClean="0"/>
          </a:p>
          <a:p>
            <a:pPr lvl="0"/>
            <a:r>
              <a:rPr lang="en-US" dirty="0" smtClean="0"/>
              <a:t>The </a:t>
            </a:r>
            <a:r>
              <a:rPr lang="en-US" dirty="0"/>
              <a:t>Java runtime environment deletes objects when it determines that they are no longer being used. This process is called </a:t>
            </a:r>
            <a:r>
              <a:rPr lang="en-US" b="1" i="1" dirty="0"/>
              <a:t>garbage collection</a:t>
            </a:r>
            <a:r>
              <a:rPr lang="en-US" dirty="0"/>
              <a:t>.</a:t>
            </a:r>
            <a:endParaRPr lang="en-US" dirty="0" smtClean="0"/>
          </a:p>
        </p:txBody>
      </p:sp>
    </p:spTree>
    <p:extLst>
      <p:ext uri="{BB962C8B-B14F-4D97-AF65-F5344CB8AC3E}">
        <p14:creationId xmlns:p14="http://schemas.microsoft.com/office/powerpoint/2010/main" val="1013379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Variable Declaration</a:t>
            </a:r>
            <a:endParaRPr lang="en-US" dirty="0"/>
          </a:p>
        </p:txBody>
      </p:sp>
      <p:sp>
        <p:nvSpPr>
          <p:cNvPr id="3" name="Content Placeholder 2"/>
          <p:cNvSpPr>
            <a:spLocks noGrp="1"/>
          </p:cNvSpPr>
          <p:nvPr>
            <p:ph idx="1"/>
          </p:nvPr>
        </p:nvSpPr>
        <p:spPr/>
        <p:txBody>
          <a:bodyPr>
            <a:normAutofit lnSpcReduction="10000"/>
          </a:bodyPr>
          <a:lstStyle/>
          <a:p>
            <a:r>
              <a:rPr lang="en-US" dirty="0" smtClean="0"/>
              <a:t>Static variables are also called class variables.</a:t>
            </a:r>
          </a:p>
          <a:p>
            <a:pPr marL="0" indent="0">
              <a:buNone/>
            </a:pPr>
            <a:endParaRPr lang="en-US" dirty="0" smtClean="0"/>
          </a:p>
          <a:p>
            <a:r>
              <a:rPr lang="en-US" dirty="0" smtClean="0"/>
              <a:t>There </a:t>
            </a:r>
            <a:r>
              <a:rPr lang="en-US" dirty="0"/>
              <a:t>is only one copy of this variable to be shared among all objects of the class.</a:t>
            </a:r>
          </a:p>
          <a:p>
            <a:endParaRPr lang="en-US" dirty="0" smtClean="0"/>
          </a:p>
          <a:p>
            <a:r>
              <a:rPr lang="en-US" dirty="0" smtClean="0"/>
              <a:t>They are declared using the static keyword.</a:t>
            </a:r>
          </a:p>
          <a:p>
            <a:endParaRPr lang="en-US" dirty="0" smtClean="0"/>
          </a:p>
          <a:p>
            <a:r>
              <a:rPr lang="en-US" dirty="0"/>
              <a:t>Declaration syntax:</a:t>
            </a:r>
          </a:p>
          <a:p>
            <a:pPr marL="0" indent="0">
              <a:buNone/>
            </a:pPr>
            <a:r>
              <a:rPr lang="en-US" i="1" dirty="0"/>
              <a:t>	</a:t>
            </a:r>
            <a:r>
              <a:rPr lang="en-US" sz="2000" i="1" dirty="0" err="1"/>
              <a:t>accessModifier</a:t>
            </a:r>
            <a:r>
              <a:rPr lang="en-US" sz="2000" i="1" dirty="0"/>
              <a:t> </a:t>
            </a:r>
            <a:r>
              <a:rPr lang="en-US" sz="2000" i="1" dirty="0" smtClean="0"/>
              <a:t>static </a:t>
            </a:r>
            <a:r>
              <a:rPr lang="en-US" sz="2000" i="1" dirty="0" err="1" smtClean="0"/>
              <a:t>dataType</a:t>
            </a:r>
            <a:r>
              <a:rPr lang="en-US" sz="2000" i="1" dirty="0" smtClean="0"/>
              <a:t> </a:t>
            </a:r>
            <a:r>
              <a:rPr lang="en-US" sz="2000" i="1" dirty="0" err="1"/>
              <a:t>variableName</a:t>
            </a:r>
            <a:endParaRPr lang="en-US" sz="2000" dirty="0"/>
          </a:p>
          <a:p>
            <a:pPr marL="274320" lvl="1" indent="0">
              <a:buNone/>
            </a:pPr>
            <a:r>
              <a:rPr lang="en-US" dirty="0"/>
              <a:t>Example:</a:t>
            </a:r>
          </a:p>
          <a:p>
            <a:pPr marL="274320" lvl="1" indent="0">
              <a:buNone/>
            </a:pPr>
            <a:r>
              <a:rPr lang="en-US" i="1" dirty="0"/>
              <a:t>	public static double </a:t>
            </a:r>
            <a:r>
              <a:rPr lang="en-US" i="1" dirty="0" err="1"/>
              <a:t>interestRate</a:t>
            </a:r>
            <a:r>
              <a:rPr lang="en-US" i="1" dirty="0"/>
              <a:t> = 5;</a:t>
            </a:r>
          </a:p>
          <a:p>
            <a:pPr marL="0" indent="0">
              <a:buNone/>
            </a:pPr>
            <a:r>
              <a:rPr lang="en-US" dirty="0" smtClean="0"/>
              <a:t> </a:t>
            </a:r>
            <a:endParaRPr lang="en-US" dirty="0"/>
          </a:p>
        </p:txBody>
      </p:sp>
    </p:spTree>
    <p:extLst>
      <p:ext uri="{BB962C8B-B14F-4D97-AF65-F5344CB8AC3E}">
        <p14:creationId xmlns:p14="http://schemas.microsoft.com/office/powerpoint/2010/main" val="1424163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Instance vs. Static Variable</a:t>
            </a:r>
            <a:r>
              <a:rPr lang="en-US" dirty="0"/>
              <a:t>s</a:t>
            </a:r>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dirty="0"/>
              <a:t>public class </a:t>
            </a:r>
            <a:r>
              <a:rPr lang="en-US" dirty="0" err="1"/>
              <a:t>BankAccount</a:t>
            </a:r>
            <a:r>
              <a:rPr lang="en-US" dirty="0"/>
              <a:t> </a:t>
            </a:r>
            <a:endParaRPr lang="en-US" dirty="0" smtClean="0"/>
          </a:p>
          <a:p>
            <a:pPr marL="0" indent="0">
              <a:buNone/>
            </a:pPr>
            <a:r>
              <a:rPr lang="en-US" dirty="0" smtClean="0"/>
              <a:t>{ </a:t>
            </a:r>
            <a:endParaRPr lang="en-US" dirty="0"/>
          </a:p>
          <a:p>
            <a:pPr marL="274320" lvl="1" indent="0">
              <a:buNone/>
            </a:pPr>
            <a:r>
              <a:rPr lang="en-US" sz="2400" dirty="0"/>
              <a:t>private double balance;</a:t>
            </a:r>
            <a:br>
              <a:rPr lang="en-US" sz="2400" dirty="0"/>
            </a:br>
            <a:r>
              <a:rPr lang="en-US" sz="2400" dirty="0"/>
              <a:t>private </a:t>
            </a:r>
            <a:r>
              <a:rPr lang="en-US" sz="2400" dirty="0" err="1"/>
              <a:t>int</a:t>
            </a:r>
            <a:r>
              <a:rPr lang="en-US" sz="2400" dirty="0"/>
              <a:t> </a:t>
            </a:r>
            <a:r>
              <a:rPr lang="en-US" sz="2400" dirty="0" err="1"/>
              <a:t>accountNumber</a:t>
            </a:r>
            <a:r>
              <a:rPr lang="en-US" sz="2400" dirty="0"/>
              <a:t>;</a:t>
            </a:r>
            <a:br>
              <a:rPr lang="en-US" sz="2400" dirty="0"/>
            </a:br>
            <a:r>
              <a:rPr lang="en-US" sz="2400" dirty="0"/>
              <a:t>private static </a:t>
            </a:r>
            <a:r>
              <a:rPr lang="en-US" sz="2400" dirty="0" err="1"/>
              <a:t>int</a:t>
            </a:r>
            <a:r>
              <a:rPr lang="en-US" sz="2400" dirty="0"/>
              <a:t> </a:t>
            </a:r>
            <a:r>
              <a:rPr lang="en-US" sz="2400" dirty="0" err="1"/>
              <a:t>lastAssignedNumber</a:t>
            </a:r>
            <a:r>
              <a:rPr lang="en-US" sz="2400" dirty="0"/>
              <a:t> = 1000</a:t>
            </a:r>
            <a:r>
              <a:rPr lang="en-US" sz="2400" dirty="0" smtClean="0"/>
              <a:t>;</a:t>
            </a:r>
            <a:endParaRPr lang="en-US" sz="2400" dirty="0"/>
          </a:p>
          <a:p>
            <a:pPr marL="0" indent="0">
              <a:buNone/>
            </a:pPr>
            <a:r>
              <a:rPr lang="en-US" dirty="0"/>
              <a:t>} </a:t>
            </a:r>
          </a:p>
          <a:p>
            <a:endParaRPr lang="en-US" dirty="0"/>
          </a:p>
        </p:txBody>
      </p:sp>
    </p:spTree>
    <p:extLst>
      <p:ext uri="{BB962C8B-B14F-4D97-AF65-F5344CB8AC3E}">
        <p14:creationId xmlns:p14="http://schemas.microsoft.com/office/powerpoint/2010/main" val="3968700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Instance vs. Static Variable</a:t>
            </a:r>
            <a:r>
              <a:rPr lang="en-US" dirty="0"/>
              <a:t>s</a:t>
            </a:r>
          </a:p>
        </p:txBody>
      </p:sp>
      <p:sp>
        <p:nvSpPr>
          <p:cNvPr id="3" name="Content Placeholder 2"/>
          <p:cNvSpPr>
            <a:spLocks noGrp="1"/>
          </p:cNvSpPr>
          <p:nvPr>
            <p:ph idx="1"/>
          </p:nvPr>
        </p:nvSpPr>
        <p:spPr/>
        <p:txBody>
          <a:bodyPr>
            <a:normAutofit/>
          </a:bodyPr>
          <a:lstStyle/>
          <a:p>
            <a:pPr marL="0" indent="0">
              <a:buNone/>
            </a:pPr>
            <a:endParaRPr lang="en-US" dirty="0"/>
          </a:p>
          <a:p>
            <a:endParaRPr lang="en-US" dirty="0"/>
          </a:p>
        </p:txBody>
      </p:sp>
      <p:pic>
        <p:nvPicPr>
          <p:cNvPr id="4" name="Picture 3"/>
          <p:cNvPicPr>
            <a:picLocks noChangeAspect="1"/>
          </p:cNvPicPr>
          <p:nvPr/>
        </p:nvPicPr>
        <p:blipFill>
          <a:blip r:embed="rId2"/>
          <a:stretch>
            <a:fillRect/>
          </a:stretch>
        </p:blipFill>
        <p:spPr>
          <a:xfrm>
            <a:off x="762000" y="1447800"/>
            <a:ext cx="7404100" cy="4889500"/>
          </a:xfrm>
          <a:prstGeom prst="rect">
            <a:avLst/>
          </a:prstGeom>
        </p:spPr>
      </p:pic>
    </p:spTree>
    <p:extLst>
      <p:ext uri="{BB962C8B-B14F-4D97-AF65-F5344CB8AC3E}">
        <p14:creationId xmlns:p14="http://schemas.microsoft.com/office/powerpoint/2010/main" val="4788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Template </a:t>
            </a:r>
            <a:r>
              <a:rPr lang="en-US" dirty="0"/>
              <a:t>or blueprint for creating objects. Their definition includes the list of properties (fields) and behavior (methods) that the objects created from it will have</a:t>
            </a:r>
            <a:r>
              <a:rPr lang="en-US" dirty="0" smtClean="0"/>
              <a:t>.</a:t>
            </a:r>
          </a:p>
          <a:p>
            <a:pPr lvl="0"/>
            <a:endParaRPr lang="en-US" dirty="0"/>
          </a:p>
          <a:p>
            <a:pPr lvl="0"/>
            <a:r>
              <a:rPr lang="en-US" dirty="0" smtClean="0"/>
              <a:t>Class Declaration Syntax:</a:t>
            </a:r>
            <a:endParaRPr lang="en-US" dirty="0"/>
          </a:p>
          <a:p>
            <a:pPr marL="274320" lvl="1" indent="0">
              <a:buNone/>
            </a:pPr>
            <a:r>
              <a:rPr lang="en-US" i="1" dirty="0" err="1" smtClean="0"/>
              <a:t>accessSpecifier</a:t>
            </a:r>
            <a:r>
              <a:rPr lang="en-US" i="1" dirty="0" smtClean="0"/>
              <a:t> class </a:t>
            </a:r>
            <a:r>
              <a:rPr lang="en-US" i="1" dirty="0" err="1"/>
              <a:t>C</a:t>
            </a:r>
            <a:r>
              <a:rPr lang="en-US" i="1" dirty="0" err="1" smtClean="0"/>
              <a:t>lassName</a:t>
            </a:r>
            <a:r>
              <a:rPr lang="en-US" dirty="0" smtClean="0"/>
              <a:t> </a:t>
            </a:r>
          </a:p>
          <a:p>
            <a:pPr marL="274320" lvl="1" indent="0">
              <a:buNone/>
            </a:pPr>
            <a:r>
              <a:rPr lang="en-US" dirty="0" smtClean="0"/>
              <a:t>{</a:t>
            </a:r>
          </a:p>
          <a:p>
            <a:pPr marL="274320" lvl="1" indent="0">
              <a:buNone/>
            </a:pPr>
            <a:r>
              <a:rPr lang="en-US" dirty="0" smtClean="0"/>
              <a:t>	</a:t>
            </a:r>
            <a:r>
              <a:rPr lang="en-US" i="1" dirty="0" smtClean="0"/>
              <a:t>variables (instance or class)</a:t>
            </a:r>
          </a:p>
          <a:p>
            <a:pPr marL="274320" lvl="1" indent="0">
              <a:buNone/>
            </a:pPr>
            <a:r>
              <a:rPr lang="en-US" i="1" dirty="0"/>
              <a:t> </a:t>
            </a:r>
            <a:r>
              <a:rPr lang="en-US" i="1" dirty="0" smtClean="0"/>
              <a:t>        constants</a:t>
            </a:r>
          </a:p>
          <a:p>
            <a:pPr marL="274320" lvl="1" indent="0">
              <a:buNone/>
            </a:pPr>
            <a:r>
              <a:rPr lang="en-US" i="1" dirty="0" smtClean="0"/>
              <a:t>	constructors</a:t>
            </a:r>
          </a:p>
          <a:p>
            <a:pPr marL="274320" lvl="1" indent="0">
              <a:buNone/>
            </a:pPr>
            <a:r>
              <a:rPr lang="en-US" i="1" dirty="0" smtClean="0"/>
              <a:t>	methods</a:t>
            </a:r>
            <a:endParaRPr lang="en-US" i="1" dirty="0"/>
          </a:p>
          <a:p>
            <a:pPr marL="274320" lvl="1" indent="0">
              <a:buNone/>
            </a:pPr>
            <a:r>
              <a:rPr lang="en-US" dirty="0" smtClean="0"/>
              <a:t>}</a:t>
            </a:r>
          </a:p>
          <a:p>
            <a:pPr marL="274320" lvl="1" indent="0">
              <a:buNone/>
            </a:pPr>
            <a:endParaRPr lang="en-US" dirty="0" smtClean="0"/>
          </a:p>
          <a:p>
            <a:r>
              <a:rPr lang="en-US" dirty="0" err="1" smtClean="0"/>
              <a:t>accessSpecifier</a:t>
            </a:r>
            <a:r>
              <a:rPr lang="en-US" dirty="0" smtClean="0"/>
              <a:t> may be </a:t>
            </a:r>
            <a:r>
              <a:rPr lang="en-US" i="1" dirty="0" smtClean="0"/>
              <a:t>public </a:t>
            </a:r>
            <a:r>
              <a:rPr lang="en-US" dirty="0" smtClean="0"/>
              <a:t>(visible from any class) or not specified, in which case it’s visible from within the package.</a:t>
            </a:r>
            <a:endParaRPr lang="en-US" dirty="0"/>
          </a:p>
        </p:txBody>
      </p:sp>
    </p:spTree>
    <p:extLst>
      <p:ext uri="{BB962C8B-B14F-4D97-AF65-F5344CB8AC3E}">
        <p14:creationId xmlns:p14="http://schemas.microsoft.com/office/powerpoint/2010/main" val="1042667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 Constructors</a:t>
            </a:r>
            <a:endParaRPr lang="en-US" dirty="0"/>
          </a:p>
        </p:txBody>
      </p:sp>
      <p:sp>
        <p:nvSpPr>
          <p:cNvPr id="3" name="Content Placeholder 2"/>
          <p:cNvSpPr>
            <a:spLocks noGrp="1"/>
          </p:cNvSpPr>
          <p:nvPr>
            <p:ph idx="1"/>
          </p:nvPr>
        </p:nvSpPr>
        <p:spPr/>
        <p:txBody>
          <a:bodyPr>
            <a:normAutofit/>
          </a:bodyPr>
          <a:lstStyle/>
          <a:p>
            <a:r>
              <a:rPr lang="en-US" dirty="0" smtClean="0"/>
              <a:t>Copy constructors accept </a:t>
            </a:r>
            <a:r>
              <a:rPr lang="en-US" dirty="0"/>
              <a:t>an object of the same class as an </a:t>
            </a:r>
            <a:r>
              <a:rPr lang="en-US" dirty="0" smtClean="0"/>
              <a:t>argument.</a:t>
            </a:r>
          </a:p>
          <a:p>
            <a:endParaRPr lang="en-US" dirty="0" smtClean="0"/>
          </a:p>
          <a:p>
            <a:r>
              <a:rPr lang="en-US" dirty="0" smtClean="0"/>
              <a:t>They set the fields of the </a:t>
            </a:r>
            <a:r>
              <a:rPr lang="en-US" dirty="0"/>
              <a:t>object </a:t>
            </a:r>
            <a:r>
              <a:rPr lang="en-US" dirty="0" smtClean="0"/>
              <a:t>being </a:t>
            </a:r>
            <a:r>
              <a:rPr lang="en-US" dirty="0"/>
              <a:t>created </a:t>
            </a:r>
            <a:r>
              <a:rPr lang="en-US" dirty="0" smtClean="0"/>
              <a:t>to the same values as the fields of the </a:t>
            </a:r>
            <a:r>
              <a:rPr lang="en-US" dirty="0"/>
              <a:t>object passed.</a:t>
            </a:r>
            <a:r>
              <a:rPr lang="en-US" dirty="0"/>
              <a:t> </a:t>
            </a:r>
            <a:endParaRPr lang="en-US" dirty="0" smtClean="0"/>
          </a:p>
        </p:txBody>
      </p:sp>
    </p:spTree>
    <p:extLst>
      <p:ext uri="{BB962C8B-B14F-4D97-AF65-F5344CB8AC3E}">
        <p14:creationId xmlns:p14="http://schemas.microsoft.com/office/powerpoint/2010/main" val="2294370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Aggregation</a:t>
            </a:r>
            <a:endParaRPr lang="en-US" dirty="0"/>
          </a:p>
        </p:txBody>
      </p:sp>
      <p:sp>
        <p:nvSpPr>
          <p:cNvPr id="3" name="Content Placeholder 2"/>
          <p:cNvSpPr>
            <a:spLocks noGrp="1"/>
          </p:cNvSpPr>
          <p:nvPr>
            <p:ph idx="1"/>
          </p:nvPr>
        </p:nvSpPr>
        <p:spPr/>
        <p:txBody>
          <a:bodyPr>
            <a:normAutofit/>
          </a:bodyPr>
          <a:lstStyle/>
          <a:p>
            <a:r>
              <a:rPr lang="en-US" dirty="0" smtClean="0"/>
              <a:t>Aggregation occurs when an instance of a class is a field in another class.</a:t>
            </a:r>
          </a:p>
          <a:p>
            <a:endParaRPr lang="en-US" dirty="0"/>
          </a:p>
          <a:p>
            <a:r>
              <a:rPr lang="en-US" dirty="0" smtClean="0"/>
              <a:t>For example, an instance of the </a:t>
            </a:r>
            <a:r>
              <a:rPr lang="en-US" dirty="0" err="1" smtClean="0"/>
              <a:t>TextBook</a:t>
            </a:r>
            <a:r>
              <a:rPr lang="en-US" dirty="0" smtClean="0"/>
              <a:t> class is a field in the Course class.</a:t>
            </a:r>
            <a:endParaRPr lang="en-US" dirty="0" smtClean="0"/>
          </a:p>
        </p:txBody>
      </p:sp>
    </p:spTree>
    <p:extLst>
      <p:ext uri="{BB962C8B-B14F-4D97-AF65-F5344CB8AC3E}">
        <p14:creationId xmlns:p14="http://schemas.microsoft.com/office/powerpoint/2010/main" val="34775950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Deep Copy vs. Shallow Copy</a:t>
            </a:r>
            <a:endParaRPr lang="en-US" dirty="0"/>
          </a:p>
        </p:txBody>
      </p:sp>
      <p:sp>
        <p:nvSpPr>
          <p:cNvPr id="3" name="Content Placeholder 2"/>
          <p:cNvSpPr>
            <a:spLocks noGrp="1"/>
          </p:cNvSpPr>
          <p:nvPr>
            <p:ph idx="1"/>
          </p:nvPr>
        </p:nvSpPr>
        <p:spPr/>
        <p:txBody>
          <a:bodyPr>
            <a:normAutofit/>
          </a:bodyPr>
          <a:lstStyle/>
          <a:p>
            <a:pPr lvl="0"/>
            <a:r>
              <a:rPr lang="en-US" dirty="0"/>
              <a:t>Deep copy – when making a copy of an aggregate object, also make copies of the objects it </a:t>
            </a:r>
            <a:r>
              <a:rPr lang="en-US" dirty="0" smtClean="0"/>
              <a:t>references (create new objects with the same data inside).</a:t>
            </a:r>
            <a:endParaRPr lang="en-US" dirty="0"/>
          </a:p>
          <a:p>
            <a:pPr marL="0" indent="0">
              <a:buNone/>
            </a:pPr>
            <a:r>
              <a:rPr lang="en-US" dirty="0"/>
              <a:t> </a:t>
            </a:r>
          </a:p>
          <a:p>
            <a:r>
              <a:rPr lang="en-US" dirty="0"/>
              <a:t>Shallow copy - when making a copy of an aggregate object, make a reference </a:t>
            </a:r>
            <a:r>
              <a:rPr lang="en-US" dirty="0" smtClean="0"/>
              <a:t>copy of </a:t>
            </a:r>
            <a:r>
              <a:rPr lang="en-US" dirty="0"/>
              <a:t>the objects it </a:t>
            </a:r>
            <a:r>
              <a:rPr lang="en-US" dirty="0" smtClean="0"/>
              <a:t>references (copy the memory </a:t>
            </a:r>
            <a:r>
              <a:rPr lang="en-US" dirty="0"/>
              <a:t>address</a:t>
            </a:r>
            <a:r>
              <a:rPr lang="en-US" dirty="0" smtClean="0"/>
              <a:t>). </a:t>
            </a:r>
            <a:r>
              <a:rPr lang="en-US" dirty="0"/>
              <a:t>This </a:t>
            </a:r>
            <a:r>
              <a:rPr lang="en-US" dirty="0" smtClean="0"/>
              <a:t>would allow </a:t>
            </a:r>
            <a:r>
              <a:rPr lang="en-US" dirty="0"/>
              <a:t>code outside the class to modify private data inside the class creating a security </a:t>
            </a:r>
            <a:r>
              <a:rPr lang="en-US" dirty="0" smtClean="0"/>
              <a:t>hole. </a:t>
            </a:r>
            <a:endParaRPr lang="en-US" dirty="0" smtClean="0"/>
          </a:p>
        </p:txBody>
      </p:sp>
    </p:spTree>
    <p:extLst>
      <p:ext uri="{BB962C8B-B14F-4D97-AF65-F5344CB8AC3E}">
        <p14:creationId xmlns:p14="http://schemas.microsoft.com/office/powerpoint/2010/main" val="11840431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Commonly Included Methods</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Many classes provide an implementation for the following methods:</a:t>
            </a:r>
          </a:p>
          <a:p>
            <a:endParaRPr lang="en-US" dirty="0" smtClean="0"/>
          </a:p>
          <a:p>
            <a:r>
              <a:rPr lang="en-US" b="1" dirty="0" err="1" smtClean="0"/>
              <a:t>toString</a:t>
            </a:r>
            <a:r>
              <a:rPr lang="en-US" dirty="0" smtClean="0"/>
              <a:t> - it returns a String representing the state of an object (the data stored in the object’s fields). It gets called implicitly when an object is passed as an argument to print or </a:t>
            </a:r>
            <a:r>
              <a:rPr lang="en-US" dirty="0" err="1" smtClean="0"/>
              <a:t>println</a:t>
            </a:r>
            <a:r>
              <a:rPr lang="en-US" dirty="0" smtClean="0"/>
              <a:t>, or when using the concatenation operator. Providing an implementation for this method overrides the one defined in the Object class.</a:t>
            </a:r>
          </a:p>
          <a:p>
            <a:pPr marL="0" indent="0">
              <a:buNone/>
            </a:pPr>
            <a:endParaRPr lang="en-US" dirty="0"/>
          </a:p>
          <a:p>
            <a:r>
              <a:rPr lang="en-US" b="1" dirty="0" smtClean="0"/>
              <a:t>equals</a:t>
            </a:r>
            <a:r>
              <a:rPr lang="en-US" dirty="0" smtClean="0"/>
              <a:t> – compares the contents of two objects of the same class: the object calling the method and the object being passed as an argument</a:t>
            </a:r>
            <a:r>
              <a:rPr lang="en-US" dirty="0"/>
              <a:t>. Providing an implementation for this method overrides the one defined in the Object class.</a:t>
            </a:r>
          </a:p>
          <a:p>
            <a:pPr marL="0" indent="0">
              <a:buNone/>
            </a:pPr>
            <a:endParaRPr lang="en-US" dirty="0"/>
          </a:p>
          <a:p>
            <a:r>
              <a:rPr lang="en-US" b="1" dirty="0" smtClean="0"/>
              <a:t>copy</a:t>
            </a:r>
            <a:r>
              <a:rPr lang="en-US" dirty="0" smtClean="0"/>
              <a:t> – it creates a new object and sets the fields to the same values as the ones in the object calling the method.</a:t>
            </a:r>
            <a:endParaRPr lang="en-US" dirty="0"/>
          </a:p>
          <a:p>
            <a:pPr marL="0" lvl="0" indent="0">
              <a:buNone/>
            </a:pPr>
            <a:endParaRPr lang="en-US" dirty="0" smtClean="0"/>
          </a:p>
        </p:txBody>
      </p:sp>
    </p:spTree>
    <p:extLst>
      <p:ext uri="{BB962C8B-B14F-4D97-AF65-F5344CB8AC3E}">
        <p14:creationId xmlns:p14="http://schemas.microsoft.com/office/powerpoint/2010/main" val="28904804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Javadoc</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smtClean="0"/>
              <a:t>The </a:t>
            </a:r>
            <a:r>
              <a:rPr lang="en-US" dirty="0" err="1" smtClean="0"/>
              <a:t>javadoc</a:t>
            </a:r>
            <a:r>
              <a:rPr lang="en-US" dirty="0" smtClean="0"/>
              <a:t> utility produces documentation similar to the one in the online Java API.</a:t>
            </a:r>
          </a:p>
          <a:p>
            <a:pPr lvl="0"/>
            <a:endParaRPr lang="en-US" dirty="0"/>
          </a:p>
          <a:p>
            <a:r>
              <a:rPr lang="en-US" dirty="0" smtClean="0"/>
              <a:t>It generates HTML files based on the comments you add to the source code.</a:t>
            </a:r>
          </a:p>
          <a:p>
            <a:endParaRPr lang="en-US" dirty="0" smtClean="0"/>
          </a:p>
          <a:p>
            <a:r>
              <a:rPr lang="en-US" dirty="0" smtClean="0"/>
              <a:t>Write </a:t>
            </a:r>
            <a:r>
              <a:rPr lang="en-US" dirty="0" err="1" smtClean="0"/>
              <a:t>javadoc</a:t>
            </a:r>
            <a:r>
              <a:rPr lang="en-US" dirty="0" smtClean="0"/>
              <a:t> comments </a:t>
            </a:r>
            <a:r>
              <a:rPr lang="en-US" smtClean="0"/>
              <a:t>before </a:t>
            </a:r>
            <a:r>
              <a:rPr lang="en-US" smtClean="0"/>
              <a:t>classes, </a:t>
            </a:r>
            <a:r>
              <a:rPr lang="en-US" dirty="0" smtClean="0"/>
              <a:t>constructors, and </a:t>
            </a:r>
            <a:r>
              <a:rPr lang="en-US" dirty="0"/>
              <a:t>method </a:t>
            </a:r>
            <a:r>
              <a:rPr lang="en-US" dirty="0" smtClean="0"/>
              <a:t>declarations.</a:t>
            </a:r>
          </a:p>
          <a:p>
            <a:endParaRPr lang="en-US" dirty="0" smtClean="0"/>
          </a:p>
          <a:p>
            <a:r>
              <a:rPr lang="en-US" dirty="0" smtClean="0"/>
              <a:t>Begin </a:t>
            </a:r>
            <a:r>
              <a:rPr lang="en-US" dirty="0" err="1" smtClean="0"/>
              <a:t>javadoc</a:t>
            </a:r>
            <a:r>
              <a:rPr lang="en-US" dirty="0" smtClean="0"/>
              <a:t> comments with /**</a:t>
            </a:r>
          </a:p>
          <a:p>
            <a:endParaRPr lang="en-US" dirty="0" smtClean="0"/>
          </a:p>
          <a:p>
            <a:r>
              <a:rPr lang="en-US" dirty="0" smtClean="0"/>
              <a:t>End </a:t>
            </a:r>
            <a:r>
              <a:rPr lang="en-US" dirty="0" err="1" smtClean="0"/>
              <a:t>javadoc</a:t>
            </a:r>
            <a:r>
              <a:rPr lang="en-US" dirty="0" smtClean="0"/>
              <a:t> comments with */</a:t>
            </a:r>
          </a:p>
          <a:p>
            <a:endParaRPr lang="en-US" dirty="0" smtClean="0"/>
          </a:p>
          <a:p>
            <a:r>
              <a:rPr lang="en-US" dirty="0" smtClean="0"/>
              <a:t>For every parameter, include a </a:t>
            </a:r>
            <a:r>
              <a:rPr lang="en-US" i="1" dirty="0"/>
              <a:t>@</a:t>
            </a:r>
            <a:r>
              <a:rPr lang="en-US" i="1" dirty="0" err="1" smtClean="0"/>
              <a:t>param</a:t>
            </a:r>
            <a:r>
              <a:rPr lang="en-US" i="1" dirty="0" smtClean="0"/>
              <a:t> </a:t>
            </a:r>
            <a:r>
              <a:rPr lang="en-US" dirty="0" smtClean="0"/>
              <a:t>tag followed by the parameter name and its description.</a:t>
            </a:r>
          </a:p>
          <a:p>
            <a:endParaRPr lang="en-US" dirty="0" smtClean="0"/>
          </a:p>
          <a:p>
            <a:r>
              <a:rPr lang="en-US" dirty="0" smtClean="0"/>
              <a:t>Include a @return tag for every method that returns a value. </a:t>
            </a:r>
            <a:endParaRPr lang="en-US" dirty="0"/>
          </a:p>
          <a:p>
            <a:pPr marL="0" lvl="0" indent="0">
              <a:buNone/>
            </a:pPr>
            <a:endParaRPr lang="en-US" dirty="0"/>
          </a:p>
          <a:p>
            <a:pPr lvl="0"/>
            <a:endParaRPr lang="en-US" dirty="0" smtClean="0"/>
          </a:p>
        </p:txBody>
      </p:sp>
    </p:spTree>
    <p:extLst>
      <p:ext uri="{BB962C8B-B14F-4D97-AF65-F5344CB8AC3E}">
        <p14:creationId xmlns:p14="http://schemas.microsoft.com/office/powerpoint/2010/main" val="256181602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References</a:t>
            </a:r>
            <a:endParaRPr lang="en-US" dirty="0"/>
          </a:p>
        </p:txBody>
      </p:sp>
      <p:sp>
        <p:nvSpPr>
          <p:cNvPr id="3" name="Content Placeholder 2"/>
          <p:cNvSpPr>
            <a:spLocks noGrp="1"/>
          </p:cNvSpPr>
          <p:nvPr>
            <p:ph idx="1"/>
          </p:nvPr>
        </p:nvSpPr>
        <p:spPr/>
        <p:txBody>
          <a:bodyPr>
            <a:normAutofit/>
          </a:bodyPr>
          <a:lstStyle/>
          <a:p>
            <a:pPr lvl="0"/>
            <a:endParaRPr lang="en-US" dirty="0"/>
          </a:p>
          <a:p>
            <a:pPr lvl="0"/>
            <a:r>
              <a:rPr lang="en-US" dirty="0" err="1"/>
              <a:t>Horstmann</a:t>
            </a:r>
            <a:r>
              <a:rPr lang="en-US" dirty="0"/>
              <a:t>, Cay. Big Java 4th ed. New York, USA: John Wiley &amp; Sons, Inc., 2010.</a:t>
            </a:r>
          </a:p>
          <a:p>
            <a:pPr lvl="0"/>
            <a:endParaRPr lang="en-US" dirty="0"/>
          </a:p>
          <a:p>
            <a:pPr lvl="0"/>
            <a:r>
              <a:rPr lang="en-US" dirty="0"/>
              <a:t>Oracle. The Java Tutorials, 2013. Web. 25 Aug. 2013. http://docs.oracle.com/javase/tutorial/index.html</a:t>
            </a:r>
          </a:p>
          <a:p>
            <a:pPr marL="0" indent="0">
              <a:buNone/>
            </a:pPr>
            <a:endParaRPr lang="en-US" dirty="0" smtClean="0"/>
          </a:p>
          <a:p>
            <a:r>
              <a:rPr lang="en-US" dirty="0"/>
              <a:t>Gaddis, Tony, and Godfrey </a:t>
            </a:r>
            <a:r>
              <a:rPr lang="en-US" dirty="0" err="1"/>
              <a:t>Muganda</a:t>
            </a:r>
            <a:r>
              <a:rPr lang="en-US" dirty="0"/>
              <a:t>. Starting out with Java: from Control Structures through Data Structures 2</a:t>
            </a:r>
            <a:r>
              <a:rPr lang="en-US" baseline="30000" dirty="0"/>
              <a:t>nd</a:t>
            </a:r>
            <a:r>
              <a:rPr lang="en-US" dirty="0"/>
              <a:t> ed. Boston, USA: Addison-Wesley, 2012</a:t>
            </a:r>
          </a:p>
          <a:p>
            <a:pPr marL="0" indent="0">
              <a:buNone/>
            </a:pPr>
            <a:endParaRPr lang="en-US" dirty="0"/>
          </a:p>
          <a:p>
            <a:pPr marL="0" lvl="0" indent="0">
              <a:buNone/>
            </a:pPr>
            <a:endParaRPr lang="en-US" dirty="0" smtClean="0"/>
          </a:p>
        </p:txBody>
      </p:sp>
    </p:spTree>
    <p:extLst>
      <p:ext uri="{BB962C8B-B14F-4D97-AF65-F5344CB8AC3E}">
        <p14:creationId xmlns:p14="http://schemas.microsoft.com/office/powerpoint/2010/main" val="103923432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A software bundle that includes data and methods that perform useful operations on the data.</a:t>
            </a:r>
          </a:p>
          <a:p>
            <a:pPr marL="0" lvl="0" indent="0">
              <a:buNone/>
            </a:pPr>
            <a:endParaRPr lang="en-US" dirty="0"/>
          </a:p>
          <a:p>
            <a:pPr lvl="0"/>
            <a:r>
              <a:rPr lang="en-US" dirty="0" smtClean="0"/>
              <a:t>The data and methods in an object are the ones that </a:t>
            </a:r>
            <a:r>
              <a:rPr lang="en-US" dirty="0"/>
              <a:t>were defined in the class from which they were created. </a:t>
            </a:r>
            <a:endParaRPr lang="en-US" dirty="0" smtClean="0"/>
          </a:p>
          <a:p>
            <a:pPr lvl="0"/>
            <a:endParaRPr lang="en-US" dirty="0" smtClean="0"/>
          </a:p>
          <a:p>
            <a:r>
              <a:rPr lang="en-US" dirty="0"/>
              <a:t>An object created from a class is called an </a:t>
            </a:r>
            <a:r>
              <a:rPr lang="en-US" i="1" dirty="0"/>
              <a:t>instance</a:t>
            </a:r>
            <a:r>
              <a:rPr lang="en-US" dirty="0"/>
              <a:t> of the class.</a:t>
            </a:r>
          </a:p>
          <a:p>
            <a:pPr lvl="0"/>
            <a:endParaRPr lang="en-US" dirty="0" smtClean="0"/>
          </a:p>
          <a:p>
            <a:pPr lvl="0"/>
            <a:r>
              <a:rPr lang="en-US" dirty="0" smtClean="0"/>
              <a:t>They are created using constructors.</a:t>
            </a:r>
          </a:p>
          <a:p>
            <a:pPr lvl="0"/>
            <a:endParaRPr lang="en-US" dirty="0" smtClean="0"/>
          </a:p>
          <a:p>
            <a:pPr lvl="0"/>
            <a:r>
              <a:rPr lang="en-US" dirty="0" smtClean="0"/>
              <a:t>Syntax to create new objects:</a:t>
            </a:r>
          </a:p>
          <a:p>
            <a:pPr lvl="0"/>
            <a:endParaRPr lang="en-US" dirty="0" smtClean="0"/>
          </a:p>
          <a:p>
            <a:pPr marL="274320" lvl="1" indent="0">
              <a:buNone/>
            </a:pPr>
            <a:r>
              <a:rPr lang="en-US" i="1" dirty="0" smtClean="0"/>
              <a:t>	new </a:t>
            </a:r>
            <a:r>
              <a:rPr lang="en-US" i="1" dirty="0" err="1" smtClean="0"/>
              <a:t>ClassName</a:t>
            </a:r>
            <a:r>
              <a:rPr lang="en-US" i="1" dirty="0" smtClean="0"/>
              <a:t>(parameters)</a:t>
            </a:r>
            <a:endParaRPr lang="en-US" i="1" dirty="0"/>
          </a:p>
        </p:txBody>
      </p:sp>
    </p:spTree>
    <p:extLst>
      <p:ext uri="{BB962C8B-B14F-4D97-AF65-F5344CB8AC3E}">
        <p14:creationId xmlns:p14="http://schemas.microsoft.com/office/powerpoint/2010/main" val="2723340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971800"/>
            <a:ext cx="8229600" cy="990600"/>
          </a:xfrm>
        </p:spPr>
        <p:txBody>
          <a:bodyPr/>
          <a:lstStyle/>
          <a:p>
            <a:r>
              <a:rPr lang="en-US" dirty="0" smtClean="0"/>
              <a:t>Data Hiding</a:t>
            </a:r>
            <a:endParaRPr lang="en-US" dirty="0"/>
          </a:p>
        </p:txBody>
      </p:sp>
      <p:sp>
        <p:nvSpPr>
          <p:cNvPr id="3" name="Content Placeholder 2"/>
          <p:cNvSpPr>
            <a:spLocks noGrp="1"/>
          </p:cNvSpPr>
          <p:nvPr>
            <p:ph idx="1"/>
          </p:nvPr>
        </p:nvSpPr>
        <p:spPr>
          <a:xfrm>
            <a:off x="457200" y="1600200"/>
            <a:ext cx="8229600" cy="990600"/>
          </a:xfrm>
        </p:spPr>
        <p:txBody>
          <a:bodyPr>
            <a:normAutofit/>
          </a:bodyPr>
          <a:lstStyle/>
          <a:p>
            <a:pPr lvl="0"/>
            <a:r>
              <a:rPr lang="en-US" sz="2200" dirty="0" smtClean="0"/>
              <a:t>Data encapsulation refers to the fact that data and code are combined into single objects.</a:t>
            </a:r>
          </a:p>
          <a:p>
            <a:pPr lvl="0"/>
            <a:endParaRPr lang="en-US" dirty="0" smtClean="0"/>
          </a:p>
        </p:txBody>
      </p:sp>
      <p:sp>
        <p:nvSpPr>
          <p:cNvPr id="4" name="Rectangle 3"/>
          <p:cNvSpPr/>
          <p:nvPr/>
        </p:nvSpPr>
        <p:spPr>
          <a:xfrm>
            <a:off x="533400" y="4038600"/>
            <a:ext cx="8001000" cy="2123658"/>
          </a:xfrm>
          <a:prstGeom prst="rect">
            <a:avLst/>
          </a:prstGeom>
        </p:spPr>
        <p:txBody>
          <a:bodyPr wrap="square">
            <a:spAutoFit/>
          </a:bodyPr>
          <a:lstStyle/>
          <a:p>
            <a:pPr marL="285750" lvl="0" indent="-285750">
              <a:buFont typeface="Arial"/>
              <a:buChar char="•"/>
            </a:pPr>
            <a:r>
              <a:rPr lang="en-US" sz="2200" dirty="0"/>
              <a:t>The process of hiding the internal state of objects by making its fields private and requiring all interaction to be performed through the object's public methods.</a:t>
            </a:r>
          </a:p>
          <a:p>
            <a:pPr marL="285750" lvl="0" indent="-285750">
              <a:buFont typeface="Arial"/>
              <a:buChar char="•"/>
            </a:pPr>
            <a:endParaRPr lang="en-US" sz="2200" dirty="0"/>
          </a:p>
          <a:p>
            <a:pPr marL="285750" lvl="0" indent="-285750">
              <a:buFont typeface="Arial"/>
              <a:buChar char="•"/>
            </a:pPr>
            <a:r>
              <a:rPr lang="en-US" sz="2200" dirty="0"/>
              <a:t>This way allows for the methods to perform data validation before changing a field.</a:t>
            </a:r>
          </a:p>
        </p:txBody>
      </p:sp>
      <p:sp>
        <p:nvSpPr>
          <p:cNvPr id="5" name="Title 1"/>
          <p:cNvSpPr txBox="1">
            <a:spLocks/>
          </p:cNvSpPr>
          <p:nvPr/>
        </p:nvSpPr>
        <p:spPr>
          <a:xfrm>
            <a:off x="609600" y="6858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US" dirty="0" smtClean="0"/>
              <a:t>Data Encapsulation</a:t>
            </a:r>
            <a:endParaRPr lang="en-US" dirty="0"/>
          </a:p>
        </p:txBody>
      </p:sp>
    </p:spTree>
    <p:extLst>
      <p:ext uri="{BB962C8B-B14F-4D97-AF65-F5344CB8AC3E}">
        <p14:creationId xmlns:p14="http://schemas.microsoft.com/office/powerpoint/2010/main" val="177674298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Instance Variable Declaration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a:t>Instance </a:t>
            </a:r>
            <a:r>
              <a:rPr lang="en-US" dirty="0" smtClean="0"/>
              <a:t>variables, also known as non-static fields, </a:t>
            </a:r>
            <a:r>
              <a:rPr lang="en-US" dirty="0"/>
              <a:t>store values that are unique to each instance of a class.</a:t>
            </a:r>
          </a:p>
          <a:p>
            <a:endParaRPr lang="en-US" dirty="0" smtClean="0"/>
          </a:p>
          <a:p>
            <a:r>
              <a:rPr lang="en-US" dirty="0" smtClean="0"/>
              <a:t>Declaration syntax:</a:t>
            </a:r>
          </a:p>
          <a:p>
            <a:pPr marL="0" indent="0">
              <a:buNone/>
            </a:pPr>
            <a:r>
              <a:rPr lang="en-US" i="1" dirty="0" smtClean="0"/>
              <a:t>	</a:t>
            </a:r>
            <a:r>
              <a:rPr lang="en-US" sz="2000" i="1" dirty="0" err="1" smtClean="0"/>
              <a:t>accessModifier</a:t>
            </a:r>
            <a:r>
              <a:rPr lang="en-US" sz="2000" i="1" dirty="0" smtClean="0"/>
              <a:t> </a:t>
            </a:r>
            <a:r>
              <a:rPr lang="en-US" sz="2000" i="1" dirty="0" err="1" smtClean="0"/>
              <a:t>dataType</a:t>
            </a:r>
            <a:r>
              <a:rPr lang="en-US" sz="2000" i="1" dirty="0" smtClean="0"/>
              <a:t> </a:t>
            </a:r>
            <a:r>
              <a:rPr lang="en-US" sz="2000" i="1" dirty="0" err="1" smtClean="0"/>
              <a:t>variableName</a:t>
            </a:r>
            <a:endParaRPr lang="en-US" sz="2000" dirty="0" smtClean="0"/>
          </a:p>
          <a:p>
            <a:pPr marL="274320" lvl="1" indent="0">
              <a:buNone/>
            </a:pPr>
            <a:r>
              <a:rPr lang="en-US" dirty="0" smtClean="0"/>
              <a:t>Example:</a:t>
            </a:r>
            <a:endParaRPr lang="en-US" dirty="0"/>
          </a:p>
          <a:p>
            <a:pPr marL="274320" lvl="1" indent="0">
              <a:buNone/>
            </a:pPr>
            <a:r>
              <a:rPr lang="en-US" i="1" dirty="0" smtClean="0"/>
              <a:t>	private </a:t>
            </a:r>
            <a:r>
              <a:rPr lang="en-US" i="1" dirty="0"/>
              <a:t>String </a:t>
            </a:r>
            <a:r>
              <a:rPr lang="en-US" i="1" dirty="0" err="1"/>
              <a:t>letterGrade</a:t>
            </a:r>
            <a:r>
              <a:rPr lang="en-US" i="1" dirty="0" smtClean="0"/>
              <a:t>;</a:t>
            </a:r>
          </a:p>
          <a:p>
            <a:pPr marL="274320" lvl="1" indent="0">
              <a:buNone/>
            </a:pPr>
            <a:endParaRPr lang="en-US" i="1" dirty="0"/>
          </a:p>
          <a:p>
            <a:r>
              <a:rPr lang="en-US" dirty="0" smtClean="0"/>
              <a:t>Access modifiers determine what classes can access the field:</a:t>
            </a:r>
          </a:p>
          <a:p>
            <a:pPr lvl="1"/>
            <a:r>
              <a:rPr lang="en-US" i="1" dirty="0" smtClean="0"/>
              <a:t>public</a:t>
            </a:r>
            <a:r>
              <a:rPr lang="en-US" dirty="0" smtClean="0"/>
              <a:t>: it can be accessed </a:t>
            </a:r>
            <a:r>
              <a:rPr lang="en-US" dirty="0"/>
              <a:t>from all classes</a:t>
            </a:r>
            <a:r>
              <a:rPr lang="en-US" dirty="0" smtClean="0"/>
              <a:t>.</a:t>
            </a:r>
          </a:p>
          <a:p>
            <a:pPr lvl="1"/>
            <a:r>
              <a:rPr lang="en-US" i="1" dirty="0"/>
              <a:t>p</a:t>
            </a:r>
            <a:r>
              <a:rPr lang="en-US" i="1" dirty="0" smtClean="0"/>
              <a:t>rotected</a:t>
            </a:r>
            <a:r>
              <a:rPr lang="en-US" dirty="0" smtClean="0"/>
              <a:t>: it can be accessed within the same package and sub-classes.</a:t>
            </a:r>
          </a:p>
          <a:p>
            <a:pPr lvl="1"/>
            <a:r>
              <a:rPr lang="en-US" dirty="0"/>
              <a:t>No modifier: it can be accessed within the same package</a:t>
            </a:r>
            <a:r>
              <a:rPr lang="en-US" dirty="0" smtClean="0"/>
              <a:t>.</a:t>
            </a:r>
            <a:endParaRPr lang="en-US" dirty="0"/>
          </a:p>
          <a:p>
            <a:pPr lvl="1"/>
            <a:r>
              <a:rPr lang="en-US" i="1" dirty="0"/>
              <a:t>p</a:t>
            </a:r>
            <a:r>
              <a:rPr lang="en-US" i="1" dirty="0" smtClean="0"/>
              <a:t>rivate</a:t>
            </a:r>
            <a:r>
              <a:rPr lang="en-US" dirty="0" smtClean="0"/>
              <a:t>: it can only be accessed within </a:t>
            </a:r>
            <a:r>
              <a:rPr lang="en-US" dirty="0"/>
              <a:t>its own class</a:t>
            </a:r>
            <a:r>
              <a:rPr lang="en-US" dirty="0" smtClean="0"/>
              <a:t>.</a:t>
            </a:r>
          </a:p>
          <a:p>
            <a:pPr lvl="1"/>
            <a:endParaRPr lang="en-US" dirty="0" smtClean="0"/>
          </a:p>
          <a:p>
            <a:r>
              <a:rPr lang="en-US" dirty="0" smtClean="0"/>
              <a:t>Because of the concept of data hiding, they </a:t>
            </a:r>
            <a:r>
              <a:rPr lang="en-US" dirty="0"/>
              <a:t>are usually declared private. Then, public methods may be provided to set and get the value of these fields</a:t>
            </a:r>
            <a:r>
              <a:rPr lang="en-US" dirty="0" smtClean="0"/>
              <a:t>. These methods are called </a:t>
            </a:r>
            <a:r>
              <a:rPr lang="en-US" dirty="0" err="1" smtClean="0"/>
              <a:t>mutator</a:t>
            </a:r>
            <a:r>
              <a:rPr lang="en-US" dirty="0" smtClean="0"/>
              <a:t> and </a:t>
            </a:r>
            <a:r>
              <a:rPr lang="en-US" dirty="0" err="1" smtClean="0"/>
              <a:t>accessor</a:t>
            </a:r>
            <a:r>
              <a:rPr lang="en-US" dirty="0" smtClean="0"/>
              <a:t> methods respectively.</a:t>
            </a:r>
            <a:endParaRPr lang="en-US" dirty="0"/>
          </a:p>
          <a:p>
            <a:pPr lvl="1"/>
            <a:endParaRPr lang="en-US" dirty="0"/>
          </a:p>
          <a:p>
            <a:pPr marL="274320" lvl="1" indent="0">
              <a:buNone/>
            </a:pPr>
            <a:endParaRPr lang="en-US" dirty="0"/>
          </a:p>
        </p:txBody>
      </p:sp>
    </p:spTree>
    <p:extLst>
      <p:ext uri="{BB962C8B-B14F-4D97-AF65-F5344CB8AC3E}">
        <p14:creationId xmlns:p14="http://schemas.microsoft.com/office/powerpoint/2010/main" val="3144942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Class Constants</a:t>
            </a:r>
            <a:endParaRPr lang="en-US" dirty="0"/>
          </a:p>
        </p:txBody>
      </p:sp>
      <p:sp>
        <p:nvSpPr>
          <p:cNvPr id="3" name="Content Placeholder 2"/>
          <p:cNvSpPr>
            <a:spLocks noGrp="1"/>
          </p:cNvSpPr>
          <p:nvPr>
            <p:ph idx="1"/>
          </p:nvPr>
        </p:nvSpPr>
        <p:spPr/>
        <p:txBody>
          <a:bodyPr>
            <a:normAutofit/>
          </a:bodyPr>
          <a:lstStyle/>
          <a:p>
            <a:r>
              <a:rPr lang="en-US" dirty="0" smtClean="0"/>
              <a:t>Values </a:t>
            </a:r>
            <a:r>
              <a:rPr lang="en-US" dirty="0"/>
              <a:t>that do not change throughout program execution.</a:t>
            </a:r>
          </a:p>
          <a:p>
            <a:pPr lvl="0"/>
            <a:r>
              <a:rPr lang="en-US" dirty="0"/>
              <a:t>Identified with the reserved word </a:t>
            </a:r>
            <a:r>
              <a:rPr lang="en-US" i="1" dirty="0"/>
              <a:t>final.</a:t>
            </a:r>
            <a:endParaRPr lang="en-US" dirty="0"/>
          </a:p>
          <a:p>
            <a:pPr lvl="0"/>
            <a:r>
              <a:rPr lang="en-US" dirty="0" smtClean="0"/>
              <a:t>They </a:t>
            </a:r>
            <a:r>
              <a:rPr lang="en-US" dirty="0"/>
              <a:t>may be declared as public since they cannot be modified</a:t>
            </a:r>
            <a:r>
              <a:rPr lang="en-US" dirty="0" smtClean="0"/>
              <a:t>.</a:t>
            </a:r>
          </a:p>
          <a:p>
            <a:pPr lvl="0"/>
            <a:r>
              <a:rPr lang="en-US" dirty="0" smtClean="0"/>
              <a:t>It makes sense to make them static so that there is a single copy for all objects.</a:t>
            </a:r>
          </a:p>
          <a:p>
            <a:r>
              <a:rPr lang="en-US" dirty="0"/>
              <a:t>Declaration syntax:</a:t>
            </a:r>
          </a:p>
          <a:p>
            <a:pPr marL="0" indent="0">
              <a:buNone/>
            </a:pPr>
            <a:r>
              <a:rPr lang="en-US" i="1" dirty="0" smtClean="0"/>
              <a:t>     </a:t>
            </a:r>
            <a:r>
              <a:rPr lang="en-US" i="1" dirty="0" err="1" smtClean="0"/>
              <a:t>accessModifier</a:t>
            </a:r>
            <a:r>
              <a:rPr lang="en-US" i="1" dirty="0" smtClean="0"/>
              <a:t> static final </a:t>
            </a:r>
            <a:r>
              <a:rPr lang="en-US" i="1" dirty="0" err="1"/>
              <a:t>dataType</a:t>
            </a:r>
            <a:r>
              <a:rPr lang="en-US" i="1" dirty="0"/>
              <a:t> </a:t>
            </a:r>
            <a:r>
              <a:rPr lang="en-US" i="1" dirty="0" smtClean="0"/>
              <a:t>CONSTANT_NAME</a:t>
            </a:r>
            <a:endParaRPr lang="en-US" dirty="0"/>
          </a:p>
          <a:p>
            <a:pPr marL="0" lvl="0" indent="0">
              <a:buNone/>
            </a:pPr>
            <a:r>
              <a:rPr lang="en-US" sz="2000" dirty="0"/>
              <a:t>Example</a:t>
            </a:r>
            <a:r>
              <a:rPr lang="en-US" sz="2000" dirty="0" smtClean="0"/>
              <a:t>:</a:t>
            </a:r>
          </a:p>
          <a:p>
            <a:pPr marL="274320" lvl="1" indent="0">
              <a:buNone/>
            </a:pPr>
            <a:r>
              <a:rPr lang="en-US" i="1" dirty="0"/>
              <a:t>public static final </a:t>
            </a:r>
            <a:r>
              <a:rPr lang="en-US" i="1" dirty="0" err="1"/>
              <a:t>int</a:t>
            </a:r>
            <a:r>
              <a:rPr lang="en-US" i="1" dirty="0"/>
              <a:t> VALUE_OF_A = 4;</a:t>
            </a:r>
          </a:p>
        </p:txBody>
      </p:sp>
    </p:spTree>
    <p:extLst>
      <p:ext uri="{BB962C8B-B14F-4D97-AF65-F5344CB8AC3E}">
        <p14:creationId xmlns:p14="http://schemas.microsoft.com/office/powerpoint/2010/main" val="1485322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Constructors</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Used </a:t>
            </a:r>
            <a:r>
              <a:rPr lang="en-US" dirty="0"/>
              <a:t>to create objects from </a:t>
            </a:r>
            <a:r>
              <a:rPr lang="en-US" dirty="0" smtClean="0"/>
              <a:t>a class and return their address in memory.</a:t>
            </a:r>
          </a:p>
          <a:p>
            <a:pPr lvl="0"/>
            <a:endParaRPr lang="en-US" dirty="0"/>
          </a:p>
          <a:p>
            <a:pPr lvl="0"/>
            <a:r>
              <a:rPr lang="en-US" dirty="0"/>
              <a:t>Their declaration looks like a method </a:t>
            </a:r>
            <a:r>
              <a:rPr lang="en-US" dirty="0" smtClean="0"/>
              <a:t>declaration </a:t>
            </a:r>
            <a:r>
              <a:rPr lang="en-US" dirty="0"/>
              <a:t>but they use the name of the class and have no return type</a:t>
            </a:r>
            <a:r>
              <a:rPr lang="en-US" dirty="0" smtClean="0"/>
              <a:t>.</a:t>
            </a:r>
          </a:p>
          <a:p>
            <a:pPr lvl="0"/>
            <a:endParaRPr lang="en-US" dirty="0"/>
          </a:p>
          <a:p>
            <a:pPr lvl="0"/>
            <a:r>
              <a:rPr lang="en-US" dirty="0" smtClean="0"/>
              <a:t>They are used </a:t>
            </a:r>
            <a:r>
              <a:rPr lang="en-US" dirty="0"/>
              <a:t>to perform operations at the time an object is </a:t>
            </a:r>
            <a:r>
              <a:rPr lang="en-US" dirty="0" smtClean="0"/>
              <a:t>created and their </a:t>
            </a:r>
            <a:r>
              <a:rPr lang="en-US" dirty="0"/>
              <a:t>main objective is to initialize the fields of an object</a:t>
            </a:r>
            <a:r>
              <a:rPr lang="en-US" dirty="0" smtClean="0"/>
              <a:t>.</a:t>
            </a:r>
          </a:p>
          <a:p>
            <a:pPr lvl="0"/>
            <a:endParaRPr lang="en-US" dirty="0"/>
          </a:p>
          <a:p>
            <a:pPr lvl="0"/>
            <a:r>
              <a:rPr lang="en-US" dirty="0"/>
              <a:t>Syntax: 	</a:t>
            </a:r>
            <a:r>
              <a:rPr lang="en-US" i="1" dirty="0"/>
              <a:t>new </a:t>
            </a:r>
            <a:r>
              <a:rPr lang="en-US" i="1" dirty="0" err="1"/>
              <a:t>ClassName</a:t>
            </a:r>
            <a:r>
              <a:rPr lang="en-US" i="1" dirty="0"/>
              <a:t>(parameters)</a:t>
            </a:r>
            <a:endParaRPr lang="en-US" dirty="0"/>
          </a:p>
          <a:p>
            <a:endParaRPr lang="en-US" dirty="0"/>
          </a:p>
          <a:p>
            <a:pPr marL="0" lvl="0" indent="0">
              <a:buNone/>
            </a:pPr>
            <a:r>
              <a:rPr lang="en-US" b="1" dirty="0"/>
              <a:t>Note:</a:t>
            </a:r>
            <a:r>
              <a:rPr lang="en-US" dirty="0"/>
              <a:t> The phrase "instantiating a class" means the same thing as "creating an object." When you create an object, you are creating an "instance" of a class, therefore "instantiating" a class.</a:t>
            </a:r>
            <a:endParaRPr lang="en-US" dirty="0" smtClean="0"/>
          </a:p>
        </p:txBody>
      </p:sp>
    </p:spTree>
    <p:extLst>
      <p:ext uri="{BB962C8B-B14F-4D97-AF65-F5344CB8AC3E}">
        <p14:creationId xmlns:p14="http://schemas.microsoft.com/office/powerpoint/2010/main" val="2423878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Constructors</a:t>
            </a:r>
            <a:endParaRPr lang="en-US" dirty="0"/>
          </a:p>
        </p:txBody>
      </p:sp>
      <p:sp>
        <p:nvSpPr>
          <p:cNvPr id="3" name="Content Placeholder 2"/>
          <p:cNvSpPr>
            <a:spLocks noGrp="1"/>
          </p:cNvSpPr>
          <p:nvPr>
            <p:ph idx="1"/>
          </p:nvPr>
        </p:nvSpPr>
        <p:spPr/>
        <p:txBody>
          <a:bodyPr>
            <a:normAutofit/>
          </a:bodyPr>
          <a:lstStyle/>
          <a:p>
            <a:pPr lvl="0"/>
            <a:r>
              <a:rPr lang="en-US" dirty="0" smtClean="0"/>
              <a:t>If a class declaration does not include any constructor, Java automatically provides a default, no-argument constructor.</a:t>
            </a:r>
          </a:p>
          <a:p>
            <a:pPr lvl="0"/>
            <a:endParaRPr lang="en-US" dirty="0" smtClean="0"/>
          </a:p>
          <a:p>
            <a:pPr lvl="0"/>
            <a:r>
              <a:rPr lang="en-US" dirty="0" smtClean="0"/>
              <a:t>The default constructor sets all numeric fields to 0, </a:t>
            </a:r>
            <a:r>
              <a:rPr lang="en-US" dirty="0" err="1" smtClean="0"/>
              <a:t>boolean</a:t>
            </a:r>
            <a:r>
              <a:rPr lang="en-US" dirty="0" smtClean="0"/>
              <a:t> fields to false, and reference fields to null.</a:t>
            </a:r>
          </a:p>
          <a:p>
            <a:pPr lvl="0"/>
            <a:endParaRPr lang="en-US" dirty="0"/>
          </a:p>
          <a:p>
            <a:pPr lvl="0"/>
            <a:r>
              <a:rPr lang="en-US" dirty="0" smtClean="0"/>
              <a:t>Constructors can be overloaded, meaning, there could be multiple constructors as long as their signature is different.</a:t>
            </a:r>
          </a:p>
          <a:p>
            <a:pPr marL="0" lvl="0" indent="0">
              <a:buNone/>
            </a:pPr>
            <a:endParaRPr lang="en-US" sz="2000" smtClean="0"/>
          </a:p>
          <a:p>
            <a:pPr marL="0" lvl="0" indent="0">
              <a:buNone/>
            </a:pPr>
            <a:r>
              <a:rPr lang="en-US" sz="2000" smtClean="0"/>
              <a:t>note</a:t>
            </a:r>
            <a:r>
              <a:rPr lang="en-US" sz="2000" dirty="0" smtClean="0"/>
              <a:t>: signature refers to the number and data type of the parameters</a:t>
            </a:r>
          </a:p>
        </p:txBody>
      </p:sp>
    </p:spTree>
    <p:extLst>
      <p:ext uri="{BB962C8B-B14F-4D97-AF65-F5344CB8AC3E}">
        <p14:creationId xmlns:p14="http://schemas.microsoft.com/office/powerpoint/2010/main" val="2502747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idx="1"/>
          </p:nvPr>
        </p:nvSpPr>
        <p:spPr/>
        <p:txBody>
          <a:bodyPr>
            <a:normAutofit/>
          </a:bodyPr>
          <a:lstStyle/>
          <a:p>
            <a:pPr lvl="0"/>
            <a:r>
              <a:rPr lang="en-US" dirty="0" smtClean="0"/>
              <a:t>Methods can manipulate the internal data of an object (its fields).</a:t>
            </a:r>
          </a:p>
          <a:p>
            <a:pPr lvl="0"/>
            <a:endParaRPr lang="en-US" dirty="0" smtClean="0"/>
          </a:p>
          <a:p>
            <a:pPr lvl="0"/>
            <a:r>
              <a:rPr lang="en-US" dirty="0" smtClean="0"/>
              <a:t>Methods can be </a:t>
            </a:r>
            <a:r>
              <a:rPr lang="en-US" u="sng" dirty="0" err="1" smtClean="0"/>
              <a:t>accessors</a:t>
            </a:r>
            <a:r>
              <a:rPr lang="en-US" u="sng" dirty="0" smtClean="0"/>
              <a:t>,</a:t>
            </a:r>
            <a:r>
              <a:rPr lang="en-US" dirty="0" smtClean="0"/>
              <a:t> used </a:t>
            </a:r>
            <a:r>
              <a:rPr lang="en-US" dirty="0"/>
              <a:t>to access </a:t>
            </a:r>
            <a:r>
              <a:rPr lang="en-US" dirty="0" smtClean="0"/>
              <a:t>the object’s </a:t>
            </a:r>
            <a:r>
              <a:rPr lang="en-US" dirty="0"/>
              <a:t>fields </a:t>
            </a:r>
            <a:r>
              <a:rPr lang="en-US" dirty="0" smtClean="0"/>
              <a:t>without </a:t>
            </a:r>
            <a:r>
              <a:rPr lang="en-US" dirty="0"/>
              <a:t>changing their </a:t>
            </a:r>
            <a:r>
              <a:rPr lang="en-US" dirty="0" smtClean="0"/>
              <a:t>value, or </a:t>
            </a:r>
            <a:r>
              <a:rPr lang="en-US" u="sng" dirty="0" err="1" smtClean="0"/>
              <a:t>mutators</a:t>
            </a:r>
            <a:r>
              <a:rPr lang="en-US" u="sng" dirty="0" smtClean="0"/>
              <a:t>,</a:t>
            </a:r>
            <a:r>
              <a:rPr lang="en-US" dirty="0" smtClean="0"/>
              <a:t> used </a:t>
            </a:r>
            <a:r>
              <a:rPr lang="en-US" dirty="0"/>
              <a:t>to change the value of an object’s </a:t>
            </a:r>
            <a:r>
              <a:rPr lang="en-US" dirty="0" smtClean="0"/>
              <a:t>fields.</a:t>
            </a:r>
            <a:endParaRPr lang="en-US" dirty="0"/>
          </a:p>
          <a:p>
            <a:pPr lvl="0"/>
            <a:endParaRPr lang="en-US" dirty="0"/>
          </a:p>
          <a:p>
            <a:pPr marL="0" indent="0">
              <a:buNone/>
            </a:pPr>
            <a:endParaRPr lang="en-US" dirty="0"/>
          </a:p>
          <a:p>
            <a:pPr marL="0" lvl="0" indent="0">
              <a:buNone/>
            </a:pPr>
            <a:endParaRPr lang="en-US" dirty="0" smtClean="0"/>
          </a:p>
        </p:txBody>
      </p:sp>
    </p:spTree>
    <p:extLst>
      <p:ext uri="{BB962C8B-B14F-4D97-AF65-F5344CB8AC3E}">
        <p14:creationId xmlns:p14="http://schemas.microsoft.com/office/powerpoint/2010/main" val="2713661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12262</TotalTime>
  <Words>1342</Words>
  <Application>Microsoft Macintosh PowerPoint</Application>
  <PresentationFormat>On-screen Show (4:3)</PresentationFormat>
  <Paragraphs>194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Clarity</vt:lpstr>
      <vt:lpstr>COP3804 - Intermediate java</vt:lpstr>
      <vt:lpstr>Class</vt:lpstr>
      <vt:lpstr>Object</vt:lpstr>
      <vt:lpstr>Data Hiding</vt:lpstr>
      <vt:lpstr>Instance Variable Declaration</vt:lpstr>
      <vt:lpstr>Class Constants</vt:lpstr>
      <vt:lpstr>Constructors</vt:lpstr>
      <vt:lpstr>Constructors</vt:lpstr>
      <vt:lpstr>Methods</vt:lpstr>
      <vt:lpstr>Syntax of a Method Implementation</vt:lpstr>
      <vt:lpstr>Accessor vs. Mutator Methods</vt:lpstr>
      <vt:lpstr>Parameter vs. Argument</vt:lpstr>
      <vt:lpstr>Call by value vs. call by reference</vt:lpstr>
      <vt:lpstr>Method and Constructor Overloading</vt:lpstr>
      <vt:lpstr>Packages</vt:lpstr>
      <vt:lpstr>Garbage Collection</vt:lpstr>
      <vt:lpstr>Static Variable Declaration</vt:lpstr>
      <vt:lpstr>Instance vs. Static Variables</vt:lpstr>
      <vt:lpstr>Instance vs. Static Variables</vt:lpstr>
      <vt:lpstr>Copy Constructors</vt:lpstr>
      <vt:lpstr>Aggregation</vt:lpstr>
      <vt:lpstr>Deep Copy vs. Shallow Copy</vt:lpstr>
      <vt:lpstr>Commonly Included Methods</vt:lpstr>
      <vt:lpstr>Javadoc</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COP3804 - Intermediate java</dc:title>
  <dc:creator>Mayelin Felipe</dc:creator>
  <cp:lastModifiedBy>Mayelin Felipe</cp:lastModifiedBy>
  <cp:revision>140</cp:revision>
  <dcterms:created xsi:type="dcterms:W3CDTF">2013-08-26T17:35:58Z</dcterms:created>
  <dcterms:modified xsi:type="dcterms:W3CDTF">2015-02-08T22:37:47Z</dcterms:modified>
</cp:coreProperties>
</file>