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0" r:id="rId3"/>
    <p:sldId id="294" r:id="rId4"/>
    <p:sldId id="291" r:id="rId5"/>
    <p:sldId id="292" r:id="rId6"/>
    <p:sldId id="297" r:id="rId7"/>
    <p:sldId id="293" r:id="rId8"/>
    <p:sldId id="299" r:id="rId9"/>
    <p:sldId id="295" r:id="rId10"/>
    <p:sldId id="302" r:id="rId11"/>
    <p:sldId id="301" r:id="rId12"/>
    <p:sldId id="262" r:id="rId13"/>
    <p:sldId id="289" r:id="rId14"/>
    <p:sldId id="273" r:id="rId15"/>
    <p:sldId id="278" r:id="rId16"/>
    <p:sldId id="280"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712"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E6CA97-82BF-4F00-B719-A20321D7BCE9}" type="datetimeFigureOut">
              <a:rPr lang="en-US" smtClean="0"/>
              <a:t>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6CA97-82BF-4F00-B719-A20321D7BCE9}" type="datetimeFigureOut">
              <a:rPr lang="en-US" smtClean="0"/>
              <a:t>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E6CA97-82BF-4F00-B719-A20321D7BCE9}" type="datetimeFigureOut">
              <a:rPr lang="en-US" smtClean="0"/>
              <a:t>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6CA97-82BF-4F00-B719-A20321D7BCE9}" type="datetimeFigureOut">
              <a:rPr lang="en-US" smtClean="0"/>
              <a:t>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E6CA97-82BF-4F00-B719-A20321D7BCE9}" type="datetimeFigureOut">
              <a:rPr lang="en-US" smtClean="0"/>
              <a:t>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E6CA97-82BF-4F00-B719-A20321D7BCE9}" type="datetimeFigureOut">
              <a:rPr lang="en-US" smtClean="0"/>
              <a:t>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E6CA97-82BF-4F00-B719-A20321D7BCE9}" type="datetimeFigureOut">
              <a:rPr lang="en-US" smtClean="0"/>
              <a:t>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B7A21-4FC1-457E-98F9-A69D807CB4A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6CA97-82BF-4F00-B719-A20321D7BCE9}" type="datetimeFigureOut">
              <a:rPr lang="en-US" smtClean="0"/>
              <a:t>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6CA97-82BF-4F00-B719-A20321D7BCE9}" type="datetimeFigureOut">
              <a:rPr lang="en-US" smtClean="0"/>
              <a:t>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6CA97-82BF-4F00-B719-A20321D7BCE9}" type="datetimeFigureOut">
              <a:rPr lang="en-US" smtClean="0"/>
              <a:t>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B7A21-4FC1-457E-98F9-A69D807CB4A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6CA97-82BF-4F00-B719-A20321D7BCE9}" type="datetimeFigureOut">
              <a:rPr lang="en-US" smtClean="0"/>
              <a:t>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5E6CA97-82BF-4F00-B719-A20321D7BCE9}" type="datetimeFigureOut">
              <a:rPr lang="en-US" smtClean="0"/>
              <a:t>2/8/15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3B7A21-4FC1-457E-98F9-A69D807CB4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ocs.oracle.com/javase/tutorial/index.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500" dirty="0" smtClean="0"/>
              <a:t>COP3804 - Intermediate java</a:t>
            </a:r>
            <a:endParaRPr lang="en-US" sz="3500" dirty="0"/>
          </a:p>
        </p:txBody>
      </p:sp>
      <p:sp>
        <p:nvSpPr>
          <p:cNvPr id="3" name="Subtitle 2"/>
          <p:cNvSpPr>
            <a:spLocks noGrp="1"/>
          </p:cNvSpPr>
          <p:nvPr>
            <p:ph type="subTitle" idx="1"/>
          </p:nvPr>
        </p:nvSpPr>
        <p:spPr/>
        <p:txBody>
          <a:bodyPr/>
          <a:lstStyle/>
          <a:p>
            <a:r>
              <a:rPr lang="en-US" dirty="0" smtClean="0"/>
              <a:t>Inheritance, Polymorphism, Interfaces</a:t>
            </a:r>
            <a:endParaRPr lang="en-US" dirty="0"/>
          </a:p>
        </p:txBody>
      </p:sp>
    </p:spTree>
    <p:extLst>
      <p:ext uri="{BB962C8B-B14F-4D97-AF65-F5344CB8AC3E}">
        <p14:creationId xmlns:p14="http://schemas.microsoft.com/office/powerpoint/2010/main" val="1871634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Polymorphism</a:t>
            </a:r>
            <a:endParaRPr lang="en-US" dirty="0"/>
          </a:p>
        </p:txBody>
      </p:sp>
      <p:sp>
        <p:nvSpPr>
          <p:cNvPr id="3" name="Content Placeholder 2"/>
          <p:cNvSpPr>
            <a:spLocks noGrp="1"/>
          </p:cNvSpPr>
          <p:nvPr>
            <p:ph idx="1"/>
          </p:nvPr>
        </p:nvSpPr>
        <p:spPr>
          <a:xfrm>
            <a:off x="457200" y="1524000"/>
            <a:ext cx="8229600" cy="5029200"/>
          </a:xfrm>
        </p:spPr>
        <p:txBody>
          <a:bodyPr>
            <a:noAutofit/>
          </a:bodyPr>
          <a:lstStyle/>
          <a:p>
            <a:r>
              <a:rPr lang="en-US" sz="1800" dirty="0" smtClean="0"/>
              <a:t>When </a:t>
            </a:r>
            <a:r>
              <a:rPr lang="en-US" sz="1800" dirty="0" smtClean="0"/>
              <a:t>a superclass variable references a subclass object, and the subclass has an overridden method, the Java virtual machine waits until run time to find out which method to call depending on the type of the object.</a:t>
            </a:r>
          </a:p>
          <a:p>
            <a:endParaRPr lang="en-US" sz="1800" dirty="0"/>
          </a:p>
          <a:p>
            <a:pPr marL="0" indent="0">
              <a:buNone/>
            </a:pPr>
            <a:r>
              <a:rPr lang="en-US" sz="1800" dirty="0" smtClean="0"/>
              <a:t>i.e. </a:t>
            </a:r>
          </a:p>
          <a:p>
            <a:pPr marL="0" indent="0">
              <a:buNone/>
            </a:pPr>
            <a:r>
              <a:rPr lang="en-US" sz="1800" dirty="0" smtClean="0"/>
              <a:t>Bicycle </a:t>
            </a:r>
            <a:r>
              <a:rPr lang="en-US" sz="1800" dirty="0" err="1" smtClean="0"/>
              <a:t>aBike</a:t>
            </a:r>
            <a:r>
              <a:rPr lang="en-US" sz="1800" dirty="0" smtClean="0"/>
              <a:t> </a:t>
            </a:r>
            <a:r>
              <a:rPr lang="en-US" sz="1800" dirty="0" smtClean="0"/>
              <a:t>= new </a:t>
            </a:r>
            <a:r>
              <a:rPr lang="en-US" sz="1800" dirty="0" smtClean="0"/>
              <a:t>Bicycle</a:t>
            </a:r>
            <a:r>
              <a:rPr lang="en-US" sz="1800" dirty="0" smtClean="0"/>
              <a:t>(</a:t>
            </a:r>
            <a:r>
              <a:rPr lang="en-US" sz="1800" dirty="0" smtClean="0"/>
              <a:t>…); </a:t>
            </a:r>
          </a:p>
          <a:p>
            <a:pPr marL="0" indent="0">
              <a:buNone/>
            </a:pPr>
            <a:r>
              <a:rPr lang="en-US" sz="1800" dirty="0" smtClean="0"/>
              <a:t>Bicycle </a:t>
            </a:r>
            <a:r>
              <a:rPr lang="en-US" sz="1800" dirty="0" err="1" smtClean="0"/>
              <a:t>aMountainBike</a:t>
            </a:r>
            <a:r>
              <a:rPr lang="en-US" sz="1800" dirty="0" smtClean="0"/>
              <a:t> </a:t>
            </a:r>
            <a:r>
              <a:rPr lang="en-US" sz="1800" dirty="0" smtClean="0"/>
              <a:t>= </a:t>
            </a:r>
            <a:r>
              <a:rPr lang="en-US" sz="1800" dirty="0"/>
              <a:t>new </a:t>
            </a:r>
            <a:r>
              <a:rPr lang="en-US" sz="1800" dirty="0" err="1" smtClean="0"/>
              <a:t>MountainBike</a:t>
            </a:r>
            <a:r>
              <a:rPr lang="en-US" sz="1800" dirty="0" smtClean="0"/>
              <a:t>(</a:t>
            </a:r>
            <a:r>
              <a:rPr lang="en-US" sz="1800" dirty="0"/>
              <a:t>…); </a:t>
            </a:r>
            <a:endParaRPr lang="en-US" sz="1800" dirty="0" smtClean="0"/>
          </a:p>
          <a:p>
            <a:pPr marL="0" indent="0">
              <a:buNone/>
            </a:pPr>
            <a:r>
              <a:rPr lang="en-US" sz="1800" dirty="0" err="1" smtClean="0"/>
              <a:t>aBike.toString</a:t>
            </a:r>
            <a:r>
              <a:rPr lang="en-US" sz="1800" dirty="0" smtClean="0"/>
              <a:t>(</a:t>
            </a:r>
            <a:r>
              <a:rPr lang="en-US" sz="1800" dirty="0" smtClean="0"/>
              <a:t>);</a:t>
            </a:r>
            <a:endParaRPr lang="en-US" sz="1800" dirty="0"/>
          </a:p>
          <a:p>
            <a:pPr marL="0" indent="0">
              <a:buNone/>
            </a:pPr>
            <a:r>
              <a:rPr lang="en-US" sz="1800" dirty="0" err="1" smtClean="0"/>
              <a:t>aMountainBike.toString</a:t>
            </a:r>
            <a:r>
              <a:rPr lang="en-US" sz="1800" dirty="0" smtClean="0"/>
              <a:t>(</a:t>
            </a:r>
            <a:r>
              <a:rPr lang="en-US" sz="1800" dirty="0"/>
              <a:t>)</a:t>
            </a:r>
            <a:r>
              <a:rPr lang="en-US" sz="1800" dirty="0" smtClean="0"/>
              <a:t>;</a:t>
            </a:r>
          </a:p>
          <a:p>
            <a:pPr marL="0" indent="0">
              <a:buNone/>
            </a:pPr>
            <a:endParaRPr lang="en-US" sz="1800" dirty="0"/>
          </a:p>
          <a:p>
            <a:pPr marL="0" indent="0">
              <a:buNone/>
            </a:pPr>
            <a:r>
              <a:rPr lang="en-US" sz="1800" dirty="0" smtClean="0"/>
              <a:t>The type of both variables is </a:t>
            </a:r>
            <a:r>
              <a:rPr lang="en-US" sz="1800" dirty="0" smtClean="0"/>
              <a:t>Bicycle, </a:t>
            </a:r>
            <a:r>
              <a:rPr lang="en-US" sz="1800" dirty="0" smtClean="0"/>
              <a:t>but they refer to objects in memory of type </a:t>
            </a:r>
            <a:r>
              <a:rPr lang="en-US" sz="1800" dirty="0"/>
              <a:t>Bicycle and </a:t>
            </a:r>
            <a:r>
              <a:rPr lang="en-US" sz="1800" dirty="0" err="1" smtClean="0"/>
              <a:t>MountainBike</a:t>
            </a:r>
            <a:r>
              <a:rPr lang="en-US" sz="1800" dirty="0" smtClean="0"/>
              <a:t> respectively</a:t>
            </a:r>
            <a:r>
              <a:rPr lang="en-US" sz="1800" dirty="0" smtClean="0"/>
              <a:t>. </a:t>
            </a:r>
          </a:p>
          <a:p>
            <a:pPr marL="0" indent="0">
              <a:buNone/>
            </a:pPr>
            <a:r>
              <a:rPr lang="en-US" sz="1800" dirty="0" smtClean="0"/>
              <a:t>Both classes have a different implementation for the </a:t>
            </a:r>
            <a:r>
              <a:rPr lang="en-US" sz="1800" dirty="0" err="1" smtClean="0"/>
              <a:t>toString</a:t>
            </a:r>
            <a:r>
              <a:rPr lang="en-US" sz="1800" dirty="0" smtClean="0"/>
              <a:t> method. The JVM waits until runtime to determine which method will get executed (depending on the actual type of the object.</a:t>
            </a:r>
            <a:r>
              <a:rPr lang="en-US" sz="1800" dirty="0" smtClean="0"/>
              <a:t>)</a:t>
            </a:r>
            <a:endParaRPr lang="en-US" sz="1800" dirty="0"/>
          </a:p>
        </p:txBody>
      </p:sp>
    </p:spTree>
    <p:extLst>
      <p:ext uri="{BB962C8B-B14F-4D97-AF65-F5344CB8AC3E}">
        <p14:creationId xmlns:p14="http://schemas.microsoft.com/office/powerpoint/2010/main" val="782873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Polymorphism</a:t>
            </a:r>
            <a:endParaRPr lang="en-US" dirty="0"/>
          </a:p>
        </p:txBody>
      </p:sp>
      <p:sp>
        <p:nvSpPr>
          <p:cNvPr id="3" name="Content Placeholder 2"/>
          <p:cNvSpPr>
            <a:spLocks noGrp="1"/>
          </p:cNvSpPr>
          <p:nvPr>
            <p:ph idx="1"/>
          </p:nvPr>
        </p:nvSpPr>
        <p:spPr/>
        <p:txBody>
          <a:bodyPr>
            <a:normAutofit/>
          </a:bodyPr>
          <a:lstStyle/>
          <a:p>
            <a:r>
              <a:rPr lang="en-US" sz="2200" dirty="0" smtClean="0"/>
              <a:t>The cast operator lets you convert a general type reference into a specific type reference.</a:t>
            </a:r>
          </a:p>
          <a:p>
            <a:pPr marL="0" indent="0">
              <a:buNone/>
            </a:pPr>
            <a:r>
              <a:rPr lang="en-US" sz="2200" dirty="0" smtClean="0"/>
              <a:t>i.e. </a:t>
            </a:r>
          </a:p>
          <a:p>
            <a:pPr marL="0" indent="0">
              <a:buNone/>
            </a:pPr>
            <a:r>
              <a:rPr lang="en-US" sz="2200" dirty="0" smtClean="0"/>
              <a:t>Bicycle </a:t>
            </a:r>
            <a:r>
              <a:rPr lang="en-US" sz="2200" dirty="0"/>
              <a:t>bike = new </a:t>
            </a:r>
            <a:r>
              <a:rPr lang="en-US" sz="2200" dirty="0" err="1"/>
              <a:t>MountainBike</a:t>
            </a:r>
            <a:r>
              <a:rPr lang="en-US" sz="2200" dirty="0"/>
              <a:t>(…);</a:t>
            </a:r>
          </a:p>
          <a:p>
            <a:pPr marL="0" indent="0">
              <a:buNone/>
            </a:pPr>
            <a:r>
              <a:rPr lang="en-US" sz="2200" dirty="0" err="1" smtClean="0"/>
              <a:t>MountainBike</a:t>
            </a:r>
            <a:r>
              <a:rPr lang="en-US" sz="2200" dirty="0" smtClean="0"/>
              <a:t> </a:t>
            </a:r>
            <a:r>
              <a:rPr lang="en-US" sz="2200" dirty="0" err="1" smtClean="0"/>
              <a:t>mBike</a:t>
            </a:r>
            <a:r>
              <a:rPr lang="en-US" sz="2200" dirty="0" smtClean="0"/>
              <a:t> = (</a:t>
            </a:r>
            <a:r>
              <a:rPr lang="en-US" sz="2200" dirty="0" err="1" smtClean="0"/>
              <a:t>MountainBike</a:t>
            </a:r>
            <a:r>
              <a:rPr lang="en-US" sz="2200" dirty="0" smtClean="0"/>
              <a:t>)bike;</a:t>
            </a:r>
            <a:endParaRPr lang="en-US" sz="2200" dirty="0"/>
          </a:p>
          <a:p>
            <a:pPr marL="0" indent="0">
              <a:buNone/>
            </a:pPr>
            <a:endParaRPr lang="en-US" sz="2200" dirty="0" smtClean="0"/>
          </a:p>
          <a:p>
            <a:pPr marL="0" indent="0">
              <a:buNone/>
            </a:pPr>
            <a:endParaRPr lang="en-US" sz="2200" dirty="0"/>
          </a:p>
          <a:p>
            <a:r>
              <a:rPr lang="en-US" sz="2200" dirty="0" smtClean="0"/>
              <a:t>Before </a:t>
            </a:r>
            <a:r>
              <a:rPr lang="en-US" sz="2200" dirty="0"/>
              <a:t>using the cast </a:t>
            </a:r>
            <a:r>
              <a:rPr lang="en-US" sz="2200" dirty="0" smtClean="0"/>
              <a:t>operator, use the </a:t>
            </a:r>
            <a:r>
              <a:rPr lang="en-US" sz="2200" i="1" dirty="0" err="1" smtClean="0"/>
              <a:t>instanceof</a:t>
            </a:r>
            <a:r>
              <a:rPr lang="en-US" sz="2200" dirty="0" smtClean="0"/>
              <a:t> operator to make sure an object belongs to a particular type.</a:t>
            </a:r>
          </a:p>
          <a:p>
            <a:pPr marL="0" indent="0">
              <a:buNone/>
            </a:pPr>
            <a:r>
              <a:rPr lang="en-US" sz="2200" dirty="0" smtClean="0"/>
              <a:t>i.e.</a:t>
            </a:r>
          </a:p>
          <a:p>
            <a:pPr marL="0" indent="0">
              <a:buNone/>
            </a:pPr>
            <a:r>
              <a:rPr lang="en-US" sz="2200" dirty="0"/>
              <a:t>i</a:t>
            </a:r>
            <a:r>
              <a:rPr lang="en-US" sz="2200" dirty="0" smtClean="0"/>
              <a:t>f( </a:t>
            </a:r>
            <a:r>
              <a:rPr lang="en-US" sz="2200" dirty="0" smtClean="0"/>
              <a:t>bike </a:t>
            </a:r>
            <a:r>
              <a:rPr lang="en-US" sz="2200" dirty="0" err="1" smtClean="0"/>
              <a:t>instanceof</a:t>
            </a:r>
            <a:r>
              <a:rPr lang="en-US" sz="2200" dirty="0" smtClean="0"/>
              <a:t> </a:t>
            </a:r>
            <a:r>
              <a:rPr lang="en-US" sz="2200" dirty="0" err="1" smtClean="0"/>
              <a:t>MountainBike</a:t>
            </a:r>
            <a:r>
              <a:rPr lang="en-US" sz="2200" dirty="0" smtClean="0"/>
              <a:t>)</a:t>
            </a:r>
            <a:endParaRPr lang="en-US" sz="2200" dirty="0" smtClean="0"/>
          </a:p>
          <a:p>
            <a:pPr marL="0" indent="0">
              <a:buNone/>
            </a:pPr>
            <a:r>
              <a:rPr lang="en-US" sz="2200" dirty="0" smtClean="0"/>
              <a:t>	</a:t>
            </a:r>
            <a:r>
              <a:rPr lang="en-US" sz="2200" dirty="0" err="1"/>
              <a:t>MountainBike</a:t>
            </a:r>
            <a:r>
              <a:rPr lang="en-US" sz="2200" dirty="0"/>
              <a:t> </a:t>
            </a:r>
            <a:r>
              <a:rPr lang="en-US" sz="2200" dirty="0" err="1"/>
              <a:t>mBike</a:t>
            </a:r>
            <a:r>
              <a:rPr lang="en-US" sz="2200" dirty="0"/>
              <a:t> = (</a:t>
            </a:r>
            <a:r>
              <a:rPr lang="en-US" sz="2200" dirty="0" err="1"/>
              <a:t>MountainBike</a:t>
            </a:r>
            <a:r>
              <a:rPr lang="en-US" sz="2200" dirty="0"/>
              <a:t>)bike;</a:t>
            </a:r>
          </a:p>
          <a:p>
            <a:pPr marL="0" indent="0">
              <a:buNone/>
            </a:pPr>
            <a:endParaRPr lang="en-US" dirty="0"/>
          </a:p>
        </p:txBody>
      </p:sp>
    </p:spTree>
    <p:extLst>
      <p:ext uri="{BB962C8B-B14F-4D97-AF65-F5344CB8AC3E}">
        <p14:creationId xmlns:p14="http://schemas.microsoft.com/office/powerpoint/2010/main" val="935886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a:t>
            </a:r>
          </a:p>
        </p:txBody>
      </p:sp>
      <p:sp>
        <p:nvSpPr>
          <p:cNvPr id="3" name="Content Placeholder 2"/>
          <p:cNvSpPr>
            <a:spLocks noGrp="1"/>
          </p:cNvSpPr>
          <p:nvPr>
            <p:ph idx="1"/>
          </p:nvPr>
        </p:nvSpPr>
        <p:spPr/>
        <p:txBody>
          <a:bodyPr>
            <a:normAutofit/>
          </a:bodyPr>
          <a:lstStyle/>
          <a:p>
            <a:r>
              <a:rPr lang="en-US" sz="2200" dirty="0" smtClean="0"/>
              <a:t>An </a:t>
            </a:r>
            <a:r>
              <a:rPr lang="en-US" sz="2200" dirty="0"/>
              <a:t>interface is a reference type similar to a </a:t>
            </a:r>
            <a:r>
              <a:rPr lang="en-US" sz="2200" dirty="0" smtClean="0"/>
              <a:t>class.</a:t>
            </a:r>
          </a:p>
          <a:p>
            <a:endParaRPr lang="en-US" sz="2200" dirty="0"/>
          </a:p>
          <a:p>
            <a:r>
              <a:rPr lang="en-US" sz="2200" dirty="0" smtClean="0"/>
              <a:t>They specify behavior for </a:t>
            </a:r>
            <a:r>
              <a:rPr lang="en-US" sz="2200" dirty="0" smtClean="0"/>
              <a:t>the </a:t>
            </a:r>
            <a:r>
              <a:rPr lang="en-US" sz="2200" dirty="0" smtClean="0"/>
              <a:t>classes that implement them. </a:t>
            </a:r>
            <a:endParaRPr lang="en-US" sz="2200" dirty="0"/>
          </a:p>
          <a:p>
            <a:pPr marL="0" indent="0">
              <a:buNone/>
            </a:pPr>
            <a:endParaRPr lang="en-US" sz="2200" dirty="0"/>
          </a:p>
          <a:p>
            <a:r>
              <a:rPr lang="en-US" sz="2200" dirty="0" smtClean="0"/>
              <a:t>They contain a group </a:t>
            </a:r>
            <a:r>
              <a:rPr lang="en-US" sz="2200" dirty="0"/>
              <a:t>of related methods with empty </a:t>
            </a:r>
            <a:r>
              <a:rPr lang="en-US" sz="2200" dirty="0" smtClean="0"/>
              <a:t>bodies.</a:t>
            </a:r>
          </a:p>
          <a:p>
            <a:pPr marL="0" indent="0">
              <a:buNone/>
            </a:pPr>
            <a:endParaRPr lang="en-US" sz="2200" dirty="0" smtClean="0"/>
          </a:p>
          <a:p>
            <a:r>
              <a:rPr lang="en-US" sz="2200" dirty="0" smtClean="0"/>
              <a:t>They may also contain </a:t>
            </a:r>
            <a:r>
              <a:rPr lang="en-US" sz="2200" dirty="0" smtClean="0"/>
              <a:t>static constant </a:t>
            </a:r>
            <a:r>
              <a:rPr lang="en-US" sz="2200" dirty="0" smtClean="0"/>
              <a:t>declarations.</a:t>
            </a:r>
            <a:endParaRPr lang="en-US" sz="2200" dirty="0"/>
          </a:p>
          <a:p>
            <a:endParaRPr lang="en-US" sz="2200" dirty="0"/>
          </a:p>
          <a:p>
            <a:r>
              <a:rPr lang="en-US" sz="2200" dirty="0" smtClean="0"/>
              <a:t>Interfaces cannot </a:t>
            </a:r>
            <a:r>
              <a:rPr lang="en-US" sz="2200" dirty="0"/>
              <a:t>be </a:t>
            </a:r>
            <a:r>
              <a:rPr lang="en-US" sz="2200" dirty="0" smtClean="0"/>
              <a:t>instantiated, </a:t>
            </a:r>
            <a:r>
              <a:rPr lang="en-US" sz="2200" dirty="0"/>
              <a:t>only implemented by </a:t>
            </a:r>
            <a:r>
              <a:rPr lang="en-US" sz="2200" dirty="0" smtClean="0"/>
              <a:t>classes.</a:t>
            </a:r>
            <a:endParaRPr lang="en-US" sz="2200" dirty="0"/>
          </a:p>
          <a:p>
            <a:endParaRPr lang="en-US" dirty="0"/>
          </a:p>
          <a:p>
            <a:pPr marL="0" indent="0">
              <a:buNone/>
            </a:pPr>
            <a:endParaRPr lang="en-US" dirty="0"/>
          </a:p>
        </p:txBody>
      </p:sp>
    </p:spTree>
    <p:extLst>
      <p:ext uri="{BB962C8B-B14F-4D97-AF65-F5344CB8AC3E}">
        <p14:creationId xmlns:p14="http://schemas.microsoft.com/office/powerpoint/2010/main" val="3268901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vs. Class</a:t>
            </a:r>
            <a:endParaRPr lang="en-US" dirty="0"/>
          </a:p>
        </p:txBody>
      </p:sp>
      <p:sp>
        <p:nvSpPr>
          <p:cNvPr id="3" name="Content Placeholder 2"/>
          <p:cNvSpPr>
            <a:spLocks noGrp="1"/>
          </p:cNvSpPr>
          <p:nvPr>
            <p:ph idx="1"/>
          </p:nvPr>
        </p:nvSpPr>
        <p:spPr/>
        <p:txBody>
          <a:bodyPr>
            <a:normAutofit fontScale="70000" lnSpcReduction="20000"/>
          </a:bodyPr>
          <a:lstStyle/>
          <a:p>
            <a:r>
              <a:rPr lang="en-US" sz="2600" dirty="0" smtClean="0"/>
              <a:t>An interface is not a class, even if their declarations are similar.</a:t>
            </a:r>
          </a:p>
          <a:p>
            <a:endParaRPr lang="en-US" sz="2600" dirty="0" smtClean="0"/>
          </a:p>
          <a:p>
            <a:r>
              <a:rPr lang="en-US" sz="2600" dirty="0" smtClean="0"/>
              <a:t>A class describes the attributes and behavior of the objects created from it, whereas an interface contains the list of behaviors that a class implements.</a:t>
            </a:r>
          </a:p>
          <a:p>
            <a:endParaRPr lang="en-US" sz="2600" dirty="0"/>
          </a:p>
          <a:p>
            <a:r>
              <a:rPr lang="en-US" sz="2600" dirty="0" smtClean="0"/>
              <a:t>Interfaces do not have any constructors.</a:t>
            </a:r>
          </a:p>
          <a:p>
            <a:endParaRPr lang="en-US" sz="2600" dirty="0"/>
          </a:p>
          <a:p>
            <a:r>
              <a:rPr lang="en-US" sz="2600" dirty="0" smtClean="0"/>
              <a:t>They cannot contain instance variables, only static constants.</a:t>
            </a:r>
          </a:p>
          <a:p>
            <a:endParaRPr lang="en-US" sz="2600" dirty="0" smtClean="0"/>
          </a:p>
          <a:p>
            <a:r>
              <a:rPr lang="en-US" sz="2600" dirty="0"/>
              <a:t>All methods declared in an interface are public, even if the public modifier is omitted</a:t>
            </a:r>
            <a:r>
              <a:rPr lang="en-US" sz="2600" dirty="0" smtClean="0"/>
              <a:t>.</a:t>
            </a:r>
          </a:p>
          <a:p>
            <a:endParaRPr lang="en-US" sz="2600" dirty="0"/>
          </a:p>
          <a:p>
            <a:r>
              <a:rPr lang="en-US" sz="2600" dirty="0" smtClean="0"/>
              <a:t>All </a:t>
            </a:r>
            <a:r>
              <a:rPr lang="en-US" sz="2600" dirty="0"/>
              <a:t>methods in an interface type are </a:t>
            </a:r>
            <a:r>
              <a:rPr lang="en-US" sz="2600" i="1" dirty="0"/>
              <a:t>abstract</a:t>
            </a:r>
            <a:r>
              <a:rPr lang="en-US" sz="2600" dirty="0"/>
              <a:t>; that is, they have a name, </a:t>
            </a:r>
            <a:r>
              <a:rPr lang="en-US" sz="2600" dirty="0" smtClean="0"/>
              <a:t>parameters</a:t>
            </a:r>
            <a:r>
              <a:rPr lang="en-US" sz="2600" dirty="0"/>
              <a:t>, and a return type, but they don’t have an implementation. </a:t>
            </a:r>
            <a:endParaRPr lang="en-US" sz="2600" dirty="0" smtClean="0"/>
          </a:p>
          <a:p>
            <a:endParaRPr lang="en-US" sz="2600" dirty="0"/>
          </a:p>
          <a:p>
            <a:r>
              <a:rPr lang="en-US" sz="2600" dirty="0" smtClean="0"/>
              <a:t>When the type of a reference variable is an interface, the object it refers to must be of a class that implements the interface.</a:t>
            </a:r>
          </a:p>
          <a:p>
            <a:endParaRPr lang="en-US" dirty="0"/>
          </a:p>
        </p:txBody>
      </p:sp>
    </p:spTree>
    <p:extLst>
      <p:ext uri="{BB962C8B-B14F-4D97-AF65-F5344CB8AC3E}">
        <p14:creationId xmlns:p14="http://schemas.microsoft.com/office/powerpoint/2010/main" val="3373764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for Interface Declaration</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lvl="1"/>
            <a:endParaRPr lang="en-US" dirty="0"/>
          </a:p>
          <a:p>
            <a:pPr marL="274320" lvl="1" indent="0">
              <a:buNone/>
            </a:pPr>
            <a:endParaRPr lang="en-US" dirty="0"/>
          </a:p>
        </p:txBody>
      </p:sp>
      <p:pic>
        <p:nvPicPr>
          <p:cNvPr id="4" name="Picture 3"/>
          <p:cNvPicPr>
            <a:picLocks noChangeAspect="1"/>
          </p:cNvPicPr>
          <p:nvPr/>
        </p:nvPicPr>
        <p:blipFill>
          <a:blip r:embed="rId2"/>
          <a:stretch>
            <a:fillRect/>
          </a:stretch>
        </p:blipFill>
        <p:spPr>
          <a:xfrm>
            <a:off x="152400" y="2108200"/>
            <a:ext cx="8839649" cy="2692400"/>
          </a:xfrm>
          <a:prstGeom prst="rect">
            <a:avLst/>
          </a:prstGeom>
        </p:spPr>
      </p:pic>
    </p:spTree>
    <p:extLst>
      <p:ext uri="{BB962C8B-B14F-4D97-AF65-F5344CB8AC3E}">
        <p14:creationId xmlns:p14="http://schemas.microsoft.com/office/powerpoint/2010/main" val="3144942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Interfaces</a:t>
            </a:r>
            <a:endParaRPr lang="en-US" dirty="0"/>
          </a:p>
        </p:txBody>
      </p:sp>
      <p:sp>
        <p:nvSpPr>
          <p:cNvPr id="3" name="Content Placeholder 2"/>
          <p:cNvSpPr>
            <a:spLocks noGrp="1"/>
          </p:cNvSpPr>
          <p:nvPr>
            <p:ph idx="1"/>
          </p:nvPr>
        </p:nvSpPr>
        <p:spPr/>
        <p:txBody>
          <a:bodyPr>
            <a:normAutofit/>
          </a:bodyPr>
          <a:lstStyle/>
          <a:p>
            <a:r>
              <a:rPr lang="en-US" dirty="0"/>
              <a:t>Classes that implement an interface need to provide the implementation for the methods. </a:t>
            </a:r>
            <a:endParaRPr lang="en-US" dirty="0" smtClean="0"/>
          </a:p>
          <a:p>
            <a:endParaRPr lang="en-US" dirty="0"/>
          </a:p>
          <a:p>
            <a:r>
              <a:rPr lang="en-US" dirty="0" smtClean="0"/>
              <a:t>When a class says that it implements an interface, it's </a:t>
            </a:r>
            <a:r>
              <a:rPr lang="en-US" dirty="0"/>
              <a:t>like a promise the class makes to the outside world to provide those methods.</a:t>
            </a:r>
          </a:p>
          <a:p>
            <a:pPr marL="0" indent="0">
              <a:buNone/>
            </a:pPr>
            <a:endParaRPr lang="en-US" dirty="0"/>
          </a:p>
          <a:p>
            <a:r>
              <a:rPr lang="en-US" dirty="0" smtClean="0"/>
              <a:t>To </a:t>
            </a:r>
            <a:r>
              <a:rPr lang="en-US" dirty="0"/>
              <a:t>declare a class that implements an interface, include the </a:t>
            </a:r>
            <a:r>
              <a:rPr lang="en-US" i="1" dirty="0"/>
              <a:t>implements</a:t>
            </a:r>
            <a:r>
              <a:rPr lang="en-US" dirty="0"/>
              <a:t> clause in the class declaration</a:t>
            </a:r>
            <a:r>
              <a:rPr lang="en-US" dirty="0" smtClean="0"/>
              <a:t>.</a:t>
            </a:r>
            <a:endParaRPr lang="en-US" dirty="0"/>
          </a:p>
        </p:txBody>
      </p:sp>
    </p:spTree>
    <p:extLst>
      <p:ext uri="{BB962C8B-B14F-4D97-AF65-F5344CB8AC3E}">
        <p14:creationId xmlns:p14="http://schemas.microsoft.com/office/powerpoint/2010/main" val="1424163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Implementing Interfaces</a:t>
            </a:r>
            <a:endParaRPr lang="en-US" dirty="0"/>
          </a:p>
        </p:txBody>
      </p:sp>
      <p:pic>
        <p:nvPicPr>
          <p:cNvPr id="7" name="Content Placeholder 6"/>
          <p:cNvPicPr>
            <a:picLocks noGrp="1" noChangeAspect="1"/>
          </p:cNvPicPr>
          <p:nvPr>
            <p:ph idx="1"/>
          </p:nvPr>
        </p:nvPicPr>
        <p:blipFill>
          <a:blip r:embed="rId2"/>
          <a:srcRect t="-14804" b="-14804"/>
          <a:stretch>
            <a:fillRect/>
          </a:stretch>
        </p:blipFill>
        <p:spPr>
          <a:xfrm>
            <a:off x="228600" y="1600200"/>
            <a:ext cx="8763000" cy="4876800"/>
          </a:xfrm>
        </p:spPr>
      </p:pic>
    </p:spTree>
    <p:extLst>
      <p:ext uri="{BB962C8B-B14F-4D97-AF65-F5344CB8AC3E}">
        <p14:creationId xmlns:p14="http://schemas.microsoft.com/office/powerpoint/2010/main" val="3968700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References</a:t>
            </a:r>
            <a:endParaRPr lang="en-US" dirty="0"/>
          </a:p>
        </p:txBody>
      </p:sp>
      <p:sp>
        <p:nvSpPr>
          <p:cNvPr id="3" name="Content Placeholder 2"/>
          <p:cNvSpPr>
            <a:spLocks noGrp="1"/>
          </p:cNvSpPr>
          <p:nvPr>
            <p:ph idx="1"/>
          </p:nvPr>
        </p:nvSpPr>
        <p:spPr/>
        <p:txBody>
          <a:bodyPr>
            <a:normAutofit/>
          </a:bodyPr>
          <a:lstStyle/>
          <a:p>
            <a:pPr lvl="0"/>
            <a:endParaRPr lang="en-US" dirty="0"/>
          </a:p>
          <a:p>
            <a:pPr lvl="0"/>
            <a:r>
              <a:rPr lang="en-US" dirty="0" err="1"/>
              <a:t>Horstmann</a:t>
            </a:r>
            <a:r>
              <a:rPr lang="en-US" dirty="0"/>
              <a:t>, Cay. Big Java 4th ed. New York, USA: John Wiley &amp; Sons, Inc., 2010.</a:t>
            </a:r>
          </a:p>
          <a:p>
            <a:pPr lvl="0"/>
            <a:endParaRPr lang="en-US" dirty="0"/>
          </a:p>
          <a:p>
            <a:pPr lvl="0"/>
            <a:r>
              <a:rPr lang="en-US" dirty="0"/>
              <a:t>Oracle. The Java Tutorials, 2013. Web. 25 Aug. 2013. </a:t>
            </a:r>
            <a:r>
              <a:rPr lang="en-US" dirty="0">
                <a:hlinkClick r:id="rId2"/>
              </a:rPr>
              <a:t>http://docs.oracle.com/javase/tutorial/</a:t>
            </a:r>
            <a:r>
              <a:rPr lang="en-US" dirty="0" smtClean="0">
                <a:hlinkClick r:id="rId2"/>
              </a:rPr>
              <a:t>index.html</a:t>
            </a:r>
            <a:endParaRPr lang="en-US" dirty="0" smtClean="0"/>
          </a:p>
          <a:p>
            <a:pPr lvl="0"/>
            <a:endParaRPr lang="en-US" dirty="0"/>
          </a:p>
          <a:p>
            <a:r>
              <a:rPr lang="en-US" dirty="0"/>
              <a:t>Gaddis, Tony, and Godfrey </a:t>
            </a:r>
            <a:r>
              <a:rPr lang="en-US" dirty="0" err="1"/>
              <a:t>Muganda</a:t>
            </a:r>
            <a:r>
              <a:rPr lang="en-US" dirty="0"/>
              <a:t>. Starting out with Java: from Control Structures through Data Structures 2</a:t>
            </a:r>
            <a:r>
              <a:rPr lang="en-US" baseline="30000" dirty="0"/>
              <a:t>nd</a:t>
            </a:r>
            <a:r>
              <a:rPr lang="en-US" dirty="0"/>
              <a:t> ed. Boston, USA: Addison-Wesley, 2012</a:t>
            </a:r>
          </a:p>
          <a:p>
            <a:pPr lvl="0"/>
            <a:endParaRPr lang="en-US" dirty="0"/>
          </a:p>
          <a:p>
            <a:pPr marL="0" indent="0">
              <a:buNone/>
            </a:pPr>
            <a:endParaRPr lang="en-US" dirty="0"/>
          </a:p>
          <a:p>
            <a:pPr marL="0" lvl="0" indent="0">
              <a:buNone/>
            </a:pPr>
            <a:endParaRPr lang="en-US" dirty="0" smtClean="0"/>
          </a:p>
        </p:txBody>
      </p:sp>
    </p:spTree>
    <p:extLst>
      <p:ext uri="{BB962C8B-B14F-4D97-AF65-F5344CB8AC3E}">
        <p14:creationId xmlns:p14="http://schemas.microsoft.com/office/powerpoint/2010/main" val="10392343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fontScale="85000" lnSpcReduction="20000"/>
          </a:bodyPr>
          <a:lstStyle/>
          <a:p>
            <a:r>
              <a:rPr lang="en-US" dirty="0"/>
              <a:t>Classes can derive from other classes, thereby inheriting their fields and methods.</a:t>
            </a:r>
          </a:p>
          <a:p>
            <a:pPr marL="0" indent="0">
              <a:buNone/>
            </a:pPr>
            <a:r>
              <a:rPr lang="en-US" dirty="0"/>
              <a:t> </a:t>
            </a:r>
          </a:p>
          <a:p>
            <a:r>
              <a:rPr lang="en-US" dirty="0"/>
              <a:t>A class that is derived from another class is called a subclass (also </a:t>
            </a:r>
            <a:r>
              <a:rPr lang="en-US" dirty="0" smtClean="0"/>
              <a:t>called a </a:t>
            </a:r>
            <a:r>
              <a:rPr lang="en-US" dirty="0"/>
              <a:t>derived class, extended class, or child class).</a:t>
            </a:r>
          </a:p>
          <a:p>
            <a:pPr marL="0" indent="0">
              <a:buNone/>
            </a:pPr>
            <a:r>
              <a:rPr lang="en-US" dirty="0"/>
              <a:t> </a:t>
            </a:r>
          </a:p>
          <a:p>
            <a:r>
              <a:rPr lang="en-US" dirty="0"/>
              <a:t>The class from which the subclass is derived is called a superclass (also </a:t>
            </a:r>
            <a:r>
              <a:rPr lang="en-US" dirty="0" smtClean="0"/>
              <a:t>called a </a:t>
            </a:r>
            <a:r>
              <a:rPr lang="en-US" dirty="0"/>
              <a:t>base class or a parent class).</a:t>
            </a:r>
          </a:p>
          <a:p>
            <a:pPr marL="0" indent="0">
              <a:buNone/>
            </a:pPr>
            <a:r>
              <a:rPr lang="en-US" dirty="0"/>
              <a:t> </a:t>
            </a:r>
          </a:p>
          <a:p>
            <a:r>
              <a:rPr lang="en-US" dirty="0"/>
              <a:t>In Java, there is single inheritance, every class can have only one direct superclass.</a:t>
            </a:r>
          </a:p>
          <a:p>
            <a:pPr marL="0" indent="0">
              <a:buNone/>
            </a:pPr>
            <a:r>
              <a:rPr lang="en-US" dirty="0"/>
              <a:t> </a:t>
            </a:r>
          </a:p>
          <a:p>
            <a:r>
              <a:rPr lang="en-US" dirty="0"/>
              <a:t>Classes that do not explicitly extend any class are implicitly a subclass of Object.</a:t>
            </a:r>
          </a:p>
          <a:p>
            <a:pPr marL="0" indent="0">
              <a:buNone/>
            </a:pPr>
            <a:r>
              <a:rPr lang="en-US" dirty="0"/>
              <a:t> </a:t>
            </a:r>
          </a:p>
          <a:p>
            <a:r>
              <a:rPr lang="en-US" dirty="0"/>
              <a:t>Object has no superclass.</a:t>
            </a:r>
          </a:p>
        </p:txBody>
      </p:sp>
    </p:spTree>
    <p:extLst>
      <p:ext uri="{BB962C8B-B14F-4D97-AF65-F5344CB8AC3E}">
        <p14:creationId xmlns:p14="http://schemas.microsoft.com/office/powerpoint/2010/main" val="2306933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pic>
        <p:nvPicPr>
          <p:cNvPr id="5" name="Picture 4"/>
          <p:cNvPicPr>
            <a:picLocks noChangeAspect="1"/>
          </p:cNvPicPr>
          <p:nvPr/>
        </p:nvPicPr>
        <p:blipFill>
          <a:blip r:embed="rId2"/>
          <a:stretch>
            <a:fillRect/>
          </a:stretch>
        </p:blipFill>
        <p:spPr>
          <a:xfrm>
            <a:off x="0" y="1447800"/>
            <a:ext cx="9144000" cy="4343709"/>
          </a:xfrm>
          <a:prstGeom prst="rect">
            <a:avLst/>
          </a:prstGeom>
        </p:spPr>
      </p:pic>
    </p:spTree>
    <p:extLst>
      <p:ext uri="{BB962C8B-B14F-4D97-AF65-F5344CB8AC3E}">
        <p14:creationId xmlns:p14="http://schemas.microsoft.com/office/powerpoint/2010/main" val="200429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a:bodyPr>
          <a:lstStyle/>
          <a:p>
            <a:r>
              <a:rPr lang="en-US" sz="2000" dirty="0"/>
              <a:t>Constructors are not inherited but they can be </a:t>
            </a:r>
            <a:r>
              <a:rPr lang="en-US" sz="2000" dirty="0" smtClean="0"/>
              <a:t>invoked from the subclass constructors using </a:t>
            </a:r>
            <a:r>
              <a:rPr lang="en-US" sz="2000" dirty="0"/>
              <a:t>the </a:t>
            </a:r>
            <a:r>
              <a:rPr lang="en-US" sz="2000" i="1" dirty="0"/>
              <a:t>super</a:t>
            </a:r>
            <a:r>
              <a:rPr lang="en-US" sz="2000" dirty="0"/>
              <a:t> keyword.</a:t>
            </a:r>
          </a:p>
          <a:p>
            <a:pPr marL="0" indent="0">
              <a:buNone/>
            </a:pPr>
            <a:r>
              <a:rPr lang="en-US" sz="2000" dirty="0"/>
              <a:t> </a:t>
            </a:r>
          </a:p>
          <a:p>
            <a:r>
              <a:rPr lang="en-US" sz="2000" dirty="0" smtClean="0"/>
              <a:t>If Java </a:t>
            </a:r>
            <a:r>
              <a:rPr lang="en-US" sz="2000" dirty="0" smtClean="0"/>
              <a:t>provides </a:t>
            </a:r>
            <a:r>
              <a:rPr lang="en-US" sz="2000" dirty="0" smtClean="0"/>
              <a:t>a default constructor for the superclass, or a no-argument constructor was written into the superclass, then that constructor will be implicitly called just before a subclass constructor executes.</a:t>
            </a:r>
          </a:p>
          <a:p>
            <a:endParaRPr lang="en-US" sz="2000" dirty="0"/>
          </a:p>
          <a:p>
            <a:r>
              <a:rPr lang="en-US" sz="2000" dirty="0" smtClean="0"/>
              <a:t>Otherwise, </a:t>
            </a:r>
            <a:r>
              <a:rPr lang="en-US" sz="2000" dirty="0"/>
              <a:t>at the beginning of </a:t>
            </a:r>
            <a:r>
              <a:rPr lang="en-US" sz="2000" dirty="0" smtClean="0"/>
              <a:t>a subclass</a:t>
            </a:r>
            <a:r>
              <a:rPr lang="en-US" sz="2000" dirty="0"/>
              <a:t>’ </a:t>
            </a:r>
            <a:r>
              <a:rPr lang="en-US" sz="2000" dirty="0" smtClean="0"/>
              <a:t>constructor, there must be a call to one of the constructors in the superclass.</a:t>
            </a:r>
            <a:endParaRPr lang="en-US" sz="2000" dirty="0"/>
          </a:p>
        </p:txBody>
      </p:sp>
    </p:spTree>
    <p:extLst>
      <p:ext uri="{BB962C8B-B14F-4D97-AF65-F5344CB8AC3E}">
        <p14:creationId xmlns:p14="http://schemas.microsoft.com/office/powerpoint/2010/main" val="2320968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lnSpcReduction="10000"/>
          </a:bodyPr>
          <a:lstStyle/>
          <a:p>
            <a:r>
              <a:rPr lang="en-US" dirty="0" smtClean="0"/>
              <a:t>Method Overriding:</a:t>
            </a:r>
          </a:p>
          <a:p>
            <a:pPr lvl="1"/>
            <a:r>
              <a:rPr lang="en-US" dirty="0" smtClean="0"/>
              <a:t>When you write </a:t>
            </a:r>
            <a:r>
              <a:rPr lang="en-US" dirty="0"/>
              <a:t>a new instance method in the subclass that has the same signature as </a:t>
            </a:r>
            <a:r>
              <a:rPr lang="en-US" dirty="0" smtClean="0"/>
              <a:t>a method in </a:t>
            </a:r>
            <a:r>
              <a:rPr lang="en-US" dirty="0"/>
              <a:t>the </a:t>
            </a:r>
            <a:r>
              <a:rPr lang="en-US" dirty="0" smtClean="0"/>
              <a:t>superclass. The version of the method executed depends on the type of the object on which the method gets called.</a:t>
            </a:r>
          </a:p>
          <a:p>
            <a:pPr lvl="1"/>
            <a:endParaRPr lang="en-US" dirty="0"/>
          </a:p>
          <a:p>
            <a:pPr marL="274320" lvl="1" indent="0">
              <a:buNone/>
            </a:pPr>
            <a:r>
              <a:rPr lang="en-US" dirty="0" smtClean="0"/>
              <a:t>Example:</a:t>
            </a:r>
          </a:p>
          <a:p>
            <a:pPr lvl="1"/>
            <a:r>
              <a:rPr lang="en-US" dirty="0" smtClean="0"/>
              <a:t>The </a:t>
            </a:r>
            <a:r>
              <a:rPr lang="en-US" dirty="0" err="1" smtClean="0"/>
              <a:t>toString</a:t>
            </a:r>
            <a:r>
              <a:rPr lang="en-US" dirty="0" smtClean="0"/>
              <a:t> method gets overridden in the </a:t>
            </a:r>
            <a:r>
              <a:rPr lang="en-US" dirty="0" err="1" smtClean="0"/>
              <a:t>MountainBike</a:t>
            </a:r>
            <a:r>
              <a:rPr lang="en-US" dirty="0" smtClean="0"/>
              <a:t> class</a:t>
            </a:r>
            <a:r>
              <a:rPr lang="en-US" dirty="0" smtClean="0"/>
              <a:t>.</a:t>
            </a:r>
          </a:p>
          <a:p>
            <a:pPr marL="274320" lvl="1" indent="0">
              <a:buNone/>
            </a:pPr>
            <a:endParaRPr lang="en-US" dirty="0"/>
          </a:p>
          <a:p>
            <a:pPr lvl="1"/>
            <a:r>
              <a:rPr lang="en-US" dirty="0" smtClean="0"/>
              <a:t>If the method gets called on an object of type </a:t>
            </a:r>
            <a:r>
              <a:rPr lang="en-US" dirty="0" smtClean="0"/>
              <a:t>Bicycle, </a:t>
            </a:r>
            <a:r>
              <a:rPr lang="en-US" dirty="0" smtClean="0"/>
              <a:t>the version that executes is the one in the superclass.</a:t>
            </a:r>
          </a:p>
          <a:p>
            <a:pPr marL="274320" lvl="1" indent="0">
              <a:buNone/>
            </a:pPr>
            <a:endParaRPr lang="en-US" dirty="0" smtClean="0"/>
          </a:p>
          <a:p>
            <a:pPr lvl="1"/>
            <a:r>
              <a:rPr lang="en-US" dirty="0"/>
              <a:t>If the method gets </a:t>
            </a:r>
            <a:r>
              <a:rPr lang="en-US" dirty="0" smtClean="0"/>
              <a:t>called on </a:t>
            </a:r>
            <a:r>
              <a:rPr lang="en-US" dirty="0"/>
              <a:t>an object of type </a:t>
            </a:r>
            <a:r>
              <a:rPr lang="en-US" dirty="0" err="1"/>
              <a:t>MountainBike</a:t>
            </a:r>
            <a:r>
              <a:rPr lang="en-US" dirty="0"/>
              <a:t> , </a:t>
            </a:r>
            <a:r>
              <a:rPr lang="en-US" dirty="0"/>
              <a:t>the version that </a:t>
            </a:r>
            <a:r>
              <a:rPr lang="en-US" dirty="0" smtClean="0"/>
              <a:t>returns cadence</a:t>
            </a:r>
            <a:r>
              <a:rPr lang="en-US" dirty="0"/>
              <a:t>, speed, gear, and </a:t>
            </a:r>
            <a:r>
              <a:rPr lang="en-US" dirty="0" smtClean="0"/>
              <a:t>suspension is </a:t>
            </a:r>
            <a:r>
              <a:rPr lang="en-US" dirty="0" smtClean="0"/>
              <a:t>the one that gets </a:t>
            </a:r>
            <a:r>
              <a:rPr lang="en-US" dirty="0"/>
              <a:t>executed.</a:t>
            </a:r>
          </a:p>
          <a:p>
            <a:pPr marL="274320" lvl="1" indent="0">
              <a:buNone/>
            </a:pPr>
            <a:endParaRPr lang="en-US" dirty="0" smtClean="0"/>
          </a:p>
        </p:txBody>
      </p:sp>
    </p:spTree>
    <p:extLst>
      <p:ext uri="{BB962C8B-B14F-4D97-AF65-F5344CB8AC3E}">
        <p14:creationId xmlns:p14="http://schemas.microsoft.com/office/powerpoint/2010/main" val="2058429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Method Overloading:</a:t>
            </a:r>
          </a:p>
          <a:p>
            <a:pPr lvl="1"/>
            <a:r>
              <a:rPr lang="en-US" dirty="0" smtClean="0"/>
              <a:t>When you write two or more methods within the same class that have the same name but different number or type of parameters.</a:t>
            </a:r>
          </a:p>
          <a:p>
            <a:pPr lvl="1"/>
            <a:r>
              <a:rPr lang="en-US" dirty="0" smtClean="0"/>
              <a:t>The version of the method that gets executed depends on the arguments passed when calling the method.</a:t>
            </a:r>
          </a:p>
          <a:p>
            <a:pPr lvl="1"/>
            <a:endParaRPr lang="en-US" dirty="0"/>
          </a:p>
          <a:p>
            <a:pPr marL="0" indent="0">
              <a:buNone/>
            </a:pPr>
            <a:r>
              <a:rPr lang="en-US" dirty="0" smtClean="0"/>
              <a:t>Example:</a:t>
            </a:r>
          </a:p>
          <a:p>
            <a:pPr marL="0" indent="0">
              <a:buNone/>
            </a:pPr>
            <a:r>
              <a:rPr lang="en-US" sz="1900" dirty="0"/>
              <a:t>public void </a:t>
            </a:r>
            <a:r>
              <a:rPr lang="en-US" sz="1900" dirty="0" err="1"/>
              <a:t>setSuspension</a:t>
            </a:r>
            <a:r>
              <a:rPr lang="en-US" sz="1900" dirty="0"/>
              <a:t>(String </a:t>
            </a:r>
            <a:r>
              <a:rPr lang="en-US" sz="1900" dirty="0" err="1"/>
              <a:t>suspensionType</a:t>
            </a:r>
            <a:r>
              <a:rPr lang="en-US" sz="1900" dirty="0"/>
              <a:t>) </a:t>
            </a:r>
          </a:p>
          <a:p>
            <a:pPr marL="0" indent="0">
              <a:buNone/>
            </a:pPr>
            <a:r>
              <a:rPr lang="en-US" sz="1900" dirty="0" smtClean="0"/>
              <a:t>{ suspension </a:t>
            </a:r>
            <a:r>
              <a:rPr lang="en-US" sz="1900" dirty="0"/>
              <a:t>= </a:t>
            </a:r>
            <a:r>
              <a:rPr lang="en-US" sz="1900" dirty="0" err="1"/>
              <a:t>suspensionType</a:t>
            </a:r>
            <a:r>
              <a:rPr lang="en-US" sz="1900" dirty="0" smtClean="0"/>
              <a:t>; }</a:t>
            </a:r>
            <a:endParaRPr lang="en-US" sz="1900" dirty="0"/>
          </a:p>
          <a:p>
            <a:pPr marL="0" indent="0">
              <a:buNone/>
            </a:pPr>
            <a:endParaRPr lang="en-US" sz="1900" dirty="0"/>
          </a:p>
          <a:p>
            <a:pPr marL="0" indent="0">
              <a:buNone/>
            </a:pPr>
            <a:r>
              <a:rPr lang="en-US" sz="1900" dirty="0" smtClean="0"/>
              <a:t>public </a:t>
            </a:r>
            <a:r>
              <a:rPr lang="en-US" sz="1900" dirty="0"/>
              <a:t>void </a:t>
            </a:r>
            <a:r>
              <a:rPr lang="en-US" sz="1900" dirty="0" err="1"/>
              <a:t>setSuspension</a:t>
            </a:r>
            <a:r>
              <a:rPr lang="en-US" sz="1900" dirty="0"/>
              <a:t>()</a:t>
            </a:r>
          </a:p>
          <a:p>
            <a:pPr marL="0" indent="0">
              <a:buNone/>
            </a:pPr>
            <a:r>
              <a:rPr lang="en-US" sz="1900" dirty="0" smtClean="0"/>
              <a:t>{ suspension </a:t>
            </a:r>
            <a:r>
              <a:rPr lang="en-US" sz="1900" dirty="0"/>
              <a:t>= "</a:t>
            </a:r>
            <a:r>
              <a:rPr lang="en-US" sz="1900" dirty="0" smtClean="0"/>
              <a:t>dual”; }</a:t>
            </a:r>
          </a:p>
          <a:p>
            <a:pPr marL="0" indent="0">
              <a:buNone/>
            </a:pPr>
            <a:endParaRPr lang="en-US" sz="1900" dirty="0"/>
          </a:p>
          <a:p>
            <a:pPr marL="0" indent="0">
              <a:buNone/>
            </a:pPr>
            <a:r>
              <a:rPr lang="en-US" sz="1900" dirty="0" err="1" smtClean="0"/>
              <a:t>bike.setSuspension</a:t>
            </a:r>
            <a:r>
              <a:rPr lang="en-US" sz="1900" dirty="0" smtClean="0"/>
              <a:t>(“rear”)</a:t>
            </a:r>
            <a:r>
              <a:rPr lang="en-US" sz="1900" dirty="0" smtClean="0"/>
              <a:t>; 	</a:t>
            </a:r>
            <a:r>
              <a:rPr lang="en-US" sz="1900" dirty="0" smtClean="0"/>
              <a:t>/</a:t>
            </a:r>
            <a:r>
              <a:rPr lang="en-US" sz="1900" dirty="0" smtClean="0"/>
              <a:t>/ the first version gets executed</a:t>
            </a:r>
          </a:p>
          <a:p>
            <a:pPr marL="0" indent="0">
              <a:buNone/>
            </a:pPr>
            <a:r>
              <a:rPr lang="en-US" sz="1900" dirty="0" err="1"/>
              <a:t>bike.setSuspension</a:t>
            </a:r>
            <a:r>
              <a:rPr lang="en-US" sz="1900" dirty="0" smtClean="0"/>
              <a:t>(</a:t>
            </a:r>
            <a:r>
              <a:rPr lang="en-US" sz="1900" dirty="0"/>
              <a:t> </a:t>
            </a:r>
            <a:r>
              <a:rPr lang="en-US" sz="1900" dirty="0" smtClean="0"/>
              <a:t>)</a:t>
            </a:r>
            <a:r>
              <a:rPr lang="en-US" sz="1900" dirty="0" smtClean="0"/>
              <a:t>;	</a:t>
            </a:r>
            <a:r>
              <a:rPr lang="en-US" sz="1900" dirty="0" smtClean="0"/>
              <a:t>	/</a:t>
            </a:r>
            <a:r>
              <a:rPr lang="en-US" sz="1900" dirty="0" smtClean="0"/>
              <a:t>/ the second version gets executed</a:t>
            </a:r>
            <a:endParaRPr lang="en-US" sz="1900" dirty="0"/>
          </a:p>
          <a:p>
            <a:pPr marL="0" indent="0">
              <a:buNone/>
            </a:pPr>
            <a:endParaRPr lang="en-US" dirty="0" smtClean="0"/>
          </a:p>
          <a:p>
            <a:endParaRPr lang="en-US" dirty="0"/>
          </a:p>
        </p:txBody>
      </p:sp>
    </p:spTree>
    <p:extLst>
      <p:ext uri="{BB962C8B-B14F-4D97-AF65-F5344CB8AC3E}">
        <p14:creationId xmlns:p14="http://schemas.microsoft.com/office/powerpoint/2010/main" val="43520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a:bodyPr>
          <a:lstStyle/>
          <a:p>
            <a:r>
              <a:rPr lang="en-US" sz="2200" dirty="0"/>
              <a:t>If a class is declared with the </a:t>
            </a:r>
            <a:r>
              <a:rPr lang="en-US" sz="2200" b="1" dirty="0"/>
              <a:t>final</a:t>
            </a:r>
            <a:r>
              <a:rPr lang="en-US" sz="2200" dirty="0"/>
              <a:t> keyword, it cannot be </a:t>
            </a:r>
            <a:r>
              <a:rPr lang="en-US" sz="2200" dirty="0" err="1"/>
              <a:t>subclassed</a:t>
            </a:r>
            <a:r>
              <a:rPr lang="en-US" sz="2200" dirty="0" smtClean="0"/>
              <a:t>.</a:t>
            </a:r>
          </a:p>
          <a:p>
            <a:endParaRPr lang="en-US" sz="2200" dirty="0"/>
          </a:p>
          <a:p>
            <a:r>
              <a:rPr lang="en-US" sz="2200" dirty="0"/>
              <a:t>Methods can be declared </a:t>
            </a:r>
            <a:r>
              <a:rPr lang="en-US" sz="2200" b="1" dirty="0"/>
              <a:t>final</a:t>
            </a:r>
            <a:r>
              <a:rPr lang="en-US" sz="2200" dirty="0"/>
              <a:t> if </a:t>
            </a:r>
            <a:r>
              <a:rPr lang="en-US" sz="2200" dirty="0" smtClean="0"/>
              <a:t>their </a:t>
            </a:r>
            <a:r>
              <a:rPr lang="en-US" sz="2200" dirty="0"/>
              <a:t>implementation should not be changed by the subclasses.</a:t>
            </a:r>
          </a:p>
        </p:txBody>
      </p:sp>
    </p:spTree>
    <p:extLst>
      <p:ext uri="{BB962C8B-B14F-4D97-AF65-F5344CB8AC3E}">
        <p14:creationId xmlns:p14="http://schemas.microsoft.com/office/powerpoint/2010/main" val="324281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a:t>If a class is declared with the </a:t>
            </a:r>
            <a:r>
              <a:rPr lang="en-US" b="1" dirty="0" smtClean="0"/>
              <a:t>abstract </a:t>
            </a:r>
            <a:r>
              <a:rPr lang="en-US" dirty="0" smtClean="0"/>
              <a:t>keyword</a:t>
            </a:r>
            <a:r>
              <a:rPr lang="en-US" dirty="0"/>
              <a:t>, it cannot be </a:t>
            </a:r>
            <a:r>
              <a:rPr lang="en-US" dirty="0" smtClean="0"/>
              <a:t>instantiated.</a:t>
            </a:r>
          </a:p>
          <a:p>
            <a:endParaRPr lang="en-US" dirty="0" smtClean="0"/>
          </a:p>
          <a:p>
            <a:r>
              <a:rPr lang="en-US" dirty="0" smtClean="0"/>
              <a:t>If a class has at least one abstract method, the class is abstract.</a:t>
            </a:r>
          </a:p>
          <a:p>
            <a:endParaRPr lang="en-US" dirty="0" smtClean="0"/>
          </a:p>
          <a:p>
            <a:r>
              <a:rPr lang="en-US" dirty="0" smtClean="0"/>
              <a:t>An abstract method does not have an </a:t>
            </a:r>
            <a:r>
              <a:rPr lang="en-US" dirty="0" smtClean="0"/>
              <a:t>implementation, only the header terminated by a semicolon.</a:t>
            </a:r>
            <a:endParaRPr lang="en-US" dirty="0" smtClean="0"/>
          </a:p>
          <a:p>
            <a:endParaRPr lang="en-US" dirty="0"/>
          </a:p>
          <a:p>
            <a:r>
              <a:rPr lang="en-US" dirty="0" smtClean="0"/>
              <a:t>Abstract classes might be too general to know the details on how to implement the methods, so they force the subclasses to provide the implementation for them.</a:t>
            </a:r>
          </a:p>
          <a:p>
            <a:endParaRPr lang="en-US" dirty="0"/>
          </a:p>
          <a:p>
            <a:r>
              <a:rPr lang="en-US" dirty="0" smtClean="0"/>
              <a:t>Classes that are not abstract are sometimes called </a:t>
            </a:r>
            <a:r>
              <a:rPr lang="en-US" b="1" dirty="0" smtClean="0"/>
              <a:t>concrete</a:t>
            </a:r>
            <a:r>
              <a:rPr lang="en-US" dirty="0" smtClean="0"/>
              <a:t> classes.</a:t>
            </a:r>
            <a:endParaRPr lang="en-US" dirty="0"/>
          </a:p>
        </p:txBody>
      </p:sp>
    </p:spTree>
    <p:extLst>
      <p:ext uri="{BB962C8B-B14F-4D97-AF65-F5344CB8AC3E}">
        <p14:creationId xmlns:p14="http://schemas.microsoft.com/office/powerpoint/2010/main" val="1202077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Polymorphism</a:t>
            </a:r>
            <a:endParaRPr lang="en-US" dirty="0"/>
          </a:p>
        </p:txBody>
      </p:sp>
      <p:sp>
        <p:nvSpPr>
          <p:cNvPr id="3" name="Content Placeholder 2"/>
          <p:cNvSpPr>
            <a:spLocks noGrp="1"/>
          </p:cNvSpPr>
          <p:nvPr>
            <p:ph idx="1"/>
          </p:nvPr>
        </p:nvSpPr>
        <p:spPr>
          <a:xfrm>
            <a:off x="457200" y="1524000"/>
            <a:ext cx="8229600" cy="5029200"/>
          </a:xfrm>
        </p:spPr>
        <p:txBody>
          <a:bodyPr>
            <a:noAutofit/>
          </a:bodyPr>
          <a:lstStyle/>
          <a:p>
            <a:r>
              <a:rPr lang="en-US" sz="1800" dirty="0"/>
              <a:t>Polymorphism, which means ability to take many forms, allows reference variables to reference objects of the same type or objects of a subclass of that type.</a:t>
            </a:r>
          </a:p>
          <a:p>
            <a:pPr marL="0" indent="0">
              <a:buNone/>
            </a:pPr>
            <a:endParaRPr lang="en-US" sz="1800" dirty="0"/>
          </a:p>
          <a:p>
            <a:r>
              <a:rPr lang="en-US" sz="1800" dirty="0"/>
              <a:t>When the reference type is of a superclass, even if the object it refers to is of a subclass, the compiler only lets you call methods of the superclass.</a:t>
            </a:r>
          </a:p>
          <a:p>
            <a:endParaRPr lang="en-US" sz="1800" dirty="0"/>
          </a:p>
          <a:p>
            <a:pPr marL="0" indent="0">
              <a:buNone/>
            </a:pPr>
            <a:r>
              <a:rPr lang="en-US" sz="1800" dirty="0"/>
              <a:t>Example:</a:t>
            </a:r>
          </a:p>
          <a:p>
            <a:pPr marL="0" indent="0">
              <a:buNone/>
            </a:pPr>
            <a:r>
              <a:rPr lang="en-US" sz="1800" dirty="0"/>
              <a:t>Bicycle bike = new </a:t>
            </a:r>
            <a:r>
              <a:rPr lang="en-US" sz="1800" dirty="0" err="1"/>
              <a:t>MountainBike</a:t>
            </a:r>
            <a:r>
              <a:rPr lang="en-US" sz="1800" dirty="0"/>
              <a:t>(…);</a:t>
            </a:r>
          </a:p>
          <a:p>
            <a:pPr marL="0" indent="0">
              <a:buNone/>
            </a:pPr>
            <a:r>
              <a:rPr lang="en-US" sz="1800" dirty="0"/>
              <a:t>bike. </a:t>
            </a:r>
            <a:r>
              <a:rPr lang="en-US" sz="1800" dirty="0" err="1"/>
              <a:t>getSuspension</a:t>
            </a:r>
            <a:r>
              <a:rPr lang="en-US" sz="1800" dirty="0"/>
              <a:t>();	// this gives an error</a:t>
            </a:r>
          </a:p>
          <a:p>
            <a:pPr marL="0" indent="0">
              <a:buNone/>
            </a:pPr>
            <a:endParaRPr lang="en-US" sz="1800" dirty="0"/>
          </a:p>
          <a:p>
            <a:r>
              <a:rPr lang="en-US" sz="1800" dirty="0"/>
              <a:t>The compiler only knows the methods in the variable data type (Bicycle class).</a:t>
            </a:r>
          </a:p>
          <a:p>
            <a:r>
              <a:rPr lang="en-US" sz="1800" dirty="0"/>
              <a:t>If you need to access the methods in the subclass, use the cast operator.</a:t>
            </a:r>
            <a:endParaRPr lang="en-US" sz="1800" dirty="0"/>
          </a:p>
        </p:txBody>
      </p:sp>
    </p:spTree>
    <p:extLst>
      <p:ext uri="{BB962C8B-B14F-4D97-AF65-F5344CB8AC3E}">
        <p14:creationId xmlns:p14="http://schemas.microsoft.com/office/powerpoint/2010/main" val="1964734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2682</TotalTime>
  <Words>961</Words>
  <Application>Microsoft Macintosh PowerPoint</Application>
  <PresentationFormat>On-screen Show (4:3)</PresentationFormat>
  <Paragraphs>133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COP3804 - Intermediate java</vt:lpstr>
      <vt:lpstr>Inheritance</vt:lpstr>
      <vt:lpstr>Inheritance</vt:lpstr>
      <vt:lpstr>Inheritance</vt:lpstr>
      <vt:lpstr>Inheritance</vt:lpstr>
      <vt:lpstr>Inheritance</vt:lpstr>
      <vt:lpstr>Inheritance</vt:lpstr>
      <vt:lpstr>Inheritance</vt:lpstr>
      <vt:lpstr>Polymorphism</vt:lpstr>
      <vt:lpstr>Polymorphism</vt:lpstr>
      <vt:lpstr>Polymorphism</vt:lpstr>
      <vt:lpstr>Interface</vt:lpstr>
      <vt:lpstr>Interface vs. Class</vt:lpstr>
      <vt:lpstr>Syntax for Interface Declaration</vt:lpstr>
      <vt:lpstr>Implementing Interfaces</vt:lpstr>
      <vt:lpstr>Implementing Interfaces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COP3804 - Intermediate java</dc:title>
  <dc:creator>Mayelin Felipe</dc:creator>
  <cp:lastModifiedBy>Mayelin Felipe</cp:lastModifiedBy>
  <cp:revision>165</cp:revision>
  <dcterms:created xsi:type="dcterms:W3CDTF">2013-08-26T17:35:58Z</dcterms:created>
  <dcterms:modified xsi:type="dcterms:W3CDTF">2015-02-09T01:11:52Z</dcterms:modified>
</cp:coreProperties>
</file>