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88" r:id="rId4"/>
    <p:sldId id="259" r:id="rId5"/>
    <p:sldId id="263" r:id="rId6"/>
    <p:sldId id="265" r:id="rId7"/>
    <p:sldId id="302" r:id="rId8"/>
    <p:sldId id="266" r:id="rId9"/>
    <p:sldId id="278" r:id="rId10"/>
    <p:sldId id="279" r:id="rId11"/>
    <p:sldId id="301" r:id="rId12"/>
    <p:sldId id="283" r:id="rId13"/>
    <p:sldId id="273" r:id="rId14"/>
    <p:sldId id="274" r:id="rId15"/>
    <p:sldId id="275" r:id="rId16"/>
    <p:sldId id="276" r:id="rId17"/>
    <p:sldId id="280" r:id="rId18"/>
    <p:sldId id="281" r:id="rId19"/>
    <p:sldId id="284" r:id="rId20"/>
    <p:sldId id="285" r:id="rId21"/>
    <p:sldId id="287" r:id="rId22"/>
    <p:sldId id="286" r:id="rId23"/>
    <p:sldId id="303" r:id="rId24"/>
    <p:sldId id="304" r:id="rId25"/>
    <p:sldId id="295" r:id="rId26"/>
    <p:sldId id="296" r:id="rId27"/>
    <p:sldId id="291" r:id="rId28"/>
    <p:sldId id="292" r:id="rId29"/>
    <p:sldId id="293" r:id="rId30"/>
    <p:sldId id="294" r:id="rId31"/>
    <p:sldId id="297" r:id="rId32"/>
    <p:sldId id="298" r:id="rId33"/>
    <p:sldId id="299" r:id="rId34"/>
    <p:sldId id="300" r:id="rId35"/>
    <p:sldId id="272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74"/>
  </p:normalViewPr>
  <p:slideViewPr>
    <p:cSldViewPr>
      <p:cViewPr varScale="1">
        <p:scale>
          <a:sx n="124" d="100"/>
          <a:sy n="124" d="100"/>
        </p:scale>
        <p:origin x="74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CA97-82BF-4F00-B719-A20321D7BCE9}" type="datetimeFigureOut">
              <a:rPr lang="en-US" smtClean="0"/>
              <a:t>8/19/18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7A21-4FC1-457E-98F9-A69D807CB4A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CA97-82BF-4F00-B719-A20321D7BCE9}" type="datetimeFigureOut">
              <a:rPr lang="en-US" smtClean="0"/>
              <a:t>8/19/18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7A21-4FC1-457E-98F9-A69D807CB4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CA97-82BF-4F00-B719-A20321D7BCE9}" type="datetimeFigureOut">
              <a:rPr lang="en-US" smtClean="0"/>
              <a:t>8/19/18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7A21-4FC1-457E-98F9-A69D807CB4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CA97-82BF-4F00-B719-A20321D7BCE9}" type="datetimeFigureOut">
              <a:rPr lang="en-US" smtClean="0"/>
              <a:t>8/19/18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7A21-4FC1-457E-98F9-A69D807CB4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CA97-82BF-4F00-B719-A20321D7BCE9}" type="datetimeFigureOut">
              <a:rPr lang="en-US" smtClean="0"/>
              <a:t>8/19/18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7A21-4FC1-457E-98F9-A69D807CB4A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CA97-82BF-4F00-B719-A20321D7BCE9}" type="datetimeFigureOut">
              <a:rPr lang="en-US" smtClean="0"/>
              <a:t>8/19/18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7A21-4FC1-457E-98F9-A69D807CB4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CA97-82BF-4F00-B719-A20321D7BCE9}" type="datetimeFigureOut">
              <a:rPr lang="en-US" smtClean="0"/>
              <a:t>8/19/18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7A21-4FC1-457E-98F9-A69D807CB4A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CA97-82BF-4F00-B719-A20321D7BCE9}" type="datetimeFigureOut">
              <a:rPr lang="en-US" smtClean="0"/>
              <a:t>8/19/18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7A21-4FC1-457E-98F9-A69D807CB4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CA97-82BF-4F00-B719-A20321D7BCE9}" type="datetimeFigureOut">
              <a:rPr lang="en-US" smtClean="0"/>
              <a:t>8/19/18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7A21-4FC1-457E-98F9-A69D807CB4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CA97-82BF-4F00-B719-A20321D7BCE9}" type="datetimeFigureOut">
              <a:rPr lang="en-US" smtClean="0"/>
              <a:t>8/19/18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7A21-4FC1-457E-98F9-A69D807CB4A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CA97-82BF-4F00-B719-A20321D7BCE9}" type="datetimeFigureOut">
              <a:rPr lang="en-US" smtClean="0"/>
              <a:t>8/19/18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7A21-4FC1-457E-98F9-A69D807CB4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5E6CA97-82BF-4F00-B719-A20321D7BCE9}" type="datetimeFigureOut">
              <a:rPr lang="en-US" smtClean="0"/>
              <a:t>8/19/18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73B7A21-4FC1-457E-98F9-A69D807CB4A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racle.com/technetwork/java/javase/downloads/index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9/docs/api/index.html?overview-summary.html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7/docs/api/java/lang/String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500" dirty="0"/>
              <a:t>COP3804 - Intermediate java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Review of COP2250 Concepts</a:t>
            </a:r>
          </a:p>
        </p:txBody>
      </p:sp>
    </p:spTree>
    <p:extLst>
      <p:ext uri="{BB962C8B-B14F-4D97-AF65-F5344CB8AC3E}">
        <p14:creationId xmlns:p14="http://schemas.microsoft.com/office/powerpoint/2010/main" val="1871634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/>
              <a:t>Cast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The cast operator lets you manually convert the data type of a value into another data type.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Write the cast operator in front of the expression that needs to be converted.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Syntax:</a:t>
            </a:r>
            <a:r>
              <a:rPr lang="en-US" i="1" dirty="0"/>
              <a:t> (</a:t>
            </a:r>
            <a:r>
              <a:rPr lang="en-US" i="1" dirty="0" err="1"/>
              <a:t>typeName</a:t>
            </a:r>
            <a:r>
              <a:rPr lang="en-US" i="1" dirty="0"/>
              <a:t>) expression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When casting from a double to an </a:t>
            </a:r>
            <a:r>
              <a:rPr lang="en-US" dirty="0" err="1"/>
              <a:t>int</a:t>
            </a:r>
            <a:r>
              <a:rPr lang="en-US" dirty="0"/>
              <a:t>, the fractional part gets discarded.</a:t>
            </a:r>
          </a:p>
        </p:txBody>
      </p:sp>
    </p:spTree>
    <p:extLst>
      <p:ext uri="{BB962C8B-B14F-4D97-AF65-F5344CB8AC3E}">
        <p14:creationId xmlns:p14="http://schemas.microsoft.com/office/powerpoint/2010/main" val="181383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Wrapper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class that contains a primitive type value.</a:t>
            </a:r>
          </a:p>
          <a:p>
            <a:r>
              <a:rPr lang="en-US" dirty="0"/>
              <a:t>The Java platform provides </a:t>
            </a:r>
            <a:r>
              <a:rPr lang="en-US" i="1" dirty="0"/>
              <a:t>wrapper</a:t>
            </a:r>
            <a:r>
              <a:rPr lang="en-US" dirty="0"/>
              <a:t> classes for each of the primitive data types:</a:t>
            </a:r>
          </a:p>
          <a:p>
            <a:pPr lvl="1"/>
            <a:r>
              <a:rPr lang="en-US" dirty="0"/>
              <a:t>Byte</a:t>
            </a:r>
          </a:p>
          <a:p>
            <a:pPr lvl="1"/>
            <a:r>
              <a:rPr lang="en-US" dirty="0"/>
              <a:t>Boolean</a:t>
            </a:r>
          </a:p>
          <a:p>
            <a:pPr lvl="1"/>
            <a:r>
              <a:rPr lang="en-US" dirty="0"/>
              <a:t>Character</a:t>
            </a:r>
          </a:p>
          <a:p>
            <a:pPr lvl="1"/>
            <a:r>
              <a:rPr lang="en-US" dirty="0"/>
              <a:t>Double</a:t>
            </a:r>
          </a:p>
          <a:p>
            <a:pPr lvl="1"/>
            <a:r>
              <a:rPr lang="en-US" dirty="0"/>
              <a:t>Float</a:t>
            </a:r>
          </a:p>
          <a:p>
            <a:pPr lvl="1"/>
            <a:r>
              <a:rPr lang="en-US" dirty="0"/>
              <a:t>Integer</a:t>
            </a:r>
          </a:p>
          <a:p>
            <a:pPr lvl="1"/>
            <a:r>
              <a:rPr lang="en-US" dirty="0"/>
              <a:t>Long</a:t>
            </a:r>
          </a:p>
          <a:p>
            <a:pPr lvl="1"/>
            <a:r>
              <a:rPr lang="en-US" dirty="0"/>
              <a:t>Short</a:t>
            </a:r>
          </a:p>
          <a:p>
            <a:pPr lvl="1"/>
            <a:endParaRPr lang="en-US" dirty="0"/>
          </a:p>
          <a:p>
            <a:r>
              <a:rPr lang="en-US" dirty="0"/>
              <a:t>The </a:t>
            </a:r>
            <a:r>
              <a:rPr lang="en-US" i="1" dirty="0" err="1"/>
              <a:t>BigDecimal</a:t>
            </a:r>
            <a:r>
              <a:rPr lang="en-US" dirty="0"/>
              <a:t> and </a:t>
            </a:r>
            <a:r>
              <a:rPr lang="en-US" i="1" dirty="0" err="1"/>
              <a:t>BigInteger</a:t>
            </a:r>
            <a:r>
              <a:rPr lang="en-US" dirty="0"/>
              <a:t> classes are used for high-precision calculations.</a:t>
            </a:r>
          </a:p>
        </p:txBody>
      </p:sp>
    </p:spTree>
    <p:extLst>
      <p:ext uri="{BB962C8B-B14F-4D97-AF65-F5344CB8AC3E}">
        <p14:creationId xmlns:p14="http://schemas.microsoft.com/office/powerpoint/2010/main" val="1745929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87680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Values that do not change throughout program execution.</a:t>
            </a:r>
          </a:p>
          <a:p>
            <a:pPr lvl="0"/>
            <a:r>
              <a:rPr lang="en-US" dirty="0"/>
              <a:t>Identified with the reserved keyword </a:t>
            </a:r>
            <a:r>
              <a:rPr lang="en-US" i="1" dirty="0"/>
              <a:t>final.</a:t>
            </a:r>
            <a:endParaRPr lang="en-US" dirty="0"/>
          </a:p>
          <a:p>
            <a:pPr lvl="0"/>
            <a:r>
              <a:rPr lang="en-US" dirty="0"/>
              <a:t>Naming convention: use all uppercase letters and underscores.</a:t>
            </a:r>
          </a:p>
          <a:p>
            <a:pPr lvl="0"/>
            <a:r>
              <a:rPr lang="en-US" dirty="0"/>
              <a:t>May be declared locally inside a method, but if they are needed in several methods, then they can be declared with the instance variables of the class as </a:t>
            </a:r>
            <a:r>
              <a:rPr lang="en-US" i="1" dirty="0"/>
              <a:t>static</a:t>
            </a:r>
            <a:r>
              <a:rPr lang="en-US" dirty="0"/>
              <a:t> and </a:t>
            </a:r>
            <a:r>
              <a:rPr lang="en-US" i="1" dirty="0"/>
              <a:t>final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They may be declared as public since they cannot be modified.</a:t>
            </a:r>
          </a:p>
          <a:p>
            <a:pPr lvl="0"/>
            <a:r>
              <a:rPr lang="en-US" dirty="0"/>
              <a:t>Example: </a:t>
            </a:r>
            <a:r>
              <a:rPr lang="en-US" dirty="0" err="1"/>
              <a:t>Math.PI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504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Operators perform an operation on operands and return a result.</a:t>
            </a:r>
          </a:p>
          <a:p>
            <a:pPr lvl="0"/>
            <a:endParaRPr lang="en-US" dirty="0"/>
          </a:p>
          <a:p>
            <a:r>
              <a:rPr lang="en-US" dirty="0"/>
              <a:t>Assignment Operator:  =   </a:t>
            </a:r>
          </a:p>
          <a:p>
            <a:endParaRPr lang="en-US" dirty="0"/>
          </a:p>
          <a:p>
            <a:r>
              <a:rPr lang="en-US" dirty="0"/>
              <a:t>Combined Assignment Operators:  +=   -=   *=   /=   %=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/>
              <a:t>Arithmetic Operators:</a:t>
            </a:r>
          </a:p>
          <a:p>
            <a:pPr lvl="1"/>
            <a:r>
              <a:rPr lang="en-US" dirty="0"/>
              <a:t>Addition		+ (also used for String concatenation) </a:t>
            </a:r>
          </a:p>
          <a:p>
            <a:pPr lvl="1"/>
            <a:r>
              <a:rPr lang="en-US" dirty="0"/>
              <a:t>Subtraction		- </a:t>
            </a:r>
          </a:p>
          <a:p>
            <a:pPr lvl="1"/>
            <a:r>
              <a:rPr lang="en-US" dirty="0"/>
              <a:t>Multiplication	*</a:t>
            </a:r>
          </a:p>
          <a:p>
            <a:pPr lvl="1"/>
            <a:r>
              <a:rPr lang="en-US" dirty="0"/>
              <a:t>Division		/ </a:t>
            </a:r>
          </a:p>
          <a:p>
            <a:pPr lvl="1"/>
            <a:r>
              <a:rPr lang="en-US" dirty="0"/>
              <a:t>Remainder		%</a:t>
            </a:r>
          </a:p>
          <a:p>
            <a:pPr lvl="0"/>
            <a:endParaRPr lang="en-US" dirty="0"/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6817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Unary Operators:</a:t>
            </a:r>
          </a:p>
          <a:p>
            <a:pPr lvl="1"/>
            <a:r>
              <a:rPr lang="en-US" dirty="0"/>
              <a:t>Unary plus			+	indicates positive value </a:t>
            </a:r>
          </a:p>
          <a:p>
            <a:pPr lvl="1"/>
            <a:r>
              <a:rPr lang="en-US" dirty="0"/>
              <a:t>Unary minus		-	negates an expression </a:t>
            </a:r>
          </a:p>
          <a:p>
            <a:pPr lvl="1"/>
            <a:r>
              <a:rPr lang="en-US" dirty="0"/>
              <a:t>Increment			++	increments a value by 1</a:t>
            </a:r>
          </a:p>
          <a:p>
            <a:pPr lvl="1"/>
            <a:r>
              <a:rPr lang="en-US" dirty="0"/>
              <a:t>Decrement			--	decrements a value by 1</a:t>
            </a:r>
          </a:p>
          <a:p>
            <a:pPr lvl="1"/>
            <a:r>
              <a:rPr lang="en-US" dirty="0"/>
              <a:t>Logical complement 	!	inverts the value of a </a:t>
            </a:r>
            <a:r>
              <a:rPr lang="en-US" dirty="0" err="1"/>
              <a:t>boolean</a:t>
            </a:r>
            <a:endParaRPr lang="en-US" dirty="0"/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825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Equality and Relational Operators:</a:t>
            </a:r>
          </a:p>
          <a:p>
            <a:pPr lvl="1"/>
            <a:r>
              <a:rPr lang="en-US" dirty="0"/>
              <a:t>Equal to			== </a:t>
            </a:r>
          </a:p>
          <a:p>
            <a:pPr lvl="1"/>
            <a:r>
              <a:rPr lang="en-US" dirty="0"/>
              <a:t>Not equal to			!=</a:t>
            </a:r>
          </a:p>
          <a:p>
            <a:pPr lvl="1"/>
            <a:r>
              <a:rPr lang="en-US" dirty="0"/>
              <a:t>Greater than		&gt;</a:t>
            </a:r>
          </a:p>
          <a:p>
            <a:pPr lvl="1"/>
            <a:r>
              <a:rPr lang="en-US" dirty="0"/>
              <a:t>Greater than or equal to	&gt;=</a:t>
            </a:r>
          </a:p>
          <a:p>
            <a:pPr lvl="1"/>
            <a:r>
              <a:rPr lang="en-US" dirty="0"/>
              <a:t>Less than			&lt;</a:t>
            </a:r>
          </a:p>
          <a:p>
            <a:pPr lvl="1"/>
            <a:r>
              <a:rPr lang="en-US" dirty="0"/>
              <a:t>Less than or equal to	&lt;=</a:t>
            </a:r>
          </a:p>
          <a:p>
            <a:pPr lvl="1"/>
            <a:endParaRPr lang="en-US" dirty="0"/>
          </a:p>
          <a:p>
            <a:r>
              <a:rPr lang="en-US" dirty="0"/>
              <a:t>Logical Operators:</a:t>
            </a:r>
          </a:p>
          <a:p>
            <a:pPr lvl="1"/>
            <a:r>
              <a:rPr lang="en-US" dirty="0"/>
              <a:t>AND			&amp;&amp;</a:t>
            </a:r>
          </a:p>
          <a:p>
            <a:pPr lvl="1"/>
            <a:r>
              <a:rPr lang="en-US" dirty="0"/>
              <a:t>OR				||</a:t>
            </a:r>
          </a:p>
          <a:p>
            <a:pPr marL="54864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891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 and their Precedence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7651648"/>
              </p:ext>
            </p:extLst>
          </p:nvPr>
        </p:nvGraphicFramePr>
        <p:xfrm>
          <a:off x="990600" y="1371606"/>
          <a:ext cx="6934200" cy="3791968"/>
        </p:xfrm>
        <a:graphic>
          <a:graphicData uri="http://schemas.openxmlformats.org/drawingml/2006/table">
            <a:tbl>
              <a:tblPr/>
              <a:tblGrid>
                <a:gridCol w="3467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67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2964">
                <a:tc>
                  <a:txBody>
                    <a:bodyPr/>
                    <a:lstStyle/>
                    <a:p>
                      <a:r>
                        <a:rPr lang="en-US" sz="1500" b="1" dirty="0"/>
                        <a:t>Operators</a:t>
                      </a:r>
                    </a:p>
                  </a:txBody>
                  <a:tcPr marL="39921" marR="39921" marT="39921" marB="399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dirty="0"/>
                        <a:t>Precedence</a:t>
                      </a:r>
                    </a:p>
                  </a:txBody>
                  <a:tcPr marL="39921" marR="39921" marT="39921" marB="399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964">
                <a:tc>
                  <a:txBody>
                    <a:bodyPr/>
                    <a:lstStyle/>
                    <a:p>
                      <a:r>
                        <a:rPr lang="en-US" sz="1500" dirty="0"/>
                        <a:t>postfix</a:t>
                      </a:r>
                    </a:p>
                  </a:txBody>
                  <a:tcPr marL="39921" marR="39921" marT="39921" marB="399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i="1" dirty="0" err="1"/>
                        <a:t>expr</a:t>
                      </a:r>
                      <a:r>
                        <a:rPr lang="en-US" sz="1500" dirty="0"/>
                        <a:t>++ </a:t>
                      </a:r>
                      <a:r>
                        <a:rPr lang="en-US" sz="1500" i="1" dirty="0" err="1"/>
                        <a:t>expr</a:t>
                      </a:r>
                      <a:r>
                        <a:rPr lang="en-US" sz="1500" dirty="0"/>
                        <a:t>--</a:t>
                      </a:r>
                    </a:p>
                  </a:txBody>
                  <a:tcPr marL="39921" marR="39921" marT="39921" marB="399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964">
                <a:tc>
                  <a:txBody>
                    <a:bodyPr/>
                    <a:lstStyle/>
                    <a:p>
                      <a:r>
                        <a:rPr lang="en-US" sz="1500" dirty="0"/>
                        <a:t>unary</a:t>
                      </a:r>
                    </a:p>
                  </a:txBody>
                  <a:tcPr marL="39921" marR="39921" marT="39921" marB="399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++</a:t>
                      </a:r>
                      <a:r>
                        <a:rPr lang="en-US" sz="1500" i="1"/>
                        <a:t>expr</a:t>
                      </a:r>
                      <a:r>
                        <a:rPr lang="en-US" sz="1500"/>
                        <a:t> --</a:t>
                      </a:r>
                      <a:r>
                        <a:rPr lang="en-US" sz="1500" i="1"/>
                        <a:t>expr</a:t>
                      </a:r>
                      <a:r>
                        <a:rPr lang="en-US" sz="1500"/>
                        <a:t> +</a:t>
                      </a:r>
                      <a:r>
                        <a:rPr lang="en-US" sz="1500" i="1"/>
                        <a:t>expr</a:t>
                      </a:r>
                      <a:r>
                        <a:rPr lang="en-US" sz="1500"/>
                        <a:t> -</a:t>
                      </a:r>
                      <a:r>
                        <a:rPr lang="en-US" sz="1500" i="1"/>
                        <a:t>expr</a:t>
                      </a:r>
                      <a:r>
                        <a:rPr lang="en-US" sz="1500"/>
                        <a:t> ~ !</a:t>
                      </a:r>
                    </a:p>
                  </a:txBody>
                  <a:tcPr marL="39921" marR="39921" marT="39921" marB="399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964">
                <a:tc>
                  <a:txBody>
                    <a:bodyPr/>
                    <a:lstStyle/>
                    <a:p>
                      <a:r>
                        <a:rPr lang="en-US" sz="1500"/>
                        <a:t>multiplicative</a:t>
                      </a:r>
                    </a:p>
                  </a:txBody>
                  <a:tcPr marL="39921" marR="39921" marT="39921" marB="399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* / %</a:t>
                      </a:r>
                    </a:p>
                  </a:txBody>
                  <a:tcPr marL="39921" marR="39921" marT="39921" marB="399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964">
                <a:tc>
                  <a:txBody>
                    <a:bodyPr/>
                    <a:lstStyle/>
                    <a:p>
                      <a:r>
                        <a:rPr lang="en-US" sz="1500" dirty="0"/>
                        <a:t>additive</a:t>
                      </a:r>
                    </a:p>
                  </a:txBody>
                  <a:tcPr marL="39921" marR="39921" marT="39921" marB="399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+ -</a:t>
                      </a:r>
                    </a:p>
                  </a:txBody>
                  <a:tcPr marL="39921" marR="39921" marT="39921" marB="399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964">
                <a:tc>
                  <a:txBody>
                    <a:bodyPr/>
                    <a:lstStyle/>
                    <a:p>
                      <a:r>
                        <a:rPr lang="en-US" sz="1500" dirty="0"/>
                        <a:t>relational</a:t>
                      </a:r>
                    </a:p>
                  </a:txBody>
                  <a:tcPr marL="39921" marR="39921" marT="39921" marB="399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&lt; &gt; &lt;= &gt;= instanceof</a:t>
                      </a:r>
                    </a:p>
                  </a:txBody>
                  <a:tcPr marL="39921" marR="39921" marT="39921" marB="399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2964">
                <a:tc>
                  <a:txBody>
                    <a:bodyPr/>
                    <a:lstStyle/>
                    <a:p>
                      <a:r>
                        <a:rPr lang="en-US" sz="1500" dirty="0"/>
                        <a:t>equality</a:t>
                      </a:r>
                    </a:p>
                  </a:txBody>
                  <a:tcPr marL="39921" marR="39921" marT="39921" marB="399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==  !=</a:t>
                      </a:r>
                    </a:p>
                  </a:txBody>
                  <a:tcPr marL="39921" marR="39921" marT="39921" marB="399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2964">
                <a:tc>
                  <a:txBody>
                    <a:bodyPr/>
                    <a:lstStyle/>
                    <a:p>
                      <a:r>
                        <a:rPr lang="en-US" sz="1500" dirty="0"/>
                        <a:t>logical AND</a:t>
                      </a:r>
                    </a:p>
                  </a:txBody>
                  <a:tcPr marL="39921" marR="39921" marT="39921" marB="399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&amp;&amp;</a:t>
                      </a:r>
                    </a:p>
                  </a:txBody>
                  <a:tcPr marL="39921" marR="39921" marT="39921" marB="399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964">
                <a:tc>
                  <a:txBody>
                    <a:bodyPr/>
                    <a:lstStyle/>
                    <a:p>
                      <a:r>
                        <a:rPr lang="en-US" sz="1500"/>
                        <a:t>logical OR</a:t>
                      </a:r>
                    </a:p>
                  </a:txBody>
                  <a:tcPr marL="39921" marR="39921" marT="39921" marB="399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||</a:t>
                      </a:r>
                    </a:p>
                  </a:txBody>
                  <a:tcPr marL="39921" marR="39921" marT="39921" marB="399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2964">
                <a:tc>
                  <a:txBody>
                    <a:bodyPr/>
                    <a:lstStyle/>
                    <a:p>
                      <a:r>
                        <a:rPr lang="en-US" sz="1500" dirty="0"/>
                        <a:t>ternary</a:t>
                      </a:r>
                    </a:p>
                  </a:txBody>
                  <a:tcPr marL="39921" marR="39921" marT="39921" marB="399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? :</a:t>
                      </a:r>
                    </a:p>
                  </a:txBody>
                  <a:tcPr marL="39921" marR="39921" marT="39921" marB="399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2328">
                <a:tc>
                  <a:txBody>
                    <a:bodyPr/>
                    <a:lstStyle/>
                    <a:p>
                      <a:r>
                        <a:rPr lang="en-US" sz="1500" dirty="0"/>
                        <a:t>assignment</a:t>
                      </a:r>
                    </a:p>
                  </a:txBody>
                  <a:tcPr marL="39921" marR="39921" marT="39921" marB="399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dirty="0"/>
                        <a:t>=</a:t>
                      </a:r>
                      <a:r>
                        <a:rPr lang="en-US" sz="1500" dirty="0"/>
                        <a:t> += -= *= /= %= </a:t>
                      </a:r>
                    </a:p>
                  </a:txBody>
                  <a:tcPr marL="39921" marR="39921" marT="39921" marB="399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3922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Objects that represent a sequence of characters.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The concatenation operator (+) is used to join strings together.</a:t>
            </a:r>
          </a:p>
          <a:p>
            <a:endParaRPr lang="en-US" dirty="0"/>
          </a:p>
          <a:p>
            <a:pPr lvl="0"/>
            <a:r>
              <a:rPr lang="en-US" dirty="0"/>
              <a:t>When using + operator, if either expression is a string, the other one is converted to a string automatically. For objects, the </a:t>
            </a:r>
            <a:r>
              <a:rPr lang="en-US" i="1" dirty="0" err="1"/>
              <a:t>toString</a:t>
            </a:r>
            <a:r>
              <a:rPr lang="en-US" dirty="0"/>
              <a:t> method is invoked.</a:t>
            </a:r>
          </a:p>
          <a:p>
            <a:pPr marL="0" lvl="0" indent="0">
              <a:buNone/>
            </a:pPr>
            <a:endParaRPr lang="en-US" dirty="0"/>
          </a:p>
          <a:p>
            <a:r>
              <a:rPr lang="en-US" dirty="0"/>
              <a:t>Use a backslash as an escape character within string literals.</a:t>
            </a:r>
          </a:p>
          <a:p>
            <a:pPr marL="274320" lvl="1" indent="0">
              <a:buNone/>
            </a:pPr>
            <a:r>
              <a:rPr lang="en-US" dirty="0"/>
              <a:t>i.e. “She said \”hello\”.”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7279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To convert a string that has a numeric value into a number, you may use the following methods:</a:t>
            </a:r>
          </a:p>
          <a:p>
            <a:pPr lvl="1"/>
            <a:r>
              <a:rPr lang="en-US" dirty="0" err="1"/>
              <a:t>Integer.parseInt</a:t>
            </a:r>
            <a:r>
              <a:rPr lang="en-US" dirty="0"/>
              <a:t>		converts a String to an </a:t>
            </a:r>
            <a:r>
              <a:rPr lang="en-US" dirty="0" err="1"/>
              <a:t>int</a:t>
            </a:r>
            <a:endParaRPr lang="en-US" dirty="0"/>
          </a:p>
          <a:p>
            <a:pPr lvl="1"/>
            <a:r>
              <a:rPr lang="en-US" dirty="0" err="1"/>
              <a:t>Double.parseDouble</a:t>
            </a:r>
            <a:r>
              <a:rPr lang="en-US" dirty="0"/>
              <a:t>	converts a String to a double</a:t>
            </a:r>
          </a:p>
          <a:p>
            <a:pPr lvl="1"/>
            <a:r>
              <a:rPr lang="en-US" dirty="0" err="1"/>
              <a:t>Integer.valueOf</a:t>
            </a:r>
            <a:r>
              <a:rPr lang="en-US" dirty="0"/>
              <a:t>		converts a String to an Integer</a:t>
            </a:r>
          </a:p>
          <a:p>
            <a:pPr lvl="1"/>
            <a:r>
              <a:rPr lang="en-US" dirty="0" err="1"/>
              <a:t>Double.valueOf</a:t>
            </a:r>
            <a:r>
              <a:rPr lang="en-US" dirty="0"/>
              <a:t>		converts a String to a Double</a:t>
            </a:r>
          </a:p>
          <a:p>
            <a:endParaRPr lang="en-US" dirty="0"/>
          </a:p>
          <a:p>
            <a:r>
              <a:rPr lang="en-US" dirty="0"/>
              <a:t>Use the </a:t>
            </a:r>
            <a:r>
              <a:rPr lang="en-US" i="1" dirty="0"/>
              <a:t>equals</a:t>
            </a:r>
            <a:r>
              <a:rPr lang="en-US" dirty="0"/>
              <a:t> method to compare two strings.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2700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/>
              <a:t>If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Used to implement decisions in your programs</a:t>
            </a:r>
          </a:p>
          <a:p>
            <a:pPr marL="0" indent="0">
              <a:buNone/>
            </a:pPr>
            <a:r>
              <a:rPr lang="en-US" sz="1400" dirty="0"/>
              <a:t>if (amount &lt;= balance)</a:t>
            </a:r>
            <a:br>
              <a:rPr lang="en-US" sz="1400" dirty="0"/>
            </a:br>
            <a:r>
              <a:rPr lang="en-US" sz="1400" dirty="0"/>
              <a:t>   balance = balance - amount; </a:t>
            </a:r>
          </a:p>
          <a:p>
            <a:pPr marL="0" indent="0">
              <a:buNone/>
            </a:pPr>
            <a:r>
              <a:rPr lang="en-US" sz="1400" dirty="0"/>
              <a:t>else</a:t>
            </a:r>
          </a:p>
          <a:p>
            <a:pPr marL="0" indent="0">
              <a:buNone/>
            </a:pPr>
            <a:r>
              <a:rPr lang="en-US" sz="1400" dirty="0"/>
              <a:t>   balance = balance – OVERDRAFT_PENALTY</a:t>
            </a:r>
          </a:p>
          <a:p>
            <a:pPr marL="0" lv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9063" y="2895600"/>
            <a:ext cx="5241537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494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Development Kit (JDK)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876800"/>
          </a:xfrm>
        </p:spPr>
        <p:txBody>
          <a:bodyPr/>
          <a:lstStyle/>
          <a:p>
            <a:r>
              <a:rPr lang="en-US" dirty="0"/>
              <a:t>The JDK provides the environment required to program in Java.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It includes:</a:t>
            </a:r>
          </a:p>
          <a:p>
            <a:pPr lvl="1"/>
            <a:r>
              <a:rPr lang="en-US" dirty="0"/>
              <a:t>the Java Virtual Machine</a:t>
            </a:r>
          </a:p>
          <a:p>
            <a:pPr lvl="1"/>
            <a:r>
              <a:rPr lang="en-US" dirty="0"/>
              <a:t>tools like javac.exe, java.exe, javadoc.exe</a:t>
            </a:r>
          </a:p>
          <a:p>
            <a:pPr lvl="1"/>
            <a:r>
              <a:rPr lang="en-US" dirty="0"/>
              <a:t>an extensive library of classes ready to be used in your applications</a:t>
            </a:r>
          </a:p>
          <a:p>
            <a:pPr marL="274320" lvl="1" indent="0">
              <a:buNone/>
            </a:pPr>
            <a:endParaRPr lang="en-US" dirty="0"/>
          </a:p>
          <a:p>
            <a:r>
              <a:rPr lang="en-US" dirty="0"/>
              <a:t>Can be downloaded from: </a:t>
            </a:r>
          </a:p>
          <a:p>
            <a:pPr marL="0" indent="0">
              <a:buNone/>
            </a:pPr>
            <a:r>
              <a:rPr lang="en-US" sz="2000" dirty="0">
                <a:hlinkClick r:id="rId2"/>
              </a:rPr>
              <a:t>http://www.oracle.com/technetwork/java/javase/downloads/index.html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6873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/>
              <a:t>Dangling Else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/>
              <a:t>This may happen if you don’t have curly braces around nested if statements.</a:t>
            </a:r>
          </a:p>
          <a:p>
            <a:pPr marL="0" lvl="0" indent="0">
              <a:buNone/>
            </a:pPr>
            <a:r>
              <a:rPr lang="en-US" dirty="0"/>
              <a:t>For example:</a:t>
            </a:r>
          </a:p>
          <a:p>
            <a:pPr marL="0" lvl="0" indent="0">
              <a:buNone/>
            </a:pPr>
            <a:r>
              <a:rPr lang="en-US" dirty="0"/>
              <a:t>if( </a:t>
            </a:r>
            <a:r>
              <a:rPr lang="en-US" dirty="0" err="1"/>
              <a:t>richter</a:t>
            </a:r>
            <a:r>
              <a:rPr lang="en-US" dirty="0"/>
              <a:t> &gt;= 0 )</a:t>
            </a:r>
          </a:p>
          <a:p>
            <a:pPr marL="0" lvl="0" indent="0">
              <a:buNone/>
            </a:pPr>
            <a:r>
              <a:rPr lang="en-US" dirty="0"/>
              <a:t>  if( </a:t>
            </a:r>
            <a:r>
              <a:rPr lang="en-US" dirty="0" err="1"/>
              <a:t>richter</a:t>
            </a:r>
            <a:r>
              <a:rPr lang="en-US" dirty="0"/>
              <a:t> &lt;= 4 )</a:t>
            </a:r>
          </a:p>
          <a:p>
            <a:pPr marL="0" lvl="0" indent="0">
              <a:buNone/>
            </a:pPr>
            <a:r>
              <a:rPr lang="en-US" dirty="0"/>
              <a:t>    </a:t>
            </a:r>
            <a:r>
              <a:rPr lang="en-US" dirty="0" err="1"/>
              <a:t>System.out.println</a:t>
            </a:r>
            <a:r>
              <a:rPr lang="en-US" dirty="0"/>
              <a:t>(“The earthquake is harmless”);</a:t>
            </a:r>
          </a:p>
          <a:p>
            <a:pPr marL="0" lvl="0" indent="0">
              <a:buNone/>
            </a:pPr>
            <a:r>
              <a:rPr lang="en-US" dirty="0"/>
              <a:t>else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System.out.println</a:t>
            </a:r>
            <a:r>
              <a:rPr lang="en-US" dirty="0"/>
              <a:t>(“Negative value not allowed”);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An else clause gets paired with the nearest previous if clause that doesn’t already have an else.</a:t>
            </a:r>
          </a:p>
        </p:txBody>
      </p:sp>
    </p:spTree>
    <p:extLst>
      <p:ext uri="{BB962C8B-B14F-4D97-AF65-F5344CB8AC3E}">
        <p14:creationId xmlns:p14="http://schemas.microsoft.com/office/powerpoint/2010/main" val="37484531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switch statement compares a single value to multiple constant alternatives.</a:t>
            </a:r>
          </a:p>
          <a:p>
            <a:endParaRPr lang="en-US" dirty="0"/>
          </a:p>
          <a:p>
            <a:r>
              <a:rPr lang="en-US" dirty="0"/>
              <a:t>It can have a number of possible execution paths (when the break keyword is not used for some cases).</a:t>
            </a:r>
            <a:r>
              <a:rPr lang="es-ES_tradnl" dirty="0"/>
              <a:t> </a:t>
            </a:r>
          </a:p>
          <a:p>
            <a:endParaRPr lang="es-ES_tradnl" dirty="0"/>
          </a:p>
          <a:p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dirty="0" err="1"/>
              <a:t>values</a:t>
            </a:r>
            <a:r>
              <a:rPr lang="es-ES_tradnl" dirty="0"/>
              <a:t> in </a:t>
            </a:r>
            <a:r>
              <a:rPr lang="es-ES_tradnl" dirty="0" err="1"/>
              <a:t>the</a:t>
            </a:r>
            <a:r>
              <a:rPr lang="es-ES_tradnl" dirty="0"/>
              <a:t> case </a:t>
            </a:r>
            <a:r>
              <a:rPr lang="es-ES_tradnl" dirty="0" err="1"/>
              <a:t>clauses</a:t>
            </a:r>
            <a:r>
              <a:rPr lang="es-ES_tradnl" dirty="0"/>
              <a:t> </a:t>
            </a:r>
            <a:r>
              <a:rPr lang="es-ES_tradnl" dirty="0" err="1"/>
              <a:t>must</a:t>
            </a:r>
            <a:r>
              <a:rPr lang="es-ES_tradnl" dirty="0"/>
              <a:t> be </a:t>
            </a:r>
            <a:r>
              <a:rPr lang="es-ES_tradnl" dirty="0" err="1"/>
              <a:t>constants</a:t>
            </a:r>
            <a:r>
              <a:rPr lang="es-ES_tradnl" dirty="0"/>
              <a:t>.</a:t>
            </a:r>
          </a:p>
          <a:p>
            <a:endParaRPr lang="es-ES_tradnl" dirty="0"/>
          </a:p>
          <a:p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dirty="0" err="1"/>
              <a:t>values</a:t>
            </a:r>
            <a:r>
              <a:rPr lang="es-ES_tradnl" dirty="0"/>
              <a:t> </a:t>
            </a:r>
            <a:r>
              <a:rPr lang="es-ES_tradnl" dirty="0" err="1"/>
              <a:t>must</a:t>
            </a:r>
            <a:r>
              <a:rPr lang="es-ES_tradnl" dirty="0"/>
              <a:t> be </a:t>
            </a:r>
            <a:r>
              <a:rPr lang="es-ES_tradnl" dirty="0" err="1"/>
              <a:t>integers</a:t>
            </a:r>
            <a:r>
              <a:rPr lang="es-ES_tradnl" dirty="0"/>
              <a:t>, </a:t>
            </a:r>
            <a:r>
              <a:rPr lang="es-ES_tradnl" dirty="0" err="1"/>
              <a:t>characters</a:t>
            </a:r>
            <a:r>
              <a:rPr lang="es-ES_tradnl" dirty="0"/>
              <a:t>, </a:t>
            </a:r>
            <a:r>
              <a:rPr lang="es-ES_tradnl" dirty="0" err="1"/>
              <a:t>enumerations</a:t>
            </a:r>
            <a:r>
              <a:rPr lang="es-ES_tradnl" dirty="0"/>
              <a:t> and as of Java 7, </a:t>
            </a:r>
            <a:r>
              <a:rPr lang="es-ES_tradnl" dirty="0" err="1"/>
              <a:t>strings</a:t>
            </a:r>
            <a:r>
              <a:rPr lang="es-ES_tradnl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9109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/>
              <a:t>condition </a:t>
            </a:r>
            <a:r>
              <a:rPr lang="en-US" dirty="0"/>
              <a:t>? </a:t>
            </a:r>
            <a:r>
              <a:rPr lang="en-US" i="1" dirty="0"/>
              <a:t>value</a:t>
            </a:r>
            <a:r>
              <a:rPr lang="en-US" dirty="0"/>
              <a:t>1 : </a:t>
            </a:r>
            <a:r>
              <a:rPr lang="en-US" i="1" dirty="0"/>
              <a:t>value</a:t>
            </a:r>
            <a:r>
              <a:rPr lang="en-US" dirty="0"/>
              <a:t>2</a:t>
            </a:r>
            <a:br>
              <a:rPr lang="en-US" dirty="0"/>
            </a:br>
            <a:endParaRPr lang="en-US" dirty="0"/>
          </a:p>
          <a:p>
            <a:r>
              <a:rPr lang="en-US" dirty="0"/>
              <a:t>If the condition is true the value returned is value1, otherwise it’s value2.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For example:</a:t>
            </a:r>
          </a:p>
          <a:p>
            <a:pPr marL="0" indent="0">
              <a:buNone/>
            </a:pPr>
            <a:r>
              <a:rPr lang="fr-FR" dirty="0"/>
              <a:t>y = x &gt;= 0 ? x : -x;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Is </a:t>
            </a:r>
            <a:r>
              <a:rPr lang="fr-FR" dirty="0" err="1"/>
              <a:t>equivalent</a:t>
            </a:r>
            <a:r>
              <a:rPr lang="fr-FR" dirty="0"/>
              <a:t> to:</a:t>
            </a:r>
          </a:p>
          <a:p>
            <a:pPr marL="0" indent="0">
              <a:buNone/>
            </a:pPr>
            <a:r>
              <a:rPr lang="es-ES_tradnl" dirty="0" err="1"/>
              <a:t>if</a:t>
            </a:r>
            <a:r>
              <a:rPr lang="es-ES_tradnl" dirty="0"/>
              <a:t> (x &gt;= 0) </a:t>
            </a:r>
          </a:p>
          <a:p>
            <a:pPr marL="0" indent="0">
              <a:buNone/>
            </a:pPr>
            <a:r>
              <a:rPr lang="es-ES_tradnl" dirty="0"/>
              <a:t>   y = x; </a:t>
            </a:r>
          </a:p>
          <a:p>
            <a:pPr marL="0" indent="0">
              <a:buNone/>
            </a:pPr>
            <a:r>
              <a:rPr lang="es-ES_tradnl" dirty="0" err="1"/>
              <a:t>else</a:t>
            </a:r>
            <a:r>
              <a:rPr lang="es-ES_tradnl" dirty="0"/>
              <a:t> </a:t>
            </a:r>
          </a:p>
          <a:p>
            <a:pPr marL="0" indent="0">
              <a:buNone/>
            </a:pPr>
            <a:r>
              <a:rPr lang="es-ES_tradnl" dirty="0"/>
              <a:t>   y = -x;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7644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Formatting output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8768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The </a:t>
            </a:r>
            <a:r>
              <a:rPr lang="en-US" dirty="0" err="1"/>
              <a:t>printf</a:t>
            </a:r>
            <a:r>
              <a:rPr lang="en-US" dirty="0"/>
              <a:t> method of the </a:t>
            </a:r>
            <a:r>
              <a:rPr lang="en-US" dirty="0" err="1"/>
              <a:t>PrintStream</a:t>
            </a:r>
            <a:r>
              <a:rPr lang="en-US" dirty="0"/>
              <a:t> class allows you to format your output.</a:t>
            </a:r>
          </a:p>
          <a:p>
            <a:pPr lvl="0"/>
            <a:r>
              <a:rPr lang="en-US" dirty="0"/>
              <a:t>The first parameter is a string that includes format </a:t>
            </a:r>
            <a:r>
              <a:rPr lang="en-US" dirty="0" err="1"/>
              <a:t>specifiers</a:t>
            </a:r>
            <a:r>
              <a:rPr lang="en-US" dirty="0"/>
              <a:t>. The rest is the arguments referenced by the format </a:t>
            </a:r>
            <a:r>
              <a:rPr lang="en-US" dirty="0" err="1"/>
              <a:t>specifiers</a:t>
            </a:r>
            <a:r>
              <a:rPr lang="en-US" dirty="0"/>
              <a:t>.</a:t>
            </a:r>
          </a:p>
          <a:p>
            <a:pPr lvl="0"/>
            <a:endParaRPr lang="en-US" dirty="0"/>
          </a:p>
          <a:p>
            <a:r>
              <a:rPr lang="en-US" dirty="0"/>
              <a:t>%[flags][width][.precision]conversion-character</a:t>
            </a:r>
          </a:p>
          <a:p>
            <a:pPr lvl="0"/>
            <a:endParaRPr lang="en-US" dirty="0"/>
          </a:p>
          <a:p>
            <a:r>
              <a:rPr lang="en-US" dirty="0"/>
              <a:t>Flags: </a:t>
            </a:r>
          </a:p>
          <a:p>
            <a:pPr lvl="1"/>
            <a:r>
              <a:rPr lang="en-US" dirty="0"/>
              <a:t>-  : left-justify </a:t>
            </a:r>
          </a:p>
          <a:p>
            <a:pPr lvl="1"/>
            <a:r>
              <a:rPr lang="en-US" dirty="0"/>
              <a:t>+ : output a plus ( + ) or minus (-) sign for a numerical value</a:t>
            </a:r>
          </a:p>
          <a:p>
            <a:pPr lvl="1"/>
            <a:r>
              <a:rPr lang="en-US" dirty="0"/>
              <a:t>0 : forces numerical values to be zero-padded </a:t>
            </a:r>
          </a:p>
          <a:p>
            <a:pPr lvl="1"/>
            <a:r>
              <a:rPr lang="en-US" dirty="0"/>
              <a:t>, :  comma grouping separator (for numbers &gt; 1000) </a:t>
            </a:r>
          </a:p>
          <a:p>
            <a:pPr lvl="1"/>
            <a:r>
              <a:rPr lang="en-US" dirty="0"/>
              <a:t>  :  space displays a minus sign if the number is negative or a space if it is positive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2032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Formatting Output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Conversion Characters for the </a:t>
            </a:r>
            <a:r>
              <a:rPr lang="en-US" dirty="0" err="1"/>
              <a:t>printf</a:t>
            </a:r>
            <a:r>
              <a:rPr lang="en-US" dirty="0"/>
              <a:t> method:</a:t>
            </a:r>
          </a:p>
          <a:p>
            <a:endParaRPr lang="en-US" dirty="0"/>
          </a:p>
          <a:p>
            <a:pPr lvl="1"/>
            <a:r>
              <a:rPr lang="en-US" dirty="0"/>
              <a:t>d : decimal integer [byte, short, </a:t>
            </a:r>
            <a:r>
              <a:rPr lang="en-US" dirty="0" err="1"/>
              <a:t>int</a:t>
            </a:r>
            <a:r>
              <a:rPr lang="en-US" dirty="0"/>
              <a:t>, long]</a:t>
            </a:r>
          </a:p>
          <a:p>
            <a:pPr lvl="1"/>
            <a:r>
              <a:rPr lang="en-US" dirty="0"/>
              <a:t>f :  floating-point number [float, double]</a:t>
            </a:r>
          </a:p>
          <a:p>
            <a:pPr lvl="1"/>
            <a:r>
              <a:rPr lang="en-US" dirty="0"/>
              <a:t>c : character Capital C will uppercase the letter </a:t>
            </a:r>
          </a:p>
          <a:p>
            <a:pPr lvl="1"/>
            <a:r>
              <a:rPr lang="en-US" dirty="0"/>
              <a:t>s : String Capital S will uppercase all the letters in the string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365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While loops are used to execute a block of code repeatedly.</a:t>
            </a:r>
          </a:p>
          <a:p>
            <a:endParaRPr lang="en-US" dirty="0"/>
          </a:p>
          <a:p>
            <a:r>
              <a:rPr lang="en-US" dirty="0"/>
              <a:t>A condition determines how many times the block of code executes.</a:t>
            </a:r>
          </a:p>
          <a:p>
            <a:endParaRPr lang="es-ES_tradnl" dirty="0"/>
          </a:p>
          <a:p>
            <a:r>
              <a:rPr lang="fr-FR" dirty="0" err="1"/>
              <a:t>Syntax</a:t>
            </a:r>
            <a:r>
              <a:rPr lang="fr-FR" dirty="0"/>
              <a:t>:  </a:t>
            </a:r>
            <a:r>
              <a:rPr lang="fr-FR" i="1" dirty="0" err="1"/>
              <a:t>while</a:t>
            </a:r>
            <a:r>
              <a:rPr lang="fr-FR" i="1" dirty="0"/>
              <a:t> (condition)</a:t>
            </a:r>
          </a:p>
          <a:p>
            <a:pPr marL="0" indent="0">
              <a:buNone/>
            </a:pPr>
            <a:r>
              <a:rPr lang="fr-FR" i="1" dirty="0"/>
              <a:t>                    </a:t>
            </a:r>
            <a:r>
              <a:rPr lang="fr-FR" i="1" dirty="0" err="1"/>
              <a:t>statement</a:t>
            </a:r>
            <a:endParaRPr lang="fr-FR" i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3653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For</a:t>
            </a:r>
            <a:r>
              <a:rPr lang="en-US" dirty="0"/>
              <a:t> loops are used to repeatedly execute a block of code for a specific number of times: from a </a:t>
            </a:r>
            <a:r>
              <a:rPr lang="en-US" i="1" dirty="0"/>
              <a:t>start value </a:t>
            </a:r>
            <a:r>
              <a:rPr lang="en-US" dirty="0"/>
              <a:t>of a variable to an </a:t>
            </a:r>
            <a:r>
              <a:rPr lang="en-US" i="1" dirty="0"/>
              <a:t>end value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During each iteration, the variable gets incremented/decremented by a constant value. </a:t>
            </a:r>
          </a:p>
          <a:p>
            <a:endParaRPr lang="es-ES_tradnl" dirty="0"/>
          </a:p>
          <a:p>
            <a:r>
              <a:rPr lang="fr-FR" dirty="0" err="1"/>
              <a:t>Syntax</a:t>
            </a:r>
            <a:r>
              <a:rPr lang="fr-FR" dirty="0"/>
              <a:t>:  </a:t>
            </a:r>
            <a:r>
              <a:rPr lang="da-DK" dirty="0"/>
              <a:t>for (i = </a:t>
            </a:r>
            <a:r>
              <a:rPr lang="da-DK" i="1" dirty="0"/>
              <a:t>start</a:t>
            </a:r>
            <a:r>
              <a:rPr lang="da-DK" dirty="0"/>
              <a:t>; i &lt;= </a:t>
            </a:r>
            <a:r>
              <a:rPr lang="da-DK" i="1" dirty="0"/>
              <a:t>end</a:t>
            </a:r>
            <a:r>
              <a:rPr lang="da-DK" dirty="0"/>
              <a:t>; i++) </a:t>
            </a:r>
          </a:p>
          <a:p>
            <a:pPr marL="0" indent="0">
              <a:buNone/>
            </a:pPr>
            <a:r>
              <a:rPr lang="da-DK" dirty="0"/>
              <a:t>                { …</a:t>
            </a:r>
          </a:p>
          <a:p>
            <a:pPr marL="0" indent="0">
              <a:buNone/>
            </a:pPr>
            <a:r>
              <a:rPr lang="da-DK" dirty="0"/>
              <a:t>                }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1481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and Writing to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Scanner class breaks its input into tokens using a delimiter pattern, which by default matches whitespace.</a:t>
            </a:r>
          </a:p>
          <a:p>
            <a:endParaRPr lang="en-US" dirty="0"/>
          </a:p>
          <a:p>
            <a:r>
              <a:rPr lang="en-US" dirty="0"/>
              <a:t> The resulting tokens may then be converted into values of different types using the various next methods.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You have used this class with </a:t>
            </a:r>
            <a:r>
              <a:rPr lang="en-US" dirty="0" err="1"/>
              <a:t>System.in</a:t>
            </a:r>
            <a:r>
              <a:rPr lang="en-US" dirty="0"/>
              <a:t> to prompt the user for values. We'll be using it now with a File object.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dirty="0" err="1"/>
              <a:t>PrintWriter</a:t>
            </a:r>
            <a:r>
              <a:rPr lang="en-US" dirty="0"/>
              <a:t> class prints formatted text to an output stream. We'll use it to print to a file.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dirty="0" err="1"/>
              <a:t>FileWriter</a:t>
            </a:r>
            <a:r>
              <a:rPr lang="en-US" dirty="0"/>
              <a:t> class lets you append data to an existing file.</a:t>
            </a:r>
          </a:p>
        </p:txBody>
      </p:sp>
    </p:spTree>
    <p:extLst>
      <p:ext uri="{BB962C8B-B14F-4D97-AF65-F5344CB8AC3E}">
        <p14:creationId xmlns:p14="http://schemas.microsoft.com/office/powerpoint/2010/main" val="40023947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Declaration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Syntax of a method implementation:</a:t>
            </a:r>
          </a:p>
          <a:p>
            <a:pPr marL="274320" lvl="1" indent="0">
              <a:buNone/>
            </a:pPr>
            <a:r>
              <a:rPr lang="en-US" i="1" dirty="0" err="1"/>
              <a:t>accessSpecifier</a:t>
            </a:r>
            <a:r>
              <a:rPr lang="en-US" i="1" dirty="0"/>
              <a:t> </a:t>
            </a:r>
            <a:r>
              <a:rPr lang="en-US" i="1" dirty="0" err="1"/>
              <a:t>returnType</a:t>
            </a:r>
            <a:r>
              <a:rPr lang="en-US" i="1" dirty="0"/>
              <a:t> </a:t>
            </a:r>
            <a:r>
              <a:rPr lang="en-US" i="1" dirty="0" err="1"/>
              <a:t>methodName</a:t>
            </a:r>
            <a:r>
              <a:rPr lang="en-US" i="1" dirty="0"/>
              <a:t>(parameter list)</a:t>
            </a:r>
          </a:p>
          <a:p>
            <a:pPr marL="274320" lvl="1" indent="0">
              <a:buNone/>
            </a:pPr>
            <a:r>
              <a:rPr lang="en-US" i="1" dirty="0"/>
              <a:t>{</a:t>
            </a:r>
          </a:p>
          <a:p>
            <a:pPr marL="274320" lvl="1" indent="0">
              <a:buNone/>
            </a:pPr>
            <a:r>
              <a:rPr lang="en-US" i="1" dirty="0"/>
              <a:t>	// body of the method</a:t>
            </a:r>
          </a:p>
          <a:p>
            <a:pPr marL="274320" lvl="1" indent="0">
              <a:buNone/>
            </a:pPr>
            <a:r>
              <a:rPr lang="en-US" i="1" dirty="0"/>
              <a:t>}</a:t>
            </a:r>
          </a:p>
          <a:p>
            <a:endParaRPr lang="en-US" dirty="0"/>
          </a:p>
          <a:p>
            <a:pPr lvl="0"/>
            <a:r>
              <a:rPr lang="en-US" dirty="0"/>
              <a:t>Examples: </a:t>
            </a:r>
          </a:p>
          <a:p>
            <a:pPr marL="274320" lvl="1" indent="0">
              <a:buNone/>
            </a:pPr>
            <a:r>
              <a:rPr lang="en-US" dirty="0"/>
              <a:t>public String </a:t>
            </a:r>
            <a:r>
              <a:rPr lang="en-US" dirty="0" err="1"/>
              <a:t>getLetterGrade</a:t>
            </a:r>
            <a:r>
              <a:rPr lang="en-US" dirty="0"/>
              <a:t>()</a:t>
            </a:r>
          </a:p>
          <a:p>
            <a:pPr marL="274320" lvl="1" indent="0">
              <a:buNone/>
            </a:pPr>
            <a:r>
              <a:rPr lang="en-US" dirty="0"/>
              <a:t>{</a:t>
            </a:r>
          </a:p>
          <a:p>
            <a:pPr marL="274320" lvl="1" indent="0">
              <a:buNone/>
            </a:pPr>
            <a:r>
              <a:rPr lang="en-US" dirty="0"/>
              <a:t>     return </a:t>
            </a:r>
            <a:r>
              <a:rPr lang="en-US" dirty="0" err="1"/>
              <a:t>letterGrade</a:t>
            </a:r>
            <a:r>
              <a:rPr lang="en-US" dirty="0"/>
              <a:t>;</a:t>
            </a:r>
          </a:p>
          <a:p>
            <a:pPr marL="274320" lvl="1" indent="0">
              <a:buNone/>
            </a:pPr>
            <a:r>
              <a:rPr lang="en-US" dirty="0"/>
              <a:t>}</a:t>
            </a:r>
          </a:p>
          <a:p>
            <a:pPr marL="274320" lvl="1" indent="0">
              <a:buNone/>
            </a:pPr>
            <a:endParaRPr lang="en-US" i="1" dirty="0"/>
          </a:p>
          <a:p>
            <a:pPr marL="274320" lvl="1" indent="0">
              <a:buNone/>
            </a:pPr>
            <a:r>
              <a:rPr lang="en-US" dirty="0"/>
              <a:t>private String </a:t>
            </a:r>
            <a:r>
              <a:rPr lang="en-US" dirty="0" err="1"/>
              <a:t>toProperCase</a:t>
            </a:r>
            <a:r>
              <a:rPr lang="en-US" dirty="0"/>
              <a:t>(String </a:t>
            </a:r>
            <a:r>
              <a:rPr lang="en-US" dirty="0" err="1"/>
              <a:t>str</a:t>
            </a:r>
            <a:r>
              <a:rPr lang="en-US" dirty="0"/>
              <a:t>)</a:t>
            </a:r>
          </a:p>
          <a:p>
            <a:pPr marL="274320" lvl="1" indent="0">
              <a:buNone/>
            </a:pPr>
            <a:r>
              <a:rPr lang="en-US" dirty="0"/>
              <a:t>{</a:t>
            </a:r>
          </a:p>
          <a:p>
            <a:pPr marL="274320" lvl="1" indent="0">
              <a:buNone/>
            </a:pPr>
            <a:r>
              <a:rPr lang="en-US" dirty="0"/>
              <a:t>    …</a:t>
            </a:r>
          </a:p>
          <a:p>
            <a:pPr marL="274320" lvl="1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3691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Parameter vs. Argument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Parameters</a:t>
            </a:r>
            <a:r>
              <a:rPr lang="en-US" dirty="0"/>
              <a:t> refers to the list of variables in a method declaration.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i="1" dirty="0"/>
              <a:t>Arguments</a:t>
            </a:r>
            <a:r>
              <a:rPr lang="en-US" dirty="0"/>
              <a:t> are the actual values that are passed in when the method is invoked.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When you invoke a method, the arguments used must match the declaration's parameters in type and order. </a:t>
            </a:r>
          </a:p>
          <a:p>
            <a:pPr marL="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20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/>
              <a:t>Application Programmer </a:t>
            </a:r>
            <a:r>
              <a:rPr lang="en-US" u="sng" dirty="0"/>
              <a:t>Interface (API)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The API is the library of classes (organized by packages) provided by the Java platform that is suitable for use in your own applications.</a:t>
            </a:r>
          </a:p>
          <a:p>
            <a:pPr marL="0" indent="0">
              <a:buNone/>
            </a:pPr>
            <a:r>
              <a:rPr lang="en-US" dirty="0"/>
              <a:t> </a:t>
            </a:r>
            <a:endParaRPr lang="en-US" u="sng" dirty="0"/>
          </a:p>
          <a:p>
            <a:r>
              <a:rPr lang="en-US" sz="1800" dirty="0">
                <a:hlinkClick r:id="rId2"/>
              </a:rPr>
              <a:t>https://docs.oracle.com/javase/9/docs/api/index.html?overview-summary.html</a:t>
            </a:r>
            <a:endParaRPr lang="en-US" sz="1800" dirty="0"/>
          </a:p>
          <a:p>
            <a:endParaRPr lang="en-US" sz="1800" dirty="0"/>
          </a:p>
          <a:p>
            <a:pPr lvl="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3257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 by value vs. call by 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Parameter variables come into existence when the method starts getting executed and they cease to exist when the method finishes.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As the method starts, the parameter variable is set to the same value as the corresponding argument. </a:t>
            </a:r>
          </a:p>
          <a:p>
            <a:endParaRPr lang="en-US" dirty="0"/>
          </a:p>
          <a:p>
            <a:r>
              <a:rPr lang="en-US" dirty="0"/>
              <a:t>If the parameter variable gets modified inside the method, that has no effect on the argument because they are separate variables.</a:t>
            </a:r>
          </a:p>
          <a:p>
            <a:endParaRPr lang="en-US" dirty="0"/>
          </a:p>
          <a:p>
            <a:r>
              <a:rPr lang="en-US" dirty="0"/>
              <a:t>If the argument is a reference to an object, then </a:t>
            </a:r>
            <a:r>
              <a:rPr lang="en-US" dirty="0" err="1"/>
              <a:t>mutator</a:t>
            </a:r>
            <a:r>
              <a:rPr lang="en-US" dirty="0"/>
              <a:t> methods may be used inside the method to modify the state of the object.</a:t>
            </a:r>
          </a:p>
          <a:p>
            <a:pPr marL="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6071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An </a:t>
            </a:r>
            <a:r>
              <a:rPr lang="en-US" sz="1800" i="1" dirty="0"/>
              <a:t>array</a:t>
            </a:r>
            <a:r>
              <a:rPr lang="en-US" sz="1800" dirty="0"/>
              <a:t> is a container object that holds a group of values of a single type. </a:t>
            </a:r>
          </a:p>
          <a:p>
            <a:r>
              <a:rPr lang="en-US" sz="1800" dirty="0"/>
              <a:t>The length is established when the array is created. After creation, its length is fixed.</a:t>
            </a:r>
          </a:p>
          <a:p>
            <a:r>
              <a:rPr lang="en-US" sz="1800" dirty="0"/>
              <a:t>Each item in an array is called an </a:t>
            </a:r>
            <a:r>
              <a:rPr lang="en-US" sz="1800" i="1" dirty="0"/>
              <a:t>element</a:t>
            </a:r>
            <a:r>
              <a:rPr lang="en-US" sz="1800" dirty="0"/>
              <a:t>, and each element is accessed by its numerical </a:t>
            </a:r>
            <a:r>
              <a:rPr lang="en-US" sz="1800" i="1" dirty="0"/>
              <a:t>index</a:t>
            </a:r>
            <a:r>
              <a:rPr lang="en-US" sz="1800" dirty="0"/>
              <a:t>.</a:t>
            </a:r>
          </a:p>
          <a:p>
            <a:r>
              <a:rPr lang="en-US" sz="1800" dirty="0"/>
              <a:t>The </a:t>
            </a:r>
            <a:r>
              <a:rPr lang="en-US" sz="1800" dirty="0" err="1"/>
              <a:t>java.util.Arrays</a:t>
            </a:r>
            <a:r>
              <a:rPr lang="en-US" sz="1800" dirty="0"/>
              <a:t> class provides some Array methods.</a:t>
            </a:r>
            <a:endParaRPr lang="fr-FR" sz="1800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4140200"/>
            <a:ext cx="5562600" cy="210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7328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ArrayLists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Unlike arrays, array lists grow and shrink dynamically.</a:t>
            </a:r>
          </a:p>
          <a:p>
            <a:r>
              <a:rPr lang="en-US" dirty="0"/>
              <a:t>You don’t need to specify the size during its declaration.</a:t>
            </a:r>
          </a:p>
          <a:p>
            <a:r>
              <a:rPr lang="en-US" dirty="0"/>
              <a:t>All elements in an array list have to be objects, not primitive values.</a:t>
            </a:r>
          </a:p>
          <a:p>
            <a:r>
              <a:rPr lang="en-US" dirty="0"/>
              <a:t>Syntax to create an array list:</a:t>
            </a:r>
          </a:p>
          <a:p>
            <a:pPr marL="274320" lvl="1" indent="0">
              <a:buNone/>
            </a:pPr>
            <a:r>
              <a:rPr lang="en-US" dirty="0"/>
              <a:t>	new </a:t>
            </a:r>
            <a:r>
              <a:rPr lang="en-US" dirty="0" err="1"/>
              <a:t>ArrayList</a:t>
            </a:r>
            <a:r>
              <a:rPr lang="en-US" dirty="0"/>
              <a:t>&lt;</a:t>
            </a:r>
            <a:r>
              <a:rPr lang="en-US" i="1" dirty="0" err="1"/>
              <a:t>typeName</a:t>
            </a:r>
            <a:r>
              <a:rPr lang="en-US" dirty="0"/>
              <a:t>&gt;() </a:t>
            </a:r>
          </a:p>
          <a:p>
            <a:r>
              <a:rPr lang="en-US" dirty="0"/>
              <a:t>The </a:t>
            </a:r>
            <a:r>
              <a:rPr lang="en-US" dirty="0" err="1"/>
              <a:t>ArrayList</a:t>
            </a:r>
            <a:r>
              <a:rPr lang="en-US" dirty="0"/>
              <a:t> class provides methods such as:</a:t>
            </a:r>
          </a:p>
          <a:p>
            <a:pPr lvl="1"/>
            <a:r>
              <a:rPr lang="en-US" dirty="0"/>
              <a:t>add</a:t>
            </a:r>
          </a:p>
          <a:p>
            <a:pPr lvl="1"/>
            <a:r>
              <a:rPr lang="en-US" dirty="0"/>
              <a:t>remove</a:t>
            </a:r>
          </a:p>
          <a:p>
            <a:pPr lvl="1"/>
            <a:r>
              <a:rPr lang="en-US" dirty="0"/>
              <a:t>set</a:t>
            </a:r>
          </a:p>
          <a:p>
            <a:pPr lvl="1"/>
            <a:r>
              <a:rPr lang="en-US" dirty="0"/>
              <a:t>get</a:t>
            </a:r>
          </a:p>
          <a:p>
            <a:pPr lvl="1"/>
            <a:r>
              <a:rPr lang="en-US"/>
              <a:t>size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2144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Enhanced For Loop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Iterates through all the elements in an array or array list.</a:t>
            </a:r>
          </a:p>
          <a:p>
            <a:r>
              <a:rPr lang="en-US" dirty="0"/>
              <a:t>It allows you to get the elements but not modify them.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95600"/>
            <a:ext cx="9144000" cy="3101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9865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Length of Array, </a:t>
            </a:r>
            <a:r>
              <a:rPr lang="en-US" dirty="0" err="1"/>
              <a:t>ArrayList</a:t>
            </a:r>
            <a:r>
              <a:rPr lang="en-US" dirty="0"/>
              <a:t>, and String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You </a:t>
            </a:r>
            <a:r>
              <a:rPr lang="fr-FR" dirty="0" err="1"/>
              <a:t>get</a:t>
            </a:r>
            <a:r>
              <a:rPr lang="fr-FR" dirty="0"/>
              <a:t> the </a:t>
            </a:r>
            <a:r>
              <a:rPr lang="fr-FR" dirty="0" err="1"/>
              <a:t>length</a:t>
            </a:r>
            <a:r>
              <a:rPr lang="fr-FR" dirty="0"/>
              <a:t> of an </a:t>
            </a:r>
            <a:r>
              <a:rPr lang="fr-FR" dirty="0" err="1"/>
              <a:t>Array</a:t>
            </a:r>
            <a:r>
              <a:rPr lang="fr-FR" dirty="0"/>
              <a:t>, an </a:t>
            </a:r>
            <a:r>
              <a:rPr lang="fr-FR" dirty="0" err="1"/>
              <a:t>ArrayList</a:t>
            </a:r>
            <a:r>
              <a:rPr lang="fr-FR" dirty="0"/>
              <a:t> and a String in </a:t>
            </a:r>
            <a:r>
              <a:rPr lang="fr-FR" dirty="0" err="1"/>
              <a:t>different</a:t>
            </a:r>
            <a:r>
              <a:rPr lang="fr-FR" dirty="0"/>
              <a:t> </a:t>
            </a:r>
            <a:r>
              <a:rPr lang="fr-FR" dirty="0" err="1"/>
              <a:t>ways</a:t>
            </a:r>
            <a:r>
              <a:rPr lang="fr-FR" dirty="0"/>
              <a:t>:</a:t>
            </a:r>
          </a:p>
          <a:p>
            <a:pPr lvl="1"/>
            <a:r>
              <a:rPr lang="fr-FR" dirty="0"/>
              <a:t>For an </a:t>
            </a:r>
            <a:r>
              <a:rPr lang="fr-FR" dirty="0" err="1"/>
              <a:t>Array</a:t>
            </a:r>
            <a:r>
              <a:rPr lang="fr-FR" dirty="0"/>
              <a:t>, use the </a:t>
            </a:r>
            <a:r>
              <a:rPr lang="fr-FR" dirty="0" err="1"/>
              <a:t>length</a:t>
            </a:r>
            <a:r>
              <a:rPr lang="fr-FR" dirty="0"/>
              <a:t> </a:t>
            </a:r>
            <a:r>
              <a:rPr lang="fr-FR" dirty="0" err="1"/>
              <a:t>property</a:t>
            </a:r>
            <a:r>
              <a:rPr lang="fr-FR" dirty="0"/>
              <a:t>.</a:t>
            </a:r>
          </a:p>
          <a:p>
            <a:pPr lvl="1"/>
            <a:r>
              <a:rPr lang="fr-FR" dirty="0"/>
              <a:t>For an </a:t>
            </a:r>
            <a:r>
              <a:rPr lang="fr-FR" dirty="0" err="1"/>
              <a:t>ArrayList</a:t>
            </a:r>
            <a:r>
              <a:rPr lang="fr-FR" dirty="0"/>
              <a:t>, use the size() </a:t>
            </a:r>
            <a:r>
              <a:rPr lang="fr-FR" dirty="0" err="1"/>
              <a:t>method</a:t>
            </a:r>
            <a:r>
              <a:rPr lang="fr-FR" dirty="0"/>
              <a:t>.</a:t>
            </a:r>
          </a:p>
          <a:p>
            <a:pPr lvl="1"/>
            <a:r>
              <a:rPr lang="fr-FR" dirty="0"/>
              <a:t>For a String, use the </a:t>
            </a:r>
            <a:r>
              <a:rPr lang="fr-FR" dirty="0" err="1"/>
              <a:t>length</a:t>
            </a:r>
            <a:r>
              <a:rPr lang="fr-FR" dirty="0"/>
              <a:t>() </a:t>
            </a:r>
            <a:r>
              <a:rPr lang="fr-FR" dirty="0" err="1"/>
              <a:t>method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8733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en-US" dirty="0"/>
          </a:p>
          <a:p>
            <a:pPr lvl="0"/>
            <a:r>
              <a:rPr lang="en-US" dirty="0" err="1"/>
              <a:t>Horstmann</a:t>
            </a:r>
            <a:r>
              <a:rPr lang="en-US" dirty="0"/>
              <a:t>, Cay. Big Java 4th ed. New York, USA: John Wiley &amp; Sons, Inc., 2010.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Oracle. The Java Tutorials, 2013. Web. 25 Aug. 2013. http://docs.oracle.com/javase/tutorial/</a:t>
            </a:r>
            <a:r>
              <a:rPr lang="en-US" dirty="0" err="1"/>
              <a:t>index.html</a:t>
            </a:r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Gaddis, Tony, and Godfrey </a:t>
            </a:r>
            <a:r>
              <a:rPr lang="en-US" dirty="0" err="1"/>
              <a:t>Muganda</a:t>
            </a:r>
            <a:r>
              <a:rPr lang="en-US" dirty="0"/>
              <a:t>. Starting out with Java: from Control Structures through Data Structures 2</a:t>
            </a:r>
            <a:r>
              <a:rPr lang="en-US" baseline="30000" dirty="0"/>
              <a:t>nd</a:t>
            </a:r>
            <a:r>
              <a:rPr lang="en-US" dirty="0"/>
              <a:t> ed. Boston, USA: Addison-Wesley, 2012</a:t>
            </a:r>
          </a:p>
          <a:p>
            <a:pPr marL="0" indent="0">
              <a:buNone/>
            </a:pPr>
            <a:endParaRPr lang="en-US" dirty="0"/>
          </a:p>
          <a:p>
            <a:pPr marL="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234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a Java Program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public class </a:t>
            </a:r>
            <a:r>
              <a:rPr lang="en-US" i="1" dirty="0" err="1"/>
              <a:t>ClassName</a:t>
            </a:r>
            <a:endParaRPr lang="en-US" i="1" dirty="0"/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	public static void main(String[] </a:t>
            </a:r>
            <a:r>
              <a:rPr lang="en-US" dirty="0" err="1"/>
              <a:t>args</a:t>
            </a:r>
            <a:r>
              <a:rPr lang="en-US" dirty="0"/>
              <a:t> )</a:t>
            </a:r>
          </a:p>
          <a:p>
            <a:pPr marL="0" indent="0">
              <a:buNone/>
            </a:pPr>
            <a:r>
              <a:rPr lang="en-US" dirty="0"/>
              <a:t>	{</a:t>
            </a:r>
          </a:p>
          <a:p>
            <a:pPr marL="0" indent="0">
              <a:buNone/>
            </a:pPr>
            <a:r>
              <a:rPr lang="en-US" dirty="0"/>
              <a:t>		// program execution begins here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5933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Named storage location in the computer’s memory.</a:t>
            </a:r>
          </a:p>
          <a:p>
            <a:endParaRPr lang="en-US" dirty="0"/>
          </a:p>
          <a:p>
            <a:r>
              <a:rPr lang="en-US" dirty="0"/>
              <a:t>Used as placeholders for information that might change throughout the execution of the program.</a:t>
            </a:r>
          </a:p>
          <a:p>
            <a:endParaRPr lang="en-US" dirty="0"/>
          </a:p>
          <a:p>
            <a:pPr lvl="0"/>
            <a:r>
              <a:rPr lang="en-US" dirty="0"/>
              <a:t>Naming Convention:</a:t>
            </a:r>
          </a:p>
          <a:p>
            <a:pPr lvl="1"/>
            <a:r>
              <a:rPr lang="en-US" dirty="0"/>
              <a:t>Use descriptive names.</a:t>
            </a:r>
          </a:p>
          <a:p>
            <a:pPr lvl="1"/>
            <a:r>
              <a:rPr lang="en-US" dirty="0"/>
              <a:t>Use “camel case” beginning with a lowercase letter.</a:t>
            </a:r>
          </a:p>
          <a:p>
            <a:pPr lvl="1"/>
            <a:r>
              <a:rPr lang="en-US" dirty="0"/>
              <a:t>May use letters, digits, and underscore.</a:t>
            </a:r>
          </a:p>
          <a:p>
            <a:pPr lvl="1"/>
            <a:r>
              <a:rPr lang="en-US" dirty="0"/>
              <a:t>Do not use reserved words, spaces, or symbols.</a:t>
            </a:r>
          </a:p>
          <a:p>
            <a:pPr lvl="1"/>
            <a:r>
              <a:rPr lang="en-US" dirty="0"/>
              <a:t>Variable names are case sensitive.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/>
              <a:t>Variable Declaration Syntax:</a:t>
            </a:r>
          </a:p>
          <a:p>
            <a:pPr marL="548640" lvl="2" indent="0">
              <a:buNone/>
            </a:pPr>
            <a:r>
              <a:rPr lang="en-US" i="1" dirty="0" err="1"/>
              <a:t>typeName</a:t>
            </a:r>
            <a:r>
              <a:rPr lang="en-US" i="1" dirty="0"/>
              <a:t> </a:t>
            </a:r>
            <a:r>
              <a:rPr lang="en-US" i="1" dirty="0" err="1"/>
              <a:t>variableName</a:t>
            </a:r>
            <a:r>
              <a:rPr lang="en-US" i="1" dirty="0"/>
              <a:t> = value;</a:t>
            </a:r>
            <a:endParaRPr lang="en-US" dirty="0"/>
          </a:p>
          <a:p>
            <a:pPr marL="548640" lvl="2" indent="0">
              <a:buNone/>
            </a:pPr>
            <a:r>
              <a:rPr lang="en-US" dirty="0"/>
              <a:t>or</a:t>
            </a:r>
          </a:p>
          <a:p>
            <a:pPr marL="548640" lvl="2" indent="0">
              <a:buNone/>
            </a:pPr>
            <a:r>
              <a:rPr lang="en-US" i="1" dirty="0" err="1"/>
              <a:t>typeName</a:t>
            </a:r>
            <a:r>
              <a:rPr lang="en-US" i="1" dirty="0"/>
              <a:t> </a:t>
            </a:r>
            <a:r>
              <a:rPr lang="en-US" i="1" dirty="0" err="1"/>
              <a:t>variableName</a:t>
            </a:r>
            <a:r>
              <a:rPr lang="en-US" i="1" dirty="0"/>
              <a:t>;</a:t>
            </a:r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829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Variable values are changed with the assignment operator (=).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expression to the right of the assignment operator is evaluated and the result is stored in the variable. The resulting value must have the same type as the variable.</a:t>
            </a:r>
          </a:p>
          <a:p>
            <a:pPr marL="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645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Kinds of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Instance Variables (Non-Static fields) – values are unique to each instance of a class (objects).</a:t>
            </a:r>
          </a:p>
          <a:p>
            <a:endParaRPr lang="en-US" dirty="0"/>
          </a:p>
          <a:p>
            <a:r>
              <a:rPr lang="en-US" dirty="0"/>
              <a:t>Class Variables (Static fields) – there is only one copy of this variable to be shared among all objects of the class.</a:t>
            </a:r>
          </a:p>
          <a:p>
            <a:endParaRPr lang="en-US" dirty="0"/>
          </a:p>
          <a:p>
            <a:r>
              <a:rPr lang="en-US" dirty="0"/>
              <a:t>Local Variables – only visible to the method or block of code in which they are declared.</a:t>
            </a:r>
          </a:p>
          <a:p>
            <a:endParaRPr lang="en-US" dirty="0"/>
          </a:p>
          <a:p>
            <a:r>
              <a:rPr lang="en-US" dirty="0"/>
              <a:t>Parameters – extra information passed to methods.</a:t>
            </a:r>
          </a:p>
          <a:p>
            <a:pPr marL="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601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/>
              <a:t>Programs process values of different types: numbers, strings, etc. The type determines the operations that may be performed, the amount of memory the variable uses, and the way the variable formats and stores data.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/>
              <a:t>Variables may be of </a:t>
            </a:r>
            <a:r>
              <a:rPr lang="en-US" i="1" dirty="0"/>
              <a:t>reference</a:t>
            </a:r>
            <a:r>
              <a:rPr lang="en-US" dirty="0"/>
              <a:t> data type or </a:t>
            </a:r>
            <a:r>
              <a:rPr lang="en-US" i="1" dirty="0"/>
              <a:t>primitive</a:t>
            </a:r>
            <a:r>
              <a:rPr lang="en-US" dirty="0"/>
              <a:t> data type. Reference variables store the address of an object in memory whereas primitive data types store a simple value.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u="sng" dirty="0"/>
              <a:t>Primitive Data Types</a:t>
            </a:r>
            <a:r>
              <a:rPr lang="en-US" dirty="0"/>
              <a:t> </a:t>
            </a:r>
          </a:p>
          <a:p>
            <a:pPr lvl="0"/>
            <a:r>
              <a:rPr lang="en-US" i="1" dirty="0"/>
              <a:t>byte, short, </a:t>
            </a:r>
            <a:r>
              <a:rPr lang="en-US" b="1" i="1" dirty="0" err="1"/>
              <a:t>int</a:t>
            </a:r>
            <a:r>
              <a:rPr lang="en-US" dirty="0"/>
              <a:t>, and </a:t>
            </a:r>
            <a:r>
              <a:rPr lang="en-US" i="1" dirty="0"/>
              <a:t>long</a:t>
            </a:r>
            <a:r>
              <a:rPr lang="en-US" dirty="0"/>
              <a:t> for whole numbers</a:t>
            </a:r>
          </a:p>
          <a:p>
            <a:pPr lvl="0"/>
            <a:r>
              <a:rPr lang="en-US" i="1" dirty="0"/>
              <a:t>float</a:t>
            </a:r>
            <a:r>
              <a:rPr lang="en-US" dirty="0"/>
              <a:t> and </a:t>
            </a:r>
            <a:r>
              <a:rPr lang="en-US" b="1" i="1" dirty="0"/>
              <a:t>double</a:t>
            </a:r>
            <a:r>
              <a:rPr lang="en-US" b="1" dirty="0"/>
              <a:t> </a:t>
            </a:r>
            <a:r>
              <a:rPr lang="en-US" dirty="0"/>
              <a:t>for numbers with a fractional part </a:t>
            </a:r>
          </a:p>
          <a:p>
            <a:pPr lvl="0"/>
            <a:r>
              <a:rPr lang="en-US" i="1" dirty="0" err="1"/>
              <a:t>boolean</a:t>
            </a:r>
            <a:endParaRPr lang="en-US" dirty="0"/>
          </a:p>
          <a:p>
            <a:pPr lvl="0"/>
            <a:r>
              <a:rPr lang="en-US" dirty="0"/>
              <a:t>char</a:t>
            </a:r>
          </a:p>
          <a:p>
            <a:endParaRPr lang="en-US" dirty="0"/>
          </a:p>
          <a:p>
            <a:pPr lvl="0"/>
            <a:r>
              <a:rPr lang="en-US" dirty="0"/>
              <a:t>A literal is a fixed value written in the code that may be assigned to a variable of a primitive type.</a:t>
            </a:r>
          </a:p>
          <a:p>
            <a:endParaRPr lang="en-US" dirty="0"/>
          </a:p>
          <a:p>
            <a:pPr lvl="0"/>
            <a:r>
              <a:rPr lang="en-US" dirty="0"/>
              <a:t>Special support is provided for the </a:t>
            </a:r>
            <a:r>
              <a:rPr lang="en-US" dirty="0" err="1">
                <a:hlinkClick r:id="rId2"/>
              </a:rPr>
              <a:t>java.lang.String</a:t>
            </a:r>
            <a:r>
              <a:rPr lang="en-US" dirty="0"/>
              <a:t> class. Enclosing a character string within double quotes automatically creates a new String object; for example, String s = "this is a string";</a:t>
            </a:r>
          </a:p>
          <a:p>
            <a:endParaRPr lang="en-US" dirty="0"/>
          </a:p>
          <a:p>
            <a:pPr marL="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863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Conversion between Primitive Data Types</a:t>
            </a:r>
          </a:p>
        </p:txBody>
      </p:sp>
      <p:sp>
        <p:nvSpPr>
          <p:cNvPr id="4" name="Up Arrow 3"/>
          <p:cNvSpPr/>
          <p:nvPr/>
        </p:nvSpPr>
        <p:spPr>
          <a:xfrm>
            <a:off x="4800600" y="2362200"/>
            <a:ext cx="152400" cy="1828800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3505200" cy="4876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		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sz="2000" dirty="0"/>
              <a:t>double</a:t>
            </a:r>
          </a:p>
          <a:p>
            <a:pPr marL="0" indent="0">
              <a:buNone/>
            </a:pPr>
            <a:r>
              <a:rPr lang="en-US" sz="2000" dirty="0"/>
              <a:t>		float</a:t>
            </a:r>
          </a:p>
          <a:p>
            <a:pPr marL="0" indent="0">
              <a:buNone/>
            </a:pPr>
            <a:r>
              <a:rPr lang="en-US" sz="2000" dirty="0"/>
              <a:t>		long</a:t>
            </a:r>
          </a:p>
          <a:p>
            <a:pPr marL="0" indent="0">
              <a:buNone/>
            </a:pPr>
            <a:r>
              <a:rPr lang="en-US" sz="2000" dirty="0"/>
              <a:t>		</a:t>
            </a:r>
            <a:r>
              <a:rPr lang="en-US" sz="2000" dirty="0" err="1"/>
              <a:t>int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	short</a:t>
            </a:r>
          </a:p>
          <a:p>
            <a:pPr marL="0" indent="0">
              <a:buNone/>
            </a:pPr>
            <a:r>
              <a:rPr lang="en-US" sz="2000" dirty="0"/>
              <a:t>		byte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962400" y="1905000"/>
            <a:ext cx="2057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holds larger value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86200" y="4343400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holds smaller value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" y="5334000"/>
            <a:ext cx="792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/>
              <a:t>Converting from a type that holds a smaller value to a type that holds a larger value happens automatically.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To convert the other way around, use the cast operator.</a:t>
            </a:r>
          </a:p>
        </p:txBody>
      </p:sp>
      <p:sp>
        <p:nvSpPr>
          <p:cNvPr id="10" name="Left Brace 9"/>
          <p:cNvSpPr/>
          <p:nvPr/>
        </p:nvSpPr>
        <p:spPr>
          <a:xfrm>
            <a:off x="1998412" y="2133601"/>
            <a:ext cx="287588" cy="685800"/>
          </a:xfrm>
          <a:prstGeom prst="leftBrac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Left Brace 10"/>
          <p:cNvSpPr/>
          <p:nvPr/>
        </p:nvSpPr>
        <p:spPr>
          <a:xfrm>
            <a:off x="1981200" y="2895600"/>
            <a:ext cx="304800" cy="1356360"/>
          </a:xfrm>
          <a:prstGeom prst="leftBrac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04800" y="22860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floating point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14400" y="34290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integer</a:t>
            </a:r>
          </a:p>
        </p:txBody>
      </p:sp>
    </p:spTree>
    <p:extLst>
      <p:ext uri="{BB962C8B-B14F-4D97-AF65-F5344CB8AC3E}">
        <p14:creationId xmlns:p14="http://schemas.microsoft.com/office/powerpoint/2010/main" val="25004255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10612</TotalTime>
  <Words>1728</Words>
  <Application>Microsoft Macintosh PowerPoint</Application>
  <PresentationFormat>On-screen Show (4:3)</PresentationFormat>
  <Paragraphs>328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Arial</vt:lpstr>
      <vt:lpstr>Clarity</vt:lpstr>
      <vt:lpstr>COP3804 - Intermediate java</vt:lpstr>
      <vt:lpstr>Java Development Kit (JDK)</vt:lpstr>
      <vt:lpstr>Application Programmer Interface (API) </vt:lpstr>
      <vt:lpstr>Structure of a Java Program </vt:lpstr>
      <vt:lpstr>Variables</vt:lpstr>
      <vt:lpstr>Variable Assignment</vt:lpstr>
      <vt:lpstr>Kinds of Variables</vt:lpstr>
      <vt:lpstr>Data Types</vt:lpstr>
      <vt:lpstr>Conversion between Primitive Data Types</vt:lpstr>
      <vt:lpstr>Cast Operator</vt:lpstr>
      <vt:lpstr>Wrapper Classes</vt:lpstr>
      <vt:lpstr>Constants</vt:lpstr>
      <vt:lpstr>Operators</vt:lpstr>
      <vt:lpstr>Operators</vt:lpstr>
      <vt:lpstr>Operators</vt:lpstr>
      <vt:lpstr>Operators and their Precedence</vt:lpstr>
      <vt:lpstr>Strings</vt:lpstr>
      <vt:lpstr>Strings</vt:lpstr>
      <vt:lpstr>If Statements</vt:lpstr>
      <vt:lpstr>Dangling Else Problem</vt:lpstr>
      <vt:lpstr>Switch Statement</vt:lpstr>
      <vt:lpstr>Conditional Operator</vt:lpstr>
      <vt:lpstr>Formatting output</vt:lpstr>
      <vt:lpstr>Formatting Output</vt:lpstr>
      <vt:lpstr>While Loops</vt:lpstr>
      <vt:lpstr>For Loops</vt:lpstr>
      <vt:lpstr>Reading and Writing to Files</vt:lpstr>
      <vt:lpstr>Method Declaration</vt:lpstr>
      <vt:lpstr>Parameter vs. Argument</vt:lpstr>
      <vt:lpstr>Call by value vs. call by reference</vt:lpstr>
      <vt:lpstr>Arrays</vt:lpstr>
      <vt:lpstr>ArrayLists</vt:lpstr>
      <vt:lpstr>Enhanced For Loop</vt:lpstr>
      <vt:lpstr>Length of Array, ArrayList, and String</vt:lpstr>
      <vt:lpstr>References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COP3804 - Intermediate java</dc:title>
  <dc:creator>Mayelin Felipe</dc:creator>
  <cp:lastModifiedBy>Mayelin Felipe</cp:lastModifiedBy>
  <cp:revision>94</cp:revision>
  <dcterms:created xsi:type="dcterms:W3CDTF">2013-08-26T17:35:58Z</dcterms:created>
  <dcterms:modified xsi:type="dcterms:W3CDTF">2018-08-19T21:07:14Z</dcterms:modified>
</cp:coreProperties>
</file>