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2" r:id="rId5"/>
    <p:sldId id="273" r:id="rId6"/>
    <p:sldId id="261" r:id="rId7"/>
    <p:sldId id="27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712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CA97-82BF-4F00-B719-A20321D7BCE9}" type="datetimeFigureOut">
              <a:rPr lang="en-US" smtClean="0"/>
              <a:t>3/4/15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7A21-4FC1-457E-98F9-A69D807CB4A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CA97-82BF-4F00-B719-A20321D7BCE9}" type="datetimeFigureOut">
              <a:rPr lang="en-US" smtClean="0"/>
              <a:t>3/4/15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7A21-4FC1-457E-98F9-A69D807CB4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CA97-82BF-4F00-B719-A20321D7BCE9}" type="datetimeFigureOut">
              <a:rPr lang="en-US" smtClean="0"/>
              <a:t>3/4/15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7A21-4FC1-457E-98F9-A69D807CB4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CA97-82BF-4F00-B719-A20321D7BCE9}" type="datetimeFigureOut">
              <a:rPr lang="en-US" smtClean="0"/>
              <a:t>3/4/15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7A21-4FC1-457E-98F9-A69D807CB4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CA97-82BF-4F00-B719-A20321D7BCE9}" type="datetimeFigureOut">
              <a:rPr lang="en-US" smtClean="0"/>
              <a:t>3/4/15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7A21-4FC1-457E-98F9-A69D807CB4A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CA97-82BF-4F00-B719-A20321D7BCE9}" type="datetimeFigureOut">
              <a:rPr lang="en-US" smtClean="0"/>
              <a:t>3/4/15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7A21-4FC1-457E-98F9-A69D807CB4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CA97-82BF-4F00-B719-A20321D7BCE9}" type="datetimeFigureOut">
              <a:rPr lang="en-US" smtClean="0"/>
              <a:t>3/4/15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7A21-4FC1-457E-98F9-A69D807CB4A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CA97-82BF-4F00-B719-A20321D7BCE9}" type="datetimeFigureOut">
              <a:rPr lang="en-US" smtClean="0"/>
              <a:t>3/4/15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7A21-4FC1-457E-98F9-A69D807CB4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CA97-82BF-4F00-B719-A20321D7BCE9}" type="datetimeFigureOut">
              <a:rPr lang="en-US" smtClean="0"/>
              <a:t>3/4/15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7A21-4FC1-457E-98F9-A69D807CB4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CA97-82BF-4F00-B719-A20321D7BCE9}" type="datetimeFigureOut">
              <a:rPr lang="en-US" smtClean="0"/>
              <a:t>3/4/15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7A21-4FC1-457E-98F9-A69D807CB4A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CA97-82BF-4F00-B719-A20321D7BCE9}" type="datetimeFigureOut">
              <a:rPr lang="en-US" smtClean="0"/>
              <a:t>3/4/15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7A21-4FC1-457E-98F9-A69D807CB4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5E6CA97-82BF-4F00-B719-A20321D7BCE9}" type="datetimeFigureOut">
              <a:rPr lang="en-US" smtClean="0"/>
              <a:t>3/4/15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73B7A21-4FC1-457E-98F9-A69D807CB4A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500" dirty="0" smtClean="0"/>
              <a:t>COP3804 - Intermediate java</a:t>
            </a:r>
            <a:endParaRPr lang="en-US" sz="3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634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876800"/>
          </a:xfrm>
        </p:spPr>
        <p:txBody>
          <a:bodyPr>
            <a:normAutofit/>
          </a:bodyPr>
          <a:lstStyle/>
          <a:p>
            <a:r>
              <a:rPr lang="en-US" dirty="0"/>
              <a:t>The term “recursion” refers to the fact that the same computation recurs, or occurs repeatedly, as </a:t>
            </a:r>
            <a:r>
              <a:rPr lang="en-US" dirty="0" smtClean="0"/>
              <a:t>a problem </a:t>
            </a:r>
            <a:r>
              <a:rPr lang="en-US" dirty="0"/>
              <a:t>is solved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A problem can be solved with recursion if it can be broken down into successive smaller problems that are identical to the overall problem.</a:t>
            </a:r>
          </a:p>
          <a:p>
            <a:endParaRPr lang="en-US" dirty="0"/>
          </a:p>
          <a:p>
            <a:r>
              <a:rPr lang="en-US" dirty="0" smtClean="0"/>
              <a:t>Usually, problems that can be solved with recursion can also be solved with a loop. In fact, the recursive algorithm might even be less efficient. But sometimes, the recursive solution is simpler to implement than the iterative solution.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687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vs. Iterative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makes an iterative algorithm more efficient that the recursive counterpart?</a:t>
            </a:r>
          </a:p>
          <a:p>
            <a:endParaRPr lang="en-US" dirty="0" smtClean="0"/>
          </a:p>
          <a:p>
            <a:pPr marL="274320" lvl="1" indent="0">
              <a:buNone/>
            </a:pPr>
            <a:r>
              <a:rPr lang="en-US" dirty="0" smtClean="0"/>
              <a:t>Each time a method is called, the following actions are performed by the JVM: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new instance of each method parameter is created in memory and is initialized to the argument’s value. </a:t>
            </a:r>
          </a:p>
          <a:p>
            <a:pPr lvl="1"/>
            <a:r>
              <a:rPr lang="en-US" dirty="0" smtClean="0"/>
              <a:t>Memory also needs to be allocated for local variables.</a:t>
            </a:r>
          </a:p>
          <a:p>
            <a:pPr lvl="1"/>
            <a:r>
              <a:rPr lang="en-US" dirty="0" smtClean="0"/>
              <a:t>The memory address of the program location where control returns after the method returns needs to be stored.</a:t>
            </a:r>
          </a:p>
          <a:p>
            <a:pPr lvl="1"/>
            <a:endParaRPr lang="en-US" dirty="0"/>
          </a:p>
          <a:p>
            <a:pPr marL="274320" lvl="1" indent="0">
              <a:buNone/>
            </a:pPr>
            <a:r>
              <a:rPr lang="en-US" dirty="0" smtClean="0"/>
              <a:t>Note: The steps above are called </a:t>
            </a:r>
            <a:r>
              <a:rPr lang="en-US" i="1" dirty="0" smtClean="0"/>
              <a:t>overhead</a:t>
            </a:r>
            <a:r>
              <a:rPr lang="en-US" dirty="0" smtClean="0"/>
              <a:t>, which is not needed for loops.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33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latin typeface="Times New Roman" charset="0"/>
                <a:cs typeface="Arial" charset="0"/>
              </a:rPr>
              <a:t>Recursion works like this:</a:t>
            </a:r>
            <a:endParaRPr lang="en-US" dirty="0">
              <a:latin typeface="Times New Roman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>
                <a:latin typeface="Times New Roman" charset="0"/>
                <a:cs typeface="Arial" charset="0"/>
              </a:rPr>
              <a:t>A </a:t>
            </a:r>
            <a:r>
              <a:rPr lang="en-US" sz="2800" dirty="0">
                <a:latin typeface="Times New Roman" charset="0"/>
                <a:cs typeface="Arial" charset="0"/>
              </a:rPr>
              <a:t>base case is established.</a:t>
            </a:r>
          </a:p>
          <a:p>
            <a:pPr lvl="1">
              <a:lnSpc>
                <a:spcPct val="90000"/>
              </a:lnSpc>
            </a:pPr>
            <a:r>
              <a:rPr lang="en-US" sz="2200" dirty="0">
                <a:latin typeface="Times New Roman" charset="0"/>
                <a:cs typeface="Arial" charset="0"/>
              </a:rPr>
              <a:t>If matched, the method solves it and returns.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latin typeface="Times New Roman" charset="0"/>
                <a:cs typeface="Arial" charset="0"/>
              </a:rPr>
              <a:t>If the base case cannot be solved now:</a:t>
            </a:r>
          </a:p>
          <a:p>
            <a:pPr lvl="1">
              <a:lnSpc>
                <a:spcPct val="90000"/>
              </a:lnSpc>
            </a:pPr>
            <a:r>
              <a:rPr lang="en-US" sz="2200" dirty="0">
                <a:latin typeface="Times New Roman" charset="0"/>
                <a:cs typeface="Arial" charset="0"/>
              </a:rPr>
              <a:t>the method reduces it to a smaller problem (recursive case) and calls itself to solve the smaller problem</a:t>
            </a:r>
            <a:r>
              <a:rPr lang="en-US" sz="2200" dirty="0" smtClean="0">
                <a:latin typeface="Times New Roman" charset="0"/>
                <a:cs typeface="Arial" charset="0"/>
              </a:rPr>
              <a:t>.</a:t>
            </a:r>
          </a:p>
          <a:p>
            <a:pPr marL="274320" lvl="1" indent="0">
              <a:lnSpc>
                <a:spcPct val="90000"/>
              </a:lnSpc>
              <a:buNone/>
            </a:pPr>
            <a:endParaRPr lang="en-US" sz="2200" dirty="0">
              <a:latin typeface="Times New Roman" charset="0"/>
              <a:cs typeface="Arial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>
                <a:latin typeface="Times New Roman" charset="0"/>
                <a:cs typeface="Arial" charset="0"/>
              </a:rPr>
              <a:t>By reducing the problem with each recursive call, the base case will eventually be reached and the recursion will stop.</a:t>
            </a:r>
            <a:endParaRPr lang="en-US" sz="2800" dirty="0">
              <a:latin typeface="Times New Roman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901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Checklist for Programming with 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Make sure that each base case returns the correct answer.</a:t>
            </a:r>
          </a:p>
          <a:p>
            <a:pPr marL="457200" lvl="0" indent="-457200">
              <a:buFont typeface="+mj-lt"/>
              <a:buAutoNum type="arabicPeriod"/>
            </a:pP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Make sure that each non-base case returns the correct answer, </a:t>
            </a:r>
            <a:r>
              <a:rPr lang="en-US" i="1" dirty="0" smtClean="0"/>
              <a:t>assuming that each of its recursive calls returns the correct answer.</a:t>
            </a:r>
          </a:p>
          <a:p>
            <a:pPr marL="457200" lvl="0" indent="-457200">
              <a:buFont typeface="+mj-lt"/>
              <a:buAutoNum type="arabicPeriod"/>
            </a:pPr>
            <a:endParaRPr lang="en-US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Make sure that each recursive call is on a </a:t>
            </a:r>
            <a:r>
              <a:rPr lang="en-US" i="1" dirty="0" smtClean="0"/>
              <a:t>smaller</a:t>
            </a:r>
            <a:r>
              <a:rPr lang="en-US" dirty="0" smtClean="0"/>
              <a:t> input.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16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In the recursive case, you must always reduce the problem to a smaller version of the original problem, so that progress is made towards the base case.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The base case must eventually be reached for the recursion to stop.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561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en-US" dirty="0"/>
          </a:p>
          <a:p>
            <a:pPr lvl="0"/>
            <a:r>
              <a:rPr lang="en-US" dirty="0" err="1"/>
              <a:t>Horstmann</a:t>
            </a:r>
            <a:r>
              <a:rPr lang="en-US" dirty="0"/>
              <a:t>, Cay. Big Java 4th ed. New York, USA: John Wiley &amp; Sons, Inc., 2010.</a:t>
            </a:r>
          </a:p>
          <a:p>
            <a:pPr lvl="0"/>
            <a:endParaRPr lang="en-US" dirty="0" smtClean="0"/>
          </a:p>
          <a:p>
            <a:pPr lvl="0"/>
            <a:r>
              <a:rPr lang="en-US" dirty="0"/>
              <a:t>Gaddis, Tony, and Godfrey </a:t>
            </a:r>
            <a:r>
              <a:rPr lang="en-US" dirty="0" err="1"/>
              <a:t>Muganda</a:t>
            </a:r>
            <a:r>
              <a:rPr lang="en-US" dirty="0"/>
              <a:t>. </a:t>
            </a:r>
            <a:r>
              <a:rPr lang="en-US" i="1" dirty="0"/>
              <a:t>Starting out with Java : From Control Structures through Data Structures</a:t>
            </a:r>
            <a:r>
              <a:rPr lang="en-US" dirty="0"/>
              <a:t>. 2nd ed. Boston: Pearson Addison Wesley, 2007. Print</a:t>
            </a:r>
            <a:r>
              <a:rPr lang="en-US" dirty="0" smtClean="0"/>
              <a:t>.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G. </a:t>
            </a:r>
            <a:r>
              <a:rPr lang="en-US" dirty="0"/>
              <a:t>Smith (personal communication, </a:t>
            </a:r>
            <a:r>
              <a:rPr lang="en-US" dirty="0" smtClean="0"/>
              <a:t>September 5</a:t>
            </a:r>
            <a:r>
              <a:rPr lang="en-US" dirty="0"/>
              <a:t>, </a:t>
            </a:r>
            <a:r>
              <a:rPr lang="en-US" dirty="0" smtClean="0"/>
              <a:t>2013)</a:t>
            </a:r>
            <a:endParaRPr lang="en-US" dirty="0"/>
          </a:p>
          <a:p>
            <a:pPr marL="0" lv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39234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1184</TotalTime>
  <Words>437</Words>
  <Application>Microsoft Macintosh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Clarity</vt:lpstr>
      <vt:lpstr>COP3804 - Intermediate java</vt:lpstr>
      <vt:lpstr>Recursion</vt:lpstr>
      <vt:lpstr>Recursive vs. Iterative Algorithms</vt:lpstr>
      <vt:lpstr>Recursion works like this:</vt:lpstr>
      <vt:lpstr>Checklist for Programming with Recursion</vt:lpstr>
      <vt:lpstr>Recursion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COP3804 - Intermediate java</dc:title>
  <dc:creator>Mayelin Felipe</dc:creator>
  <cp:lastModifiedBy>Mayelin Felipe</cp:lastModifiedBy>
  <cp:revision>87</cp:revision>
  <dcterms:created xsi:type="dcterms:W3CDTF">2013-08-26T17:35:58Z</dcterms:created>
  <dcterms:modified xsi:type="dcterms:W3CDTF">2015-03-04T22:24:25Z</dcterms:modified>
</cp:coreProperties>
</file>