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43891200" cx="3291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8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87" name="Shape 87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0" type="dt"/>
          </p:nvPr>
        </p:nvSpPr>
        <p:spPr>
          <a:xfrm>
            <a:off x="1644650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11247435" y="39968487"/>
            <a:ext cx="104251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23591837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rIns="428450" tIns="214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1646235" y="1757360"/>
            <a:ext cx="29627511" cy="731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646235" y="10242550"/>
            <a:ext cx="29627511" cy="28963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98450" lvl="0" marL="1606550" marR="0" rtl="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9562" lvl="1" marL="3481388" marR="0" rtl="0" algn="l">
              <a:lnSpc>
                <a:spcPct val="100000"/>
              </a:lnSpc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46075" lvl="2" marL="5356225" marR="0" rtl="0" algn="l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22236" lvl="3" marL="7497763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12711" lvl="4" marL="96408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12711" lvl="5" marL="100980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12711" lvl="6" marL="105552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12711" lvl="7" marL="110124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12711" lvl="8" marL="114696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1644650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11247435" y="39968487"/>
            <a:ext cx="104251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23591837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rIns="428450" tIns="214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x="2469358" y="13635320"/>
            <a:ext cx="27979685" cy="940845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x="4937523" y="24872579"/>
            <a:ext cx="23043355" cy="1121484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1644650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11247435" y="39968487"/>
            <a:ext cx="104251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23591837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rIns="428450" tIns="214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 rot="5400000">
            <a:off x="8844488" y="16778673"/>
            <a:ext cx="37450057" cy="74068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 rot="5400000">
            <a:off x="-6026415" y="9428945"/>
            <a:ext cx="37450057" cy="221063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98450" lvl="0" marL="1606550" marR="0" rtl="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9562" lvl="1" marL="3481388" marR="0" rtl="0" algn="l">
              <a:lnSpc>
                <a:spcPct val="100000"/>
              </a:lnSpc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46075" lvl="2" marL="5356225" marR="0" rtl="0" algn="l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22236" lvl="3" marL="7497763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12711" lvl="4" marL="96408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12711" lvl="5" marL="100980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12711" lvl="6" marL="105552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12711" lvl="7" marL="110124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12711" lvl="8" marL="114696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1644650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11247435" y="39968487"/>
            <a:ext cx="104251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23591837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rIns="428450" tIns="214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1646235" y="1757360"/>
            <a:ext cx="29627511" cy="731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 rot="5400000">
            <a:off x="1978025" y="9910762"/>
            <a:ext cx="28963937" cy="296275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98450" lvl="0" marL="1606550" marR="0" rtl="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9562" lvl="1" marL="3481388" marR="0" rtl="0" algn="l">
              <a:lnSpc>
                <a:spcPct val="100000"/>
              </a:lnSpc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46075" lvl="2" marL="5356225" marR="0" rtl="0" algn="l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22236" lvl="3" marL="7497763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12711" lvl="4" marL="96408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12711" lvl="5" marL="100980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12711" lvl="6" marL="105552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12711" lvl="7" marL="110124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12711" lvl="8" marL="114696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1644650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11247435" y="39968487"/>
            <a:ext cx="104251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23591837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rIns="428450" tIns="214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6451998" y="30724287"/>
            <a:ext cx="19751276" cy="362622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/>
          <p:nvPr>
            <p:ph idx="2" type="pic"/>
          </p:nvPr>
        </p:nvSpPr>
        <p:spPr>
          <a:xfrm>
            <a:off x="6451998" y="3922057"/>
            <a:ext cx="19751276" cy="263338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451998" y="34350512"/>
            <a:ext cx="19751276" cy="51524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1644650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11247435" y="39968487"/>
            <a:ext cx="104251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23591837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rIns="428450" tIns="214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645443" y="1748116"/>
            <a:ext cx="10829926" cy="74362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12870656" y="1748116"/>
            <a:ext cx="18402298" cy="37459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00150" lvl="0" marL="16065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92187" lvl="1" marL="3481388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71525" lvl="2" marL="5356225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17563" lvl="3" marL="74977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27088" lvl="4" marL="964088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27088" lvl="5" marL="1009808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27088" lvl="6" marL="1055528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27088" lvl="7" marL="1101248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27088" lvl="8" marL="1146968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1645443" y="9184339"/>
            <a:ext cx="10829926" cy="3002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1644650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11247435" y="39968487"/>
            <a:ext cx="104251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23591837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rIns="428450" tIns="214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1646235" y="1757360"/>
            <a:ext cx="29627511" cy="731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1644650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11247435" y="39968487"/>
            <a:ext cx="104251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23591837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rIns="428450" tIns="214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1646235" y="1757360"/>
            <a:ext cx="29627511" cy="731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1645442" y="9825317"/>
            <a:ext cx="14544675" cy="409462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1645442" y="13919948"/>
            <a:ext cx="14544675" cy="252871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01750" lvl="0" marL="16065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93787" lvl="1" marL="348138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47725" lvl="2" marL="5356225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68363" lvl="3" marL="749776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77888" lvl="4" marL="96408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77888" lvl="5" marL="100980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77888" lvl="6" marL="105552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77888" lvl="7" marL="110124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77888" lvl="8" marL="114696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3" type="body"/>
          </p:nvPr>
        </p:nvSpPr>
        <p:spPr>
          <a:xfrm>
            <a:off x="16722328" y="9825317"/>
            <a:ext cx="14550627" cy="409462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4" type="body"/>
          </p:nvPr>
        </p:nvSpPr>
        <p:spPr>
          <a:xfrm>
            <a:off x="16722328" y="13919948"/>
            <a:ext cx="14550627" cy="252871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01750" lvl="0" marL="16065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93787" lvl="1" marL="348138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47725" lvl="2" marL="5356225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68363" lvl="3" marL="749776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77888" lvl="4" marL="96408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77888" lvl="5" marL="100980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77888" lvl="6" marL="105552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77888" lvl="7" marL="110124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77888" lvl="8" marL="114696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1644650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11247435" y="39968487"/>
            <a:ext cx="104251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23591837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rIns="428450" tIns="214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1646235" y="1757360"/>
            <a:ext cx="29627511" cy="731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1645443" y="10242177"/>
            <a:ext cx="14756605" cy="289649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50950" lvl="0" marL="16065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42987" lvl="1" marL="3481388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22325" lvl="2" marL="53562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42963" lvl="3" marL="7497763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52488" lvl="4" marL="9640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52488" lvl="5" marL="100980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52488" lvl="6" marL="105552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52488" lvl="7" marL="110124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52488" lvl="8" marL="114696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16516351" y="10242177"/>
            <a:ext cx="14756605" cy="289649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50950" lvl="0" marL="16065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42987" lvl="1" marL="3481388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22325" lvl="2" marL="53562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42963" lvl="3" marL="7497763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52488" lvl="4" marL="9640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52488" lvl="5" marL="100980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52488" lvl="6" marL="105552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52488" lvl="7" marL="110124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52488" lvl="8" marL="114696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1644650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11247435" y="39968487"/>
            <a:ext cx="104251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23591837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rIns="428450" tIns="214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2600325" y="28205209"/>
            <a:ext cx="27980878" cy="87159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2600325" y="18604006"/>
            <a:ext cx="27980878" cy="960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1644650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11247435" y="39968487"/>
            <a:ext cx="104251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23591837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rIns="428450" tIns="214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1646235" y="1757360"/>
            <a:ext cx="29627511" cy="731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0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1646235" y="10242550"/>
            <a:ext cx="29627511" cy="28963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98450" lvl="0" marL="1606550" marR="0" rtl="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9562" lvl="1" marL="3481388" marR="0" rtl="0" algn="l">
              <a:lnSpc>
                <a:spcPct val="100000"/>
              </a:lnSpc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46075" lvl="2" marL="5356225" marR="0" rtl="0" algn="l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22236" lvl="3" marL="7497763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12711" lvl="4" marL="96408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12711" lvl="5" marL="100980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12711" lvl="6" marL="105552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12711" lvl="7" marL="110124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12711" lvl="8" marL="11469688" marR="0" rtl="0" algn="l">
              <a:lnSpc>
                <a:spcPct val="100000"/>
              </a:lnSpc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1644650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11247435" y="39968487"/>
            <a:ext cx="1042511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8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23591837" y="39968487"/>
            <a:ext cx="76819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rIns="428450" tIns="214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9401325" y="1516950"/>
            <a:ext cx="15357300" cy="10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9325" lIns="98650" rIns="98650" tIns="49325">
            <a:noAutofit/>
          </a:bodyPr>
          <a:lstStyle/>
          <a:p>
            <a:pPr indent="0" lvl="0" marL="0" marR="0" rtl="0" algn="ctr">
              <a:lnSpc>
                <a:spcPct val="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lang="en-US" sz="7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&lt;Course Name&gt;, &lt;Year&gt;</a:t>
            </a:r>
            <a:r>
              <a:rPr b="1" i="0" lang="en-US" sz="7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1" lang="en-US" sz="7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&lt;Semester&gt;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567485" y="2590800"/>
            <a:ext cx="19797600" cy="24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9325" lIns="98650" rIns="98650" tIns="493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b="1" i="0" lang="en-US" sz="60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&lt;Project Title&gt;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b="1" i="0" lang="en-US" sz="35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Student: </a:t>
            </a:r>
            <a:r>
              <a:rPr b="0" i="0" lang="en-US" sz="35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&lt;Student Name&gt;, Florida International University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b="1" i="0" lang="en-US" sz="35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Mentor:</a:t>
            </a:r>
            <a:r>
              <a:rPr b="1" i="1" lang="en-US" sz="35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35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b="0" i="0" lang="en-US" sz="35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Mentor’s Name&gt;,</a:t>
            </a:r>
            <a:r>
              <a:rPr b="0" i="1" lang="en-US" sz="35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b="0" i="0" lang="en-US" sz="35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Affiliation&gt;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b="1" i="0" lang="en-US" sz="35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Instructor:</a:t>
            </a:r>
            <a:r>
              <a:rPr b="1" i="1" lang="en-US" sz="35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5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Masoud Sadjadi, Florida International University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990600" y="5493600"/>
            <a:ext cx="31089600" cy="35661600"/>
          </a:xfrm>
          <a:prstGeom prst="rect">
            <a:avLst/>
          </a:prstGeom>
          <a:noFill/>
          <a:ln cap="flat" cmpd="sng" w="63500">
            <a:solidFill>
              <a:srgbClr val="0033CC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8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1636400" y="6095925"/>
            <a:ext cx="9424500" cy="5858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33CC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9325" lIns="98650" rIns="98650" tIns="493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1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336699"/>
                </a:solidFill>
              </a:rPr>
              <a:t>D</a:t>
            </a:r>
            <a:r>
              <a:rPr b="0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escribe the “owner’s” problem. Project owner should provide input by storytelling from the eyes of the end-user who is considering the owner as the solution provider. Bullet points in less than 10 words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990612" y="41924400"/>
            <a:ext cx="4980000" cy="7302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33CC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9325" lIns="98650" rIns="98650" tIns="493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1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Acknowledgement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15925800" y="446087"/>
            <a:ext cx="4724400" cy="107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School of Computing &amp; Information Sciences</a:t>
            </a: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82600" y="381000"/>
            <a:ext cx="26304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22967950" y="6095925"/>
            <a:ext cx="8349300" cy="5858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33CC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9325" lIns="98650" rIns="98650" tIns="493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1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Current System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0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Describe in Bullet points in less than 10 words. Relevant to problem and Solution.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Font typeface="Arial"/>
              <a:buNone/>
            </a:pPr>
            <a:r>
              <a:t/>
            </a:r>
            <a:endParaRPr b="1" i="0" sz="4100" u="none" cap="none" strike="noStrike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811950" y="23063150"/>
            <a:ext cx="9249000" cy="9049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33CC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9325" lIns="98650" rIns="98650" tIns="493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1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Requirements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0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Bullet points in less than 10 words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Font typeface="Arial"/>
              <a:buNone/>
            </a:pPr>
            <a:r>
              <a:t/>
            </a:r>
            <a:endParaRPr b="1" i="0" sz="4100" u="none" cap="none" strike="noStrike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2183375" y="23063150"/>
            <a:ext cx="9975600" cy="8924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33CC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9325" lIns="98650" rIns="98650" tIns="493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1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System Design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2183375" y="33085225"/>
            <a:ext cx="9975600" cy="7303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33CC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9325" lIns="98650" rIns="98650" tIns="493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1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Object Design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23383100" y="23063125"/>
            <a:ext cx="7933800" cy="9049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33CC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9325" lIns="98650" rIns="98650" tIns="493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1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Implementation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0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Bullet points in less than 10 words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Font typeface="Arial"/>
              <a:buNone/>
            </a:pPr>
            <a:r>
              <a:t/>
            </a:r>
            <a:endParaRPr b="1" i="0" sz="4100" u="none" cap="none" strike="noStrike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1811950" y="33020500"/>
            <a:ext cx="9249000" cy="73686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33CC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9325" lIns="98650" rIns="98650" tIns="493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1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Verification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1636400" y="12853375"/>
            <a:ext cx="29680800" cy="92133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33CC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9325" lIns="98650" rIns="98650" tIns="493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1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Screenshots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0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Screenshots are to be relevant to the problem and solution statement.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23383500" y="33020500"/>
            <a:ext cx="7933800" cy="73686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33CC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9325" lIns="98650" rIns="98650" tIns="493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1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0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Bullet points in less thatn 10 words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Font typeface="Arial"/>
              <a:buNone/>
            </a:pPr>
            <a:r>
              <a:t/>
            </a:r>
            <a:endParaRPr b="1" i="0" sz="4100" u="none" cap="none" strike="noStrike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990600" y="609600"/>
            <a:ext cx="4724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</a:pPr>
            <a:r>
              <a:rPr b="0" i="0" lang="en-US" sz="8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Other Related Logos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27203400" y="609600"/>
            <a:ext cx="4724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</a:pPr>
            <a:r>
              <a:rPr b="0" i="0" lang="en-US" sz="8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Other Related Logos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12183375" y="6095925"/>
            <a:ext cx="9662100" cy="5858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33CC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9325" lIns="98650" rIns="98650" tIns="493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1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ct val="25000"/>
              <a:buFont typeface="Arial"/>
              <a:buNone/>
            </a:pPr>
            <a:r>
              <a:rPr b="0" i="0" lang="en-US" sz="4100" u="none" cap="none" strike="noStrike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1.Succintly describe the general “owner’s” solution to problem AND ‘student’s” approach to the agreed solution. Project owner should provide input by storytelling from the eyes of the end-user who is considering the owner as the solution provider. Bullet points in less than 10 words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Font typeface="Arial"/>
              <a:buNone/>
            </a:pPr>
            <a:r>
              <a:t/>
            </a:r>
            <a:endParaRPr b="0" i="0" sz="4100" u="none" cap="none" strike="noStrike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Font typeface="Arial"/>
              <a:buNone/>
            </a:pPr>
            <a:r>
              <a:t/>
            </a:r>
            <a:endParaRPr b="0" i="0" sz="4100" u="none" cap="none" strike="noStrike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6343000" y="41615475"/>
            <a:ext cx="25737000" cy="1356600"/>
          </a:xfrm>
          <a:prstGeom prst="rect">
            <a:avLst/>
          </a:prstGeom>
          <a:noFill/>
          <a:ln cap="flat" cmpd="sng" w="63500">
            <a:solidFill>
              <a:srgbClr val="0033CC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The material presented in this poster is based upon the work supported by … I am thankful to the help that I received from my group members, … 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