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96" r:id="rId2"/>
    <p:sldId id="29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652"/>
    <p:restoredTop sz="94668"/>
  </p:normalViewPr>
  <p:slideViewPr>
    <p:cSldViewPr snapToGrid="0">
      <p:cViewPr varScale="1">
        <p:scale>
          <a:sx n="111" d="100"/>
          <a:sy n="111" d="100"/>
        </p:scale>
        <p:origin x="232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DC59AC-D068-5748-B95A-1501DC60D2AC}" type="datetimeFigureOut">
              <a:rPr lang="en-US" smtClean="0"/>
              <a:t>1/7/26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E37EC3-8550-344A-A3D6-C0B93B28F9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737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2BF52C-0E34-5903-47F0-0F9CC3FDDB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CB7AFF7-5403-D33B-9A0D-1E8F10A1B93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ABF348F-62FC-1B47-BAD3-3FD4CC83FB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DB21C9-F4FB-FF28-E671-C58DD19C335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E37EC3-8550-344A-A3D6-C0B93B28F97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9948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71450D-44DB-3E25-3E43-9B9DAEE0A2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0A96B1-332A-64CC-48FB-8B3FF4F445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91C5E6-437E-9340-6C5F-386FAED5F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9CAE3-C55C-ED48-8419-48609119CFCF}" type="datetimeFigureOut">
              <a:rPr lang="en-US" smtClean="0"/>
              <a:t>1/7/26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121B35-0EB2-122F-3E66-571B81FA52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6984EA-1E4F-43D2-CB30-276F2D5B4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AE2A4-6137-D24A-A916-E375BD1CE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0833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6C324-B186-4AC5-D10B-C00633A0FD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7C49B2-8FA4-2041-7646-9555EE7F5E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06358C-6B9A-4FA9-B385-436B79489F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9CAE3-C55C-ED48-8419-48609119CFCF}" type="datetimeFigureOut">
              <a:rPr lang="en-US" smtClean="0"/>
              <a:t>1/7/26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2098FC-DAFF-9C65-6557-FCDA3DF0A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59EB19-F519-6292-F25F-DA8F092A3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AE2A4-6137-D24A-A916-E375BD1CE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041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16E5CAF-E4C8-622F-0128-E3F63F3F41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FF610BF-3FF2-7508-BF34-36D7E3823A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762D8C-3387-F719-68D0-566CBEC87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9CAE3-C55C-ED48-8419-48609119CFCF}" type="datetimeFigureOut">
              <a:rPr lang="en-US" smtClean="0"/>
              <a:t>1/7/26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360F39-CB04-A272-CE69-511FF8676F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3A6B79-E1A4-3C69-34C5-DC2EA6009C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AE2A4-6137-D24A-A916-E375BD1CE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965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4C2FD2-8681-C359-82E4-A9AF4C892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EE0E2C-79B9-194F-7733-F518115030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D23D7F-F0B4-61C1-DD46-8F21CDD676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9CAE3-C55C-ED48-8419-48609119CFCF}" type="datetimeFigureOut">
              <a:rPr lang="en-US" smtClean="0"/>
              <a:t>1/7/26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B61B2A-7684-B9F7-62B3-E2740D3A5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892800-3869-A838-2BEA-0605ED111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AE2A4-6137-D24A-A916-E375BD1CE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681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8F8906-0065-4359-BF5F-D83DF0624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07058D-3147-0688-13BF-2273ED1E5D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214E8B-8B19-7504-CA3F-E9EC99B0AD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9CAE3-C55C-ED48-8419-48609119CFCF}" type="datetimeFigureOut">
              <a:rPr lang="en-US" smtClean="0"/>
              <a:t>1/7/26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5814E4-8792-1889-59D9-C61CD28C4B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69DCF2-AD7F-31F9-6B42-947F8D1B2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AE2A4-6137-D24A-A916-E375BD1CE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186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CFBD2E-0041-4ED4-2638-06F20EF8F7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C8C74A-63AE-442D-D0B4-091F3255BB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B6B09E-EDAD-EE76-15EF-0A71165D9D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CEA84C-1952-70FA-246B-466F7B0A8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9CAE3-C55C-ED48-8419-48609119CFCF}" type="datetimeFigureOut">
              <a:rPr lang="en-US" smtClean="0"/>
              <a:t>1/7/26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820AF1-3D04-CF12-A98E-6ACC69C7B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A566F0-9428-82E5-9347-5A76AFBEC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AE2A4-6137-D24A-A916-E375BD1CE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84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DB1DDB-9029-2C50-9BEB-1186628E5E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146B6E-111C-992D-8C04-935B0DF463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4187A5-F1E4-7054-B47B-76F99FCDF9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2868F3C-02CD-B870-073D-BB73B656AE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6F0CCF5-0B95-A740-9B62-2C0A78480D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8F76524-FE00-3CF6-EE1E-51758942C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9CAE3-C55C-ED48-8419-48609119CFCF}" type="datetimeFigureOut">
              <a:rPr lang="en-US" smtClean="0"/>
              <a:t>1/7/26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830EBEB-18E9-0142-E3AB-F66B09C3F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E74667B-17B7-2B80-5D01-30FF7E11D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AE2A4-6137-D24A-A916-E375BD1CE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866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D8780-3AE1-31E1-9D05-4A65DDBB7B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27E52B-A2B5-3B7E-1E7E-4B81FF280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9CAE3-C55C-ED48-8419-48609119CFCF}" type="datetimeFigureOut">
              <a:rPr lang="en-US" smtClean="0"/>
              <a:t>1/7/26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AE97BF-BC27-5580-6FD2-60FF43444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69B0793-E6A4-D9CD-0F94-590CABE18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AE2A4-6137-D24A-A916-E375BD1CE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2788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B1124EA-08EC-572D-3DD8-86A0314221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9CAE3-C55C-ED48-8419-48609119CFCF}" type="datetimeFigureOut">
              <a:rPr lang="en-US" smtClean="0"/>
              <a:t>1/7/26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97A3E8F-166D-ABC3-8632-1F15658533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54D7FB-3E8B-0BFA-97C7-3A9E73AA53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AE2A4-6137-D24A-A916-E375BD1CE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931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F9BC71-FEC4-A451-B43C-5965E34738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16783F-49B9-A0A3-8784-0781321482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2C7341-9EC8-4B8A-FAE9-B68DC7EEDA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714DF1-A320-A49C-9C7B-2CDB914BF6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9CAE3-C55C-ED48-8419-48609119CFCF}" type="datetimeFigureOut">
              <a:rPr lang="en-US" smtClean="0"/>
              <a:t>1/7/26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61B93E-1F60-2B1D-F105-21F799C9F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629773-C10E-84BA-4689-1A02CB36E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AE2A4-6137-D24A-A916-E375BD1CE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663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737CC9-A145-B4C5-4E59-E0A9A68F13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C539B92-A2B7-416C-ACB4-789D80F0FB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255CB4-18F6-B664-8890-659BB73FCB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8D6F1A-E31D-6E59-6E3D-3158B6717E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9CAE3-C55C-ED48-8419-48609119CFCF}" type="datetimeFigureOut">
              <a:rPr lang="en-US" smtClean="0"/>
              <a:t>1/7/26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EE77F3-4F90-9A69-C629-E9837645BA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191B25-3F02-5713-9355-3903B30EE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AE2A4-6137-D24A-A916-E375BD1CE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425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23A95F4-9126-FBCA-7EC4-0057FFA845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9CF7AE-929D-E3E9-7172-1F312995D4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FD09E0-AE6F-D841-BBCF-2D1A088E91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C49CAE3-C55C-ED48-8419-48609119CFCF}" type="datetimeFigureOut">
              <a:rPr lang="en-US" smtClean="0"/>
              <a:t>1/7/26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B0A416-BC0C-3F1C-0EA3-B8D519D9C1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4A24E9-C1AD-FC65-8F8C-5072B36A1A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4AAE2A4-6137-D24A-A916-E375BD1CE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046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A1B322-6525-5EB9-BFF6-0DA6789513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45EAB480-F16B-7717-3BB1-8B32507AC6CE}"/>
              </a:ext>
            </a:extLst>
          </p:cNvPr>
          <p:cNvSpPr/>
          <p:nvPr/>
        </p:nvSpPr>
        <p:spPr>
          <a:xfrm>
            <a:off x="7293552" y="624466"/>
            <a:ext cx="1188720" cy="836341"/>
          </a:xfrm>
          <a:prstGeom prst="rect">
            <a:avLst/>
          </a:prstGeom>
          <a:solidFill>
            <a:srgbClr val="FFFF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rgbClr val="FF0000"/>
                </a:solidFill>
              </a:rPr>
              <a:t>COP2047</a:t>
            </a:r>
          </a:p>
          <a:p>
            <a:pPr algn="ctr"/>
            <a:r>
              <a:rPr lang="en-US" sz="1200" dirty="0">
                <a:solidFill>
                  <a:srgbClr val="FF0000"/>
                </a:solidFill>
              </a:rPr>
              <a:t>Python Programming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7B364DC-BD0D-F3C0-6ABD-1502BC94B885}"/>
              </a:ext>
            </a:extLst>
          </p:cNvPr>
          <p:cNvSpPr/>
          <p:nvPr/>
        </p:nvSpPr>
        <p:spPr>
          <a:xfrm>
            <a:off x="9086711" y="624466"/>
            <a:ext cx="1188720" cy="836341"/>
          </a:xfrm>
          <a:prstGeom prst="rect">
            <a:avLst/>
          </a:prstGeom>
          <a:solidFill>
            <a:srgbClr val="FFFF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ECO2013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Principles of Macro-economics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1688D94-6F0C-9178-F3CF-B5C45D56E1E6}"/>
              </a:ext>
            </a:extLst>
          </p:cNvPr>
          <p:cNvSpPr/>
          <p:nvPr/>
        </p:nvSpPr>
        <p:spPr>
          <a:xfrm>
            <a:off x="10896598" y="624466"/>
            <a:ext cx="1188720" cy="836341"/>
          </a:xfrm>
          <a:prstGeom prst="rect">
            <a:avLst/>
          </a:prstGeom>
          <a:solidFill>
            <a:srgbClr val="FFFF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PSY2012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Intro to Psychology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FF66757-2BF9-8DED-5972-8E95EE073CFA}"/>
              </a:ext>
            </a:extLst>
          </p:cNvPr>
          <p:cNvSpPr/>
          <p:nvPr/>
        </p:nvSpPr>
        <p:spPr>
          <a:xfrm>
            <a:off x="89213" y="2014651"/>
            <a:ext cx="1188720" cy="836341"/>
          </a:xfrm>
          <a:prstGeom prst="rect">
            <a:avLst/>
          </a:prstGeom>
          <a:solidFill>
            <a:srgbClr val="FFFF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i="1" dirty="0">
                <a:solidFill>
                  <a:srgbClr val="FF0000"/>
                </a:solidFill>
              </a:rPr>
              <a:t>IDC2002</a:t>
            </a:r>
          </a:p>
          <a:p>
            <a:pPr algn="ctr"/>
            <a:r>
              <a:rPr lang="en-US" sz="1200" i="1" dirty="0">
                <a:solidFill>
                  <a:srgbClr val="FF0000"/>
                </a:solidFill>
              </a:rPr>
              <a:t>AI for All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6B5FFAD-41EA-7DDD-2800-5C73D4C68C8C}"/>
              </a:ext>
            </a:extLst>
          </p:cNvPr>
          <p:cNvSpPr/>
          <p:nvPr/>
        </p:nvSpPr>
        <p:spPr>
          <a:xfrm>
            <a:off x="5545618" y="2237673"/>
            <a:ext cx="1188720" cy="836341"/>
          </a:xfrm>
          <a:prstGeom prst="rect">
            <a:avLst/>
          </a:prstGeom>
          <a:solidFill>
            <a:srgbClr val="FFFF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rgbClr val="C00000"/>
                </a:solidFill>
              </a:rPr>
              <a:t>CIS3080</a:t>
            </a:r>
          </a:p>
          <a:p>
            <a:pPr algn="ctr"/>
            <a:r>
              <a:rPr lang="en-US" sz="1200" dirty="0">
                <a:solidFill>
                  <a:srgbClr val="C00000"/>
                </a:solidFill>
              </a:rPr>
              <a:t>Cloud Essentials (3)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6F666A6-B8C2-68E4-B4DE-F7998B549920}"/>
              </a:ext>
            </a:extLst>
          </p:cNvPr>
          <p:cNvSpPr/>
          <p:nvPr/>
        </p:nvSpPr>
        <p:spPr>
          <a:xfrm>
            <a:off x="7329278" y="2237673"/>
            <a:ext cx="1188720" cy="836341"/>
          </a:xfrm>
          <a:prstGeom prst="rect">
            <a:avLst/>
          </a:prstGeom>
          <a:solidFill>
            <a:srgbClr val="FFFF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CGS3767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Computer Operating Systems (3)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34729E7-5D1B-871F-2004-A39719E93C90}"/>
              </a:ext>
            </a:extLst>
          </p:cNvPr>
          <p:cNvSpPr/>
          <p:nvPr/>
        </p:nvSpPr>
        <p:spPr>
          <a:xfrm>
            <a:off x="10896598" y="1887714"/>
            <a:ext cx="1188720" cy="836341"/>
          </a:xfrm>
          <a:prstGeom prst="rect">
            <a:avLst/>
          </a:prstGeom>
          <a:solidFill>
            <a:srgbClr val="FFFF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ENC3213 or ENC3249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Prof. and Tech Writing (3)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D13C406A-DEEB-F77E-AC3C-139663F9135F}"/>
              </a:ext>
            </a:extLst>
          </p:cNvPr>
          <p:cNvSpPr/>
          <p:nvPr/>
        </p:nvSpPr>
        <p:spPr>
          <a:xfrm>
            <a:off x="89213" y="3271021"/>
            <a:ext cx="1188720" cy="836341"/>
          </a:xfrm>
          <a:prstGeom prst="rect">
            <a:avLst/>
          </a:prstGeom>
          <a:solidFill>
            <a:srgbClr val="FFFF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STA2023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Stat for Bus and Eco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268105A-CAD4-1239-EC96-DCD268D49396}"/>
              </a:ext>
            </a:extLst>
          </p:cNvPr>
          <p:cNvSpPr/>
          <p:nvPr/>
        </p:nvSpPr>
        <p:spPr>
          <a:xfrm>
            <a:off x="4736225" y="3898242"/>
            <a:ext cx="1188720" cy="836341"/>
          </a:xfrm>
          <a:prstGeom prst="rect">
            <a:avLst/>
          </a:prstGeom>
          <a:solidFill>
            <a:srgbClr val="FFFF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CIS3950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Capstone I (1)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5E02744-649F-D60D-0454-91D72A80AD4E}"/>
              </a:ext>
            </a:extLst>
          </p:cNvPr>
          <p:cNvSpPr/>
          <p:nvPr/>
        </p:nvSpPr>
        <p:spPr>
          <a:xfrm>
            <a:off x="8197751" y="3898242"/>
            <a:ext cx="1188720" cy="836341"/>
          </a:xfrm>
          <a:prstGeom prst="rect">
            <a:avLst/>
          </a:prstGeom>
          <a:solidFill>
            <a:srgbClr val="FFFF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CNT4403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Computing and Network Security (3)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5B1A5BDA-17DC-E08C-770A-0D6AABFB8DAB}"/>
              </a:ext>
            </a:extLst>
          </p:cNvPr>
          <p:cNvSpPr/>
          <p:nvPr/>
        </p:nvSpPr>
        <p:spPr>
          <a:xfrm>
            <a:off x="10896598" y="3898242"/>
            <a:ext cx="1188720" cy="836341"/>
          </a:xfrm>
          <a:prstGeom prst="rect">
            <a:avLst/>
          </a:prstGeom>
          <a:solidFill>
            <a:srgbClr val="FFFF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CGS3095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Tech in the Global Arena (3) 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02953DBB-5662-D34B-EC55-4E16B1F1AE30}"/>
              </a:ext>
            </a:extLst>
          </p:cNvPr>
          <p:cNvSpPr/>
          <p:nvPr/>
        </p:nvSpPr>
        <p:spPr>
          <a:xfrm>
            <a:off x="4741488" y="5460309"/>
            <a:ext cx="1188720" cy="836341"/>
          </a:xfrm>
          <a:prstGeom prst="rect">
            <a:avLst/>
          </a:prstGeom>
          <a:solidFill>
            <a:srgbClr val="FFFF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CIS4951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Capstone II (2)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CBE953A6-4D5F-AF80-E254-B50909076ED2}"/>
              </a:ext>
            </a:extLst>
          </p:cNvPr>
          <p:cNvSpPr/>
          <p:nvPr/>
        </p:nvSpPr>
        <p:spPr>
          <a:xfrm>
            <a:off x="9922713" y="5460309"/>
            <a:ext cx="1188720" cy="836341"/>
          </a:xfrm>
          <a:prstGeom prst="rect">
            <a:avLst/>
          </a:prstGeom>
          <a:solidFill>
            <a:srgbClr val="FFFF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CIS4365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Enterprise Cybersecurity Policy and Practices  (3)</a:t>
            </a:r>
          </a:p>
        </p:txBody>
      </p: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57A7ED62-C394-CDB1-7288-0CD87CF9809F}"/>
              </a:ext>
            </a:extLst>
          </p:cNvPr>
          <p:cNvCxnSpPr>
            <a:cxnSpLocks/>
            <a:stCxn id="18" idx="2"/>
            <a:endCxn id="32" idx="0"/>
          </p:cNvCxnSpPr>
          <p:nvPr/>
        </p:nvCxnSpPr>
        <p:spPr>
          <a:xfrm>
            <a:off x="11490958" y="2724055"/>
            <a:ext cx="0" cy="117418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3968913A-3CC3-0129-127B-9A129234CD54}"/>
              </a:ext>
            </a:extLst>
          </p:cNvPr>
          <p:cNvCxnSpPr>
            <a:cxnSpLocks/>
          </p:cNvCxnSpPr>
          <p:nvPr/>
        </p:nvCxnSpPr>
        <p:spPr>
          <a:xfrm flipV="1">
            <a:off x="2283561" y="1880838"/>
            <a:ext cx="8377008" cy="1717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4FF49AB9-3895-FEAF-B4B3-626D58F15AF4}"/>
              </a:ext>
            </a:extLst>
          </p:cNvPr>
          <p:cNvCxnSpPr>
            <a:cxnSpLocks/>
            <a:endCxn id="27" idx="0"/>
          </p:cNvCxnSpPr>
          <p:nvPr/>
        </p:nvCxnSpPr>
        <p:spPr>
          <a:xfrm>
            <a:off x="2301681" y="1897567"/>
            <a:ext cx="0" cy="320557"/>
          </a:xfrm>
          <a:prstGeom prst="straightConnector1">
            <a:avLst/>
          </a:prstGeom>
          <a:ln>
            <a:headEnd type="diamond" w="med" len="med"/>
            <a:tailEnd type="diamond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186C4EE7-5C85-2C56-9585-272223931AC5}"/>
              </a:ext>
            </a:extLst>
          </p:cNvPr>
          <p:cNvCxnSpPr>
            <a:cxnSpLocks/>
            <a:endCxn id="17" idx="0"/>
          </p:cNvCxnSpPr>
          <p:nvPr/>
        </p:nvCxnSpPr>
        <p:spPr>
          <a:xfrm>
            <a:off x="7923638" y="1895479"/>
            <a:ext cx="0" cy="34219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4EAB3CCE-B9D3-B097-1B58-5B00B20B73EC}"/>
              </a:ext>
            </a:extLst>
          </p:cNvPr>
          <p:cNvCxnSpPr>
            <a:cxnSpLocks/>
            <a:stCxn id="6" idx="2"/>
          </p:cNvCxnSpPr>
          <p:nvPr/>
        </p:nvCxnSpPr>
        <p:spPr>
          <a:xfrm>
            <a:off x="7887912" y="1460807"/>
            <a:ext cx="0" cy="42003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Elbow Connector 80">
            <a:extLst>
              <a:ext uri="{FF2B5EF4-FFF2-40B4-BE49-F238E27FC236}">
                <a16:creationId xmlns:a16="http://schemas.microsoft.com/office/drawing/2014/main" id="{5FE40FB3-6267-F592-6CF4-129F01ACC873}"/>
              </a:ext>
            </a:extLst>
          </p:cNvPr>
          <p:cNvCxnSpPr>
            <a:cxnSpLocks/>
          </p:cNvCxnSpPr>
          <p:nvPr/>
        </p:nvCxnSpPr>
        <p:spPr>
          <a:xfrm rot="16200000" flipH="1">
            <a:off x="9946269" y="2611866"/>
            <a:ext cx="2000674" cy="572076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Arrow Connector 106">
            <a:extLst>
              <a:ext uri="{FF2B5EF4-FFF2-40B4-BE49-F238E27FC236}">
                <a16:creationId xmlns:a16="http://schemas.microsoft.com/office/drawing/2014/main" id="{2BC34D21-DB87-A4D7-01D0-32714BFBE320}"/>
              </a:ext>
            </a:extLst>
          </p:cNvPr>
          <p:cNvCxnSpPr>
            <a:stCxn id="29" idx="2"/>
            <a:endCxn id="36" idx="0"/>
          </p:cNvCxnSpPr>
          <p:nvPr/>
        </p:nvCxnSpPr>
        <p:spPr>
          <a:xfrm>
            <a:off x="5330585" y="4734583"/>
            <a:ext cx="5263" cy="72572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Elbow Connector 110">
            <a:extLst>
              <a:ext uri="{FF2B5EF4-FFF2-40B4-BE49-F238E27FC236}">
                <a16:creationId xmlns:a16="http://schemas.microsoft.com/office/drawing/2014/main" id="{7CF07602-0143-2EA0-8A24-6AD143D35E49}"/>
              </a:ext>
            </a:extLst>
          </p:cNvPr>
          <p:cNvCxnSpPr>
            <a:stCxn id="30" idx="2"/>
            <a:endCxn id="38" idx="0"/>
          </p:cNvCxnSpPr>
          <p:nvPr/>
        </p:nvCxnSpPr>
        <p:spPr>
          <a:xfrm rot="16200000" flipH="1">
            <a:off x="9291729" y="4234965"/>
            <a:ext cx="725726" cy="1724962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26B409C9-A16E-9467-09F1-2A0BC7C7BE95}"/>
              </a:ext>
            </a:extLst>
          </p:cNvPr>
          <p:cNvSpPr txBox="1"/>
          <p:nvPr/>
        </p:nvSpPr>
        <p:spPr>
          <a:xfrm>
            <a:off x="128186" y="4166835"/>
            <a:ext cx="10103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* as in BS-IT</a:t>
            </a:r>
          </a:p>
        </p:txBody>
      </p:sp>
      <p:grpSp>
        <p:nvGrpSpPr>
          <p:cNvPr id="99" name="Group 98">
            <a:extLst>
              <a:ext uri="{FF2B5EF4-FFF2-40B4-BE49-F238E27FC236}">
                <a16:creationId xmlns:a16="http://schemas.microsoft.com/office/drawing/2014/main" id="{8363EEB7-0494-BE5A-ACD0-293A6972A226}"/>
              </a:ext>
            </a:extLst>
          </p:cNvPr>
          <p:cNvGrpSpPr/>
          <p:nvPr/>
        </p:nvGrpSpPr>
        <p:grpSpPr>
          <a:xfrm>
            <a:off x="139393" y="512954"/>
            <a:ext cx="3017072" cy="1081668"/>
            <a:chOff x="139393" y="512954"/>
            <a:chExt cx="3017072" cy="1081668"/>
          </a:xfrm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AAD07861-3CC9-34FD-286A-96412C897831}"/>
                </a:ext>
              </a:extLst>
            </p:cNvPr>
            <p:cNvSpPr/>
            <p:nvPr/>
          </p:nvSpPr>
          <p:spPr>
            <a:xfrm>
              <a:off x="211874" y="624466"/>
              <a:ext cx="1188720" cy="836341"/>
            </a:xfrm>
            <a:prstGeom prst="rect">
              <a:avLst/>
            </a:prstGeom>
            <a:solidFill>
              <a:srgbClr val="FFFF00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tx1"/>
                  </a:solidFill>
                </a:rPr>
                <a:t>CTS1500</a:t>
              </a:r>
            </a:p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Emerging Topics in Digital Life</a:t>
              </a:r>
            </a:p>
          </p:txBody>
        </p:sp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7A47D399-E040-19AA-03BE-4FC6AA084525}"/>
                </a:ext>
              </a:extLst>
            </p:cNvPr>
            <p:cNvSpPr/>
            <p:nvPr/>
          </p:nvSpPr>
          <p:spPr>
            <a:xfrm>
              <a:off x="1846453" y="624466"/>
              <a:ext cx="1188720" cy="836341"/>
            </a:xfrm>
            <a:prstGeom prst="rect">
              <a:avLst/>
            </a:prstGeom>
            <a:solidFill>
              <a:srgbClr val="FFFF00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tx1"/>
                  </a:solidFill>
                </a:rPr>
                <a:t>CTS1120</a:t>
              </a:r>
            </a:p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Fundamentals of Cybersecurity</a:t>
              </a:r>
            </a:p>
          </p:txBody>
        </p:sp>
        <p:sp>
          <p:nvSpPr>
            <p:cNvPr id="19" name="Rounded Rectangle 18">
              <a:extLst>
                <a:ext uri="{FF2B5EF4-FFF2-40B4-BE49-F238E27FC236}">
                  <a16:creationId xmlns:a16="http://schemas.microsoft.com/office/drawing/2014/main" id="{972D511C-2A8C-F7B2-4455-AECF2CBF578D}"/>
                </a:ext>
              </a:extLst>
            </p:cNvPr>
            <p:cNvSpPr/>
            <p:nvPr/>
          </p:nvSpPr>
          <p:spPr>
            <a:xfrm>
              <a:off x="139393" y="512954"/>
              <a:ext cx="3017072" cy="1081668"/>
            </a:xfrm>
            <a:prstGeom prst="roundRect">
              <a:avLst>
                <a:gd name="adj" fmla="val 0"/>
              </a:avLst>
            </a:prstGeom>
            <a:noFill/>
            <a:ln w="19050">
              <a:solidFill>
                <a:srgbClr val="C00000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61C8093E-8F7B-5623-35E7-BABD71D3B02E}"/>
                </a:ext>
              </a:extLst>
            </p:cNvPr>
            <p:cNvSpPr txBox="1"/>
            <p:nvPr/>
          </p:nvSpPr>
          <p:spPr>
            <a:xfrm>
              <a:off x="1400594" y="915287"/>
              <a:ext cx="43666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/>
                <a:t>OR</a:t>
              </a: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F33F363B-30EF-82AE-1F14-7575CE7F6320}"/>
              </a:ext>
            </a:extLst>
          </p:cNvPr>
          <p:cNvGrpSpPr/>
          <p:nvPr/>
        </p:nvGrpSpPr>
        <p:grpSpPr>
          <a:xfrm>
            <a:off x="3760904" y="512954"/>
            <a:ext cx="2928209" cy="1081668"/>
            <a:chOff x="3310333" y="189571"/>
            <a:chExt cx="2928209" cy="1081668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F856622C-D13A-C573-992C-D84D9EC31DE3}"/>
                </a:ext>
              </a:extLst>
            </p:cNvPr>
            <p:cNvSpPr/>
            <p:nvPr/>
          </p:nvSpPr>
          <p:spPr>
            <a:xfrm>
              <a:off x="3411126" y="317811"/>
              <a:ext cx="1188720" cy="836341"/>
            </a:xfrm>
            <a:prstGeom prst="rect">
              <a:avLst/>
            </a:prstGeom>
            <a:solidFill>
              <a:srgbClr val="FFFF00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tx1"/>
                  </a:solidFill>
                </a:rPr>
                <a:t>MAC1147</a:t>
              </a:r>
            </a:p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Pre-calculus, Algebra, and Trig. (4) 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230D9384-02C4-9A6E-55DD-D97D42A7CD6C}"/>
                </a:ext>
              </a:extLst>
            </p:cNvPr>
            <p:cNvSpPr/>
            <p:nvPr/>
          </p:nvSpPr>
          <p:spPr>
            <a:xfrm>
              <a:off x="4956494" y="317811"/>
              <a:ext cx="1188720" cy="836341"/>
            </a:xfrm>
            <a:prstGeom prst="rect">
              <a:avLst/>
            </a:prstGeom>
            <a:solidFill>
              <a:srgbClr val="FFFF00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rgbClr val="FF0000"/>
                  </a:solidFill>
                </a:rPr>
                <a:t>MAC1140</a:t>
              </a:r>
            </a:p>
            <a:p>
              <a:pPr algn="ctr"/>
              <a:r>
                <a:rPr lang="en-US" sz="1200" dirty="0">
                  <a:solidFill>
                    <a:srgbClr val="FF0000"/>
                  </a:solidFill>
                </a:rPr>
                <a:t>Pre-calculus Algebra (3)</a:t>
              </a:r>
            </a:p>
          </p:txBody>
        </p:sp>
        <p:sp>
          <p:nvSpPr>
            <p:cNvPr id="21" name="Rounded Rectangle 20">
              <a:extLst>
                <a:ext uri="{FF2B5EF4-FFF2-40B4-BE49-F238E27FC236}">
                  <a16:creationId xmlns:a16="http://schemas.microsoft.com/office/drawing/2014/main" id="{583E6138-FB91-E7AF-0858-C8B3A98FC43F}"/>
                </a:ext>
              </a:extLst>
            </p:cNvPr>
            <p:cNvSpPr/>
            <p:nvPr/>
          </p:nvSpPr>
          <p:spPr>
            <a:xfrm>
              <a:off x="3310333" y="189571"/>
              <a:ext cx="2928209" cy="1081668"/>
            </a:xfrm>
            <a:prstGeom prst="roundRect">
              <a:avLst>
                <a:gd name="adj" fmla="val 0"/>
              </a:avLst>
            </a:prstGeom>
            <a:noFill/>
            <a:ln w="19050">
              <a:solidFill>
                <a:srgbClr val="C00000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0A956D41-9FC1-C7B9-B0DB-77A2B1DC0D7F}"/>
                </a:ext>
              </a:extLst>
            </p:cNvPr>
            <p:cNvSpPr txBox="1"/>
            <p:nvPr/>
          </p:nvSpPr>
          <p:spPr>
            <a:xfrm>
              <a:off x="4559838" y="597482"/>
              <a:ext cx="43666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/>
                <a:t>OR</a:t>
              </a: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EEC1D2F6-3EF3-C647-E33A-DC141592D006}"/>
              </a:ext>
            </a:extLst>
          </p:cNvPr>
          <p:cNvGrpSpPr/>
          <p:nvPr/>
        </p:nvGrpSpPr>
        <p:grpSpPr>
          <a:xfrm>
            <a:off x="1602963" y="2218124"/>
            <a:ext cx="1397435" cy="2096429"/>
            <a:chOff x="1399761" y="2218124"/>
            <a:chExt cx="1397435" cy="2096429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E8896EF3-0C2A-FF7C-88C8-A33BA58E47F5}"/>
                </a:ext>
              </a:extLst>
            </p:cNvPr>
            <p:cNvSpPr/>
            <p:nvPr/>
          </p:nvSpPr>
          <p:spPr>
            <a:xfrm>
              <a:off x="1485999" y="2277597"/>
              <a:ext cx="1188720" cy="836341"/>
            </a:xfrm>
            <a:prstGeom prst="rect">
              <a:avLst/>
            </a:prstGeom>
            <a:solidFill>
              <a:srgbClr val="FFFF00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tx1"/>
                  </a:solidFill>
                </a:rPr>
                <a:t>COT3100</a:t>
              </a:r>
            </a:p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Discrete Structures</a:t>
              </a: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C9488A68-9353-48DC-E0A0-6DD58CF40E61}"/>
                </a:ext>
              </a:extLst>
            </p:cNvPr>
            <p:cNvSpPr/>
            <p:nvPr/>
          </p:nvSpPr>
          <p:spPr>
            <a:xfrm>
              <a:off x="1485999" y="3400152"/>
              <a:ext cx="1188720" cy="836341"/>
            </a:xfrm>
            <a:prstGeom prst="rect">
              <a:avLst/>
            </a:prstGeom>
            <a:solidFill>
              <a:srgbClr val="FFFF00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tx1"/>
                  </a:solidFill>
                </a:rPr>
                <a:t>MAD2104</a:t>
              </a:r>
            </a:p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Discrete Math</a:t>
              </a:r>
            </a:p>
          </p:txBody>
        </p:sp>
        <p:sp>
          <p:nvSpPr>
            <p:cNvPr id="27" name="Rounded Rectangle 26">
              <a:extLst>
                <a:ext uri="{FF2B5EF4-FFF2-40B4-BE49-F238E27FC236}">
                  <a16:creationId xmlns:a16="http://schemas.microsoft.com/office/drawing/2014/main" id="{17AD76CD-E071-C9CD-E4BE-6F1FDBC8F6E3}"/>
                </a:ext>
              </a:extLst>
            </p:cNvPr>
            <p:cNvSpPr/>
            <p:nvPr/>
          </p:nvSpPr>
          <p:spPr>
            <a:xfrm>
              <a:off x="1399761" y="2218124"/>
              <a:ext cx="1397435" cy="2096429"/>
            </a:xfrm>
            <a:prstGeom prst="roundRect">
              <a:avLst>
                <a:gd name="adj" fmla="val 0"/>
              </a:avLst>
            </a:prstGeom>
            <a:noFill/>
            <a:ln w="19050">
              <a:solidFill>
                <a:srgbClr val="C00000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70C11969-51C0-9FFD-A2C2-CBC3BC15F696}"/>
                </a:ext>
              </a:extLst>
            </p:cNvPr>
            <p:cNvSpPr txBox="1"/>
            <p:nvPr/>
          </p:nvSpPr>
          <p:spPr>
            <a:xfrm>
              <a:off x="1862028" y="3118546"/>
              <a:ext cx="43666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/>
                <a:t>OR</a:t>
              </a:r>
            </a:p>
          </p:txBody>
        </p:sp>
      </p:grp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9FFC28E9-26D4-E687-C9C4-7C08AC2DBA95}"/>
              </a:ext>
            </a:extLst>
          </p:cNvPr>
          <p:cNvCxnSpPr>
            <a:cxnSpLocks/>
            <a:endCxn id="16" idx="0"/>
          </p:cNvCxnSpPr>
          <p:nvPr/>
        </p:nvCxnSpPr>
        <p:spPr>
          <a:xfrm>
            <a:off x="6130480" y="1895479"/>
            <a:ext cx="9498" cy="34219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0AF0A421-D097-17B5-596A-D3C6A765F291}"/>
              </a:ext>
            </a:extLst>
          </p:cNvPr>
          <p:cNvSpPr txBox="1"/>
          <p:nvPr/>
        </p:nvSpPr>
        <p:spPr>
          <a:xfrm>
            <a:off x="122664" y="5843234"/>
            <a:ext cx="397910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u="sng" dirty="0"/>
              <a:t>Color Codes:</a:t>
            </a:r>
          </a:p>
          <a:p>
            <a:r>
              <a:rPr lang="en-US" sz="1200" dirty="0"/>
              <a:t>Core for All → Yellow-filled box</a:t>
            </a:r>
          </a:p>
          <a:p>
            <a:r>
              <a:rPr lang="en-US" sz="1200" dirty="0"/>
              <a:t>No change → Black text</a:t>
            </a:r>
          </a:p>
          <a:p>
            <a:r>
              <a:rPr lang="en-US" sz="1200" dirty="0"/>
              <a:t>New Course that already exists → Red text</a:t>
            </a:r>
          </a:p>
          <a:p>
            <a:r>
              <a:rPr lang="en-US" sz="1200" dirty="0"/>
              <a:t>New course to be developed → Orange-filled, white text</a:t>
            </a:r>
          </a:p>
        </p:txBody>
      </p:sp>
      <p:cxnSp>
        <p:nvCxnSpPr>
          <p:cNvPr id="53" name="Elbow Connector 52">
            <a:extLst>
              <a:ext uri="{FF2B5EF4-FFF2-40B4-BE49-F238E27FC236}">
                <a16:creationId xmlns:a16="http://schemas.microsoft.com/office/drawing/2014/main" id="{9DEA3453-93CE-F2D9-B83F-171FB3499C15}"/>
              </a:ext>
            </a:extLst>
          </p:cNvPr>
          <p:cNvCxnSpPr>
            <a:cxnSpLocks/>
            <a:stCxn id="17" idx="2"/>
            <a:endCxn id="30" idx="0"/>
          </p:cNvCxnSpPr>
          <p:nvPr/>
        </p:nvCxnSpPr>
        <p:spPr>
          <a:xfrm rot="16200000" flipH="1">
            <a:off x="7945760" y="3051891"/>
            <a:ext cx="824228" cy="868473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TextBox 57">
            <a:extLst>
              <a:ext uri="{FF2B5EF4-FFF2-40B4-BE49-F238E27FC236}">
                <a16:creationId xmlns:a16="http://schemas.microsoft.com/office/drawing/2014/main" id="{DF7CF825-90BE-4A33-ECE7-DC01EE40F333}"/>
              </a:ext>
            </a:extLst>
          </p:cNvPr>
          <p:cNvSpPr txBox="1"/>
          <p:nvPr/>
        </p:nvSpPr>
        <p:spPr>
          <a:xfrm>
            <a:off x="5038325" y="167268"/>
            <a:ext cx="6558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/>
              <a:t>BSCY Flowchart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9A4A00B9-2E2C-45B5-A316-A073E2D251F4}"/>
              </a:ext>
            </a:extLst>
          </p:cNvPr>
          <p:cNvCxnSpPr>
            <a:cxnSpLocks/>
            <a:endCxn id="71" idx="0"/>
          </p:cNvCxnSpPr>
          <p:nvPr/>
        </p:nvCxnSpPr>
        <p:spPr>
          <a:xfrm>
            <a:off x="4356318" y="1880838"/>
            <a:ext cx="0" cy="35683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1" name="Rectangle 70">
            <a:extLst>
              <a:ext uri="{FF2B5EF4-FFF2-40B4-BE49-F238E27FC236}">
                <a16:creationId xmlns:a16="http://schemas.microsoft.com/office/drawing/2014/main" id="{D621EF42-8853-4574-522D-3499833C3452}"/>
              </a:ext>
            </a:extLst>
          </p:cNvPr>
          <p:cNvSpPr/>
          <p:nvPr/>
        </p:nvSpPr>
        <p:spPr>
          <a:xfrm>
            <a:off x="3761958" y="2237673"/>
            <a:ext cx="1188720" cy="836341"/>
          </a:xfrm>
          <a:prstGeom prst="rect">
            <a:avLst/>
          </a:prstGeom>
          <a:solidFill>
            <a:srgbClr val="FFFF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COP3804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Intermediate Java (3)</a:t>
            </a:r>
          </a:p>
        </p:txBody>
      </p:sp>
      <p:cxnSp>
        <p:nvCxnSpPr>
          <p:cNvPr id="89" name="Elbow Connector 88">
            <a:extLst>
              <a:ext uri="{FF2B5EF4-FFF2-40B4-BE49-F238E27FC236}">
                <a16:creationId xmlns:a16="http://schemas.microsoft.com/office/drawing/2014/main" id="{5AB3058A-274D-DAD9-CD60-94C2C610E3E2}"/>
              </a:ext>
            </a:extLst>
          </p:cNvPr>
          <p:cNvCxnSpPr>
            <a:cxnSpLocks/>
            <a:stCxn id="71" idx="2"/>
            <a:endCxn id="60" idx="0"/>
          </p:cNvCxnSpPr>
          <p:nvPr/>
        </p:nvCxnSpPr>
        <p:spPr>
          <a:xfrm rot="5400000">
            <a:off x="3662900" y="3204824"/>
            <a:ext cx="824228" cy="562608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tangle 4">
            <a:extLst>
              <a:ext uri="{FF2B5EF4-FFF2-40B4-BE49-F238E27FC236}">
                <a16:creationId xmlns:a16="http://schemas.microsoft.com/office/drawing/2014/main" id="{F063783F-1DEC-B396-A201-8AEFBE5E45F6}"/>
              </a:ext>
            </a:extLst>
          </p:cNvPr>
          <p:cNvSpPr/>
          <p:nvPr/>
        </p:nvSpPr>
        <p:spPr>
          <a:xfrm>
            <a:off x="8200528" y="5460309"/>
            <a:ext cx="1188720" cy="836341"/>
          </a:xfrm>
          <a:prstGeom prst="rect">
            <a:avLst/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</a:rPr>
              <a:t>CIS4121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</a:rPr>
              <a:t>Applied IT Security 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B84C6ECD-2D6A-A8C4-E188-E00511E249B0}"/>
              </a:ext>
            </a:extLst>
          </p:cNvPr>
          <p:cNvSpPr/>
          <p:nvPr/>
        </p:nvSpPr>
        <p:spPr>
          <a:xfrm>
            <a:off x="3199350" y="3898242"/>
            <a:ext cx="1188720" cy="836341"/>
          </a:xfrm>
          <a:prstGeom prst="rect">
            <a:avLst/>
          </a:prstGeom>
          <a:solidFill>
            <a:srgbClr val="FFFF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COP4703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Information Storage and Retrieval  (3)</a:t>
            </a:r>
          </a:p>
        </p:txBody>
      </p: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5BDCBF38-6203-D63B-1A3F-98748DCDA42A}"/>
              </a:ext>
            </a:extLst>
          </p:cNvPr>
          <p:cNvCxnSpPr>
            <a:cxnSpLocks/>
            <a:endCxn id="64" idx="0"/>
          </p:cNvCxnSpPr>
          <p:nvPr/>
        </p:nvCxnSpPr>
        <p:spPr>
          <a:xfrm>
            <a:off x="9707298" y="1873869"/>
            <a:ext cx="0" cy="36380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Rectangle 63">
            <a:extLst>
              <a:ext uri="{FF2B5EF4-FFF2-40B4-BE49-F238E27FC236}">
                <a16:creationId xmlns:a16="http://schemas.microsoft.com/office/drawing/2014/main" id="{FDBD144C-31D3-99C8-BBCB-ACD9B7ADEDA7}"/>
              </a:ext>
            </a:extLst>
          </p:cNvPr>
          <p:cNvSpPr/>
          <p:nvPr/>
        </p:nvSpPr>
        <p:spPr>
          <a:xfrm>
            <a:off x="9112938" y="2237673"/>
            <a:ext cx="1188720" cy="836341"/>
          </a:xfrm>
          <a:prstGeom prst="rect">
            <a:avLst/>
          </a:prstGeom>
          <a:solidFill>
            <a:srgbClr val="FFFF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rgbClr val="FF0000"/>
                </a:solidFill>
              </a:rPr>
              <a:t>CIS4203</a:t>
            </a:r>
          </a:p>
          <a:p>
            <a:pPr algn="ctr"/>
            <a:r>
              <a:rPr lang="en-US" sz="1200" dirty="0">
                <a:solidFill>
                  <a:srgbClr val="FF0000"/>
                </a:solidFill>
              </a:rPr>
              <a:t>Digital Forensics (3) </a:t>
            </a: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588CAAD2-5610-87F5-0F0A-D76E3F361027}"/>
              </a:ext>
            </a:extLst>
          </p:cNvPr>
          <p:cNvSpPr/>
          <p:nvPr/>
        </p:nvSpPr>
        <p:spPr>
          <a:xfrm>
            <a:off x="6469753" y="3898242"/>
            <a:ext cx="1188720" cy="836341"/>
          </a:xfrm>
          <a:prstGeom prst="rect">
            <a:avLst/>
          </a:prstGeom>
          <a:solidFill>
            <a:srgbClr val="FFFF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CGS4285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Applied Computer Networking (3)</a:t>
            </a:r>
          </a:p>
        </p:txBody>
      </p:sp>
      <p:cxnSp>
        <p:nvCxnSpPr>
          <p:cNvPr id="76" name="Elbow Connector 75">
            <a:extLst>
              <a:ext uri="{FF2B5EF4-FFF2-40B4-BE49-F238E27FC236}">
                <a16:creationId xmlns:a16="http://schemas.microsoft.com/office/drawing/2014/main" id="{88A96EEF-EA2A-460A-4DCE-CD99C073F0B3}"/>
              </a:ext>
            </a:extLst>
          </p:cNvPr>
          <p:cNvCxnSpPr>
            <a:cxnSpLocks/>
            <a:stCxn id="17" idx="2"/>
            <a:endCxn id="74" idx="0"/>
          </p:cNvCxnSpPr>
          <p:nvPr/>
        </p:nvCxnSpPr>
        <p:spPr>
          <a:xfrm rot="5400000">
            <a:off x="7081762" y="3056366"/>
            <a:ext cx="824228" cy="859525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99D4FD12-FB24-1C01-2209-64B60EBE4B1D}"/>
              </a:ext>
            </a:extLst>
          </p:cNvPr>
          <p:cNvCxnSpPr>
            <a:cxnSpLocks/>
            <a:stCxn id="74" idx="3"/>
            <a:endCxn id="30" idx="1"/>
          </p:cNvCxnSpPr>
          <p:nvPr/>
        </p:nvCxnSpPr>
        <p:spPr>
          <a:xfrm>
            <a:off x="7658473" y="4316413"/>
            <a:ext cx="539278" cy="0"/>
          </a:xfrm>
          <a:prstGeom prst="straightConnector1">
            <a:avLst/>
          </a:prstGeom>
          <a:ln>
            <a:tailEnd type="diamond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Elbow Connector 83">
            <a:extLst>
              <a:ext uri="{FF2B5EF4-FFF2-40B4-BE49-F238E27FC236}">
                <a16:creationId xmlns:a16="http://schemas.microsoft.com/office/drawing/2014/main" id="{0BC93CDF-1581-958F-88CF-6B91EBD4F7F0}"/>
              </a:ext>
            </a:extLst>
          </p:cNvPr>
          <p:cNvCxnSpPr>
            <a:cxnSpLocks/>
            <a:stCxn id="71" idx="2"/>
            <a:endCxn id="29" idx="0"/>
          </p:cNvCxnSpPr>
          <p:nvPr/>
        </p:nvCxnSpPr>
        <p:spPr>
          <a:xfrm rot="16200000" flipH="1">
            <a:off x="4431337" y="2998994"/>
            <a:ext cx="824228" cy="974267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Elbow Connector 92">
            <a:extLst>
              <a:ext uri="{FF2B5EF4-FFF2-40B4-BE49-F238E27FC236}">
                <a16:creationId xmlns:a16="http://schemas.microsoft.com/office/drawing/2014/main" id="{4933A0F3-810F-4128-70EC-CC054F3D8581}"/>
              </a:ext>
            </a:extLst>
          </p:cNvPr>
          <p:cNvCxnSpPr>
            <a:cxnSpLocks/>
            <a:stCxn id="30" idx="2"/>
            <a:endCxn id="5" idx="0"/>
          </p:cNvCxnSpPr>
          <p:nvPr/>
        </p:nvCxnSpPr>
        <p:spPr>
          <a:xfrm rot="16200000" flipH="1">
            <a:off x="8430636" y="5096057"/>
            <a:ext cx="725726" cy="2777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4" name="TextBox 103">
            <a:extLst>
              <a:ext uri="{FF2B5EF4-FFF2-40B4-BE49-F238E27FC236}">
                <a16:creationId xmlns:a16="http://schemas.microsoft.com/office/drawing/2014/main" id="{9A56AB32-8A1F-B646-6350-09E5904C1CA4}"/>
              </a:ext>
            </a:extLst>
          </p:cNvPr>
          <p:cNvSpPr txBox="1"/>
          <p:nvPr/>
        </p:nvSpPr>
        <p:spPr>
          <a:xfrm>
            <a:off x="139393" y="5210366"/>
            <a:ext cx="26002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Core: 51 Credits</a:t>
            </a:r>
          </a:p>
          <a:p>
            <a:r>
              <a:rPr lang="en-US" sz="1200" dirty="0"/>
              <a:t>Electives: 6 Credits</a:t>
            </a:r>
          </a:p>
        </p:txBody>
      </p:sp>
      <p:cxnSp>
        <p:nvCxnSpPr>
          <p:cNvPr id="4" name="Elbow Connector 92">
            <a:extLst>
              <a:ext uri="{FF2B5EF4-FFF2-40B4-BE49-F238E27FC236}">
                <a16:creationId xmlns:a16="http://schemas.microsoft.com/office/drawing/2014/main" id="{E2DE45A4-E1E5-1C96-E900-D753A875ED80}"/>
              </a:ext>
            </a:extLst>
          </p:cNvPr>
          <p:cNvCxnSpPr>
            <a:cxnSpLocks/>
            <a:stCxn id="30" idx="2"/>
            <a:endCxn id="9" idx="0"/>
          </p:cNvCxnSpPr>
          <p:nvPr/>
        </p:nvCxnSpPr>
        <p:spPr>
          <a:xfrm rot="5400000">
            <a:off x="7624626" y="4274248"/>
            <a:ext cx="707151" cy="1627821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E6722FEE-FBB2-7455-D0C5-B32DB73F74E1}"/>
              </a:ext>
            </a:extLst>
          </p:cNvPr>
          <p:cNvSpPr/>
          <p:nvPr/>
        </p:nvSpPr>
        <p:spPr>
          <a:xfrm>
            <a:off x="6569930" y="5441734"/>
            <a:ext cx="1188720" cy="836341"/>
          </a:xfrm>
          <a:prstGeom prst="rect">
            <a:avLst/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</a:rPr>
              <a:t>CIS4356</a:t>
            </a:r>
            <a:endParaRPr lang="en-US" sz="1600" b="1" dirty="0">
              <a:solidFill>
                <a:schemeClr val="bg1"/>
              </a:solidFill>
            </a:endParaRPr>
          </a:p>
          <a:p>
            <a:pPr algn="ctr"/>
            <a:r>
              <a:rPr lang="en-US" sz="1200" dirty="0">
                <a:solidFill>
                  <a:schemeClr val="bg1"/>
                </a:solidFill>
              </a:rPr>
              <a:t>Risk &amp; Threat Management </a:t>
            </a:r>
          </a:p>
        </p:txBody>
      </p:sp>
    </p:spTree>
    <p:extLst>
      <p:ext uri="{BB962C8B-B14F-4D97-AF65-F5344CB8AC3E}">
        <p14:creationId xmlns:p14="http://schemas.microsoft.com/office/powerpoint/2010/main" val="31792455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4DF6B1-1BE3-D2B1-3482-8F89939BFF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7C08AB-0BA0-F36F-FB93-9AF846C7F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616182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BSCY Electives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9D99F88-9620-014E-0EAE-45B898D8A9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51881" y="1077373"/>
            <a:ext cx="7088239" cy="378893"/>
          </a:xfrm>
          <a:solidFill>
            <a:srgbClr val="FFFF0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1800" dirty="0"/>
              <a:t>Choose 2 from the list: (6 credits)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208686-DE63-D49F-CC95-8B593CA372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551881" y="1456266"/>
            <a:ext cx="7088238" cy="530137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1500" dirty="0"/>
              <a:t>CIS 4431 IT Automation (Co-req: CGS4285)</a:t>
            </a:r>
          </a:p>
          <a:p>
            <a:pPr>
              <a:lnSpc>
                <a:spcPct val="100000"/>
              </a:lnSpc>
            </a:pPr>
            <a:r>
              <a:rPr lang="en-US" sz="1500" dirty="0"/>
              <a:t>CNT 4603 Windows System Admin (</a:t>
            </a:r>
            <a:r>
              <a:rPr lang="en-US" sz="1500" dirty="0" err="1"/>
              <a:t>Prereq</a:t>
            </a:r>
            <a:r>
              <a:rPr lang="en-US" sz="1500" dirty="0"/>
              <a:t>: CGS3767)</a:t>
            </a:r>
          </a:p>
          <a:p>
            <a:pPr>
              <a:lnSpc>
                <a:spcPct val="100000"/>
              </a:lnSpc>
            </a:pPr>
            <a:r>
              <a:rPr lang="en-US" sz="1500" dirty="0"/>
              <a:t>CTS 4348 Unix System Admin (</a:t>
            </a:r>
            <a:r>
              <a:rPr lang="en-US" sz="1500" dirty="0" err="1"/>
              <a:t>Prereq</a:t>
            </a:r>
            <a:r>
              <a:rPr lang="en-US" sz="1500" dirty="0"/>
              <a:t>: CGS3767)</a:t>
            </a:r>
          </a:p>
          <a:p>
            <a:pPr>
              <a:lnSpc>
                <a:spcPct val="100000"/>
              </a:lnSpc>
            </a:pPr>
            <a:r>
              <a:rPr lang="en-US" sz="1500" dirty="0"/>
              <a:t>COP 4751 Advanced Database Management (</a:t>
            </a:r>
            <a:r>
              <a:rPr lang="en-US" sz="1500" dirty="0" err="1"/>
              <a:t>Prereq</a:t>
            </a:r>
            <a:r>
              <a:rPr lang="en-US" sz="1500" dirty="0"/>
              <a:t>: COP4703)</a:t>
            </a:r>
          </a:p>
          <a:p>
            <a:pPr>
              <a:lnSpc>
                <a:spcPct val="100000"/>
              </a:lnSpc>
            </a:pPr>
            <a:r>
              <a:rPr lang="en-US" sz="1500" dirty="0"/>
              <a:t>CTS 4408 DB Admin (</a:t>
            </a:r>
            <a:r>
              <a:rPr lang="en-US" sz="1500" dirty="0" err="1"/>
              <a:t>Prereq</a:t>
            </a:r>
            <a:r>
              <a:rPr lang="en-US" sz="1500" dirty="0"/>
              <a:t>: COP4703)</a:t>
            </a:r>
          </a:p>
          <a:p>
            <a:pPr>
              <a:lnSpc>
                <a:spcPct val="100000"/>
              </a:lnSpc>
            </a:pPr>
            <a:r>
              <a:rPr lang="en-US" sz="1500" dirty="0"/>
              <a:t>CTS 4743 Enterprise IT Troubleshoot (</a:t>
            </a:r>
            <a:r>
              <a:rPr lang="en-US" sz="1500" dirty="0" err="1"/>
              <a:t>Prereq</a:t>
            </a:r>
            <a:r>
              <a:rPr lang="en-US" sz="1500" dirty="0"/>
              <a:t>: COP4703 &amp; (CNT4403 or EEL 4806))</a:t>
            </a:r>
          </a:p>
          <a:p>
            <a:pPr>
              <a:lnSpc>
                <a:spcPct val="100000"/>
              </a:lnSpc>
            </a:pPr>
            <a:r>
              <a:rPr lang="en-US" sz="1500" dirty="0">
                <a:solidFill>
                  <a:schemeClr val="tx1"/>
                </a:solidFill>
              </a:rPr>
              <a:t>CIS 4731 Blockchain Technologies (</a:t>
            </a:r>
            <a:r>
              <a:rPr lang="en-US" sz="1500" dirty="0" err="1">
                <a:solidFill>
                  <a:schemeClr val="tx1"/>
                </a:solidFill>
              </a:rPr>
              <a:t>Prereq</a:t>
            </a:r>
            <a:r>
              <a:rPr lang="en-US" sz="1500" dirty="0">
                <a:solidFill>
                  <a:schemeClr val="tx1"/>
                </a:solidFill>
              </a:rPr>
              <a:t>: COP2047 &amp; COT3100)</a:t>
            </a:r>
          </a:p>
          <a:p>
            <a:pPr>
              <a:lnSpc>
                <a:spcPct val="100000"/>
              </a:lnSpc>
            </a:pPr>
            <a:r>
              <a:rPr lang="en-US" sz="1500" dirty="0"/>
              <a:t>CIS4361 Information Security Management </a:t>
            </a:r>
          </a:p>
          <a:p>
            <a:pPr>
              <a:lnSpc>
                <a:spcPct val="100000"/>
              </a:lnSpc>
            </a:pPr>
            <a:r>
              <a:rPr lang="en-US" sz="1500" dirty="0"/>
              <a:t>CNT 4182 Mobile and IoT Security </a:t>
            </a:r>
          </a:p>
          <a:p>
            <a:pPr>
              <a:lnSpc>
                <a:spcPct val="100000"/>
              </a:lnSpc>
            </a:pPr>
            <a:r>
              <a:rPr lang="en-US" sz="1500" dirty="0"/>
              <a:t>EEL 4804 Introduction Malware Reverse Engineering (</a:t>
            </a:r>
            <a:r>
              <a:rPr lang="en-US" sz="1500" dirty="0" err="1"/>
              <a:t>Prereq</a:t>
            </a:r>
            <a:r>
              <a:rPr lang="en-US" sz="1500" dirty="0"/>
              <a:t>: CNT4403)</a:t>
            </a:r>
          </a:p>
        </p:txBody>
      </p:sp>
    </p:spTree>
    <p:extLst>
      <p:ext uri="{BB962C8B-B14F-4D97-AF65-F5344CB8AC3E}">
        <p14:creationId xmlns:p14="http://schemas.microsoft.com/office/powerpoint/2010/main" val="39769814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51340</TotalTime>
  <Words>310</Words>
  <Application>Microsoft Macintosh PowerPoint</Application>
  <PresentationFormat>Widescreen</PresentationFormat>
  <Paragraphs>75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BSCY Electives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Ahmad Waqas</dc:creator>
  <cp:lastModifiedBy>Ahmad Waqas</cp:lastModifiedBy>
  <cp:revision>3</cp:revision>
  <cp:lastPrinted>2025-10-25T03:43:51Z</cp:lastPrinted>
  <dcterms:created xsi:type="dcterms:W3CDTF">2025-09-16T02:26:08Z</dcterms:created>
  <dcterms:modified xsi:type="dcterms:W3CDTF">2026-01-12T22:20:46Z</dcterms:modified>
</cp:coreProperties>
</file>