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4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4D"/>
    <a:srgbClr val="AC8800"/>
    <a:srgbClr val="B2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32" autoAdjust="0"/>
    <p:restoredTop sz="94620" autoAdjust="0"/>
  </p:normalViewPr>
  <p:slideViewPr>
    <p:cSldViewPr snapToObjects="1">
      <p:cViewPr varScale="1">
        <p:scale>
          <a:sx n="122" d="100"/>
          <a:sy n="122" d="100"/>
        </p:scale>
        <p:origin x="14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8673A1D-CA7C-2142-B4A7-2120819DBEF7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485053A-06DE-4098-9318-500CD16FC6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911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fld id="{7E0628F4-B50B-49E8-83AB-39D50AFED8CD}" type="datetimeFigureOut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446FAC-226B-4115-960C-7B2E97248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306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TitleSlid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C94BC1-1497-4BDC-A1E5-B32793525C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4C51E-94FE-4EA3-9632-37695468AD72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4D78-FCC2-40B4-987C-246307192CE6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A3598-FCF8-48A4-9FF5-EF2B5DDBA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8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CBCA-7388-4E1A-BAF6-17486ACF2434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ECB25-1E4F-4A8B-8783-EC7587DDB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647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3A49-14E6-442A-8033-A8225B229CA5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AC369-66D3-4EFC-BB3B-678C81E21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19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2A322-CABC-4460-A606-AB4BCCCBEACD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93BB5-5A86-4E4F-8673-ADE41ED1B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052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5573-B59F-4A40-8715-17FA852A1259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5BC46-E68C-4DA3-94B3-06FB2468F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08AD-425F-4775-B4E0-BB115F66D29C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55F54-7FB7-4864-A52B-2722A7103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908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D29FD-4BC1-4E48-B7DD-BCBA95BC7AF9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4C96F-308B-488D-8EB8-53D9861104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50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597D-6130-464B-9D3E-3A1D0D3CB7DB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668F5-6BE9-42B2-89D8-E57480DDC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2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SectionHea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rgbClr val="001D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rgbClr val="001D4D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16B0D-9E78-4000-9B46-108CCFA59DB2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455A5-A4A9-468F-A1D3-4785F870E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9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457D7-E072-4C6B-85A3-FC101812524D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C070B-E897-4FE2-87D3-937C19FE7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74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1417-C2DD-4C9C-9B7F-24A4905C0EAD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9F1A1-38E2-4BE0-8480-E43DB3120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5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4E409-C98F-4836-AB37-F938F6FE38A7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A9BF686-F77E-47DC-BAD5-34ADE684F9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81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B1C2-62C7-4F1A-9DF0-1804097D74BC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2C3E92E7-5F71-48EF-B9A7-7D646EA2E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7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EFB1-89E3-4517-A18C-02DD58AA2D7B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742D7D0C-8D30-4A66-A10F-512DACA83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0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1B9FD-5F84-40EE-BE92-5187585C0991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1F6D4-B72F-4031-BB13-DF465A8C7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02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3000">
                <a:srgbClr val="B27A00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9BB3EB8-314F-4CE3-939A-F78A6BE43B76}" type="datetime1">
              <a:rPr lang="en-US"/>
              <a:pPr>
                <a:defRPr/>
              </a:pPr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2B113F0-A774-4A14-AA2C-3A403885806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2" name="Picture 8" descr="FIULogo_H_CMYK_fx.pn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5959475"/>
            <a:ext cx="24304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  <p:sldLayoutId id="2147484694" r:id="rId13"/>
    <p:sldLayoutId id="2147484695" r:id="rId14"/>
    <p:sldLayoutId id="2147484696" r:id="rId15"/>
    <p:sldLayoutId id="2147484697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001D4D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18" charset="2"/>
        <a:buChar char=""/>
        <a:defRPr sz="2200" kern="1200">
          <a:solidFill>
            <a:srgbClr val="001D4D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sz="2000"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sers.cs.fiu.edu/~prabakar/ugc/2018-19/restructure/ACM_Reports/acm_cs2013_web_final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users.cs.fiu.edu/~prabakar/ugc/2018-19/restructure/models/7_Princeton_Courses.pdf" TargetMode="External"/><Relationship Id="rId3" Type="http://schemas.openxmlformats.org/officeDocument/2006/relationships/hyperlink" Target="https://users.cs.fiu.edu/~prabakar/ugc/2018-19/restructure/models/2_USF_Flow-Chart.pdf" TargetMode="External"/><Relationship Id="rId7" Type="http://schemas.openxmlformats.org/officeDocument/2006/relationships/hyperlink" Target="https://users.cs.fiu.edu/~prabakar/ugc/2018-19/restructure/models/6_Duke_Flowchart.pdf" TargetMode="External"/><Relationship Id="rId2" Type="http://schemas.openxmlformats.org/officeDocument/2006/relationships/hyperlink" Target="https://users.cs.fiu.edu/~prabakar/ugc/2018-19/restructure/models/1_UCF_Flow-Chart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sers.cs.fiu.edu/~prabakar/ugc/2018-19/restructure/models/5_Dartmouth_Flowchart.pdf" TargetMode="External"/><Relationship Id="rId11" Type="http://schemas.openxmlformats.org/officeDocument/2006/relationships/hyperlink" Target="https://users.cs.fiu.edu/~prabakar/ugc/2018-19/restructure/models/A_Maryland_Courses.pdf" TargetMode="External"/><Relationship Id="rId5" Type="http://schemas.openxmlformats.org/officeDocument/2006/relationships/hyperlink" Target="https://users.cs.fiu.edu/~prabakar/ugc/2018-19/restructure/models/4_Cornell_Flow-Chart.pdf" TargetMode="External"/><Relationship Id="rId10" Type="http://schemas.openxmlformats.org/officeDocument/2006/relationships/hyperlink" Target="https://users.cs.fiu.edu/~prabakar/ugc/2018-19/restructure/models/9_Stanford_Courses.pdf" TargetMode="External"/><Relationship Id="rId4" Type="http://schemas.openxmlformats.org/officeDocument/2006/relationships/hyperlink" Target="https://users.cs.fiu.edu/~prabakar/ugc/2018-19/restructure/models/3_UF_CoursePlan.pdf" TargetMode="External"/><Relationship Id="rId9" Type="http://schemas.openxmlformats.org/officeDocument/2006/relationships/hyperlink" Target="https://users.cs.fiu.edu/~prabakar/ugc/2018-19/restructure/models/8_Purdue_Flowchart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4.cis.fiu.edu/courses/Syllabi/COT_3541.pdf" TargetMode="External"/><Relationship Id="rId3" Type="http://schemas.openxmlformats.org/officeDocument/2006/relationships/hyperlink" Target="http://www4.cis.fiu.edu/courses/Syllabi/CDA_4101.pdf" TargetMode="External"/><Relationship Id="rId7" Type="http://schemas.openxmlformats.org/officeDocument/2006/relationships/hyperlink" Target="http://www4.cis.fiu.edu/courses/Syllabi/CNT_4713.pdf" TargetMode="External"/><Relationship Id="rId2" Type="http://schemas.openxmlformats.org/officeDocument/2006/relationships/hyperlink" Target="http://www4.cis.fiu.edu/courses/Syllabi/CDA_3103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4.cis.fiu.edu/courses/Syllabi/COP_4710.pdf" TargetMode="External"/><Relationship Id="rId5" Type="http://schemas.openxmlformats.org/officeDocument/2006/relationships/hyperlink" Target="http://www4.cis.fiu.edu/courses/Syllabi/COP_4555.pdf" TargetMode="External"/><Relationship Id="rId4" Type="http://schemas.openxmlformats.org/officeDocument/2006/relationships/hyperlink" Target="https://users.cs.fiu.edu/~prabakar/ugc/2018-19/restructure/syllabi/CDA_3XXX_new.pdf" TargetMode="External"/><Relationship Id="rId9" Type="http://schemas.openxmlformats.org/officeDocument/2006/relationships/hyperlink" Target="http://www4.cis.fiu.edu/courses/Syllabi/MAD_3512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users.cs.fiu.edu/~prabakar/ugc/2018-19/restructure/Summary_3-20-19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users.cs.fiu.edu/~prabakar/ugc/2018-19/restructure/motions_3-21-19.doc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Restructuring of Undergraduate </a:t>
            </a:r>
            <a:r>
              <a:rPr lang="en-US" sz="2800" dirty="0"/>
              <a:t>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Undergraduate committee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Rick Blazek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Trevor </a:t>
            </a:r>
            <a:r>
              <a:rPr lang="en-US" dirty="0" err="1"/>
              <a:t>Cickovski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Tim Downey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Bill Field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Pat McDermott-Wells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Nagarajan</a:t>
            </a:r>
            <a:r>
              <a:rPr lang="en-US" dirty="0" smtClean="0"/>
              <a:t> </a:t>
            </a:r>
            <a:r>
              <a:rPr lang="en-US" dirty="0" err="1" smtClean="0"/>
              <a:t>Prabakar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March 22, 2019</a:t>
            </a:r>
          </a:p>
        </p:txBody>
      </p:sp>
    </p:spTree>
    <p:extLst>
      <p:ext uri="{BB962C8B-B14F-4D97-AF65-F5344CB8AC3E}">
        <p14:creationId xmlns:p14="http://schemas.microsoft.com/office/powerpoint/2010/main" val="239735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Objectives for restructuring the curriculum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Current structure: three elective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No option to take emerging technology courses 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Recent graduates unable to find jobs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Reduce the length </a:t>
            </a:r>
            <a:r>
              <a:rPr lang="en-US" dirty="0" err="1" smtClean="0"/>
              <a:t>prereq</a:t>
            </a:r>
            <a:r>
              <a:rPr lang="en-US" dirty="0" smtClean="0"/>
              <a:t> chain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smtClean="0"/>
              <a:t>Increase 4-year graduation rate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064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Objectives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en-US" dirty="0" smtClean="0"/>
              <a:t>To </a:t>
            </a:r>
            <a:r>
              <a:rPr lang="en-US" dirty="0"/>
              <a:t>provide flexibility for CS students with additional elective course options to widen their </a:t>
            </a:r>
            <a:r>
              <a:rPr lang="en-US" dirty="0" err="1"/>
              <a:t>skills</a:t>
            </a:r>
            <a:r>
              <a:rPr lang="en-US" dirty="0" err="1" smtClean="0"/>
              <a:t>Current</a:t>
            </a:r>
            <a:r>
              <a:rPr lang="en-US" dirty="0" smtClean="0"/>
              <a:t> structure: three elective courses</a:t>
            </a:r>
          </a:p>
          <a:p>
            <a:pPr marL="444500" indent="-457200">
              <a:buFont typeface="+mj-lt"/>
              <a:buAutoNum type="alphaUcPeriod"/>
            </a:pPr>
            <a:r>
              <a:rPr lang="en-US" dirty="0"/>
              <a:t>To streamline the prerequisite chain among CS courses</a:t>
            </a:r>
          </a:p>
          <a:p>
            <a:pPr marL="457200" lvl="0" indent="-457200">
              <a:buFont typeface="+mj-lt"/>
              <a:buAutoNum type="alphaUcPeriod"/>
            </a:pPr>
            <a:r>
              <a:rPr lang="en-US" sz="2400" dirty="0"/>
              <a:t>To fulfill the latest </a:t>
            </a:r>
            <a:r>
              <a:rPr lang="en-US" sz="2400" u="sng" dirty="0">
                <a:hlinkClick r:id="rId2"/>
              </a:rPr>
              <a:t>ACM guidelines</a:t>
            </a:r>
            <a:endParaRPr lang="en-US" sz="18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855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Evaluation of Other Models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Within Florida</a:t>
            </a:r>
            <a:r>
              <a:rPr lang="en-US" dirty="0"/>
              <a:t>:  </a:t>
            </a:r>
            <a:r>
              <a:rPr lang="en-US" u="sng" dirty="0">
                <a:hlinkClick r:id="rId2"/>
              </a:rPr>
              <a:t>UCF</a:t>
            </a:r>
            <a:r>
              <a:rPr lang="en-US" dirty="0"/>
              <a:t>     </a:t>
            </a:r>
            <a:r>
              <a:rPr lang="en-US" u="sng" dirty="0">
                <a:hlinkClick r:id="rId3"/>
              </a:rPr>
              <a:t>USF</a:t>
            </a:r>
            <a:r>
              <a:rPr lang="en-US" dirty="0"/>
              <a:t>    </a:t>
            </a:r>
            <a:r>
              <a:rPr lang="en-US" u="sng" dirty="0" smtClean="0">
                <a:hlinkClick r:id="rId4"/>
              </a:rPr>
              <a:t>UF</a:t>
            </a:r>
            <a:endParaRPr lang="en-US" u="sng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Outside Florida</a:t>
            </a:r>
            <a:r>
              <a:rPr lang="en-US" dirty="0"/>
              <a:t>: </a:t>
            </a:r>
            <a:r>
              <a:rPr lang="en-US" u="sng" dirty="0">
                <a:hlinkClick r:id="rId5"/>
              </a:rPr>
              <a:t>Cornell</a:t>
            </a:r>
            <a:r>
              <a:rPr lang="en-US" dirty="0"/>
              <a:t>   </a:t>
            </a:r>
            <a:r>
              <a:rPr lang="en-US" u="sng" dirty="0">
                <a:hlinkClick r:id="rId6"/>
              </a:rPr>
              <a:t>Dartmouth</a:t>
            </a:r>
            <a:r>
              <a:rPr lang="en-US" dirty="0"/>
              <a:t>   </a:t>
            </a:r>
            <a:r>
              <a:rPr lang="en-US" u="sng" dirty="0">
                <a:hlinkClick r:id="rId7"/>
              </a:rPr>
              <a:t>Duke</a:t>
            </a:r>
            <a:r>
              <a:rPr lang="en-US" dirty="0"/>
              <a:t>   </a:t>
            </a:r>
            <a:r>
              <a:rPr lang="en-US" u="sng" dirty="0">
                <a:hlinkClick r:id="rId8"/>
              </a:rPr>
              <a:t>Princeton</a:t>
            </a:r>
            <a:r>
              <a:rPr lang="en-US" dirty="0"/>
              <a:t>   </a:t>
            </a:r>
            <a:r>
              <a:rPr lang="en-US" u="sng" dirty="0">
                <a:hlinkClick r:id="rId9"/>
              </a:rPr>
              <a:t>Purdue</a:t>
            </a:r>
            <a:r>
              <a:rPr lang="en-US" dirty="0"/>
              <a:t>   </a:t>
            </a:r>
            <a:r>
              <a:rPr lang="en-US" u="sng" dirty="0">
                <a:hlinkClick r:id="rId10"/>
              </a:rPr>
              <a:t>Stanford</a:t>
            </a:r>
            <a:r>
              <a:rPr lang="en-US" dirty="0"/>
              <a:t>   </a:t>
            </a:r>
            <a:r>
              <a:rPr lang="en-US" u="sng" dirty="0">
                <a:hlinkClick r:id="rId11"/>
              </a:rPr>
              <a:t>Maryland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839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/>
              <a:t>List of proposed CS curriculum changes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Changes for objective A</a:t>
            </a:r>
            <a:r>
              <a:rPr lang="en-US" dirty="0"/>
              <a:t>:</a:t>
            </a:r>
            <a:r>
              <a:rPr lang="en-US" b="1" dirty="0"/>
              <a:t>  </a:t>
            </a:r>
            <a:r>
              <a:rPr lang="en-US" dirty="0"/>
              <a:t>Core course reduction for </a:t>
            </a:r>
          </a:p>
          <a:p>
            <a:pPr marL="0" indent="0">
              <a:buNone/>
            </a:pPr>
            <a:r>
              <a:rPr lang="en-US" dirty="0"/>
              <a:t>BS-in-CS both CS-track and SDD-track (6 courses), BA-in-CS (3 courses)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 </a:t>
            </a:r>
            <a:r>
              <a:rPr lang="en-US" sz="1600" dirty="0" smtClean="0"/>
              <a:t>Replace </a:t>
            </a:r>
            <a:r>
              <a:rPr lang="en-US" sz="1600" u="sng" dirty="0">
                <a:hlinkClick r:id="rId2"/>
              </a:rPr>
              <a:t>CDA 3103</a:t>
            </a:r>
            <a:r>
              <a:rPr lang="en-US" sz="1600" dirty="0"/>
              <a:t> (Fundamentals) and </a:t>
            </a:r>
            <a:r>
              <a:rPr lang="en-US" sz="1600" u="sng" dirty="0">
                <a:hlinkClick r:id="rId3"/>
              </a:rPr>
              <a:t>CDA 4101</a:t>
            </a:r>
            <a:r>
              <a:rPr lang="en-US" sz="1600" dirty="0"/>
              <a:t> (Computer Org</a:t>
            </a:r>
            <a:r>
              <a:rPr lang="en-US" sz="1600" dirty="0" smtClean="0"/>
              <a:t>)        with </a:t>
            </a:r>
            <a:r>
              <a:rPr lang="en-US" sz="1600" dirty="0"/>
              <a:t>a combined 3-credit course </a:t>
            </a:r>
            <a:r>
              <a:rPr lang="en-US" sz="1600" u="sng" dirty="0">
                <a:hlinkClick r:id="rId4"/>
              </a:rPr>
              <a:t>CDA 3XXX</a:t>
            </a:r>
            <a:r>
              <a:rPr lang="en-US" sz="1600" dirty="0"/>
              <a:t> (Computer Architecture)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Move the following core courses to the elective list</a:t>
            </a:r>
          </a:p>
          <a:p>
            <a:pPr marL="282575" lvl="1" indent="0">
              <a:buNone/>
            </a:pPr>
            <a:r>
              <a:rPr lang="en-US" sz="1600" dirty="0"/>
              <a:t>     </a:t>
            </a:r>
            <a:r>
              <a:rPr lang="en-US" sz="1600" dirty="0">
                <a:hlinkClick r:id="rId5"/>
              </a:rPr>
              <a:t>COP 4555</a:t>
            </a:r>
            <a:r>
              <a:rPr lang="en-US" sz="1600" dirty="0"/>
              <a:t>(</a:t>
            </a:r>
            <a:r>
              <a:rPr lang="en-US" sz="1600" dirty="0" err="1"/>
              <a:t>Prog</a:t>
            </a:r>
            <a:r>
              <a:rPr lang="en-US" sz="1600" dirty="0"/>
              <a:t> Lang), </a:t>
            </a:r>
            <a:r>
              <a:rPr lang="en-US" sz="1600" dirty="0">
                <a:hlinkClick r:id="rId6"/>
              </a:rPr>
              <a:t>COP 4710</a:t>
            </a:r>
            <a:r>
              <a:rPr lang="en-US" sz="1600" dirty="0"/>
              <a:t>(Database), </a:t>
            </a:r>
            <a:r>
              <a:rPr lang="en-US" sz="1600" dirty="0">
                <a:hlinkClick r:id="rId7"/>
              </a:rPr>
              <a:t>CNT 4713</a:t>
            </a:r>
            <a:r>
              <a:rPr lang="en-US" sz="1600" dirty="0"/>
              <a:t>(</a:t>
            </a:r>
            <a:r>
              <a:rPr lang="en-US" sz="1600" dirty="0" err="1"/>
              <a:t>Netcentric</a:t>
            </a:r>
            <a:r>
              <a:rPr lang="en-US" sz="1600" dirty="0"/>
              <a:t>),</a:t>
            </a:r>
          </a:p>
          <a:p>
            <a:pPr marL="282575" lvl="1" indent="0">
              <a:buNone/>
            </a:pPr>
            <a:r>
              <a:rPr lang="en-US" sz="1600" dirty="0"/>
              <a:t>     </a:t>
            </a:r>
            <a:r>
              <a:rPr lang="en-US" sz="1600" dirty="0">
                <a:hlinkClick r:id="rId8"/>
              </a:rPr>
              <a:t>COT 3541</a:t>
            </a:r>
            <a:r>
              <a:rPr lang="en-US" sz="1600" dirty="0"/>
              <a:t>(Logic for CS) and </a:t>
            </a:r>
            <a:r>
              <a:rPr lang="en-US" sz="1600" dirty="0">
                <a:hlinkClick r:id="rId9"/>
              </a:rPr>
              <a:t>MAD 3512</a:t>
            </a:r>
            <a:r>
              <a:rPr lang="en-US" sz="1600" dirty="0"/>
              <a:t>(Theory of </a:t>
            </a:r>
            <a:r>
              <a:rPr lang="en-US" sz="1600" dirty="0" err="1"/>
              <a:t>Alg</a:t>
            </a:r>
            <a:r>
              <a:rPr lang="en-US" sz="1600" dirty="0"/>
              <a:t>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071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/>
              <a:t>List of proposed CS curriculum changes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hlinkClick r:id="rId2"/>
              </a:rPr>
              <a:t>Summary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Discussion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8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/>
              <a:t>Vote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hlinkClick r:id="rId2"/>
              </a:rPr>
              <a:t>Motions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1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667000"/>
            <a:ext cx="7583487" cy="33702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 smtClean="0"/>
              <a:t>Thank You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44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ld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</Template>
  <TotalTime>3412</TotalTime>
  <Words>152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Courier New</vt:lpstr>
      <vt:lpstr>Trebuchet MS</vt:lpstr>
      <vt:lpstr>Wingdings 2</vt:lpstr>
      <vt:lpstr>gold</vt:lpstr>
      <vt:lpstr>Restructuring of Undergraduate Curriculum</vt:lpstr>
      <vt:lpstr>Objectives for restructuring the curriculum</vt:lpstr>
      <vt:lpstr>Objectives</vt:lpstr>
      <vt:lpstr>Evaluation of Other Models</vt:lpstr>
      <vt:lpstr>List of proposed CS curriculum changes</vt:lpstr>
      <vt:lpstr>List of proposed CS curriculum changes</vt:lpstr>
      <vt:lpstr>Discussion</vt:lpstr>
      <vt:lpstr>Vote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Meeting School of Computing and Information Sciences</dc:title>
  <dc:creator>Ivana Rodriguez</dc:creator>
  <cp:lastModifiedBy>Nagarajan Prabakar</cp:lastModifiedBy>
  <cp:revision>94</cp:revision>
  <cp:lastPrinted>2008-09-19T17:51:48Z</cp:lastPrinted>
  <dcterms:created xsi:type="dcterms:W3CDTF">2013-04-25T14:14:17Z</dcterms:created>
  <dcterms:modified xsi:type="dcterms:W3CDTF">2019-03-22T15:11:49Z</dcterms:modified>
</cp:coreProperties>
</file>