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14" r:id="rId1"/>
  </p:sldMasterIdLst>
  <p:notesMasterIdLst>
    <p:notesMasterId r:id="rId10"/>
  </p:notesMasterIdLst>
  <p:handoutMasterIdLst>
    <p:handoutMasterId r:id="rId11"/>
  </p:handoutMasterIdLst>
  <p:sldIdLst>
    <p:sldId id="258" r:id="rId2"/>
    <p:sldId id="260" r:id="rId3"/>
    <p:sldId id="259" r:id="rId4"/>
    <p:sldId id="261" r:id="rId5"/>
    <p:sldId id="263" r:id="rId6"/>
    <p:sldId id="262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D4D"/>
    <a:srgbClr val="AC8800"/>
    <a:srgbClr val="B27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20" autoAdjust="0"/>
  </p:normalViewPr>
  <p:slideViewPr>
    <p:cSldViewPr snapToObjects="1">
      <p:cViewPr varScale="1">
        <p:scale>
          <a:sx n="122" d="100"/>
          <a:sy n="122" d="100"/>
        </p:scale>
        <p:origin x="111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198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78673A1D-CA7C-2142-B4A7-2120819DBEF7}" type="datetime1">
              <a:rPr lang="en-US"/>
              <a:pPr>
                <a:defRPr/>
              </a:pPr>
              <a:t>10/16/2019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1485053A-06DE-4098-9318-500CD16FC6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79117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fld id="{7E0628F4-B50B-49E8-83AB-39D50AFED8CD}" type="datetimeFigureOut">
              <a:rPr lang="en-US"/>
              <a:pPr>
                <a:defRPr/>
              </a:pPr>
              <a:t>10/16/2019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6446FAC-226B-4115-960C-7B2E97248D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33065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Overlay-TitleSlid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4C94BC1-1497-4BDC-A1E5-B32793525C1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4C51E-94FE-4EA3-9632-37695468AD72}" type="datetime1">
              <a:rPr lang="en-US"/>
              <a:pPr>
                <a:defRPr/>
              </a:pPr>
              <a:t>10/16/2019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366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44D78-FCC2-40B4-987C-246307192CE6}" type="datetime1">
              <a:rPr lang="en-US"/>
              <a:pPr>
                <a:defRPr/>
              </a:pPr>
              <a:t>10/16/2019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CA3598-FCF8-48A4-9FF5-EF2B5DDBAA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980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ContentCaptio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0CBCA-7388-4E1A-BAF6-17486ACF2434}" type="datetime1">
              <a:rPr lang="en-US"/>
              <a:pPr>
                <a:defRPr/>
              </a:pPr>
              <a:t>10/16/2019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3ECB25-1E4F-4A8B-8783-EC7587DDB6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26477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PictureCaptio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263" y="187325"/>
            <a:ext cx="8535987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/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200" y="6288088"/>
            <a:ext cx="18875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F3A49-14E6-442A-8033-A8225B229CA5}" type="datetime1">
              <a:rPr lang="en-US"/>
              <a:pPr>
                <a:defRPr/>
              </a:pPr>
              <a:t>10/16/2019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400" y="6288088"/>
            <a:ext cx="2676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DAC369-66D3-4EFC-BB3B-678C81E215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36192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PictureCaption-Extra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/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088"/>
            <a:ext cx="18653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12A322-CABC-4460-A606-AB4BCCCBEACD}" type="datetime1">
              <a:rPr lang="en-US"/>
              <a:pPr>
                <a:defRPr/>
              </a:pPr>
              <a:t>10/16/2019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088"/>
            <a:ext cx="52181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D93BB5-5A86-4E4F-8673-ADE41ED1BC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70529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PictureCaption-Extra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/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088"/>
            <a:ext cx="18653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85573-B59F-4A40-8715-17FA852A1259}" type="datetime1">
              <a:rPr lang="en-US"/>
              <a:pPr>
                <a:defRPr/>
              </a:pPr>
              <a:t>10/16/2019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088"/>
            <a:ext cx="52181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D5BC46-E68C-4DA3-94B3-06FB2468F9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626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C08AD-425F-4775-B4E0-BB115F66D29C}" type="datetime1">
              <a:rPr lang="en-US"/>
              <a:pPr>
                <a:defRPr/>
              </a:pPr>
              <a:t>10/16/2019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355F54-7FB7-4864-A52B-2722A7103E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79082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D29FD-4BC1-4E48-B7DD-BCBA95BC7AF9}" type="datetime1">
              <a:rPr lang="en-US"/>
              <a:pPr>
                <a:defRPr/>
              </a:pPr>
              <a:t>10/16/2019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14C96F-308B-488D-8EB8-53D9861104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6501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5597D-6130-464B-9D3E-3A1D0D3CB7DB}" type="datetime1">
              <a:rPr lang="en-US"/>
              <a:pPr>
                <a:defRPr/>
              </a:pPr>
              <a:t>10/16/2019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D668F5-6BE9-42B2-89D8-E57480DDCA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32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Overlay-SectionHead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0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>
            <a:noAutofit/>
          </a:bodyPr>
          <a:lstStyle>
            <a:lvl1pPr algn="l">
              <a:defRPr sz="4400" b="1" cap="none" baseline="0">
                <a:solidFill>
                  <a:srgbClr val="001D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rgbClr val="001D4D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16B0D-9E78-4000-9B46-108CCFA59DB2}" type="datetime1">
              <a:rPr lang="en-US"/>
              <a:pPr>
                <a:defRPr/>
              </a:pPr>
              <a:t>10/16/2019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455A5-A4A9-468F-A1D3-4785F870EB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799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3457D7-E072-4C6B-85A3-FC101812524D}" type="datetime1">
              <a:rPr lang="en-US"/>
              <a:pPr>
                <a:defRPr/>
              </a:pPr>
              <a:t>10/16/2019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FC070B-E897-4FE2-87D3-937C19FE74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1742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874713" y="2286000"/>
            <a:ext cx="356235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816475" y="2286000"/>
            <a:ext cx="3565525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874713" y="2286000"/>
            <a:ext cx="356235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816475" y="2286000"/>
            <a:ext cx="3565525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21417-C2DD-4C9C-9B7F-24A4905C0EAD}" type="datetime1">
              <a:rPr lang="en-US"/>
              <a:pPr>
                <a:defRPr/>
              </a:pPr>
              <a:t>10/16/2019</a:t>
            </a:fld>
            <a:endParaRPr lang="en-US"/>
          </a:p>
        </p:txBody>
      </p:sp>
      <p:sp>
        <p:nvSpPr>
          <p:cNvPr id="13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79F1A1-38E2-4BE0-8480-E43DB31206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4560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4E409-C98F-4836-AB37-F938F6FE38A7}" type="datetime1">
              <a:rPr lang="en-US"/>
              <a:pPr>
                <a:defRPr/>
              </a:pPr>
              <a:t>10/16/2019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EA9BF686-F77E-47DC-BAD5-34ADE684F9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6811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EB1C2-62C7-4F1A-9DF0-1804097D74BC}" type="datetime1">
              <a:rPr lang="en-US"/>
              <a:pPr>
                <a:defRPr/>
              </a:pPr>
              <a:t>10/16/2019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2C3E92E7-5F71-48EF-B9A7-7D646EA2EE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7725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8EFB1-89E3-4517-A18C-02DD58AA2D7B}" type="datetime1">
              <a:rPr lang="en-US"/>
              <a:pPr>
                <a:defRPr/>
              </a:pPr>
              <a:t>10/16/2019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fld id="{742D7D0C-8D30-4A66-A10F-512DACA83C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403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1B9FD-5F84-40EE-BE92-5187585C0991}" type="datetime1">
              <a:rPr lang="en-US"/>
              <a:pPr>
                <a:defRPr/>
              </a:pPr>
              <a:t>10/16/2019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91F6D4-B72F-4031-BB13-DF465A8C78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302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90500" y="190500"/>
            <a:ext cx="8764588" cy="6478588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3000">
                <a:srgbClr val="B27A00"/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779463" y="381000"/>
            <a:ext cx="7583487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79463" y="1828800"/>
            <a:ext cx="7583487" cy="420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088"/>
            <a:ext cx="1887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9BB3EB8-314F-4CE3-939A-F78A6BE43B76}" type="datetime1">
              <a:rPr lang="en-US"/>
              <a:pPr>
                <a:defRPr/>
              </a:pPr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5175" y="6288088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225" y="219075"/>
            <a:ext cx="49371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2"/>
                </a:solidFill>
                <a:latin typeface="Trebuchet MS" pitchFamily="34" charset="0"/>
              </a:defRPr>
            </a:lvl1pPr>
          </a:lstStyle>
          <a:p>
            <a:fld id="{12B113F0-A774-4A14-AA2C-3A403885806F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32" name="Picture 8" descr="FIULogo_H_CMYK_fx.png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3938" y="5959475"/>
            <a:ext cx="2430462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682" r:id="rId1"/>
    <p:sldLayoutId id="2147484683" r:id="rId2"/>
    <p:sldLayoutId id="2147484684" r:id="rId3"/>
    <p:sldLayoutId id="2147484685" r:id="rId4"/>
    <p:sldLayoutId id="2147484686" r:id="rId5"/>
    <p:sldLayoutId id="2147484687" r:id="rId6"/>
    <p:sldLayoutId id="2147484688" r:id="rId7"/>
    <p:sldLayoutId id="2147484689" r:id="rId8"/>
    <p:sldLayoutId id="2147484690" r:id="rId9"/>
    <p:sldLayoutId id="2147484691" r:id="rId10"/>
    <p:sldLayoutId id="2147484692" r:id="rId11"/>
    <p:sldLayoutId id="2147484693" r:id="rId12"/>
    <p:sldLayoutId id="2147484694" r:id="rId13"/>
    <p:sldLayoutId id="2147484695" r:id="rId14"/>
    <p:sldLayoutId id="2147484696" r:id="rId15"/>
    <p:sldLayoutId id="2147484697" r:id="rId1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rgbClr val="001D4D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001D4D"/>
          </a:solidFill>
          <a:latin typeface="Trebuchet MS" pitchFamily="-111" charset="0"/>
          <a:ea typeface="ＭＳ Ｐゴシック" pitchFamily="-111" charset="-128"/>
          <a:cs typeface="ＭＳ Ｐゴシック" pitchFamily="-11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001D4D"/>
          </a:solidFill>
          <a:latin typeface="Trebuchet MS" pitchFamily="-111" charset="0"/>
          <a:ea typeface="ＭＳ Ｐゴシック" pitchFamily="-111" charset="-128"/>
          <a:cs typeface="ＭＳ Ｐゴシック" pitchFamily="-11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001D4D"/>
          </a:solidFill>
          <a:latin typeface="Trebuchet MS" pitchFamily="-111" charset="0"/>
          <a:ea typeface="ＭＳ Ｐゴシック" pitchFamily="-111" charset="-128"/>
          <a:cs typeface="ＭＳ Ｐゴシック" pitchFamily="-11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001D4D"/>
          </a:solidFill>
          <a:latin typeface="Trebuchet MS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>
          <a:solidFill>
            <a:srgbClr val="001D4D"/>
          </a:solidFill>
          <a:latin typeface="Trebuchet MS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>
          <a:solidFill>
            <a:srgbClr val="001D4D"/>
          </a:solidFill>
          <a:latin typeface="Trebuchet MS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>
          <a:solidFill>
            <a:srgbClr val="001D4D"/>
          </a:solidFill>
          <a:latin typeface="Trebuchet MS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>
          <a:solidFill>
            <a:srgbClr val="001D4D"/>
          </a:solidFill>
          <a:latin typeface="Trebuchet MS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282575" indent="-282575" algn="l" rtl="0" eaLnBrk="0" fontAlgn="base" hangingPunct="0">
        <a:spcBef>
          <a:spcPts val="2000"/>
        </a:spcBef>
        <a:spcAft>
          <a:spcPct val="0"/>
        </a:spcAft>
        <a:buFont typeface="Wingdings 2" pitchFamily="18" charset="2"/>
        <a:buChar char=""/>
        <a:defRPr sz="2200" kern="1200">
          <a:solidFill>
            <a:srgbClr val="001D4D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577850" indent="-295275" algn="l" rtl="0" eaLnBrk="0" fontAlgn="base" hangingPunct="0">
        <a:spcBef>
          <a:spcPts val="600"/>
        </a:spcBef>
        <a:spcAft>
          <a:spcPct val="0"/>
        </a:spcAft>
        <a:buFont typeface="Wingdings 2" pitchFamily="18" charset="2"/>
        <a:buChar char=""/>
        <a:defRPr sz="2000" kern="1200">
          <a:solidFill>
            <a:srgbClr val="001D4D"/>
          </a:solidFill>
          <a:latin typeface="+mn-lt"/>
          <a:ea typeface="ＭＳ Ｐゴシック" pitchFamily="-111" charset="-128"/>
          <a:cs typeface="+mn-cs"/>
        </a:defRPr>
      </a:lvl2pPr>
      <a:lvl3pPr marL="860425" indent="-282575" algn="l" rtl="0" eaLnBrk="0" fontAlgn="base" hangingPunct="0">
        <a:spcBef>
          <a:spcPts val="600"/>
        </a:spcBef>
        <a:spcAft>
          <a:spcPct val="0"/>
        </a:spcAft>
        <a:buFont typeface="Wingdings 2" pitchFamily="18" charset="2"/>
        <a:buChar char=""/>
        <a:defRPr kern="1200">
          <a:solidFill>
            <a:srgbClr val="001D4D"/>
          </a:solidFill>
          <a:latin typeface="+mn-lt"/>
          <a:ea typeface="ＭＳ Ｐゴシック" pitchFamily="-111" charset="-128"/>
          <a:cs typeface="+mn-cs"/>
        </a:defRPr>
      </a:lvl3pPr>
      <a:lvl4pPr marL="1143000" indent="-282575" algn="l" rtl="0" eaLnBrk="0" fontAlgn="base" hangingPunct="0">
        <a:spcBef>
          <a:spcPts val="600"/>
        </a:spcBef>
        <a:spcAft>
          <a:spcPct val="0"/>
        </a:spcAft>
        <a:buFont typeface="Wingdings 2" pitchFamily="18" charset="2"/>
        <a:buChar char=""/>
        <a:defRPr kern="1200">
          <a:solidFill>
            <a:srgbClr val="001D4D"/>
          </a:solidFill>
          <a:latin typeface="+mn-lt"/>
          <a:ea typeface="ＭＳ Ｐゴシック" pitchFamily="-111" charset="-128"/>
          <a:cs typeface="+mn-cs"/>
        </a:defRPr>
      </a:lvl4pPr>
      <a:lvl5pPr marL="1425575" indent="-282575" algn="l" rtl="0" eaLnBrk="0" fontAlgn="base" hangingPunct="0">
        <a:spcBef>
          <a:spcPts val="600"/>
        </a:spcBef>
        <a:spcAft>
          <a:spcPct val="0"/>
        </a:spcAft>
        <a:buFont typeface="Wingdings 2" pitchFamily="18" charset="2"/>
        <a:buChar char=""/>
        <a:defRPr kern="1200">
          <a:solidFill>
            <a:srgbClr val="001D4D"/>
          </a:solidFill>
          <a:latin typeface="+mn-lt"/>
          <a:ea typeface="ＭＳ Ｐゴシック" pitchFamily="-111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4.cis.fiu.edu/courses/Syllabi/CDA_4101.pdf" TargetMode="External"/><Relationship Id="rId2" Type="http://schemas.openxmlformats.org/officeDocument/2006/relationships/hyperlink" Target="http://www4.cis.fiu.edu/courses/Syllabi/CDA_3103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4.cis.fiu.edu/courses/Syllabi/CDA_3102.pd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is.fiu.edu/wp-content/uploads/2019/10/6_plan_BA-in-IT-double-since_082010_upd.pdf" TargetMode="External"/><Relationship Id="rId7" Type="http://schemas.openxmlformats.org/officeDocument/2006/relationships/hyperlink" Target="https://www.cis.fiu.edu/wp-content/uploads/2019/10/4_plan_BS-in-IT_Software_since_012020.pdf" TargetMode="External"/><Relationship Id="rId2" Type="http://schemas.openxmlformats.org/officeDocument/2006/relationships/hyperlink" Target="https://www.cis.fiu.edu/wp-content/uploads/2019/10/5_plan_BS-in-IT-single-since_082010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is.fiu.edu/wp-content/uploads/2019/10/1_plan_BS-in-CS_SDD_since_012020.pdf" TargetMode="External"/><Relationship Id="rId5" Type="http://schemas.openxmlformats.org/officeDocument/2006/relationships/hyperlink" Target="https://www.cis.fiu.edu/wp-content/uploads/2019/10/1_plan_BS-in-CS_since_012020-1.pdf" TargetMode="External"/><Relationship Id="rId4" Type="http://schemas.openxmlformats.org/officeDocument/2006/relationships/hyperlink" Target="https://www.cis.fiu.edu/wp-content/uploads/2019/10/3_plan_BA-in-CS_since_012020.pd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4.cis.fiu.edu/courses/Syllabi/CDA_3103.pdf" TargetMode="External"/><Relationship Id="rId2" Type="http://schemas.openxmlformats.org/officeDocument/2006/relationships/hyperlink" Target="http://www4.cis.fiu.edu/courses/Syllabi/CDA_3102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4.cis.fiu.edu/courses/Syllabi/CDA_4101.pdf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users.cs.fiu.edu/~prabakar/ugc/2019-20/Sample-Change-of-Term-Form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SCIS Undergraduate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Important curriculum changes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Course flowchart enhancements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Improved visual presentation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New embedded syllabi links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350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Curriculum Redesign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Benefits of the redesign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Decrease in the prerequisite dependency length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Reduction in the number of core courses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Increase in the number of elective courses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Improved flexible elective course options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Replacement of  </a:t>
            </a:r>
            <a:r>
              <a:rPr lang="en-US" u="sng" dirty="0">
                <a:solidFill>
                  <a:schemeClr val="tx2">
                    <a:lumMod val="5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CDA-3103</a:t>
            </a:r>
            <a:r>
              <a:rPr lang="en-US" dirty="0"/>
              <a:t> and </a:t>
            </a:r>
            <a:r>
              <a:rPr lang="en-US" u="sng" dirty="0">
                <a:solidFill>
                  <a:schemeClr val="tx2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CDA-4101</a:t>
            </a:r>
            <a:r>
              <a:rPr lang="en-US" dirty="0"/>
              <a:t> with 		one combined new course </a:t>
            </a:r>
            <a:r>
              <a:rPr lang="en-US" u="sng" dirty="0">
                <a:solidFill>
                  <a:schemeClr val="tx2">
                    <a:lumMod val="5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CDA-3102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pPr marL="282575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06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Impact on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2575" lvl="1" indent="-282575">
              <a:spcBef>
                <a:spcPts val="2000"/>
              </a:spcBef>
            </a:pPr>
            <a:r>
              <a:rPr lang="en-US" sz="2200" dirty="0"/>
              <a:t>Programs not affected by this redesign: </a:t>
            </a:r>
            <a:endParaRPr lang="en-US" u="sng" dirty="0">
              <a:solidFill>
                <a:schemeClr val="tx2">
                  <a:lumMod val="50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u="sng" dirty="0">
                <a:solidFill>
                  <a:schemeClr val="tx2">
                    <a:lumMod val="5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B.S. in Information Technology</a:t>
            </a:r>
            <a:endParaRPr lang="en-US" u="sng" dirty="0">
              <a:solidFill>
                <a:schemeClr val="tx2">
                  <a:lumMod val="50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u="sng" dirty="0">
                <a:solidFill>
                  <a:schemeClr val="tx2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B.A. in Information Technology</a:t>
            </a:r>
            <a:endParaRPr lang="en-US" u="sng" dirty="0">
              <a:solidFill>
                <a:schemeClr val="tx2">
                  <a:lumMod val="50000"/>
                </a:schemeClr>
              </a:solidFill>
            </a:endParaRPr>
          </a:p>
          <a:p>
            <a:pPr marL="282575" lvl="1" indent="-282575">
              <a:spcBef>
                <a:spcPts val="2000"/>
              </a:spcBef>
            </a:pPr>
            <a:r>
              <a:rPr lang="en-US" sz="2200" dirty="0"/>
              <a:t>Programs relevant to this redesign: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u="sng" dirty="0">
                <a:solidFill>
                  <a:schemeClr val="tx2">
                    <a:lumMod val="5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B.A. in Computer Science</a:t>
            </a:r>
            <a:endParaRPr lang="en-US" u="sng" dirty="0">
              <a:solidFill>
                <a:schemeClr val="tx2">
                  <a:lumMod val="50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u="sng" dirty="0">
                <a:solidFill>
                  <a:schemeClr val="tx2">
                    <a:lumMod val="50000"/>
                  </a:schemeClr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B.S. in Computer Science</a:t>
            </a:r>
            <a:endParaRPr lang="en-US" u="sng" dirty="0">
              <a:solidFill>
                <a:schemeClr val="tx2">
                  <a:lumMod val="50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u="sng" dirty="0">
                <a:solidFill>
                  <a:schemeClr val="tx2">
                    <a:lumMod val="50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B.S. in Computer Science (Software Design and Development Track)</a:t>
            </a:r>
            <a:endParaRPr lang="en-US" u="sng" dirty="0">
              <a:solidFill>
                <a:schemeClr val="tx2">
                  <a:lumMod val="50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u="sng" dirty="0">
                <a:solidFill>
                  <a:schemeClr val="tx2">
                    <a:lumMod val="50000"/>
                  </a:schemeClr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B.S. in Information Technology (Software Track)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193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CDA Courses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 course </a:t>
            </a:r>
            <a:r>
              <a:rPr lang="en-US" dirty="0"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CDA-3102</a:t>
            </a:r>
            <a:r>
              <a:rPr lang="en-US" dirty="0"/>
              <a:t> replaces				both </a:t>
            </a:r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CDA-3103</a:t>
            </a:r>
            <a:r>
              <a:rPr lang="en-US" dirty="0"/>
              <a:t> and </a:t>
            </a:r>
            <a:r>
              <a:rPr lang="en-US" dirty="0"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CDA-4101</a:t>
            </a:r>
            <a:endParaRPr lang="en-US" dirty="0"/>
          </a:p>
          <a:p>
            <a:r>
              <a:rPr lang="en-US" dirty="0"/>
              <a:t>CDA-3102 will be offered from Spring2020</a:t>
            </a:r>
          </a:p>
          <a:p>
            <a:r>
              <a:rPr lang="en-US" dirty="0"/>
              <a:t>CDA-3103 will be discontinued from Spring2020</a:t>
            </a:r>
          </a:p>
          <a:p>
            <a:r>
              <a:rPr lang="en-US" dirty="0"/>
              <a:t>CDA-4101 will be offered in Spring2020 and Summer2020</a:t>
            </a:r>
          </a:p>
          <a:p>
            <a:r>
              <a:rPr lang="en-US" dirty="0"/>
              <a:t>CDA-4101 will be discontinued from 2021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249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CDA Courses (contd.)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complete CDA-3103 with "C" or better grade by December 2019,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/>
              <a:t>      you need to enroll in CDA-4101 in Spring/Summer 2020</a:t>
            </a:r>
          </a:p>
          <a:p>
            <a:r>
              <a:rPr lang="en-US" dirty="0"/>
              <a:t>After you complete both CDA-3103 and CDA-4101 (with "C" or better grade),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/>
              <a:t>     on the revised plan, you will be waived from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/>
              <a:t>        CDA-3102 (3 credits)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/>
              <a:t>        </a:t>
            </a:r>
            <a:r>
              <a:rPr lang="en-US" b="1" u="sng" dirty="0">
                <a:solidFill>
                  <a:schemeClr val="tx2">
                    <a:lumMod val="50000"/>
                  </a:schemeClr>
                </a:solidFill>
              </a:rPr>
              <a:t>and</a:t>
            </a:r>
            <a:r>
              <a:rPr lang="en-US" dirty="0"/>
              <a:t> one upper division elective course (3 credits).</a:t>
            </a:r>
          </a:p>
        </p:txBody>
      </p:sp>
    </p:spTree>
    <p:extLst>
      <p:ext uri="{BB962C8B-B14F-4D97-AF65-F5344CB8AC3E}">
        <p14:creationId xmlns:p14="http://schemas.microsoft.com/office/powerpoint/2010/main" val="61141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Graduation Requirement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Before following the </a:t>
            </a:r>
            <a:r>
              <a:rPr lang="en-US" sz="2000" dirty="0"/>
              <a:t>restructured curriculum:</a:t>
            </a:r>
          </a:p>
          <a:p>
            <a:pPr marL="0" indent="0">
              <a:buNone/>
            </a:pPr>
            <a:r>
              <a:rPr lang="en-US" sz="2000" dirty="0"/>
              <a:t>      you need to consult an advisor,</a:t>
            </a:r>
          </a:p>
          <a:p>
            <a:pPr marL="0" indent="0">
              <a:buNone/>
            </a:pPr>
            <a:r>
              <a:rPr lang="en-US" sz="2000" dirty="0"/>
              <a:t>      complete the student </a:t>
            </a:r>
            <a:r>
              <a:rPr lang="en-US" sz="2000" dirty="0" smtClean="0"/>
              <a:t>information section,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  on the change of program plan </a:t>
            </a:r>
            <a:r>
              <a:rPr lang="en-US" sz="2000" u="sng" dirty="0">
                <a:solidFill>
                  <a:schemeClr val="tx2">
                    <a:lumMod val="5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form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and sign on the form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smtClean="0"/>
              <a:t>(for </a:t>
            </a:r>
            <a:r>
              <a:rPr lang="en-US" sz="2000" dirty="0"/>
              <a:t>your consent to the new graduation </a:t>
            </a:r>
            <a:r>
              <a:rPr lang="en-US" sz="2000" dirty="0" smtClean="0"/>
              <a:t>requirements).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69577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819400"/>
            <a:ext cx="7583487" cy="1044575"/>
          </a:xfrm>
        </p:spPr>
        <p:txBody>
          <a:bodyPr/>
          <a:lstStyle/>
          <a:p>
            <a:pPr algn="ctr"/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602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75799"/>
            <a:ext cx="7583487" cy="1044575"/>
          </a:xfrm>
        </p:spPr>
        <p:txBody>
          <a:bodyPr/>
          <a:lstStyle/>
          <a:p>
            <a:pPr algn="ctr"/>
            <a:r>
              <a:rPr lang="en-US" dirty="0"/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762095"/>
      </p:ext>
    </p:extLst>
  </p:cSld>
  <p:clrMapOvr>
    <a:masterClrMapping/>
  </p:clrMapOvr>
</p:sld>
</file>

<file path=ppt/theme/theme1.xml><?xml version="1.0" encoding="utf-8"?>
<a:theme xmlns:a="http://schemas.openxmlformats.org/drawingml/2006/main" name="gold">
  <a:themeElements>
    <a:clrScheme name="Re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Revolution">
      <a:majorFont>
        <a:latin typeface="Trebuchet MS"/>
        <a:ea typeface=""/>
        <a:cs typeface=""/>
        <a:font script="Jpan" typeface="ＭＳ ゴシック"/>
      </a:majorFont>
      <a:minorFont>
        <a:latin typeface="Trebuchet MS"/>
        <a:ea typeface=""/>
        <a:cs typeface=""/>
        <a:font script="Jpan" typeface="ＭＳ ゴシック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gold</Template>
  <TotalTime>3552</TotalTime>
  <Words>242</Words>
  <Application>Microsoft Office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ＭＳ Ｐゴシック</vt:lpstr>
      <vt:lpstr>Arial</vt:lpstr>
      <vt:lpstr>Calibri</vt:lpstr>
      <vt:lpstr>Courier New</vt:lpstr>
      <vt:lpstr>Trebuchet MS</vt:lpstr>
      <vt:lpstr>Wingdings</vt:lpstr>
      <vt:lpstr>Wingdings 2</vt:lpstr>
      <vt:lpstr>gold</vt:lpstr>
      <vt:lpstr>SCIS Undergraduate Programs</vt:lpstr>
      <vt:lpstr>Curriculum Redesign</vt:lpstr>
      <vt:lpstr>Impact on programs</vt:lpstr>
      <vt:lpstr>CDA Courses</vt:lpstr>
      <vt:lpstr>CDA Courses (contd.)</vt:lpstr>
      <vt:lpstr>Graduation Requirement</vt:lpstr>
      <vt:lpstr>Questions?</vt:lpstr>
      <vt:lpstr>Thank you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Faculty Meeting School of Computing and Information Sciences</dc:title>
  <dc:creator>Ivana Rodriguez</dc:creator>
  <cp:lastModifiedBy>Nagarajan Prabakar</cp:lastModifiedBy>
  <cp:revision>106</cp:revision>
  <cp:lastPrinted>2008-09-19T17:51:48Z</cp:lastPrinted>
  <dcterms:created xsi:type="dcterms:W3CDTF">2013-04-25T14:14:17Z</dcterms:created>
  <dcterms:modified xsi:type="dcterms:W3CDTF">2019-10-16T19:02:58Z</dcterms:modified>
</cp:coreProperties>
</file>